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theme/theme2.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theme/theme3.xml" ContentType="application/vnd.openxmlformats-officedocument.theme+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4.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theme/theme5.xml" ContentType="application/vnd.openxmlformats-officedocument.theme+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theme/theme6.xml" ContentType="application/vnd.openxmlformats-officedocument.theme+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theme/theme7.xml" ContentType="application/vnd.openxmlformats-officedocument.theme+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theme/theme8.xml" ContentType="application/vnd.openxmlformats-officedocument.theme+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theme/theme9.xml" ContentType="application/vnd.openxmlformats-officedocument.theme+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theme/theme10.xml" ContentType="application/vnd.openxmlformats-officedocument.theme+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theme/theme11.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theme/theme12.xml" ContentType="application/vnd.openxmlformats-officedocument.theme+xml"/>
  <Override PartName="/ppt/theme/theme1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ink/ink1.xml" ContentType="application/inkml+xml"/>
  <Override PartName="/ppt/ink/ink2.xml" ContentType="application/inkml+xml"/>
  <Override PartName="/ppt/notesSlides/notesSlide9.xml" ContentType="application/vnd.openxmlformats-officedocument.presentationml.notesSlide+xml"/>
  <Override PartName="/ppt/notesSlides/notesSlide10.xml" ContentType="application/vnd.openxmlformats-officedocument.presentationml.notesSlide+xml"/>
  <Override PartName="/ppt/ink/ink3.xml" ContentType="application/inkml+xml"/>
  <Override PartName="/ppt/ink/ink4.xml" ContentType="application/inkml+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681" r:id="rId3"/>
    <p:sldMasterId id="2147483702" r:id="rId4"/>
    <p:sldMasterId id="2147483723" r:id="rId5"/>
    <p:sldMasterId id="2147483733" r:id="rId6"/>
    <p:sldMasterId id="2147483745" r:id="rId7"/>
    <p:sldMasterId id="2147483757" r:id="rId8"/>
    <p:sldMasterId id="2147483789" r:id="rId9"/>
    <p:sldMasterId id="2147483875" r:id="rId10"/>
    <p:sldMasterId id="2147483890" r:id="rId11"/>
    <p:sldMasterId id="2147483904" r:id="rId12"/>
  </p:sldMasterIdLst>
  <p:notesMasterIdLst>
    <p:notesMasterId r:id="rId173"/>
  </p:notesMasterIdLst>
  <p:sldIdLst>
    <p:sldId id="404" r:id="rId13"/>
    <p:sldId id="474" r:id="rId14"/>
    <p:sldId id="603" r:id="rId15"/>
    <p:sldId id="475" r:id="rId16"/>
    <p:sldId id="476" r:id="rId17"/>
    <p:sldId id="1716" r:id="rId18"/>
    <p:sldId id="2147470929" r:id="rId19"/>
    <p:sldId id="394" r:id="rId20"/>
    <p:sldId id="395" r:id="rId21"/>
    <p:sldId id="2142534121" r:id="rId22"/>
    <p:sldId id="2142534120" r:id="rId23"/>
    <p:sldId id="838840607" r:id="rId24"/>
    <p:sldId id="2142534076" r:id="rId25"/>
    <p:sldId id="2142534075" r:id="rId26"/>
    <p:sldId id="383" r:id="rId27"/>
    <p:sldId id="2141412101" r:id="rId28"/>
    <p:sldId id="2142534122" r:id="rId29"/>
    <p:sldId id="257" r:id="rId30"/>
    <p:sldId id="258" r:id="rId31"/>
    <p:sldId id="259" r:id="rId32"/>
    <p:sldId id="838840594" r:id="rId33"/>
    <p:sldId id="2142534133" r:id="rId34"/>
    <p:sldId id="2142534134" r:id="rId35"/>
    <p:sldId id="2142534101" r:id="rId36"/>
    <p:sldId id="2142534102" r:id="rId37"/>
    <p:sldId id="1988" r:id="rId38"/>
    <p:sldId id="2142534123" r:id="rId39"/>
    <p:sldId id="2013" r:id="rId40"/>
    <p:sldId id="2142534124" r:id="rId41"/>
    <p:sldId id="2142534100" r:id="rId42"/>
    <p:sldId id="2142534103" r:id="rId43"/>
    <p:sldId id="2001" r:id="rId44"/>
    <p:sldId id="409" r:id="rId45"/>
    <p:sldId id="2002" r:id="rId46"/>
    <p:sldId id="1985" r:id="rId47"/>
    <p:sldId id="2003" r:id="rId48"/>
    <p:sldId id="2142534104" r:id="rId49"/>
    <p:sldId id="2142534132" r:id="rId50"/>
    <p:sldId id="2142534105" r:id="rId51"/>
    <p:sldId id="2142534106" r:id="rId52"/>
    <p:sldId id="2142534107" r:id="rId53"/>
    <p:sldId id="2142534108" r:id="rId54"/>
    <p:sldId id="2142534109" r:id="rId55"/>
    <p:sldId id="2142534111" r:id="rId56"/>
    <p:sldId id="2142534112" r:id="rId57"/>
    <p:sldId id="2142534113" r:id="rId58"/>
    <p:sldId id="2142534114" r:id="rId59"/>
    <p:sldId id="2142534115" r:id="rId60"/>
    <p:sldId id="2142534116" r:id="rId61"/>
    <p:sldId id="2142534117" r:id="rId62"/>
    <p:sldId id="2142534119" r:id="rId63"/>
    <p:sldId id="2142534139" r:id="rId64"/>
    <p:sldId id="567" r:id="rId65"/>
    <p:sldId id="2142534126" r:id="rId66"/>
    <p:sldId id="551" r:id="rId67"/>
    <p:sldId id="2142534128" r:id="rId68"/>
    <p:sldId id="2142534130" r:id="rId69"/>
    <p:sldId id="2142534131" r:id="rId70"/>
    <p:sldId id="2142534135" r:id="rId71"/>
    <p:sldId id="2142534136" r:id="rId72"/>
    <p:sldId id="2142534129" r:id="rId73"/>
    <p:sldId id="593" r:id="rId74"/>
    <p:sldId id="645" r:id="rId75"/>
    <p:sldId id="644" r:id="rId76"/>
    <p:sldId id="838840601" r:id="rId77"/>
    <p:sldId id="838840553" r:id="rId78"/>
    <p:sldId id="346" r:id="rId79"/>
    <p:sldId id="588" r:id="rId80"/>
    <p:sldId id="624" r:id="rId81"/>
    <p:sldId id="2142534125" r:id="rId82"/>
    <p:sldId id="838840602" r:id="rId83"/>
    <p:sldId id="633" r:id="rId84"/>
    <p:sldId id="607" r:id="rId85"/>
    <p:sldId id="838840598" r:id="rId86"/>
    <p:sldId id="649" r:id="rId87"/>
    <p:sldId id="554" r:id="rId88"/>
    <p:sldId id="643" r:id="rId89"/>
    <p:sldId id="838840597" r:id="rId90"/>
    <p:sldId id="669" r:id="rId91"/>
    <p:sldId id="580" r:id="rId92"/>
    <p:sldId id="838840603" r:id="rId93"/>
    <p:sldId id="639" r:id="rId94"/>
    <p:sldId id="2142534127" r:id="rId95"/>
    <p:sldId id="276" r:id="rId96"/>
    <p:sldId id="277" r:id="rId97"/>
    <p:sldId id="278" r:id="rId98"/>
    <p:sldId id="279" r:id="rId99"/>
    <p:sldId id="280" r:id="rId100"/>
    <p:sldId id="281" r:id="rId101"/>
    <p:sldId id="282" r:id="rId102"/>
    <p:sldId id="2142534077" r:id="rId103"/>
    <p:sldId id="2142534137" r:id="rId104"/>
    <p:sldId id="2142534138" r:id="rId105"/>
    <p:sldId id="2142534078" r:id="rId106"/>
    <p:sldId id="2142534079" r:id="rId107"/>
    <p:sldId id="2142534080" r:id="rId108"/>
    <p:sldId id="2142534081" r:id="rId109"/>
    <p:sldId id="2142534082" r:id="rId110"/>
    <p:sldId id="2142534083" r:id="rId111"/>
    <p:sldId id="2147470862" r:id="rId112"/>
    <p:sldId id="2142534084" r:id="rId113"/>
    <p:sldId id="2142534085" r:id="rId114"/>
    <p:sldId id="2147470931" r:id="rId115"/>
    <p:sldId id="2147470933" r:id="rId116"/>
    <p:sldId id="2142534086" r:id="rId117"/>
    <p:sldId id="2147470866" r:id="rId118"/>
    <p:sldId id="2147470932" r:id="rId119"/>
    <p:sldId id="2142534087" r:id="rId120"/>
    <p:sldId id="2142534088" r:id="rId121"/>
    <p:sldId id="2142534089" r:id="rId122"/>
    <p:sldId id="2142534090" r:id="rId123"/>
    <p:sldId id="2147470864" r:id="rId124"/>
    <p:sldId id="2147470865" r:id="rId125"/>
    <p:sldId id="2142534091" r:id="rId126"/>
    <p:sldId id="2142534092" r:id="rId127"/>
    <p:sldId id="2142534093" r:id="rId128"/>
    <p:sldId id="2142534094" r:id="rId129"/>
    <p:sldId id="2142534095" r:id="rId130"/>
    <p:sldId id="2142534096" r:id="rId131"/>
    <p:sldId id="286" r:id="rId132"/>
    <p:sldId id="287" r:id="rId133"/>
    <p:sldId id="288" r:id="rId134"/>
    <p:sldId id="289" r:id="rId135"/>
    <p:sldId id="290" r:id="rId136"/>
    <p:sldId id="293" r:id="rId137"/>
    <p:sldId id="294" r:id="rId138"/>
    <p:sldId id="295" r:id="rId139"/>
    <p:sldId id="291" r:id="rId140"/>
    <p:sldId id="292" r:id="rId141"/>
    <p:sldId id="296" r:id="rId142"/>
    <p:sldId id="297" r:id="rId143"/>
    <p:sldId id="298" r:id="rId144"/>
    <p:sldId id="299" r:id="rId145"/>
    <p:sldId id="300" r:id="rId146"/>
    <p:sldId id="301" r:id="rId147"/>
    <p:sldId id="302" r:id="rId148"/>
    <p:sldId id="303" r:id="rId149"/>
    <p:sldId id="2147470867" r:id="rId150"/>
    <p:sldId id="304" r:id="rId151"/>
    <p:sldId id="305" r:id="rId152"/>
    <p:sldId id="2142534097" r:id="rId153"/>
    <p:sldId id="308" r:id="rId154"/>
    <p:sldId id="2147470868" r:id="rId155"/>
    <p:sldId id="2147470863" r:id="rId156"/>
    <p:sldId id="307" r:id="rId157"/>
    <p:sldId id="283" r:id="rId158"/>
    <p:sldId id="2147470934" r:id="rId159"/>
    <p:sldId id="306" r:id="rId160"/>
    <p:sldId id="436" r:id="rId161"/>
    <p:sldId id="450" r:id="rId162"/>
    <p:sldId id="449" r:id="rId163"/>
    <p:sldId id="2141412104" r:id="rId164"/>
    <p:sldId id="401" r:id="rId165"/>
    <p:sldId id="558" r:id="rId166"/>
    <p:sldId id="559" r:id="rId167"/>
    <p:sldId id="560" r:id="rId168"/>
    <p:sldId id="561" r:id="rId169"/>
    <p:sldId id="6124" r:id="rId170"/>
    <p:sldId id="525" r:id="rId171"/>
    <p:sldId id="2147470935" r:id="rId17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EF14370-C037-4345-9598-B6D874A2A52D}" v="5" dt="2023-05-25T13:25:04.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2936" autoAdjust="0"/>
    <p:restoredTop sz="93631"/>
  </p:normalViewPr>
  <p:slideViewPr>
    <p:cSldViewPr snapToGrid="0" snapToObjects="1">
      <p:cViewPr varScale="1">
        <p:scale>
          <a:sx n="64" d="100"/>
          <a:sy n="64" d="100"/>
        </p:scale>
        <p:origin x="444" y="48"/>
      </p:cViewPr>
      <p:guideLst/>
    </p:cSldViewPr>
  </p:slideViewPr>
  <p:notesTextViewPr>
    <p:cViewPr>
      <p:scale>
        <a:sx n="1" d="1"/>
        <a:sy n="1" d="1"/>
      </p:scale>
      <p:origin x="0" y="0"/>
    </p:cViewPr>
  </p:notesTextViewPr>
  <p:sorterViewPr>
    <p:cViewPr>
      <p:scale>
        <a:sx n="71" d="100"/>
        <a:sy n="71" d="100"/>
      </p:scale>
      <p:origin x="0" y="-40652"/>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14.xml"/><Relationship Id="rId117" Type="http://schemas.openxmlformats.org/officeDocument/2006/relationships/slide" Target="slides/slide105.xml"/><Relationship Id="rId21" Type="http://schemas.openxmlformats.org/officeDocument/2006/relationships/slide" Target="slides/slide9.xml"/><Relationship Id="rId42" Type="http://schemas.openxmlformats.org/officeDocument/2006/relationships/slide" Target="slides/slide30.xml"/><Relationship Id="rId47" Type="http://schemas.openxmlformats.org/officeDocument/2006/relationships/slide" Target="slides/slide35.xml"/><Relationship Id="rId63" Type="http://schemas.openxmlformats.org/officeDocument/2006/relationships/slide" Target="slides/slide51.xml"/><Relationship Id="rId68" Type="http://schemas.openxmlformats.org/officeDocument/2006/relationships/slide" Target="slides/slide56.xml"/><Relationship Id="rId84" Type="http://schemas.openxmlformats.org/officeDocument/2006/relationships/slide" Target="slides/slide72.xml"/><Relationship Id="rId89" Type="http://schemas.openxmlformats.org/officeDocument/2006/relationships/slide" Target="slides/slide77.xml"/><Relationship Id="rId112" Type="http://schemas.openxmlformats.org/officeDocument/2006/relationships/slide" Target="slides/slide100.xml"/><Relationship Id="rId133" Type="http://schemas.openxmlformats.org/officeDocument/2006/relationships/slide" Target="slides/slide121.xml"/><Relationship Id="rId138" Type="http://schemas.openxmlformats.org/officeDocument/2006/relationships/slide" Target="slides/slide126.xml"/><Relationship Id="rId154" Type="http://schemas.openxmlformats.org/officeDocument/2006/relationships/slide" Target="slides/slide142.xml"/><Relationship Id="rId159" Type="http://schemas.openxmlformats.org/officeDocument/2006/relationships/slide" Target="slides/slide147.xml"/><Relationship Id="rId175" Type="http://schemas.openxmlformats.org/officeDocument/2006/relationships/viewProps" Target="viewProps.xml"/><Relationship Id="rId170" Type="http://schemas.openxmlformats.org/officeDocument/2006/relationships/slide" Target="slides/slide158.xml"/><Relationship Id="rId16" Type="http://schemas.openxmlformats.org/officeDocument/2006/relationships/slide" Target="slides/slide4.xml"/><Relationship Id="rId107" Type="http://schemas.openxmlformats.org/officeDocument/2006/relationships/slide" Target="slides/slide95.xml"/><Relationship Id="rId11" Type="http://schemas.openxmlformats.org/officeDocument/2006/relationships/slideMaster" Target="slideMasters/slideMaster11.xml"/><Relationship Id="rId32" Type="http://schemas.openxmlformats.org/officeDocument/2006/relationships/slide" Target="slides/slide20.xml"/><Relationship Id="rId37" Type="http://schemas.openxmlformats.org/officeDocument/2006/relationships/slide" Target="slides/slide25.xml"/><Relationship Id="rId53" Type="http://schemas.openxmlformats.org/officeDocument/2006/relationships/slide" Target="slides/slide41.xml"/><Relationship Id="rId58" Type="http://schemas.openxmlformats.org/officeDocument/2006/relationships/slide" Target="slides/slide46.xml"/><Relationship Id="rId74" Type="http://schemas.openxmlformats.org/officeDocument/2006/relationships/slide" Target="slides/slide62.xml"/><Relationship Id="rId79" Type="http://schemas.openxmlformats.org/officeDocument/2006/relationships/slide" Target="slides/slide67.xml"/><Relationship Id="rId102" Type="http://schemas.openxmlformats.org/officeDocument/2006/relationships/slide" Target="slides/slide90.xml"/><Relationship Id="rId123" Type="http://schemas.openxmlformats.org/officeDocument/2006/relationships/slide" Target="slides/slide111.xml"/><Relationship Id="rId128" Type="http://schemas.openxmlformats.org/officeDocument/2006/relationships/slide" Target="slides/slide116.xml"/><Relationship Id="rId144" Type="http://schemas.openxmlformats.org/officeDocument/2006/relationships/slide" Target="slides/slide132.xml"/><Relationship Id="rId149" Type="http://schemas.openxmlformats.org/officeDocument/2006/relationships/slide" Target="slides/slide137.xml"/><Relationship Id="rId5" Type="http://schemas.openxmlformats.org/officeDocument/2006/relationships/slideMaster" Target="slideMasters/slideMaster5.xml"/><Relationship Id="rId90" Type="http://schemas.openxmlformats.org/officeDocument/2006/relationships/slide" Target="slides/slide78.xml"/><Relationship Id="rId95" Type="http://schemas.openxmlformats.org/officeDocument/2006/relationships/slide" Target="slides/slide83.xml"/><Relationship Id="rId160" Type="http://schemas.openxmlformats.org/officeDocument/2006/relationships/slide" Target="slides/slide148.xml"/><Relationship Id="rId165" Type="http://schemas.openxmlformats.org/officeDocument/2006/relationships/slide" Target="slides/slide153.xml"/><Relationship Id="rId22" Type="http://schemas.openxmlformats.org/officeDocument/2006/relationships/slide" Target="slides/slide10.xml"/><Relationship Id="rId27" Type="http://schemas.openxmlformats.org/officeDocument/2006/relationships/slide" Target="slides/slide15.xml"/><Relationship Id="rId43" Type="http://schemas.openxmlformats.org/officeDocument/2006/relationships/slide" Target="slides/slide31.xml"/><Relationship Id="rId48" Type="http://schemas.openxmlformats.org/officeDocument/2006/relationships/slide" Target="slides/slide36.xml"/><Relationship Id="rId64" Type="http://schemas.openxmlformats.org/officeDocument/2006/relationships/slide" Target="slides/slide52.xml"/><Relationship Id="rId69" Type="http://schemas.openxmlformats.org/officeDocument/2006/relationships/slide" Target="slides/slide57.xml"/><Relationship Id="rId113" Type="http://schemas.openxmlformats.org/officeDocument/2006/relationships/slide" Target="slides/slide101.xml"/><Relationship Id="rId118" Type="http://schemas.openxmlformats.org/officeDocument/2006/relationships/slide" Target="slides/slide106.xml"/><Relationship Id="rId134" Type="http://schemas.openxmlformats.org/officeDocument/2006/relationships/slide" Target="slides/slide122.xml"/><Relationship Id="rId139" Type="http://schemas.openxmlformats.org/officeDocument/2006/relationships/slide" Target="slides/slide127.xml"/><Relationship Id="rId80" Type="http://schemas.openxmlformats.org/officeDocument/2006/relationships/slide" Target="slides/slide68.xml"/><Relationship Id="rId85" Type="http://schemas.openxmlformats.org/officeDocument/2006/relationships/slide" Target="slides/slide73.xml"/><Relationship Id="rId150" Type="http://schemas.openxmlformats.org/officeDocument/2006/relationships/slide" Target="slides/slide138.xml"/><Relationship Id="rId155" Type="http://schemas.openxmlformats.org/officeDocument/2006/relationships/slide" Target="slides/slide143.xml"/><Relationship Id="rId171" Type="http://schemas.openxmlformats.org/officeDocument/2006/relationships/slide" Target="slides/slide159.xml"/><Relationship Id="rId176" Type="http://schemas.openxmlformats.org/officeDocument/2006/relationships/theme" Target="theme/theme1.xml"/><Relationship Id="rId12" Type="http://schemas.openxmlformats.org/officeDocument/2006/relationships/slideMaster" Target="slideMasters/slideMaster12.xml"/><Relationship Id="rId17" Type="http://schemas.openxmlformats.org/officeDocument/2006/relationships/slide" Target="slides/slide5.xml"/><Relationship Id="rId33" Type="http://schemas.openxmlformats.org/officeDocument/2006/relationships/slide" Target="slides/slide21.xml"/><Relationship Id="rId38" Type="http://schemas.openxmlformats.org/officeDocument/2006/relationships/slide" Target="slides/slide26.xml"/><Relationship Id="rId59" Type="http://schemas.openxmlformats.org/officeDocument/2006/relationships/slide" Target="slides/slide47.xml"/><Relationship Id="rId103" Type="http://schemas.openxmlformats.org/officeDocument/2006/relationships/slide" Target="slides/slide91.xml"/><Relationship Id="rId108" Type="http://schemas.openxmlformats.org/officeDocument/2006/relationships/slide" Target="slides/slide96.xml"/><Relationship Id="rId124" Type="http://schemas.openxmlformats.org/officeDocument/2006/relationships/slide" Target="slides/slide112.xml"/><Relationship Id="rId129" Type="http://schemas.openxmlformats.org/officeDocument/2006/relationships/slide" Target="slides/slide117.xml"/><Relationship Id="rId54" Type="http://schemas.openxmlformats.org/officeDocument/2006/relationships/slide" Target="slides/slide42.xml"/><Relationship Id="rId70" Type="http://schemas.openxmlformats.org/officeDocument/2006/relationships/slide" Target="slides/slide58.xml"/><Relationship Id="rId75" Type="http://schemas.openxmlformats.org/officeDocument/2006/relationships/slide" Target="slides/slide63.xml"/><Relationship Id="rId91" Type="http://schemas.openxmlformats.org/officeDocument/2006/relationships/slide" Target="slides/slide79.xml"/><Relationship Id="rId96" Type="http://schemas.openxmlformats.org/officeDocument/2006/relationships/slide" Target="slides/slide84.xml"/><Relationship Id="rId140" Type="http://schemas.openxmlformats.org/officeDocument/2006/relationships/slide" Target="slides/slide128.xml"/><Relationship Id="rId145" Type="http://schemas.openxmlformats.org/officeDocument/2006/relationships/slide" Target="slides/slide133.xml"/><Relationship Id="rId161" Type="http://schemas.openxmlformats.org/officeDocument/2006/relationships/slide" Target="slides/slide149.xml"/><Relationship Id="rId166" Type="http://schemas.openxmlformats.org/officeDocument/2006/relationships/slide" Target="slides/slide154.xml"/><Relationship Id="rId1" Type="http://schemas.openxmlformats.org/officeDocument/2006/relationships/slideMaster" Target="slideMasters/slideMaster1.xml"/><Relationship Id="rId6" Type="http://schemas.openxmlformats.org/officeDocument/2006/relationships/slideMaster" Target="slideMasters/slideMaster6.xml"/><Relationship Id="rId23" Type="http://schemas.openxmlformats.org/officeDocument/2006/relationships/slide" Target="slides/slide11.xml"/><Relationship Id="rId28" Type="http://schemas.openxmlformats.org/officeDocument/2006/relationships/slide" Target="slides/slide16.xml"/><Relationship Id="rId49" Type="http://schemas.openxmlformats.org/officeDocument/2006/relationships/slide" Target="slides/slide37.xml"/><Relationship Id="rId114" Type="http://schemas.openxmlformats.org/officeDocument/2006/relationships/slide" Target="slides/slide102.xml"/><Relationship Id="rId119" Type="http://schemas.openxmlformats.org/officeDocument/2006/relationships/slide" Target="slides/slide107.xml"/><Relationship Id="rId10" Type="http://schemas.openxmlformats.org/officeDocument/2006/relationships/slideMaster" Target="slideMasters/slideMaster10.xml"/><Relationship Id="rId31" Type="http://schemas.openxmlformats.org/officeDocument/2006/relationships/slide" Target="slides/slide19.xml"/><Relationship Id="rId44" Type="http://schemas.openxmlformats.org/officeDocument/2006/relationships/slide" Target="slides/slide32.xml"/><Relationship Id="rId52" Type="http://schemas.openxmlformats.org/officeDocument/2006/relationships/slide" Target="slides/slide40.xml"/><Relationship Id="rId60" Type="http://schemas.openxmlformats.org/officeDocument/2006/relationships/slide" Target="slides/slide48.xml"/><Relationship Id="rId65" Type="http://schemas.openxmlformats.org/officeDocument/2006/relationships/slide" Target="slides/slide53.xml"/><Relationship Id="rId73" Type="http://schemas.openxmlformats.org/officeDocument/2006/relationships/slide" Target="slides/slide61.xml"/><Relationship Id="rId78" Type="http://schemas.openxmlformats.org/officeDocument/2006/relationships/slide" Target="slides/slide66.xml"/><Relationship Id="rId81" Type="http://schemas.openxmlformats.org/officeDocument/2006/relationships/slide" Target="slides/slide69.xml"/><Relationship Id="rId86" Type="http://schemas.openxmlformats.org/officeDocument/2006/relationships/slide" Target="slides/slide74.xml"/><Relationship Id="rId94" Type="http://schemas.openxmlformats.org/officeDocument/2006/relationships/slide" Target="slides/slide82.xml"/><Relationship Id="rId99" Type="http://schemas.openxmlformats.org/officeDocument/2006/relationships/slide" Target="slides/slide87.xml"/><Relationship Id="rId101" Type="http://schemas.openxmlformats.org/officeDocument/2006/relationships/slide" Target="slides/slide89.xml"/><Relationship Id="rId122" Type="http://schemas.openxmlformats.org/officeDocument/2006/relationships/slide" Target="slides/slide110.xml"/><Relationship Id="rId130" Type="http://schemas.openxmlformats.org/officeDocument/2006/relationships/slide" Target="slides/slide118.xml"/><Relationship Id="rId135" Type="http://schemas.openxmlformats.org/officeDocument/2006/relationships/slide" Target="slides/slide123.xml"/><Relationship Id="rId143" Type="http://schemas.openxmlformats.org/officeDocument/2006/relationships/slide" Target="slides/slide131.xml"/><Relationship Id="rId148" Type="http://schemas.openxmlformats.org/officeDocument/2006/relationships/slide" Target="slides/slide136.xml"/><Relationship Id="rId151" Type="http://schemas.openxmlformats.org/officeDocument/2006/relationships/slide" Target="slides/slide139.xml"/><Relationship Id="rId156" Type="http://schemas.openxmlformats.org/officeDocument/2006/relationships/slide" Target="slides/slide144.xml"/><Relationship Id="rId164" Type="http://schemas.openxmlformats.org/officeDocument/2006/relationships/slide" Target="slides/slide152.xml"/><Relationship Id="rId169" Type="http://schemas.openxmlformats.org/officeDocument/2006/relationships/slide" Target="slides/slide157.xml"/><Relationship Id="rId177" Type="http://schemas.openxmlformats.org/officeDocument/2006/relationships/tableStyles" Target="tableStyles.xml"/><Relationship Id="rId4" Type="http://schemas.openxmlformats.org/officeDocument/2006/relationships/slideMaster" Target="slideMasters/slideMaster4.xml"/><Relationship Id="rId9" Type="http://schemas.openxmlformats.org/officeDocument/2006/relationships/slideMaster" Target="slideMasters/slideMaster9.xml"/><Relationship Id="rId172" Type="http://schemas.openxmlformats.org/officeDocument/2006/relationships/slide" Target="slides/slide160.xml"/><Relationship Id="rId13" Type="http://schemas.openxmlformats.org/officeDocument/2006/relationships/slide" Target="slides/slide1.xml"/><Relationship Id="rId18" Type="http://schemas.openxmlformats.org/officeDocument/2006/relationships/slide" Target="slides/slide6.xml"/><Relationship Id="rId39" Type="http://schemas.openxmlformats.org/officeDocument/2006/relationships/slide" Target="slides/slide27.xml"/><Relationship Id="rId109" Type="http://schemas.openxmlformats.org/officeDocument/2006/relationships/slide" Target="slides/slide97.xml"/><Relationship Id="rId34" Type="http://schemas.openxmlformats.org/officeDocument/2006/relationships/slide" Target="slides/slide22.xml"/><Relationship Id="rId50" Type="http://schemas.openxmlformats.org/officeDocument/2006/relationships/slide" Target="slides/slide38.xml"/><Relationship Id="rId55" Type="http://schemas.openxmlformats.org/officeDocument/2006/relationships/slide" Target="slides/slide43.xml"/><Relationship Id="rId76" Type="http://schemas.openxmlformats.org/officeDocument/2006/relationships/slide" Target="slides/slide64.xml"/><Relationship Id="rId97" Type="http://schemas.openxmlformats.org/officeDocument/2006/relationships/slide" Target="slides/slide85.xml"/><Relationship Id="rId104" Type="http://schemas.openxmlformats.org/officeDocument/2006/relationships/slide" Target="slides/slide92.xml"/><Relationship Id="rId120" Type="http://schemas.openxmlformats.org/officeDocument/2006/relationships/slide" Target="slides/slide108.xml"/><Relationship Id="rId125" Type="http://schemas.openxmlformats.org/officeDocument/2006/relationships/slide" Target="slides/slide113.xml"/><Relationship Id="rId141" Type="http://schemas.openxmlformats.org/officeDocument/2006/relationships/slide" Target="slides/slide129.xml"/><Relationship Id="rId146" Type="http://schemas.openxmlformats.org/officeDocument/2006/relationships/slide" Target="slides/slide134.xml"/><Relationship Id="rId167" Type="http://schemas.openxmlformats.org/officeDocument/2006/relationships/slide" Target="slides/slide155.xml"/><Relationship Id="rId7" Type="http://schemas.openxmlformats.org/officeDocument/2006/relationships/slideMaster" Target="slideMasters/slideMaster7.xml"/><Relationship Id="rId71" Type="http://schemas.openxmlformats.org/officeDocument/2006/relationships/slide" Target="slides/slide59.xml"/><Relationship Id="rId92" Type="http://schemas.openxmlformats.org/officeDocument/2006/relationships/slide" Target="slides/slide80.xml"/><Relationship Id="rId162" Type="http://schemas.openxmlformats.org/officeDocument/2006/relationships/slide" Target="slides/slide150.xml"/><Relationship Id="rId2" Type="http://schemas.openxmlformats.org/officeDocument/2006/relationships/slideMaster" Target="slideMasters/slideMaster2.xml"/><Relationship Id="rId29" Type="http://schemas.openxmlformats.org/officeDocument/2006/relationships/slide" Target="slides/slide17.xml"/><Relationship Id="rId24" Type="http://schemas.openxmlformats.org/officeDocument/2006/relationships/slide" Target="slides/slide12.xml"/><Relationship Id="rId40" Type="http://schemas.openxmlformats.org/officeDocument/2006/relationships/slide" Target="slides/slide28.xml"/><Relationship Id="rId45" Type="http://schemas.openxmlformats.org/officeDocument/2006/relationships/slide" Target="slides/slide33.xml"/><Relationship Id="rId66" Type="http://schemas.openxmlformats.org/officeDocument/2006/relationships/slide" Target="slides/slide54.xml"/><Relationship Id="rId87" Type="http://schemas.openxmlformats.org/officeDocument/2006/relationships/slide" Target="slides/slide75.xml"/><Relationship Id="rId110" Type="http://schemas.openxmlformats.org/officeDocument/2006/relationships/slide" Target="slides/slide98.xml"/><Relationship Id="rId115" Type="http://schemas.openxmlformats.org/officeDocument/2006/relationships/slide" Target="slides/slide103.xml"/><Relationship Id="rId131" Type="http://schemas.openxmlformats.org/officeDocument/2006/relationships/slide" Target="slides/slide119.xml"/><Relationship Id="rId136" Type="http://schemas.openxmlformats.org/officeDocument/2006/relationships/slide" Target="slides/slide124.xml"/><Relationship Id="rId157" Type="http://schemas.openxmlformats.org/officeDocument/2006/relationships/slide" Target="slides/slide145.xml"/><Relationship Id="rId178" Type="http://schemas.microsoft.com/office/2015/10/relationships/revisionInfo" Target="revisionInfo.xml"/><Relationship Id="rId61" Type="http://schemas.openxmlformats.org/officeDocument/2006/relationships/slide" Target="slides/slide49.xml"/><Relationship Id="rId82" Type="http://schemas.openxmlformats.org/officeDocument/2006/relationships/slide" Target="slides/slide70.xml"/><Relationship Id="rId152" Type="http://schemas.openxmlformats.org/officeDocument/2006/relationships/slide" Target="slides/slide140.xml"/><Relationship Id="rId173" Type="http://schemas.openxmlformats.org/officeDocument/2006/relationships/notesMaster" Target="notesMasters/notesMaster1.xml"/><Relationship Id="rId19" Type="http://schemas.openxmlformats.org/officeDocument/2006/relationships/slide" Target="slides/slide7.xml"/><Relationship Id="rId14" Type="http://schemas.openxmlformats.org/officeDocument/2006/relationships/slide" Target="slides/slide2.xml"/><Relationship Id="rId30" Type="http://schemas.openxmlformats.org/officeDocument/2006/relationships/slide" Target="slides/slide18.xml"/><Relationship Id="rId35" Type="http://schemas.openxmlformats.org/officeDocument/2006/relationships/slide" Target="slides/slide23.xml"/><Relationship Id="rId56" Type="http://schemas.openxmlformats.org/officeDocument/2006/relationships/slide" Target="slides/slide44.xml"/><Relationship Id="rId77" Type="http://schemas.openxmlformats.org/officeDocument/2006/relationships/slide" Target="slides/slide65.xml"/><Relationship Id="rId100" Type="http://schemas.openxmlformats.org/officeDocument/2006/relationships/slide" Target="slides/slide88.xml"/><Relationship Id="rId105" Type="http://schemas.openxmlformats.org/officeDocument/2006/relationships/slide" Target="slides/slide93.xml"/><Relationship Id="rId126" Type="http://schemas.openxmlformats.org/officeDocument/2006/relationships/slide" Target="slides/slide114.xml"/><Relationship Id="rId147" Type="http://schemas.openxmlformats.org/officeDocument/2006/relationships/slide" Target="slides/slide135.xml"/><Relationship Id="rId168" Type="http://schemas.openxmlformats.org/officeDocument/2006/relationships/slide" Target="slides/slide156.xml"/><Relationship Id="rId8" Type="http://schemas.openxmlformats.org/officeDocument/2006/relationships/slideMaster" Target="slideMasters/slideMaster8.xml"/><Relationship Id="rId51" Type="http://schemas.openxmlformats.org/officeDocument/2006/relationships/slide" Target="slides/slide39.xml"/><Relationship Id="rId72" Type="http://schemas.openxmlformats.org/officeDocument/2006/relationships/slide" Target="slides/slide60.xml"/><Relationship Id="rId93" Type="http://schemas.openxmlformats.org/officeDocument/2006/relationships/slide" Target="slides/slide81.xml"/><Relationship Id="rId98" Type="http://schemas.openxmlformats.org/officeDocument/2006/relationships/slide" Target="slides/slide86.xml"/><Relationship Id="rId121" Type="http://schemas.openxmlformats.org/officeDocument/2006/relationships/slide" Target="slides/slide109.xml"/><Relationship Id="rId142" Type="http://schemas.openxmlformats.org/officeDocument/2006/relationships/slide" Target="slides/slide130.xml"/><Relationship Id="rId163" Type="http://schemas.openxmlformats.org/officeDocument/2006/relationships/slide" Target="slides/slide151.xml"/><Relationship Id="rId3" Type="http://schemas.openxmlformats.org/officeDocument/2006/relationships/slideMaster" Target="slideMasters/slideMaster3.xml"/><Relationship Id="rId25" Type="http://schemas.openxmlformats.org/officeDocument/2006/relationships/slide" Target="slides/slide13.xml"/><Relationship Id="rId46" Type="http://schemas.openxmlformats.org/officeDocument/2006/relationships/slide" Target="slides/slide34.xml"/><Relationship Id="rId67" Type="http://schemas.openxmlformats.org/officeDocument/2006/relationships/slide" Target="slides/slide55.xml"/><Relationship Id="rId116" Type="http://schemas.openxmlformats.org/officeDocument/2006/relationships/slide" Target="slides/slide104.xml"/><Relationship Id="rId137" Type="http://schemas.openxmlformats.org/officeDocument/2006/relationships/slide" Target="slides/slide125.xml"/><Relationship Id="rId158" Type="http://schemas.openxmlformats.org/officeDocument/2006/relationships/slide" Target="slides/slide146.xml"/><Relationship Id="rId20" Type="http://schemas.openxmlformats.org/officeDocument/2006/relationships/slide" Target="slides/slide8.xml"/><Relationship Id="rId41" Type="http://schemas.openxmlformats.org/officeDocument/2006/relationships/slide" Target="slides/slide29.xml"/><Relationship Id="rId62" Type="http://schemas.openxmlformats.org/officeDocument/2006/relationships/slide" Target="slides/slide50.xml"/><Relationship Id="rId83" Type="http://schemas.openxmlformats.org/officeDocument/2006/relationships/slide" Target="slides/slide71.xml"/><Relationship Id="rId88" Type="http://schemas.openxmlformats.org/officeDocument/2006/relationships/slide" Target="slides/slide76.xml"/><Relationship Id="rId111" Type="http://schemas.openxmlformats.org/officeDocument/2006/relationships/slide" Target="slides/slide99.xml"/><Relationship Id="rId132" Type="http://schemas.openxmlformats.org/officeDocument/2006/relationships/slide" Target="slides/slide120.xml"/><Relationship Id="rId153" Type="http://schemas.openxmlformats.org/officeDocument/2006/relationships/slide" Target="slides/slide141.xml"/><Relationship Id="rId174" Type="http://schemas.openxmlformats.org/officeDocument/2006/relationships/presProps" Target="presProps.xml"/><Relationship Id="rId15" Type="http://schemas.openxmlformats.org/officeDocument/2006/relationships/slide" Target="slides/slide3.xml"/><Relationship Id="rId36" Type="http://schemas.openxmlformats.org/officeDocument/2006/relationships/slide" Target="slides/slide24.xml"/><Relationship Id="rId57" Type="http://schemas.openxmlformats.org/officeDocument/2006/relationships/slide" Target="slides/slide45.xml"/><Relationship Id="rId106" Type="http://schemas.openxmlformats.org/officeDocument/2006/relationships/slide" Target="slides/slide94.xml"/><Relationship Id="rId127" Type="http://schemas.openxmlformats.org/officeDocument/2006/relationships/slide" Target="slides/slide115.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package" Target="../embeddings/Microsoft_Excel_Worksheet2.xlsx"/><Relationship Id="rId2" Type="http://schemas.microsoft.com/office/2011/relationships/chartColorStyle" Target="colors3.xml"/><Relationship Id="rId1" Type="http://schemas.microsoft.com/office/2011/relationships/chartStyle" Target="style3.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2.6105127985201738E-2"/>
          <c:y val="9.3344577534377096E-2"/>
          <c:w val="0.9738948720147983"/>
          <c:h val="0.86229861518492823"/>
        </c:manualLayout>
      </c:layout>
      <c:barChart>
        <c:barDir val="col"/>
        <c:grouping val="clustered"/>
        <c:varyColors val="0"/>
        <c:ser>
          <c:idx val="0"/>
          <c:order val="0"/>
          <c:tx>
            <c:strRef>
              <c:f>Sheet1!$B$1</c:f>
              <c:strCache>
                <c:ptCount val="1"/>
                <c:pt idx="0">
                  <c:v>Less than 40</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1-8658-4DD6-977B-C065B56CD386}"/>
              </c:ext>
            </c:extLst>
          </c:dPt>
          <c:dLbls>
            <c:dLbl>
              <c:idx val="0"/>
              <c:tx>
                <c:rich>
                  <a:bodyPr/>
                  <a:lstStyle/>
                  <a:p>
                    <a:fld id="{55A424D1-CC62-46CE-BDC0-B6FE55AC9B88}" type="VALUE">
                      <a:rPr lang="en-US">
                        <a:effectLst/>
                      </a:rPr>
                      <a:pPr/>
                      <a:t>[VALUE]</a:t>
                    </a:fld>
                    <a:endParaRPr lang="en-CA"/>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658-4DD6-977B-C065B56CD386}"/>
                </c:ext>
              </c:extLst>
            </c:dLbl>
            <c:spPr>
              <a:noFill/>
              <a:ln>
                <a:noFill/>
              </a:ln>
              <a:effectLst/>
            </c:spPr>
            <c:txPr>
              <a:bodyPr rot="0" spcFirstLastPara="1" vertOverflow="ellipsis" vert="horz" wrap="square" anchor="ctr" anchorCtr="1"/>
              <a:lstStyle/>
              <a:p>
                <a:pPr>
                  <a:defRPr sz="2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0.59</c:v>
                </c:pt>
              </c:numCache>
            </c:numRef>
          </c:val>
          <c:extLst>
            <c:ext xmlns:c16="http://schemas.microsoft.com/office/drawing/2014/chart" uri="{C3380CC4-5D6E-409C-BE32-E72D297353CC}">
              <c16:uniqueId val="{00000002-8658-4DD6-977B-C065B56CD386}"/>
            </c:ext>
          </c:extLst>
        </c:ser>
        <c:ser>
          <c:idx val="1"/>
          <c:order val="1"/>
          <c:tx>
            <c:strRef>
              <c:f>Sheet1!$C$1</c:f>
              <c:strCache>
                <c:ptCount val="1"/>
                <c:pt idx="0">
                  <c:v>40 to 69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bg1"/>
                    </a:solidFill>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0.43</c:v>
                </c:pt>
              </c:numCache>
            </c:numRef>
          </c:val>
          <c:extLst>
            <c:ext xmlns:c16="http://schemas.microsoft.com/office/drawing/2014/chart" uri="{C3380CC4-5D6E-409C-BE32-E72D297353CC}">
              <c16:uniqueId val="{00000003-8658-4DD6-977B-C065B56CD386}"/>
            </c:ext>
          </c:extLst>
        </c:ser>
        <c:dLbls>
          <c:dLblPos val="inEnd"/>
          <c:showLegendKey val="0"/>
          <c:showVal val="1"/>
          <c:showCatName val="0"/>
          <c:showSerName val="0"/>
          <c:showPercent val="0"/>
          <c:showBubbleSize val="0"/>
        </c:dLbls>
        <c:gapWidth val="219"/>
        <c:overlap val="-27"/>
        <c:axId val="535276712"/>
        <c:axId val="535270048"/>
      </c:barChart>
      <c:catAx>
        <c:axId val="535276712"/>
        <c:scaling>
          <c:orientation val="minMax"/>
        </c:scaling>
        <c:delete val="1"/>
        <c:axPos val="b"/>
        <c:numFmt formatCode="General" sourceLinked="1"/>
        <c:majorTickMark val="out"/>
        <c:minorTickMark val="none"/>
        <c:tickLblPos val="nextTo"/>
        <c:crossAx val="535270048"/>
        <c:crosses val="autoZero"/>
        <c:auto val="1"/>
        <c:lblAlgn val="ctr"/>
        <c:lblOffset val="100"/>
        <c:noMultiLvlLbl val="0"/>
      </c:catAx>
      <c:valAx>
        <c:axId val="535270048"/>
        <c:scaling>
          <c:orientation val="minMax"/>
        </c:scaling>
        <c:delete val="1"/>
        <c:axPos val="l"/>
        <c:numFmt formatCode="0%" sourceLinked="1"/>
        <c:majorTickMark val="none"/>
        <c:minorTickMark val="none"/>
        <c:tickLblPos val="nextTo"/>
        <c:crossAx val="53527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bg1"/>
          </a:solidFill>
          <a:effectLst>
            <a:outerShdw blurRad="38100" dist="38100" dir="2700000" algn="tl">
              <a:srgbClr val="000000">
                <a:alpha val="43137"/>
              </a:srgbClr>
            </a:outerShdw>
          </a:effectLst>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2.6105127985201738E-2"/>
          <c:y val="9.3344577534377096E-2"/>
          <c:w val="0.9738948720147983"/>
          <c:h val="0.86229861518492823"/>
        </c:manualLayout>
      </c:layout>
      <c:barChart>
        <c:barDir val="col"/>
        <c:grouping val="clustered"/>
        <c:varyColors val="0"/>
        <c:ser>
          <c:idx val="0"/>
          <c:order val="0"/>
          <c:tx>
            <c:strRef>
              <c:f>Sheet1!$B$1</c:f>
              <c:strCache>
                <c:ptCount val="1"/>
                <c:pt idx="0">
                  <c:v>Less than 40</c:v>
                </c:pt>
              </c:strCache>
            </c:strRef>
          </c:tx>
          <c:spPr>
            <a:solidFill>
              <a:schemeClr val="accent1"/>
            </a:solidFill>
            <a:ln>
              <a:noFill/>
            </a:ln>
            <a:effectLst/>
          </c:spPr>
          <c:invertIfNegative val="0"/>
          <c:dPt>
            <c:idx val="0"/>
            <c:invertIfNegative val="0"/>
            <c:bubble3D val="0"/>
            <c:extLst>
              <c:ext xmlns:c16="http://schemas.microsoft.com/office/drawing/2014/chart" uri="{C3380CC4-5D6E-409C-BE32-E72D297353CC}">
                <c16:uniqueId val="{00000001-8658-4DD6-977B-C065B56CD386}"/>
              </c:ext>
            </c:extLst>
          </c:dPt>
          <c:dLbls>
            <c:dLbl>
              <c:idx val="0"/>
              <c:tx>
                <c:rich>
                  <a:bodyPr/>
                  <a:lstStyle/>
                  <a:p>
                    <a:fld id="{55A424D1-CC62-46CE-BDC0-B6FE55AC9B88}" type="VALUE">
                      <a:rPr lang="en-US">
                        <a:effectLst/>
                      </a:rPr>
                      <a:pPr/>
                      <a:t>[VALUE]</a:t>
                    </a:fld>
                    <a:endParaRPr lang="en-CA"/>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658-4DD6-977B-C065B56CD386}"/>
                </c:ext>
              </c:extLst>
            </c:dLbl>
            <c:spPr>
              <a:noFill/>
              <a:ln>
                <a:noFill/>
              </a:ln>
              <a:effectLst/>
            </c:spPr>
            <c:txPr>
              <a:bodyPr rot="0" spcFirstLastPara="1" vertOverflow="ellipsis" vert="horz" wrap="square" anchor="ctr" anchorCtr="1"/>
              <a:lstStyle/>
              <a:p>
                <a:pPr>
                  <a:defRPr sz="2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0.59</c:v>
                </c:pt>
              </c:numCache>
            </c:numRef>
          </c:val>
          <c:extLst>
            <c:ext xmlns:c16="http://schemas.microsoft.com/office/drawing/2014/chart" uri="{C3380CC4-5D6E-409C-BE32-E72D297353CC}">
              <c16:uniqueId val="{00000002-8658-4DD6-977B-C065B56CD386}"/>
            </c:ext>
          </c:extLst>
        </c:ser>
        <c:ser>
          <c:idx val="1"/>
          <c:order val="1"/>
          <c:tx>
            <c:strRef>
              <c:f>Sheet1!$C$1</c:f>
              <c:strCache>
                <c:ptCount val="1"/>
                <c:pt idx="0">
                  <c:v>40 to 69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bg1"/>
                    </a:solidFill>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0.43</c:v>
                </c:pt>
              </c:numCache>
            </c:numRef>
          </c:val>
          <c:extLst>
            <c:ext xmlns:c16="http://schemas.microsoft.com/office/drawing/2014/chart" uri="{C3380CC4-5D6E-409C-BE32-E72D297353CC}">
              <c16:uniqueId val="{00000003-8658-4DD6-977B-C065B56CD386}"/>
            </c:ext>
          </c:extLst>
        </c:ser>
        <c:dLbls>
          <c:dLblPos val="inEnd"/>
          <c:showLegendKey val="0"/>
          <c:showVal val="1"/>
          <c:showCatName val="0"/>
          <c:showSerName val="0"/>
          <c:showPercent val="0"/>
          <c:showBubbleSize val="0"/>
        </c:dLbls>
        <c:gapWidth val="219"/>
        <c:overlap val="-27"/>
        <c:axId val="535276712"/>
        <c:axId val="535270048"/>
      </c:barChart>
      <c:catAx>
        <c:axId val="535276712"/>
        <c:scaling>
          <c:orientation val="minMax"/>
        </c:scaling>
        <c:delete val="1"/>
        <c:axPos val="b"/>
        <c:numFmt formatCode="General" sourceLinked="1"/>
        <c:majorTickMark val="out"/>
        <c:minorTickMark val="none"/>
        <c:tickLblPos val="nextTo"/>
        <c:crossAx val="535270048"/>
        <c:crosses val="autoZero"/>
        <c:auto val="1"/>
        <c:lblAlgn val="ctr"/>
        <c:lblOffset val="100"/>
        <c:noMultiLvlLbl val="0"/>
      </c:catAx>
      <c:valAx>
        <c:axId val="535270048"/>
        <c:scaling>
          <c:orientation val="minMax"/>
        </c:scaling>
        <c:delete val="1"/>
        <c:axPos val="l"/>
        <c:numFmt formatCode="0%" sourceLinked="1"/>
        <c:majorTickMark val="none"/>
        <c:minorTickMark val="none"/>
        <c:tickLblPos val="nextTo"/>
        <c:crossAx val="53527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bg1"/>
          </a:solidFill>
          <a:effectLst>
            <a:outerShdw blurRad="38100" dist="38100" dir="2700000" algn="tl">
              <a:srgbClr val="000000">
                <a:alpha val="43137"/>
              </a:srgbClr>
            </a:outerShdw>
          </a:effectLst>
        </a:defRPr>
      </a:pPr>
      <a:endParaRPr lang="en-US"/>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5"/>
    </mc:Choice>
    <mc:Fallback>
      <c:style val="5"/>
    </mc:Fallback>
  </mc:AlternateContent>
  <c:chart>
    <c:autoTitleDeleted val="1"/>
    <c:plotArea>
      <c:layout>
        <c:manualLayout>
          <c:layoutTarget val="inner"/>
          <c:xMode val="edge"/>
          <c:yMode val="edge"/>
          <c:x val="2.6105127985201738E-2"/>
          <c:y val="9.3344577534377096E-2"/>
          <c:w val="0.9738948720147983"/>
          <c:h val="0.86229861518492823"/>
        </c:manualLayout>
      </c:layout>
      <c:barChart>
        <c:barDir val="col"/>
        <c:grouping val="clustered"/>
        <c:varyColors val="0"/>
        <c:ser>
          <c:idx val="0"/>
          <c:order val="0"/>
          <c:tx>
            <c:strRef>
              <c:f>Sheet1!$B$1</c:f>
              <c:strCache>
                <c:ptCount val="1"/>
                <c:pt idx="0">
                  <c:v>Less than 40</c:v>
                </c:pt>
              </c:strCache>
            </c:strRef>
          </c:tx>
          <c:spPr>
            <a:solidFill>
              <a:schemeClr val="accent1"/>
            </a:solidFill>
            <a:ln>
              <a:noFill/>
            </a:ln>
            <a:effectLst/>
          </c:spPr>
          <c:invertIfNegative val="0"/>
          <c:dPt>
            <c:idx val="0"/>
            <c:invertIfNegative val="0"/>
            <c:bubble3D val="0"/>
            <c:spPr>
              <a:solidFill>
                <a:schemeClr val="accent1"/>
              </a:solidFill>
              <a:ln>
                <a:noFill/>
              </a:ln>
              <a:effectLst/>
            </c:spPr>
            <c:extLst>
              <c:ext xmlns:c16="http://schemas.microsoft.com/office/drawing/2014/chart" uri="{C3380CC4-5D6E-409C-BE32-E72D297353CC}">
                <c16:uniqueId val="{00000001-8658-4DD6-977B-C065B56CD386}"/>
              </c:ext>
            </c:extLst>
          </c:dPt>
          <c:dLbls>
            <c:dLbl>
              <c:idx val="0"/>
              <c:tx>
                <c:rich>
                  <a:bodyPr/>
                  <a:lstStyle/>
                  <a:p>
                    <a:fld id="{55A424D1-CC62-46CE-BDC0-B6FE55AC9B88}" type="VALUE">
                      <a:rPr lang="en-US">
                        <a:effectLst/>
                      </a:rPr>
                      <a:pPr/>
                      <a:t>[VALUE]</a:t>
                    </a:fld>
                    <a:endParaRPr lang="en-CA"/>
                  </a:p>
                </c:rich>
              </c:tx>
              <c:dLblPos val="inEnd"/>
              <c:showLegendKey val="0"/>
              <c:showVal val="1"/>
              <c:showCatName val="0"/>
              <c:showSerName val="0"/>
              <c:showPercent val="0"/>
              <c:showBubbleSize val="0"/>
              <c:extLst>
                <c:ext xmlns:c15="http://schemas.microsoft.com/office/drawing/2012/chart" uri="{CE6537A1-D6FC-4f65-9D91-7224C49458BB}">
                  <c15:dlblFieldTable/>
                  <c15:showDataLabelsRange val="0"/>
                </c:ext>
                <c:ext xmlns:c16="http://schemas.microsoft.com/office/drawing/2014/chart" uri="{C3380CC4-5D6E-409C-BE32-E72D297353CC}">
                  <c16:uniqueId val="{00000001-8658-4DD6-977B-C065B56CD386}"/>
                </c:ext>
              </c:extLst>
            </c:dLbl>
            <c:spPr>
              <a:noFill/>
              <a:ln>
                <a:noFill/>
              </a:ln>
              <a:effectLst/>
            </c:spPr>
            <c:txPr>
              <a:bodyPr rot="0" spcFirstLastPara="1" vertOverflow="ellipsis" vert="horz" wrap="square" anchor="ctr" anchorCtr="1"/>
              <a:lstStyle/>
              <a:p>
                <a:pPr>
                  <a:defRPr sz="2000" b="1" i="0" u="none" strike="noStrike" kern="1200" baseline="0">
                    <a:solidFill>
                      <a:schemeClr val="bg1"/>
                    </a:solidFill>
                    <a:effectLst>
                      <a:outerShdw blurRad="38100" dist="38100" dir="2700000" algn="tl">
                        <a:srgbClr val="000000">
                          <a:alpha val="43137"/>
                        </a:srgbClr>
                      </a:outerShdw>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Sheet1!$B$2</c:f>
              <c:numCache>
                <c:formatCode>0%</c:formatCode>
                <c:ptCount val="1"/>
                <c:pt idx="0">
                  <c:v>0.59</c:v>
                </c:pt>
              </c:numCache>
            </c:numRef>
          </c:val>
          <c:extLst>
            <c:ext xmlns:c16="http://schemas.microsoft.com/office/drawing/2014/chart" uri="{C3380CC4-5D6E-409C-BE32-E72D297353CC}">
              <c16:uniqueId val="{00000002-8658-4DD6-977B-C065B56CD386}"/>
            </c:ext>
          </c:extLst>
        </c:ser>
        <c:ser>
          <c:idx val="1"/>
          <c:order val="1"/>
          <c:tx>
            <c:strRef>
              <c:f>Sheet1!$C$1</c:f>
              <c:strCache>
                <c:ptCount val="1"/>
                <c:pt idx="0">
                  <c:v>40 to 69</c:v>
                </c:pt>
              </c:strCache>
            </c:strRef>
          </c:tx>
          <c:spPr>
            <a:solidFill>
              <a:schemeClr val="accent2"/>
            </a:solidFill>
            <a:ln>
              <a:noFill/>
            </a:ln>
            <a:effectLst/>
          </c:spPr>
          <c:invertIfNegative val="0"/>
          <c:dLbls>
            <c:spPr>
              <a:noFill/>
              <a:ln>
                <a:noFill/>
              </a:ln>
              <a:effectLst/>
            </c:spPr>
            <c:txPr>
              <a:bodyPr rot="0" spcFirstLastPara="1" vertOverflow="ellipsis" vert="horz" wrap="square" anchor="ctr" anchorCtr="1"/>
              <a:lstStyle/>
              <a:p>
                <a:pPr>
                  <a:defRPr sz="2000" b="1" i="0" u="none" strike="noStrike" kern="1200" baseline="0">
                    <a:solidFill>
                      <a:schemeClr val="bg1"/>
                    </a:solidFill>
                    <a:effectLst/>
                    <a:latin typeface="+mn-lt"/>
                    <a:ea typeface="+mn-ea"/>
                    <a:cs typeface="+mn-cs"/>
                  </a:defRPr>
                </a:pPr>
                <a:endParaRPr lang="en-US"/>
              </a:p>
            </c:txPr>
            <c:dLblPos val="in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Sheet1!$A$2</c:f>
              <c:strCache>
                <c:ptCount val="1"/>
                <c:pt idx="0">
                  <c:v>Category 1</c:v>
                </c:pt>
              </c:strCache>
            </c:strRef>
          </c:cat>
          <c:val>
            <c:numRef>
              <c:f>Sheet1!$C$2</c:f>
              <c:numCache>
                <c:formatCode>0%</c:formatCode>
                <c:ptCount val="1"/>
                <c:pt idx="0">
                  <c:v>0.43</c:v>
                </c:pt>
              </c:numCache>
            </c:numRef>
          </c:val>
          <c:extLst>
            <c:ext xmlns:c16="http://schemas.microsoft.com/office/drawing/2014/chart" uri="{C3380CC4-5D6E-409C-BE32-E72D297353CC}">
              <c16:uniqueId val="{00000003-8658-4DD6-977B-C065B56CD386}"/>
            </c:ext>
          </c:extLst>
        </c:ser>
        <c:dLbls>
          <c:dLblPos val="inEnd"/>
          <c:showLegendKey val="0"/>
          <c:showVal val="1"/>
          <c:showCatName val="0"/>
          <c:showSerName val="0"/>
          <c:showPercent val="0"/>
          <c:showBubbleSize val="0"/>
        </c:dLbls>
        <c:gapWidth val="219"/>
        <c:overlap val="-27"/>
        <c:axId val="535276712"/>
        <c:axId val="535270048"/>
      </c:barChart>
      <c:catAx>
        <c:axId val="535276712"/>
        <c:scaling>
          <c:orientation val="minMax"/>
        </c:scaling>
        <c:delete val="1"/>
        <c:axPos val="b"/>
        <c:numFmt formatCode="General" sourceLinked="1"/>
        <c:majorTickMark val="out"/>
        <c:minorTickMark val="none"/>
        <c:tickLblPos val="nextTo"/>
        <c:crossAx val="535270048"/>
        <c:crosses val="autoZero"/>
        <c:auto val="1"/>
        <c:lblAlgn val="ctr"/>
        <c:lblOffset val="100"/>
        <c:noMultiLvlLbl val="0"/>
      </c:catAx>
      <c:valAx>
        <c:axId val="535270048"/>
        <c:scaling>
          <c:orientation val="minMax"/>
        </c:scaling>
        <c:delete val="1"/>
        <c:axPos val="l"/>
        <c:numFmt formatCode="0%" sourceLinked="1"/>
        <c:majorTickMark val="none"/>
        <c:minorTickMark val="none"/>
        <c:tickLblPos val="nextTo"/>
        <c:crossAx val="535276712"/>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sz="1400" b="1">
          <a:solidFill>
            <a:schemeClr val="bg1"/>
          </a:solidFill>
          <a:effectLst>
            <a:outerShdw blurRad="38100" dist="38100" dir="2700000" algn="tl">
              <a:srgbClr val="000000">
                <a:alpha val="43137"/>
              </a:srgbClr>
            </a:outerShdw>
          </a:effectLst>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withinLinear" id="16">
  <a:schemeClr val="accent3"/>
</cs:colorStyle>
</file>

<file path=ppt/charts/colors2.xml><?xml version="1.0" encoding="utf-8"?>
<cs:colorStyle xmlns:cs="http://schemas.microsoft.com/office/drawing/2012/chartStyle" xmlns:a="http://schemas.openxmlformats.org/drawingml/2006/main" meth="withinLinear" id="16">
  <a:schemeClr val="accent3"/>
</cs:colorStyle>
</file>

<file path=ppt/charts/colors3.xml><?xml version="1.0" encoding="utf-8"?>
<cs:colorStyle xmlns:cs="http://schemas.microsoft.com/office/drawing/2012/chartStyle" xmlns:a="http://schemas.openxmlformats.org/drawingml/2006/main" meth="withinLinear" id="16">
  <a:schemeClr val="accent3"/>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16:07:58.993"/>
    </inkml:context>
    <inkml:brush xml:id="br0">
      <inkml:brushProperty name="width" value="0.05" units="cm"/>
      <inkml:brushProperty name="height" value="0.05" units="cm"/>
    </inkml:brush>
  </inkml:definitions>
  <inkml:trace contextRef="#ctx0" brushRef="#br0">0 0 24575</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16:08:00.984"/>
    </inkml:context>
    <inkml:brush xml:id="br0">
      <inkml:brushProperty name="width" value="0.05" units="cm"/>
      <inkml:brushProperty name="height" value="0.05" units="cm"/>
    </inkml:brush>
  </inkml:definitions>
  <inkml:trace contextRef="#ctx0" brushRef="#br0">1 0 24575</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16:07:58.993"/>
    </inkml:context>
    <inkml:brush xml:id="br0">
      <inkml:brushProperty name="width" value="0.05" units="cm"/>
      <inkml:brushProperty name="height" value="0.05" units="cm"/>
    </inkml:brush>
  </inkml:definitions>
  <inkml:trace contextRef="#ctx0" brushRef="#br0">0 0 24575</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3-05-22T16:08:00.984"/>
    </inkml:context>
    <inkml:brush xml:id="br0">
      <inkml:brushProperty name="width" value="0.05" units="cm"/>
      <inkml:brushProperty name="height" value="0.05" units="cm"/>
    </inkml:brush>
  </inkml:definitions>
  <inkml:trace contextRef="#ctx0" brushRef="#br0">1 0 24575</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1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21E3E5A-CF74-8A49-91F8-63E853FDCBD1}" type="datetimeFigureOut">
              <a:rPr lang="en-US" smtClean="0"/>
              <a:t>5/25/2023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6DCD616-E130-C349-88BC-1C993A298499}" type="slidenum">
              <a:rPr lang="en-US" smtClean="0"/>
              <a:t>‹#›</a:t>
            </a:fld>
            <a:endParaRPr lang="en-US"/>
          </a:p>
        </p:txBody>
      </p:sp>
    </p:spTree>
    <p:extLst>
      <p:ext uri="{BB962C8B-B14F-4D97-AF65-F5344CB8AC3E}">
        <p14:creationId xmlns:p14="http://schemas.microsoft.com/office/powerpoint/2010/main" val="32901736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7937"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defTabSz="432175" eaLnBrk="0" hangingPunct="0">
              <a:defRPr sz="2400">
                <a:solidFill>
                  <a:schemeClr val="tx1"/>
                </a:solidFill>
                <a:latin typeface="Arial" charset="0"/>
                <a:ea typeface="ＭＳ Ｐゴシック" charset="0"/>
                <a:cs typeface="ＭＳ Ｐゴシック" charset="0"/>
              </a:defRPr>
            </a:lvl1pPr>
            <a:lvl2pPr marL="730171" indent="-280835" defTabSz="432175" eaLnBrk="0" hangingPunct="0">
              <a:defRPr sz="2400">
                <a:solidFill>
                  <a:schemeClr val="tx1"/>
                </a:solidFill>
                <a:latin typeface="Arial" charset="0"/>
                <a:ea typeface="ＭＳ Ｐゴシック" charset="0"/>
              </a:defRPr>
            </a:lvl2pPr>
            <a:lvl3pPr marL="1123340" indent="-224668" defTabSz="432175" eaLnBrk="0" hangingPunct="0">
              <a:defRPr sz="2400">
                <a:solidFill>
                  <a:schemeClr val="tx1"/>
                </a:solidFill>
                <a:latin typeface="Arial" charset="0"/>
                <a:ea typeface="ＭＳ Ｐゴシック" charset="0"/>
              </a:defRPr>
            </a:lvl3pPr>
            <a:lvl4pPr marL="1572677" indent="-224668" defTabSz="432175" eaLnBrk="0" hangingPunct="0">
              <a:defRPr sz="2400">
                <a:solidFill>
                  <a:schemeClr val="tx1"/>
                </a:solidFill>
                <a:latin typeface="Arial" charset="0"/>
                <a:ea typeface="ＭＳ Ｐゴシック" charset="0"/>
              </a:defRPr>
            </a:lvl4pPr>
            <a:lvl5pPr marL="2022013" indent="-224668" defTabSz="432175" eaLnBrk="0" hangingPunct="0">
              <a:defRPr sz="2400">
                <a:solidFill>
                  <a:schemeClr val="tx1"/>
                </a:solidFill>
                <a:latin typeface="Arial" charset="0"/>
                <a:ea typeface="ＭＳ Ｐゴシック" charset="0"/>
              </a:defRPr>
            </a:lvl5pPr>
            <a:lvl6pPr marL="2471349" indent="-224668" defTabSz="432175" eaLnBrk="0" fontAlgn="base" hangingPunct="0">
              <a:spcBef>
                <a:spcPct val="0"/>
              </a:spcBef>
              <a:spcAft>
                <a:spcPct val="0"/>
              </a:spcAft>
              <a:defRPr sz="2400">
                <a:solidFill>
                  <a:schemeClr val="tx1"/>
                </a:solidFill>
                <a:latin typeface="Arial" charset="0"/>
                <a:ea typeface="ＭＳ Ｐゴシック" charset="0"/>
              </a:defRPr>
            </a:lvl6pPr>
            <a:lvl7pPr marL="2920685" indent="-224668" defTabSz="432175" eaLnBrk="0" fontAlgn="base" hangingPunct="0">
              <a:spcBef>
                <a:spcPct val="0"/>
              </a:spcBef>
              <a:spcAft>
                <a:spcPct val="0"/>
              </a:spcAft>
              <a:defRPr sz="2400">
                <a:solidFill>
                  <a:schemeClr val="tx1"/>
                </a:solidFill>
                <a:latin typeface="Arial" charset="0"/>
                <a:ea typeface="ＭＳ Ｐゴシック" charset="0"/>
              </a:defRPr>
            </a:lvl7pPr>
            <a:lvl8pPr marL="3370021" indent="-224668" defTabSz="432175" eaLnBrk="0" fontAlgn="base" hangingPunct="0">
              <a:spcBef>
                <a:spcPct val="0"/>
              </a:spcBef>
              <a:spcAft>
                <a:spcPct val="0"/>
              </a:spcAft>
              <a:defRPr sz="2400">
                <a:solidFill>
                  <a:schemeClr val="tx1"/>
                </a:solidFill>
                <a:latin typeface="Arial" charset="0"/>
                <a:ea typeface="ＭＳ Ｐゴシック" charset="0"/>
              </a:defRPr>
            </a:lvl8pPr>
            <a:lvl9pPr marL="3819357" indent="-224668" defTabSz="432175"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B55C3B0F-A501-5E4E-973D-2DB6DAF00711}" type="slidenum">
              <a:rPr lang="en-US" sz="1300">
                <a:solidFill>
                  <a:srgbClr val="000000"/>
                </a:solidFill>
                <a:latin typeface="Calibri" charset="0"/>
              </a:rPr>
              <a:pPr eaLnBrk="1" hangingPunct="1"/>
              <a:t>1</a:t>
            </a:fld>
            <a:endParaRPr lang="en-US" sz="1300">
              <a:solidFill>
                <a:srgbClr val="000000"/>
              </a:solidFill>
              <a:latin typeface="Calibri" charset="0"/>
            </a:endParaRPr>
          </a:p>
        </p:txBody>
      </p:sp>
      <p:sp>
        <p:nvSpPr>
          <p:cNvPr id="167938" name="Rectangle 2"/>
          <p:cNvSpPr>
            <a:spLocks noGrp="1" noRot="1" noChangeAspect="1" noChangeArrowheads="1" noTextEdit="1"/>
          </p:cNvSpPr>
          <p:nvPr>
            <p:ph type="sldImg"/>
          </p:nvPr>
        </p:nvSpPr>
        <p:spPr bwMode="auto">
          <a:xfrm>
            <a:off x="393700" y="692150"/>
            <a:ext cx="6070600" cy="3414713"/>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167939" name="Rectangle 3"/>
          <p:cNvSpPr>
            <a:spLocks noGrp="1" noChangeArrowheads="1"/>
          </p:cNvSpPr>
          <p:nvPr>
            <p:ph type="body" idx="1"/>
          </p:nvPr>
        </p:nvSpPr>
        <p:spPr>
          <a:xfrm>
            <a:off x="914815" y="4343713"/>
            <a:ext cx="5028370" cy="4113862"/>
          </a:xfrm>
          <a:noFill/>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155603575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99330"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CA">
              <a:latin typeface="Arial" charset="0"/>
              <a:ea typeface="ＭＳ Ｐゴシック" charset="0"/>
              <a:cs typeface="ＭＳ Ｐゴシック" charset="0"/>
            </a:endParaRPr>
          </a:p>
        </p:txBody>
      </p:sp>
      <p:sp>
        <p:nvSpPr>
          <p:cNvPr id="993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501" eaLnBrk="0" hangingPunct="0">
              <a:defRPr sz="2400">
                <a:solidFill>
                  <a:schemeClr val="tx1"/>
                </a:solidFill>
                <a:latin typeface="Arial" charset="0"/>
                <a:ea typeface="ＭＳ Ｐゴシック" charset="0"/>
                <a:cs typeface="ＭＳ Ｐゴシック" charset="0"/>
              </a:defRPr>
            </a:lvl1pPr>
            <a:lvl2pPr marL="727868" indent="-279949" defTabSz="914501" eaLnBrk="0" hangingPunct="0">
              <a:defRPr sz="2400">
                <a:solidFill>
                  <a:schemeClr val="tx1"/>
                </a:solidFill>
                <a:latin typeface="Arial" charset="0"/>
                <a:ea typeface="ＭＳ Ｐゴシック" charset="0"/>
              </a:defRPr>
            </a:lvl2pPr>
            <a:lvl3pPr marL="1119797" indent="-223959" defTabSz="914501" eaLnBrk="0" hangingPunct="0">
              <a:defRPr sz="2400">
                <a:solidFill>
                  <a:schemeClr val="tx1"/>
                </a:solidFill>
                <a:latin typeface="Arial" charset="0"/>
                <a:ea typeface="ＭＳ Ｐゴシック" charset="0"/>
              </a:defRPr>
            </a:lvl3pPr>
            <a:lvl4pPr marL="1567716" indent="-223959" defTabSz="914501" eaLnBrk="0" hangingPunct="0">
              <a:defRPr sz="2400">
                <a:solidFill>
                  <a:schemeClr val="tx1"/>
                </a:solidFill>
                <a:latin typeface="Arial" charset="0"/>
                <a:ea typeface="ＭＳ Ｐゴシック" charset="0"/>
              </a:defRPr>
            </a:lvl4pPr>
            <a:lvl5pPr marL="2015635" indent="-223959" defTabSz="914501" eaLnBrk="0" hangingPunct="0">
              <a:defRPr sz="2400">
                <a:solidFill>
                  <a:schemeClr val="tx1"/>
                </a:solidFill>
                <a:latin typeface="Arial" charset="0"/>
                <a:ea typeface="ＭＳ Ｐゴシック" charset="0"/>
              </a:defRPr>
            </a:lvl5pPr>
            <a:lvl6pPr marL="2463554" indent="-223959" defTabSz="914501" eaLnBrk="0" fontAlgn="base" hangingPunct="0">
              <a:spcBef>
                <a:spcPct val="0"/>
              </a:spcBef>
              <a:spcAft>
                <a:spcPct val="0"/>
              </a:spcAft>
              <a:defRPr sz="2400">
                <a:solidFill>
                  <a:schemeClr val="tx1"/>
                </a:solidFill>
                <a:latin typeface="Arial" charset="0"/>
                <a:ea typeface="ＭＳ Ｐゴシック" charset="0"/>
              </a:defRPr>
            </a:lvl6pPr>
            <a:lvl7pPr marL="2911472" indent="-223959" defTabSz="914501" eaLnBrk="0" fontAlgn="base" hangingPunct="0">
              <a:spcBef>
                <a:spcPct val="0"/>
              </a:spcBef>
              <a:spcAft>
                <a:spcPct val="0"/>
              </a:spcAft>
              <a:defRPr sz="2400">
                <a:solidFill>
                  <a:schemeClr val="tx1"/>
                </a:solidFill>
                <a:latin typeface="Arial" charset="0"/>
                <a:ea typeface="ＭＳ Ｐゴシック" charset="0"/>
              </a:defRPr>
            </a:lvl7pPr>
            <a:lvl8pPr marL="3359391" indent="-223959" defTabSz="914501" eaLnBrk="0" fontAlgn="base" hangingPunct="0">
              <a:spcBef>
                <a:spcPct val="0"/>
              </a:spcBef>
              <a:spcAft>
                <a:spcPct val="0"/>
              </a:spcAft>
              <a:defRPr sz="2400">
                <a:solidFill>
                  <a:schemeClr val="tx1"/>
                </a:solidFill>
                <a:latin typeface="Arial" charset="0"/>
                <a:ea typeface="ＭＳ Ｐゴシック" charset="0"/>
              </a:defRPr>
            </a:lvl8pPr>
            <a:lvl9pPr marL="3807310" indent="-223959" defTabSz="914501"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501" rtl="0" eaLnBrk="1" fontAlgn="auto" latinLnBrk="0" hangingPunct="1">
              <a:lnSpc>
                <a:spcPct val="100000"/>
              </a:lnSpc>
              <a:spcBef>
                <a:spcPts val="0"/>
              </a:spcBef>
              <a:spcAft>
                <a:spcPts val="0"/>
              </a:spcAft>
              <a:buClrTx/>
              <a:buSzTx/>
              <a:buFontTx/>
              <a:buNone/>
              <a:tabLst/>
              <a:defRPr/>
            </a:pPr>
            <a:fld id="{F1000E41-EC82-2F45-9568-E6A3556E46DB}" type="slidenum">
              <a:rPr kumimoji="0" lang="en-US" sz="13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501" rtl="0" eaLnBrk="1" fontAlgn="auto" latinLnBrk="0" hangingPunct="1">
                <a:lnSpc>
                  <a:spcPct val="100000"/>
                </a:lnSpc>
                <a:spcBef>
                  <a:spcPts val="0"/>
                </a:spcBef>
                <a:spcAft>
                  <a:spcPts val="0"/>
                </a:spcAft>
                <a:buClrTx/>
                <a:buSzTx/>
                <a:buFontTx/>
                <a:buNone/>
                <a:tabLst/>
                <a:defRPr/>
              </a:pPr>
              <a:t>10</a:t>
            </a:fld>
            <a:endParaRPr kumimoji="0" lang="en-US" sz="13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80682210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0137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CA">
              <a:latin typeface="Arial" charset="0"/>
              <a:ea typeface="ＭＳ Ｐゴシック" charset="0"/>
              <a:cs typeface="ＭＳ Ｐゴシック" charset="0"/>
            </a:endParaRP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501" eaLnBrk="0" hangingPunct="0">
              <a:defRPr sz="2400">
                <a:solidFill>
                  <a:schemeClr val="tx1"/>
                </a:solidFill>
                <a:latin typeface="Arial" charset="0"/>
                <a:ea typeface="ＭＳ Ｐゴシック" charset="0"/>
                <a:cs typeface="ＭＳ Ｐゴシック" charset="0"/>
              </a:defRPr>
            </a:lvl1pPr>
            <a:lvl2pPr marL="727868" indent="-279949" defTabSz="914501" eaLnBrk="0" hangingPunct="0">
              <a:defRPr sz="2400">
                <a:solidFill>
                  <a:schemeClr val="tx1"/>
                </a:solidFill>
                <a:latin typeface="Arial" charset="0"/>
                <a:ea typeface="ＭＳ Ｐゴシック" charset="0"/>
              </a:defRPr>
            </a:lvl2pPr>
            <a:lvl3pPr marL="1119797" indent="-223959" defTabSz="914501" eaLnBrk="0" hangingPunct="0">
              <a:defRPr sz="2400">
                <a:solidFill>
                  <a:schemeClr val="tx1"/>
                </a:solidFill>
                <a:latin typeface="Arial" charset="0"/>
                <a:ea typeface="ＭＳ Ｐゴシック" charset="0"/>
              </a:defRPr>
            </a:lvl3pPr>
            <a:lvl4pPr marL="1567716" indent="-223959" defTabSz="914501" eaLnBrk="0" hangingPunct="0">
              <a:defRPr sz="2400">
                <a:solidFill>
                  <a:schemeClr val="tx1"/>
                </a:solidFill>
                <a:latin typeface="Arial" charset="0"/>
                <a:ea typeface="ＭＳ Ｐゴシック" charset="0"/>
              </a:defRPr>
            </a:lvl4pPr>
            <a:lvl5pPr marL="2015635" indent="-223959" defTabSz="914501" eaLnBrk="0" hangingPunct="0">
              <a:defRPr sz="2400">
                <a:solidFill>
                  <a:schemeClr val="tx1"/>
                </a:solidFill>
                <a:latin typeface="Arial" charset="0"/>
                <a:ea typeface="ＭＳ Ｐゴシック" charset="0"/>
              </a:defRPr>
            </a:lvl5pPr>
            <a:lvl6pPr marL="2463554" indent="-223959" defTabSz="914501" eaLnBrk="0" fontAlgn="base" hangingPunct="0">
              <a:spcBef>
                <a:spcPct val="0"/>
              </a:spcBef>
              <a:spcAft>
                <a:spcPct val="0"/>
              </a:spcAft>
              <a:defRPr sz="2400">
                <a:solidFill>
                  <a:schemeClr val="tx1"/>
                </a:solidFill>
                <a:latin typeface="Arial" charset="0"/>
                <a:ea typeface="ＭＳ Ｐゴシック" charset="0"/>
              </a:defRPr>
            </a:lvl6pPr>
            <a:lvl7pPr marL="2911472" indent="-223959" defTabSz="914501" eaLnBrk="0" fontAlgn="base" hangingPunct="0">
              <a:spcBef>
                <a:spcPct val="0"/>
              </a:spcBef>
              <a:spcAft>
                <a:spcPct val="0"/>
              </a:spcAft>
              <a:defRPr sz="2400">
                <a:solidFill>
                  <a:schemeClr val="tx1"/>
                </a:solidFill>
                <a:latin typeface="Arial" charset="0"/>
                <a:ea typeface="ＭＳ Ｐゴシック" charset="0"/>
              </a:defRPr>
            </a:lvl7pPr>
            <a:lvl8pPr marL="3359391" indent="-223959" defTabSz="914501" eaLnBrk="0" fontAlgn="base" hangingPunct="0">
              <a:spcBef>
                <a:spcPct val="0"/>
              </a:spcBef>
              <a:spcAft>
                <a:spcPct val="0"/>
              </a:spcAft>
              <a:defRPr sz="2400">
                <a:solidFill>
                  <a:schemeClr val="tx1"/>
                </a:solidFill>
                <a:latin typeface="Arial" charset="0"/>
                <a:ea typeface="ＭＳ Ｐゴシック" charset="0"/>
              </a:defRPr>
            </a:lvl8pPr>
            <a:lvl9pPr marL="3807310" indent="-223959" defTabSz="914501"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501" rtl="0" eaLnBrk="1" fontAlgn="auto" latinLnBrk="0" hangingPunct="1">
              <a:lnSpc>
                <a:spcPct val="100000"/>
              </a:lnSpc>
              <a:spcBef>
                <a:spcPts val="0"/>
              </a:spcBef>
              <a:spcAft>
                <a:spcPts val="0"/>
              </a:spcAft>
              <a:buClrTx/>
              <a:buSzTx/>
              <a:buFontTx/>
              <a:buNone/>
              <a:tabLst/>
              <a:defRPr/>
            </a:pPr>
            <a:fld id="{C70312FC-00C4-0B4E-A1C7-E02300E50204}" type="slidenum">
              <a:rPr kumimoji="0" lang="en-US" sz="13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501" rtl="0" eaLnBrk="1" fontAlgn="auto" latinLnBrk="0" hangingPunct="1">
                <a:lnSpc>
                  <a:spcPct val="100000"/>
                </a:lnSpc>
                <a:spcBef>
                  <a:spcPts val="0"/>
                </a:spcBef>
                <a:spcAft>
                  <a:spcPts val="0"/>
                </a:spcAft>
                <a:buClrTx/>
                <a:buSzTx/>
                <a:buFontTx/>
                <a:buNone/>
                <a:tabLst/>
                <a:defRPr/>
              </a:pPr>
              <a:t>11</a:t>
            </a:fld>
            <a:endParaRPr kumimoji="0" lang="en-US" sz="13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398715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0454309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Key Messages:</a:t>
            </a:r>
          </a:p>
          <a:p>
            <a:r>
              <a:rPr lang="en-US" dirty="0"/>
              <a:t>CBG is a device widely use however patients are not using it as they should hence the outcome fail short to optimal levels.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EEE18-8F3D-4CB3-B090-6249C20A5A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2355174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49288"/>
            <a:ext cx="5486400" cy="3086100"/>
          </a:xfrm>
        </p:spPr>
      </p:sp>
      <p:sp>
        <p:nvSpPr>
          <p:cNvPr id="3" name="Notes Placeholder 2"/>
          <p:cNvSpPr>
            <a:spLocks noGrp="1"/>
          </p:cNvSpPr>
          <p:nvPr>
            <p:ph type="body" idx="1"/>
          </p:nvPr>
        </p:nvSpPr>
        <p:spPr/>
        <p:txBody>
          <a:bodyPr/>
          <a:lstStyle/>
          <a:p>
            <a:pPr marL="0" lvl="1" indent="0">
              <a:buNone/>
            </a:pPr>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4E0AC3-3513-49DF-9A8A-6BCB61682772}" type="slidenum">
              <a:rPr kumimoji="0" lang="en-CA"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CA"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7466636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492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4E0AC3-3513-49DF-9A8A-6BCB61682772}" type="slidenum">
              <a:rPr kumimoji="0" lang="en-CA"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CA"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059469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492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0AC3-3513-49DF-9A8A-6BCB6168277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249149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492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D4E0AC3-3513-49DF-9A8A-6BCB61682772}"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3244166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a:t>
            </a:r>
          </a:p>
          <a:p>
            <a:endParaRPr lang="en-US" dirty="0"/>
          </a:p>
          <a:p>
            <a:r>
              <a:rPr lang="en-US" dirty="0"/>
              <a:t>Each point - say what it is, then say “Why patients find this to be valuable is…” (share what is in it for them - value statements)</a:t>
            </a:r>
          </a:p>
          <a:p>
            <a:r>
              <a:rPr lang="en-US" dirty="0"/>
              <a:t>Let them know you will take a few minutes to explain each point individually</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EEE18-8F3D-4CB3-B090-6249C20A5AF8}"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941494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a:t>
            </a:r>
          </a:p>
          <a:p>
            <a:endParaRPr lang="en-US" dirty="0"/>
          </a:p>
          <a:p>
            <a:r>
              <a:rPr lang="en-US" dirty="0"/>
              <a:t>Each point - say what it is, then say “Why patients find this to be valuable is…” (share what is in it for them - value statements)</a:t>
            </a:r>
          </a:p>
          <a:p>
            <a:r>
              <a:rPr lang="en-US" dirty="0"/>
              <a:t>Let them know you will take a few minutes to explain each point individually</a:t>
            </a:r>
          </a:p>
          <a:p>
            <a:endParaRPr lang="en-CA" dirty="0"/>
          </a:p>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EEE18-8F3D-4CB3-B090-6249C20A5A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8532459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a:t>
            </a:r>
            <a:r>
              <a:rPr lang="en-CA" baseline="0" dirty="0"/>
              <a:t> slide must be visually presented to the audience AND verbalized by the speaker.</a:t>
            </a:r>
            <a:endParaRPr lang="en-CA" dirty="0"/>
          </a:p>
        </p:txBody>
      </p:sp>
      <p:sp>
        <p:nvSpPr>
          <p:cNvPr id="4" name="Slide Number Placeholder 3"/>
          <p:cNvSpPr>
            <a:spLocks noGrp="1"/>
          </p:cNvSpPr>
          <p:nvPr>
            <p:ph type="sldNum" sz="quarter" idx="10"/>
          </p:nvPr>
        </p:nvSpPr>
        <p:spPr/>
        <p:txBody>
          <a:bodyPr/>
          <a:lstStyle/>
          <a:p>
            <a:fld id="{C8EEF095-98A1-4BD3-B7D3-3DE745826CE1}" type="slidenum">
              <a:rPr lang="en-CA" smtClean="0"/>
              <a:t>2</a:t>
            </a:fld>
            <a:endParaRPr lang="en-CA"/>
          </a:p>
        </p:txBody>
      </p:sp>
    </p:spTree>
    <p:extLst>
      <p:ext uri="{BB962C8B-B14F-4D97-AF65-F5344CB8AC3E}">
        <p14:creationId xmlns:p14="http://schemas.microsoft.com/office/powerpoint/2010/main" val="413746205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4233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CA">
              <a:latin typeface="Verdana" charset="0"/>
              <a:ea typeface="ＭＳ Ｐゴシック" charset="0"/>
              <a:cs typeface="ＭＳ Ｐゴシック" charset="0"/>
            </a:endParaRPr>
          </a:p>
        </p:txBody>
      </p:sp>
      <p:sp>
        <p:nvSpPr>
          <p:cNvPr id="14233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33450" eaLnBrk="0" hangingPunct="0">
              <a:defRPr sz="2400">
                <a:solidFill>
                  <a:schemeClr val="tx1"/>
                </a:solidFill>
                <a:latin typeface="Arial" charset="0"/>
                <a:ea typeface="ＭＳ Ｐゴシック" charset="0"/>
                <a:cs typeface="ＭＳ Ｐゴシック" charset="0"/>
              </a:defRPr>
            </a:lvl1pPr>
            <a:lvl2pPr marL="742950" indent="-285750" defTabSz="933450" eaLnBrk="0" hangingPunct="0">
              <a:defRPr sz="2400">
                <a:solidFill>
                  <a:schemeClr val="tx1"/>
                </a:solidFill>
                <a:latin typeface="Arial" charset="0"/>
                <a:ea typeface="ＭＳ Ｐゴシック" charset="0"/>
              </a:defRPr>
            </a:lvl2pPr>
            <a:lvl3pPr marL="1143000" indent="-228600" defTabSz="933450" eaLnBrk="0" hangingPunct="0">
              <a:defRPr sz="2400">
                <a:solidFill>
                  <a:schemeClr val="tx1"/>
                </a:solidFill>
                <a:latin typeface="Arial" charset="0"/>
                <a:ea typeface="ＭＳ Ｐゴシック" charset="0"/>
              </a:defRPr>
            </a:lvl3pPr>
            <a:lvl4pPr marL="1600200" indent="-228600" defTabSz="933450" eaLnBrk="0" hangingPunct="0">
              <a:defRPr sz="2400">
                <a:solidFill>
                  <a:schemeClr val="tx1"/>
                </a:solidFill>
                <a:latin typeface="Arial" charset="0"/>
                <a:ea typeface="ＭＳ Ｐゴシック" charset="0"/>
              </a:defRPr>
            </a:lvl4pPr>
            <a:lvl5pPr marL="2057400" indent="-228600" defTabSz="933450" eaLnBrk="0" hangingPunct="0">
              <a:defRPr sz="2400">
                <a:solidFill>
                  <a:schemeClr val="tx1"/>
                </a:solidFill>
                <a:latin typeface="Arial" charset="0"/>
                <a:ea typeface="ＭＳ Ｐゴシック" charset="0"/>
              </a:defRPr>
            </a:lvl5pPr>
            <a:lvl6pPr marL="2514600" indent="-228600" defTabSz="933450" eaLnBrk="0" fontAlgn="base" hangingPunct="0">
              <a:spcBef>
                <a:spcPct val="0"/>
              </a:spcBef>
              <a:spcAft>
                <a:spcPct val="0"/>
              </a:spcAft>
              <a:defRPr sz="2400">
                <a:solidFill>
                  <a:schemeClr val="tx1"/>
                </a:solidFill>
                <a:latin typeface="Arial" charset="0"/>
                <a:ea typeface="ＭＳ Ｐゴシック" charset="0"/>
              </a:defRPr>
            </a:lvl6pPr>
            <a:lvl7pPr marL="2971800" indent="-228600" defTabSz="933450" eaLnBrk="0" fontAlgn="base" hangingPunct="0">
              <a:spcBef>
                <a:spcPct val="0"/>
              </a:spcBef>
              <a:spcAft>
                <a:spcPct val="0"/>
              </a:spcAft>
              <a:defRPr sz="2400">
                <a:solidFill>
                  <a:schemeClr val="tx1"/>
                </a:solidFill>
                <a:latin typeface="Arial" charset="0"/>
                <a:ea typeface="ＭＳ Ｐゴシック" charset="0"/>
              </a:defRPr>
            </a:lvl7pPr>
            <a:lvl8pPr marL="3429000" indent="-228600" defTabSz="933450" eaLnBrk="0" fontAlgn="base" hangingPunct="0">
              <a:spcBef>
                <a:spcPct val="0"/>
              </a:spcBef>
              <a:spcAft>
                <a:spcPct val="0"/>
              </a:spcAft>
              <a:defRPr sz="2400">
                <a:solidFill>
                  <a:schemeClr val="tx1"/>
                </a:solidFill>
                <a:latin typeface="Arial" charset="0"/>
                <a:ea typeface="ＭＳ Ｐゴシック" charset="0"/>
              </a:defRPr>
            </a:lvl8pPr>
            <a:lvl9pPr marL="3886200" indent="-228600" defTabSz="93345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33450" rtl="0" eaLnBrk="1" fontAlgn="auto" latinLnBrk="0" hangingPunct="1">
              <a:lnSpc>
                <a:spcPct val="100000"/>
              </a:lnSpc>
              <a:spcBef>
                <a:spcPts val="0"/>
              </a:spcBef>
              <a:spcAft>
                <a:spcPts val="0"/>
              </a:spcAft>
              <a:buClrTx/>
              <a:buSzTx/>
              <a:buFontTx/>
              <a:buNone/>
              <a:tabLst/>
              <a:defRPr/>
            </a:pPr>
            <a:fld id="{4F744E7E-4F6E-4941-B1F8-F188E93410A4}" type="slidenum">
              <a:rPr kumimoji="0" lang="en-US" sz="1300" b="0" i="0" u="none" strike="noStrike" kern="1200" cap="none" spc="0" normalizeH="0" baseline="0" noProof="0">
                <a:ln>
                  <a:noFill/>
                </a:ln>
                <a:solidFill>
                  <a:prstClr val="black"/>
                </a:solidFill>
                <a:effectLst/>
                <a:uLnTx/>
                <a:uFillTx/>
                <a:latin typeface="Calibri" charset="0"/>
                <a:ea typeface="ＭＳ Ｐゴシック" charset="0"/>
              </a:rPr>
              <a:pPr marL="0" marR="0" lvl="0" indent="0" algn="r" defTabSz="933450"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Calibri" charset="0"/>
              <a:ea typeface="ＭＳ Ｐゴシック" charset="0"/>
            </a:endParaRPr>
          </a:p>
        </p:txBody>
      </p:sp>
    </p:spTree>
    <p:extLst>
      <p:ext uri="{BB962C8B-B14F-4D97-AF65-F5344CB8AC3E}">
        <p14:creationId xmlns:p14="http://schemas.microsoft.com/office/powerpoint/2010/main" val="15822194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EEE18-8F3D-4CB3-B090-6249C20A5A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7685455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E1EEE18-8F3D-4CB3-B090-6249C20A5AF8}"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5121323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Facilitator:</a:t>
            </a:r>
          </a:p>
          <a:p>
            <a:endParaRPr lang="en-US" dirty="0"/>
          </a:p>
          <a:p>
            <a:r>
              <a:rPr lang="en-US" dirty="0"/>
              <a:t>Each point - say what it is, then say “Why patients find this to be valuable is…” (share what is in it for them - value statements)</a:t>
            </a:r>
          </a:p>
          <a:p>
            <a:r>
              <a:rPr lang="en-US" dirty="0"/>
              <a:t>Let them know you will take a few minutes to explain each point individually</a:t>
            </a:r>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DE1EEE18-8F3D-4CB3-B090-6249C20A5AF8}" type="slidenum">
              <a:rPr lang="en-US" smtClean="0"/>
              <a:t>37</a:t>
            </a:fld>
            <a:endParaRPr lang="en-US"/>
          </a:p>
        </p:txBody>
      </p:sp>
    </p:spTree>
    <p:extLst>
      <p:ext uri="{BB962C8B-B14F-4D97-AF65-F5344CB8AC3E}">
        <p14:creationId xmlns:p14="http://schemas.microsoft.com/office/powerpoint/2010/main" val="392164642"/>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The</a:t>
            </a:r>
            <a:r>
              <a:rPr lang="en-GB" sz="1200" kern="1200" baseline="0">
                <a:solidFill>
                  <a:schemeClr val="tx1"/>
                </a:solidFill>
                <a:effectLst/>
                <a:latin typeface="+mn-lt"/>
                <a:ea typeface="+mn-ea"/>
                <a:cs typeface="+mn-cs"/>
              </a:rPr>
              <a:t> Triangle of Diabetes Care is </a:t>
            </a:r>
            <a:r>
              <a:rPr lang="en-GB" sz="1200" kern="1200">
                <a:solidFill>
                  <a:schemeClr val="tx1"/>
                </a:solidFill>
                <a:effectLst/>
                <a:latin typeface="+mn-lt"/>
                <a:ea typeface="+mn-ea"/>
                <a:cs typeface="+mn-cs"/>
              </a:rPr>
              <a:t>a model of diabetes care that is centred on a trio of treatment goals rather than the single focus on medium-term glucose exposure, measured a HbA1c. In other words, the simplified notion that the “lower the HbA1c the better” should be updated to incorporate additional aspects of glucose management.</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The Triangle of Diabetes Care looks at three aspects of a patient’s glucose experience. </a:t>
            </a:r>
          </a:p>
          <a:p>
            <a:pPr marL="285750" lvl="0" indent="-285750">
              <a:buFont typeface="Arial"/>
              <a:buChar char="•"/>
            </a:pPr>
            <a:r>
              <a:rPr lang="en-GB" sz="1200" kern="1200">
                <a:solidFill>
                  <a:schemeClr val="tx1"/>
                </a:solidFill>
                <a:effectLst/>
                <a:latin typeface="+mn-lt"/>
                <a:ea typeface="+mn-ea"/>
                <a:cs typeface="+mn-cs"/>
              </a:rPr>
              <a:t>To improve overall glucose levels as currently measured by HbA1c</a:t>
            </a:r>
          </a:p>
          <a:p>
            <a:pPr marL="285750" lvl="0" indent="-285750">
              <a:buFont typeface="Arial"/>
              <a:buChar char="•"/>
            </a:pPr>
            <a:r>
              <a:rPr lang="en-GB" sz="1200" kern="1200">
                <a:solidFill>
                  <a:schemeClr val="tx1"/>
                </a:solidFill>
                <a:effectLst/>
                <a:latin typeface="+mn-lt"/>
                <a:ea typeface="+mn-ea"/>
                <a:cs typeface="+mn-cs"/>
              </a:rPr>
              <a:t>To reduce or limit glucose variability, that is the degree of swings between lows and highs.</a:t>
            </a:r>
          </a:p>
          <a:p>
            <a:pPr marL="285750" lvl="0" indent="-285750">
              <a:buFont typeface="Arial"/>
              <a:buChar char="•"/>
            </a:pPr>
            <a:r>
              <a:rPr lang="en-GB" sz="1200" kern="1200">
                <a:solidFill>
                  <a:schemeClr val="tx1"/>
                </a:solidFill>
                <a:effectLst/>
                <a:latin typeface="+mn-lt"/>
                <a:ea typeface="+mn-ea"/>
                <a:cs typeface="+mn-cs"/>
              </a:rPr>
              <a:t>To reduce the frequency of </a:t>
            </a:r>
            <a:r>
              <a:rPr lang="en-GB" sz="1200" kern="1200" err="1">
                <a:solidFill>
                  <a:schemeClr val="tx1"/>
                </a:solidFill>
                <a:effectLst/>
                <a:latin typeface="+mn-lt"/>
                <a:ea typeface="+mn-ea"/>
                <a:cs typeface="+mn-cs"/>
              </a:rPr>
              <a:t>hypoglycemia</a:t>
            </a:r>
            <a:r>
              <a:rPr lang="en-GB" sz="1200" kern="1200">
                <a:solidFill>
                  <a:schemeClr val="tx1"/>
                </a:solidFill>
                <a:effectLst/>
                <a:latin typeface="+mn-lt"/>
                <a:ea typeface="+mn-ea"/>
                <a:cs typeface="+mn-cs"/>
              </a:rPr>
              <a:t>.</a:t>
            </a:r>
          </a:p>
          <a:p>
            <a:pPr marL="285750" lvl="0" indent="-285750">
              <a:buFont typeface="Arial"/>
              <a:buChar char="•"/>
            </a:pP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Even if one treatment goal cannot be achieved, an improvement in one or both of the other two is likely to have a positive effect on the overall health for the patient.</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7F68E-5DD5-44F7-A2E3-4B0F5DBE16A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00843511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49288"/>
            <a:ext cx="5486400" cy="3086100"/>
          </a:xfrm>
        </p:spPr>
      </p:sp>
      <p:sp>
        <p:nvSpPr>
          <p:cNvPr id="3" name="Notes Placeholder 2"/>
          <p:cNvSpPr>
            <a:spLocks noGrp="1"/>
          </p:cNvSpPr>
          <p:nvPr>
            <p:ph type="body" idx="1"/>
          </p:nvPr>
        </p:nvSpPr>
        <p:spPr/>
        <p:txBody>
          <a:bodyPr/>
          <a:lstStyle/>
          <a:p>
            <a:r>
              <a:rPr lang="en-CA" dirty="0"/>
              <a:t>CV (%) = standard deviation (SD)</a:t>
            </a:r>
            <a:r>
              <a:rPr lang="en-CA" baseline="0" dirty="0"/>
              <a:t> of glucose / mean glucose </a:t>
            </a:r>
            <a:r>
              <a:rPr lang="en-US" sz="1100" b="0" i="0" kern="1200" dirty="0">
                <a:solidFill>
                  <a:schemeClr val="tx1"/>
                </a:solidFill>
                <a:effectLst/>
                <a:latin typeface="+mn-lt"/>
                <a:ea typeface="+mn-ea"/>
                <a:cs typeface="+mn-cs"/>
              </a:rPr>
              <a:t>× 100 </a:t>
            </a:r>
          </a:p>
          <a:p>
            <a:r>
              <a:rPr lang="en-US" sz="1100" b="0" i="0" kern="1200" dirty="0">
                <a:solidFill>
                  <a:schemeClr val="tx1"/>
                </a:solidFill>
                <a:effectLst/>
                <a:latin typeface="+mn-lt"/>
                <a:ea typeface="+mn-ea"/>
                <a:cs typeface="+mn-cs"/>
              </a:rPr>
              <a:t>(</a:t>
            </a:r>
            <a:r>
              <a:rPr lang="en-CA" sz="1100" dirty="0">
                <a:solidFill>
                  <a:srgbClr val="515869">
                    <a:lumMod val="50000"/>
                  </a:srgbClr>
                </a:solidFill>
              </a:rPr>
              <a:t>Monnier L et al. </a:t>
            </a:r>
            <a:r>
              <a:rPr lang="en-CA" sz="1100" i="1" dirty="0">
                <a:solidFill>
                  <a:srgbClr val="515869">
                    <a:lumMod val="50000"/>
                  </a:srgbClr>
                </a:solidFill>
              </a:rPr>
              <a:t>Diabetes Care</a:t>
            </a:r>
            <a:r>
              <a:rPr lang="en-CA" sz="1100" dirty="0">
                <a:solidFill>
                  <a:srgbClr val="515869">
                    <a:lumMod val="50000"/>
                  </a:srgbClr>
                </a:solidFill>
              </a:rPr>
              <a:t>. 2017 Jul;40(7):832-838</a:t>
            </a:r>
            <a:r>
              <a:rPr lang="en-US" sz="1100" b="0" i="0" kern="1200" dirty="0">
                <a:solidFill>
                  <a:schemeClr val="tx1"/>
                </a:solidFill>
                <a:effectLst/>
                <a:latin typeface="+mn-lt"/>
                <a:ea typeface="+mn-ea"/>
                <a:cs typeface="+mn-cs"/>
              </a:rPr>
              <a:t>)</a:t>
            </a:r>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4E0AC3-3513-49DF-9A8A-6BCB61682772}" type="slidenum">
              <a:rPr kumimoji="0" lang="en-CA"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CA"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3629923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4E0AC3-3513-49DF-9A8A-6BCB61682772}" type="slidenum">
              <a:rPr kumimoji="0" lang="en-CA"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CA"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4605004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492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E0AC3-3513-49DF-9A8A-6BCB61682772}" type="slidenum">
              <a:rPr lang="en-CA" smtClean="0"/>
              <a:pPr/>
              <a:t>60</a:t>
            </a:fld>
            <a:endParaRPr lang="en-CA"/>
          </a:p>
        </p:txBody>
      </p:sp>
    </p:spTree>
    <p:extLst>
      <p:ext uri="{BB962C8B-B14F-4D97-AF65-F5344CB8AC3E}">
        <p14:creationId xmlns:p14="http://schemas.microsoft.com/office/powerpoint/2010/main" val="243244166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49288"/>
            <a:ext cx="5486400" cy="3086100"/>
          </a:xfrm>
        </p:spPr>
      </p:sp>
      <p:sp>
        <p:nvSpPr>
          <p:cNvPr id="3" name="Notes Placeholder 2"/>
          <p:cNvSpPr>
            <a:spLocks noGrp="1"/>
          </p:cNvSpPr>
          <p:nvPr>
            <p:ph type="body" idx="1"/>
          </p:nvPr>
        </p:nvSpPr>
        <p:spPr/>
        <p:txBody>
          <a:bodyPr/>
          <a:lstStyle/>
          <a:p>
            <a:endParaRPr lang="en-CA"/>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4E0AC3-3513-49DF-9A8A-6BCB61682772}" type="slidenum">
              <a:rPr kumimoji="0" lang="en-CA" sz="11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CA" sz="11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209432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4E0AC3-3513-49DF-9A8A-6BCB61682772}" type="slidenum">
              <a:rPr lang="en-CA" smtClean="0"/>
              <a:pPr/>
              <a:t>63</a:t>
            </a:fld>
            <a:endParaRPr lang="en-CA"/>
          </a:p>
        </p:txBody>
      </p:sp>
    </p:spTree>
    <p:extLst>
      <p:ext uri="{BB962C8B-B14F-4D97-AF65-F5344CB8AC3E}">
        <p14:creationId xmlns:p14="http://schemas.microsoft.com/office/powerpoint/2010/main" val="277832058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3937" name="Slide Image Placeholder 1"/>
          <p:cNvSpPr>
            <a:spLocks noGrp="1" noRot="1" noChangeAspect="1"/>
          </p:cNvSpPr>
          <p:nvPr>
            <p:ph type="sldImg"/>
          </p:nvPr>
        </p:nvSpPr>
        <p:spPr bwMode="auto">
          <a:xfrm>
            <a:off x="381000" y="685800"/>
            <a:ext cx="6096000" cy="3429000"/>
          </a:xfrm>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Lst>
        </p:spPr>
      </p:sp>
      <p:sp>
        <p:nvSpPr>
          <p:cNvPr id="423938" name="Notes Placeholder 2"/>
          <p:cNvSpPr>
            <a:spLocks noGrp="1"/>
          </p:cNvSpPr>
          <p:nvPr>
            <p:ph type="body" idx="1"/>
          </p:nvPr>
        </p:nvSpPr>
        <p:spPr bwMode="auto">
          <a:noFill/>
          <a:extLst>
            <a:ext uri="{FAA26D3D-D897-4be2-8F04-BA451C77F1D7}">
              <ma14:placeholderFlag xmlns:ma14="http://schemas.microsoft.com/office/mac/drawingml/2011/main" xmlns="" val="1"/>
            </a:ex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atin typeface="Calibri" charset="0"/>
            </a:endParaRPr>
          </a:p>
        </p:txBody>
      </p:sp>
      <p:sp>
        <p:nvSpPr>
          <p:cNvPr id="4" name="Slide Number Placeholder 3"/>
          <p:cNvSpPr>
            <a:spLocks noGrp="1"/>
          </p:cNvSpPr>
          <p:nvPr>
            <p:ph type="sldNum" sz="quarter" idx="5"/>
          </p:nvPr>
        </p:nvSpPr>
        <p:spPr>
          <a:xfrm>
            <a:off x="3884613" y="8685213"/>
            <a:ext cx="2971800" cy="457200"/>
          </a:xfrm>
          <a:prstGeom prst="rect">
            <a:avLst/>
          </a:prstGeom>
        </p:spPr>
        <p:txBody>
          <a:bodyPr/>
          <a:lstStyle/>
          <a:p>
            <a:pPr defTabSz="914400" hangingPunct="0">
              <a:defRPr/>
            </a:pPr>
            <a:fld id="{161A9E60-AF63-CF40-A175-DD21B2692BE3}" type="slidenum">
              <a:rPr lang="en-US" sz="2400" kern="0">
                <a:solidFill>
                  <a:prstClr val="black"/>
                </a:solidFill>
                <a:sym typeface="Calibri"/>
              </a:rPr>
              <a:pPr defTabSz="914400" hangingPunct="0">
                <a:defRPr/>
              </a:pPr>
              <a:t>3</a:t>
            </a:fld>
            <a:endParaRPr lang="en-US" sz="2400" kern="0">
              <a:solidFill>
                <a:prstClr val="black"/>
              </a:solidFill>
              <a:sym typeface="Calibri"/>
            </a:endParaRPr>
          </a:p>
        </p:txBody>
      </p:sp>
    </p:spTree>
    <p:extLst>
      <p:ext uri="{BB962C8B-B14F-4D97-AF65-F5344CB8AC3E}">
        <p14:creationId xmlns:p14="http://schemas.microsoft.com/office/powerpoint/2010/main" val="47448568"/>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kern="1200">
                <a:solidFill>
                  <a:schemeClr val="tx1"/>
                </a:solidFill>
                <a:effectLst/>
                <a:latin typeface="+mn-lt"/>
                <a:ea typeface="+mn-ea"/>
                <a:cs typeface="+mn-cs"/>
              </a:rPr>
              <a:t>The</a:t>
            </a:r>
            <a:r>
              <a:rPr lang="en-GB" sz="1200" kern="1200" baseline="0">
                <a:solidFill>
                  <a:schemeClr val="tx1"/>
                </a:solidFill>
                <a:effectLst/>
                <a:latin typeface="+mn-lt"/>
                <a:ea typeface="+mn-ea"/>
                <a:cs typeface="+mn-cs"/>
              </a:rPr>
              <a:t> Triangle of Diabetes Care is </a:t>
            </a:r>
            <a:r>
              <a:rPr lang="en-GB" sz="1200" kern="1200">
                <a:solidFill>
                  <a:schemeClr val="tx1"/>
                </a:solidFill>
                <a:effectLst/>
                <a:latin typeface="+mn-lt"/>
                <a:ea typeface="+mn-ea"/>
                <a:cs typeface="+mn-cs"/>
              </a:rPr>
              <a:t>a model of diabetes care that is centred on a trio of treatment goals rather than the single focus on medium-term glucose exposure, measured a HbA1c. In other words, the simplified notion that the “lower the HbA1c the better” should be updated to incorporate additional aspects of glucose management.</a:t>
            </a:r>
          </a:p>
          <a:p>
            <a:r>
              <a:rPr lang="en-GB" sz="1200" kern="1200">
                <a:solidFill>
                  <a:schemeClr val="tx1"/>
                </a:solidFill>
                <a:effectLst/>
                <a:latin typeface="+mn-lt"/>
                <a:ea typeface="+mn-ea"/>
                <a:cs typeface="+mn-cs"/>
              </a:rPr>
              <a:t> </a:t>
            </a:r>
          </a:p>
          <a:p>
            <a:r>
              <a:rPr lang="en-GB" sz="1200" kern="1200">
                <a:solidFill>
                  <a:schemeClr val="tx1"/>
                </a:solidFill>
                <a:effectLst/>
                <a:latin typeface="+mn-lt"/>
                <a:ea typeface="+mn-ea"/>
                <a:cs typeface="+mn-cs"/>
              </a:rPr>
              <a:t>The Triangle of Diabetes Care looks at three aspects of a patient’s glucose experience. </a:t>
            </a:r>
          </a:p>
          <a:p>
            <a:pPr marL="285750" lvl="0" indent="-285750">
              <a:buFont typeface="Arial"/>
              <a:buChar char="•"/>
            </a:pPr>
            <a:r>
              <a:rPr lang="en-GB" sz="1200" kern="1200">
                <a:solidFill>
                  <a:schemeClr val="tx1"/>
                </a:solidFill>
                <a:effectLst/>
                <a:latin typeface="+mn-lt"/>
                <a:ea typeface="+mn-ea"/>
                <a:cs typeface="+mn-cs"/>
              </a:rPr>
              <a:t>To improve overall glucose levels as currently measured by HbA1c</a:t>
            </a:r>
          </a:p>
          <a:p>
            <a:pPr marL="285750" lvl="0" indent="-285750">
              <a:buFont typeface="Arial"/>
              <a:buChar char="•"/>
            </a:pPr>
            <a:r>
              <a:rPr lang="en-GB" sz="1200" kern="1200">
                <a:solidFill>
                  <a:schemeClr val="tx1"/>
                </a:solidFill>
                <a:effectLst/>
                <a:latin typeface="+mn-lt"/>
                <a:ea typeface="+mn-ea"/>
                <a:cs typeface="+mn-cs"/>
              </a:rPr>
              <a:t>To reduce or limit glucose variability, that is the degree of swings between lows and highs.</a:t>
            </a:r>
          </a:p>
          <a:p>
            <a:pPr marL="285750" lvl="0" indent="-285750">
              <a:buFont typeface="Arial"/>
              <a:buChar char="•"/>
            </a:pPr>
            <a:r>
              <a:rPr lang="en-GB" sz="1200" kern="1200">
                <a:solidFill>
                  <a:schemeClr val="tx1"/>
                </a:solidFill>
                <a:effectLst/>
                <a:latin typeface="+mn-lt"/>
                <a:ea typeface="+mn-ea"/>
                <a:cs typeface="+mn-cs"/>
              </a:rPr>
              <a:t>To reduce the frequency of </a:t>
            </a:r>
            <a:r>
              <a:rPr lang="en-GB" sz="1200" kern="1200" err="1">
                <a:solidFill>
                  <a:schemeClr val="tx1"/>
                </a:solidFill>
                <a:effectLst/>
                <a:latin typeface="+mn-lt"/>
                <a:ea typeface="+mn-ea"/>
                <a:cs typeface="+mn-cs"/>
              </a:rPr>
              <a:t>hypoglycemia</a:t>
            </a:r>
            <a:r>
              <a:rPr lang="en-GB" sz="1200" kern="1200">
                <a:solidFill>
                  <a:schemeClr val="tx1"/>
                </a:solidFill>
                <a:effectLst/>
                <a:latin typeface="+mn-lt"/>
                <a:ea typeface="+mn-ea"/>
                <a:cs typeface="+mn-cs"/>
              </a:rPr>
              <a:t>.</a:t>
            </a:r>
          </a:p>
          <a:p>
            <a:pPr marL="285750" lvl="0" indent="-285750">
              <a:buFont typeface="Arial"/>
              <a:buChar char="•"/>
            </a:pPr>
            <a:endParaRPr lang="en-GB" sz="1200" kern="1200">
              <a:solidFill>
                <a:schemeClr val="tx1"/>
              </a:solidFill>
              <a:effectLst/>
              <a:latin typeface="+mn-lt"/>
              <a:ea typeface="+mn-ea"/>
              <a:cs typeface="+mn-cs"/>
            </a:endParaRPr>
          </a:p>
          <a:p>
            <a:pPr lvl="0"/>
            <a:r>
              <a:rPr lang="en-GB" sz="1200" kern="1200">
                <a:solidFill>
                  <a:schemeClr val="tx1"/>
                </a:solidFill>
                <a:effectLst/>
                <a:latin typeface="+mn-lt"/>
                <a:ea typeface="+mn-ea"/>
                <a:cs typeface="+mn-cs"/>
              </a:rPr>
              <a:t>Even if one treatment goal cannot be achieved, an improvement in one or both of the other two is likely to have a positive effect on the overall health for the patient.</a:t>
            </a:r>
          </a:p>
          <a:p>
            <a:endParaRPr lang="en-US"/>
          </a:p>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407F68E-5DD5-44F7-A2E3-4B0F5DBE16AE}" type="slidenum">
              <a:rPr kumimoji="0" lang="en-CA"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66</a:t>
            </a:fld>
            <a:endParaRPr kumimoji="0" lang="en-CA"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14896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49288"/>
            <a:ext cx="5486400" cy="3086100"/>
          </a:xfrm>
        </p:spPr>
      </p:sp>
      <p:sp>
        <p:nvSpPr>
          <p:cNvPr id="3" name="Notes Placeholder 2"/>
          <p:cNvSpPr>
            <a:spLocks noGrp="1"/>
          </p:cNvSpPr>
          <p:nvPr>
            <p:ph type="body" idx="1"/>
          </p:nvPr>
        </p:nvSpPr>
        <p:spPr/>
        <p:txBody>
          <a:bodyPr/>
          <a:lstStyle/>
          <a:p>
            <a:pPr marL="0" lvl="1" indent="0">
              <a:buNone/>
            </a:pPr>
            <a:endParaRPr lang="en-CA"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4E0AC3-3513-49DF-9A8A-6BCB61682772}" type="slidenum">
              <a:rPr kumimoji="0" lang="en-CA"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CA"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9271149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492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E0AC3-3513-49DF-9A8A-6BCB61682772}" type="slidenum">
              <a:rPr lang="en-CA" smtClean="0"/>
              <a:pPr/>
              <a:t>69</a:t>
            </a:fld>
            <a:endParaRPr lang="en-CA"/>
          </a:p>
        </p:txBody>
      </p:sp>
    </p:spTree>
    <p:extLst>
      <p:ext uri="{BB962C8B-B14F-4D97-AF65-F5344CB8AC3E}">
        <p14:creationId xmlns:p14="http://schemas.microsoft.com/office/powerpoint/2010/main" val="2432441663"/>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492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E0AC3-3513-49DF-9A8A-6BCB61682772}" type="slidenum">
              <a:rPr lang="en-CA" smtClean="0"/>
              <a:pPr/>
              <a:t>72</a:t>
            </a:fld>
            <a:endParaRPr lang="en-CA"/>
          </a:p>
        </p:txBody>
      </p:sp>
    </p:spTree>
    <p:extLst>
      <p:ext uri="{BB962C8B-B14F-4D97-AF65-F5344CB8AC3E}">
        <p14:creationId xmlns:p14="http://schemas.microsoft.com/office/powerpoint/2010/main" val="365597082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BD4E0AC3-3513-49DF-9A8A-6BCB61682772}" type="slidenum">
              <a:rPr kumimoji="0" lang="en-CA" sz="11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CA" sz="11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9031764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D4E0AC3-3513-49DF-9A8A-6BCB61682772}" type="slidenum">
              <a:rPr lang="en-CA" smtClean="0"/>
              <a:pPr/>
              <a:t>79</a:t>
            </a:fld>
            <a:endParaRPr lang="en-CA"/>
          </a:p>
        </p:txBody>
      </p:sp>
    </p:spTree>
    <p:extLst>
      <p:ext uri="{BB962C8B-B14F-4D97-AF65-F5344CB8AC3E}">
        <p14:creationId xmlns:p14="http://schemas.microsoft.com/office/powerpoint/2010/main" val="1200097608"/>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685800" y="649288"/>
            <a:ext cx="54864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BD4E0AC3-3513-49DF-9A8A-6BCB61682772}" type="slidenum">
              <a:rPr lang="en-CA" smtClean="0"/>
              <a:pPr/>
              <a:t>80</a:t>
            </a:fld>
            <a:endParaRPr lang="en-CA"/>
          </a:p>
        </p:txBody>
      </p:sp>
    </p:spTree>
    <p:extLst>
      <p:ext uri="{BB962C8B-B14F-4D97-AF65-F5344CB8AC3E}">
        <p14:creationId xmlns:p14="http://schemas.microsoft.com/office/powerpoint/2010/main" val="18249149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4E2BB56-2B18-7A41-9796-61ACB4166E33}"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72047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3209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CA">
              <a:latin typeface="Verdana" charset="0"/>
              <a:ea typeface="ＭＳ Ｐゴシック" charset="0"/>
              <a:cs typeface="ＭＳ Ｐゴシック" charset="0"/>
            </a:endParaRPr>
          </a:p>
        </p:txBody>
      </p:sp>
      <p:sp>
        <p:nvSpPr>
          <p:cNvPr id="13209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501" eaLnBrk="0" hangingPunct="0">
              <a:defRPr sz="2400">
                <a:solidFill>
                  <a:schemeClr val="tx1"/>
                </a:solidFill>
                <a:latin typeface="Arial" charset="0"/>
                <a:ea typeface="ＭＳ Ｐゴシック" charset="0"/>
                <a:cs typeface="ＭＳ Ｐゴシック" charset="0"/>
              </a:defRPr>
            </a:lvl1pPr>
            <a:lvl2pPr marL="727868" indent="-279949" defTabSz="914501" eaLnBrk="0" hangingPunct="0">
              <a:defRPr sz="2400">
                <a:solidFill>
                  <a:schemeClr val="tx1"/>
                </a:solidFill>
                <a:latin typeface="Arial" charset="0"/>
                <a:ea typeface="ＭＳ Ｐゴシック" charset="0"/>
              </a:defRPr>
            </a:lvl2pPr>
            <a:lvl3pPr marL="1119797" indent="-223959" defTabSz="914501" eaLnBrk="0" hangingPunct="0">
              <a:defRPr sz="2400">
                <a:solidFill>
                  <a:schemeClr val="tx1"/>
                </a:solidFill>
                <a:latin typeface="Arial" charset="0"/>
                <a:ea typeface="ＭＳ Ｐゴシック" charset="0"/>
              </a:defRPr>
            </a:lvl3pPr>
            <a:lvl4pPr marL="1567716" indent="-223959" defTabSz="914501" eaLnBrk="0" hangingPunct="0">
              <a:defRPr sz="2400">
                <a:solidFill>
                  <a:schemeClr val="tx1"/>
                </a:solidFill>
                <a:latin typeface="Arial" charset="0"/>
                <a:ea typeface="ＭＳ Ｐゴシック" charset="0"/>
              </a:defRPr>
            </a:lvl4pPr>
            <a:lvl5pPr marL="2015635" indent="-223959" defTabSz="914501" eaLnBrk="0" hangingPunct="0">
              <a:defRPr sz="2400">
                <a:solidFill>
                  <a:schemeClr val="tx1"/>
                </a:solidFill>
                <a:latin typeface="Arial" charset="0"/>
                <a:ea typeface="ＭＳ Ｐゴシック" charset="0"/>
              </a:defRPr>
            </a:lvl5pPr>
            <a:lvl6pPr marL="2463554" indent="-223959" defTabSz="914501" eaLnBrk="0" fontAlgn="base" hangingPunct="0">
              <a:spcBef>
                <a:spcPct val="0"/>
              </a:spcBef>
              <a:spcAft>
                <a:spcPct val="0"/>
              </a:spcAft>
              <a:defRPr sz="2400">
                <a:solidFill>
                  <a:schemeClr val="tx1"/>
                </a:solidFill>
                <a:latin typeface="Arial" charset="0"/>
                <a:ea typeface="ＭＳ Ｐゴシック" charset="0"/>
              </a:defRPr>
            </a:lvl6pPr>
            <a:lvl7pPr marL="2911472" indent="-223959" defTabSz="914501" eaLnBrk="0" fontAlgn="base" hangingPunct="0">
              <a:spcBef>
                <a:spcPct val="0"/>
              </a:spcBef>
              <a:spcAft>
                <a:spcPct val="0"/>
              </a:spcAft>
              <a:defRPr sz="2400">
                <a:solidFill>
                  <a:schemeClr val="tx1"/>
                </a:solidFill>
                <a:latin typeface="Arial" charset="0"/>
                <a:ea typeface="ＭＳ Ｐゴシック" charset="0"/>
              </a:defRPr>
            </a:lvl7pPr>
            <a:lvl8pPr marL="3359391" indent="-223959" defTabSz="914501" eaLnBrk="0" fontAlgn="base" hangingPunct="0">
              <a:spcBef>
                <a:spcPct val="0"/>
              </a:spcBef>
              <a:spcAft>
                <a:spcPct val="0"/>
              </a:spcAft>
              <a:defRPr sz="2400">
                <a:solidFill>
                  <a:schemeClr val="tx1"/>
                </a:solidFill>
                <a:latin typeface="Arial" charset="0"/>
                <a:ea typeface="ＭＳ Ｐゴシック" charset="0"/>
              </a:defRPr>
            </a:lvl8pPr>
            <a:lvl9pPr marL="3807310" indent="-223959" defTabSz="914501"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501" rtl="0" eaLnBrk="1" fontAlgn="auto" latinLnBrk="0" hangingPunct="1">
              <a:lnSpc>
                <a:spcPct val="100000"/>
              </a:lnSpc>
              <a:spcBef>
                <a:spcPts val="0"/>
              </a:spcBef>
              <a:spcAft>
                <a:spcPts val="0"/>
              </a:spcAft>
              <a:buClrTx/>
              <a:buSzTx/>
              <a:buFontTx/>
              <a:buNone/>
              <a:tabLst/>
              <a:defRPr/>
            </a:pPr>
            <a:fld id="{9D2F7322-1377-FF4A-93A4-7CA764FF63AD}" type="slidenum">
              <a:rPr kumimoji="0" lang="en-CA"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501" rtl="0" eaLnBrk="1" fontAlgn="auto" latinLnBrk="0" hangingPunct="1">
                <a:lnSpc>
                  <a:spcPct val="100000"/>
                </a:lnSpc>
                <a:spcBef>
                  <a:spcPts val="0"/>
                </a:spcBef>
                <a:spcAft>
                  <a:spcPts val="0"/>
                </a:spcAft>
                <a:buClrTx/>
                <a:buSzTx/>
                <a:buFontTx/>
                <a:buNone/>
                <a:tabLst/>
                <a:defRPr/>
              </a:pPr>
              <a:t>153</a:t>
            </a:fld>
            <a:endParaRPr kumimoji="0" lang="en-CA" sz="12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1148501224"/>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2178" name="Slide Image Placeholder 1"/>
          <p:cNvSpPr>
            <a:spLocks noGrp="1" noRot="1" noChangeAspect="1" noTextEdit="1"/>
          </p:cNvSpPr>
          <p:nvPr>
            <p:ph type="sldImg"/>
          </p:nvPr>
        </p:nvSpPr>
        <p:spPr bwMode="auto">
          <a:noFill/>
          <a:ln>
            <a:solidFill>
              <a:srgbClr val="000000"/>
            </a:solidFill>
            <a:miter lim="800000"/>
            <a:headEnd/>
            <a:tailEnd/>
          </a:ln>
        </p:spPr>
      </p:sp>
      <p:sp>
        <p:nvSpPr>
          <p:cNvPr id="562179" name="Notes Placeholder 2"/>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a:p>
        </p:txBody>
      </p:sp>
      <p:sp>
        <p:nvSpPr>
          <p:cNvPr id="562180" name="Slide Number Placeholder 3"/>
          <p:cNvSpPr>
            <a:spLocks noGrp="1"/>
          </p:cNvSpPr>
          <p:nvPr>
            <p:ph type="sldNum" sz="quarter" idx="5"/>
          </p:nvPr>
        </p:nvSpPr>
        <p:spPr bwMode="auto">
          <a:noFill/>
          <a:ln>
            <a:miter lim="800000"/>
            <a:headEnd/>
            <a:tailEnd/>
          </a:ln>
        </p:spPr>
        <p:txBody>
          <a:bodyPr wrap="square" numCol="1" anchorCtr="0" compatLnSpc="1">
            <a:prstTxWarp prst="textNoShape">
              <a:avLst/>
            </a:prstTxWarp>
          </a:bodyPr>
          <a:lstStyle/>
          <a:p>
            <a:pPr fontAlgn="base">
              <a:spcBef>
                <a:spcPct val="0"/>
              </a:spcBef>
              <a:spcAft>
                <a:spcPct val="0"/>
              </a:spcAft>
            </a:pPr>
            <a:fld id="{DAAE8110-02BF-4D59-A574-BACE84670A4A}" type="slidenum">
              <a:rPr lang="en-CA">
                <a:solidFill>
                  <a:prstClr val="black"/>
                </a:solidFill>
              </a:rPr>
              <a:pPr fontAlgn="base">
                <a:spcBef>
                  <a:spcPct val="0"/>
                </a:spcBef>
                <a:spcAft>
                  <a:spcPct val="0"/>
                </a:spcAft>
              </a:pPr>
              <a:t>156</a:t>
            </a:fld>
            <a:endParaRPr lang="en-CA">
              <a:solidFill>
                <a:prstClr val="black"/>
              </a:solidFill>
            </a:endParaRPr>
          </a:p>
        </p:txBody>
      </p:sp>
    </p:spTree>
    <p:extLst>
      <p:ext uri="{BB962C8B-B14F-4D97-AF65-F5344CB8AC3E}">
        <p14:creationId xmlns:p14="http://schemas.microsoft.com/office/powerpoint/2010/main" val="71291482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This</a:t>
            </a:r>
            <a:r>
              <a:rPr lang="en-CA" baseline="0" dirty="0"/>
              <a:t> slide must be visually presented to the audience AND verbalized by the speaker.</a:t>
            </a:r>
            <a:endParaRPr lang="en-CA" dirty="0"/>
          </a:p>
        </p:txBody>
      </p:sp>
      <p:sp>
        <p:nvSpPr>
          <p:cNvPr id="4" name="Slide Number Placeholder 3"/>
          <p:cNvSpPr>
            <a:spLocks noGrp="1"/>
          </p:cNvSpPr>
          <p:nvPr>
            <p:ph type="sldNum" sz="quarter" idx="10"/>
          </p:nvPr>
        </p:nvSpPr>
        <p:spPr/>
        <p:txBody>
          <a:bodyPr/>
          <a:lstStyle/>
          <a:p>
            <a:fld id="{C8EEF095-98A1-4BD3-B7D3-3DE745826CE1}" type="slidenum">
              <a:rPr lang="en-CA" smtClean="0"/>
              <a:t>4</a:t>
            </a:fld>
            <a:endParaRPr lang="en-CA"/>
          </a:p>
        </p:txBody>
      </p:sp>
    </p:spTree>
    <p:extLst>
      <p:ext uri="{BB962C8B-B14F-4D97-AF65-F5344CB8AC3E}">
        <p14:creationId xmlns:p14="http://schemas.microsoft.com/office/powerpoint/2010/main" val="296009641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CA" dirty="0"/>
              <a:t>This</a:t>
            </a:r>
            <a:r>
              <a:rPr lang="en-CA" baseline="0" dirty="0"/>
              <a:t> slide must be visually presented to the audience AND verbalized by the speaker.</a:t>
            </a:r>
            <a:endParaRPr lang="en-CA" dirty="0"/>
          </a:p>
          <a:p>
            <a:endParaRPr lang="en-CA" dirty="0"/>
          </a:p>
        </p:txBody>
      </p:sp>
      <p:sp>
        <p:nvSpPr>
          <p:cNvPr id="4" name="Slide Number Placeholder 3"/>
          <p:cNvSpPr>
            <a:spLocks noGrp="1"/>
          </p:cNvSpPr>
          <p:nvPr>
            <p:ph type="sldNum" sz="quarter" idx="10"/>
          </p:nvPr>
        </p:nvSpPr>
        <p:spPr/>
        <p:txBody>
          <a:bodyPr/>
          <a:lstStyle/>
          <a:p>
            <a:fld id="{C8EEF095-98A1-4BD3-B7D3-3DE745826CE1}" type="slidenum">
              <a:rPr lang="en-CA" smtClean="0"/>
              <a:t>5</a:t>
            </a:fld>
            <a:endParaRPr lang="en-CA"/>
          </a:p>
        </p:txBody>
      </p:sp>
    </p:spTree>
    <p:extLst>
      <p:ext uri="{BB962C8B-B14F-4D97-AF65-F5344CB8AC3E}">
        <p14:creationId xmlns:p14="http://schemas.microsoft.com/office/powerpoint/2010/main" val="81038617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cs typeface="Arial" charset="0"/>
              </a:rPr>
              <a:pPr marL="0" marR="0" lvl="0" indent="0" algn="r" defTabSz="906873"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charset="0"/>
            </a:endParaRPr>
          </a:p>
        </p:txBody>
      </p:sp>
    </p:spTree>
    <p:extLst>
      <p:ext uri="{BB962C8B-B14F-4D97-AF65-F5344CB8AC3E}">
        <p14:creationId xmlns:p14="http://schemas.microsoft.com/office/powerpoint/2010/main" val="163973539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06873" rtl="0" eaLnBrk="1" fontAlgn="auto" latinLnBrk="0" hangingPunct="1">
              <a:lnSpc>
                <a:spcPct val="100000"/>
              </a:lnSpc>
              <a:spcBef>
                <a:spcPts val="0"/>
              </a:spcBef>
              <a:spcAft>
                <a:spcPts val="0"/>
              </a:spcAft>
              <a:buClrTx/>
              <a:buSzTx/>
              <a:buFontTx/>
              <a:buNone/>
              <a:tabLst/>
              <a:defRPr/>
            </a:pPr>
            <a:fld id="{E3034D37-F44A-A84F-901B-E16CB4EFC7E6}" type="slidenum">
              <a:rPr kumimoji="0" lang="en-US" sz="1200" b="0" i="0" u="none" strike="noStrike" kern="1200" cap="none" spc="0" normalizeH="0" baseline="0" noProof="0" smtClean="0">
                <a:ln>
                  <a:noFill/>
                </a:ln>
                <a:solidFill>
                  <a:prstClr val="black"/>
                </a:solidFill>
                <a:effectLst/>
                <a:uLnTx/>
                <a:uFillTx/>
                <a:latin typeface="Arial" panose="020B0604020202020204" pitchFamily="34" charset="0"/>
                <a:ea typeface="ＭＳ Ｐゴシック" charset="0"/>
                <a:cs typeface="Arial" charset="0"/>
              </a:rPr>
              <a:pPr marL="0" marR="0" lvl="0" indent="0" algn="r" defTabSz="906873"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Arial" panose="020B0604020202020204" pitchFamily="34" charset="0"/>
              <a:ea typeface="ＭＳ Ｐゴシック" charset="0"/>
              <a:cs typeface="Arial" charset="0"/>
            </a:endParaRPr>
          </a:p>
        </p:txBody>
      </p:sp>
    </p:spTree>
    <p:extLst>
      <p:ext uri="{BB962C8B-B14F-4D97-AF65-F5344CB8AC3E}">
        <p14:creationId xmlns:p14="http://schemas.microsoft.com/office/powerpoint/2010/main" val="20463371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99330"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CA">
              <a:latin typeface="Arial" charset="0"/>
              <a:ea typeface="ＭＳ Ｐゴシック" charset="0"/>
              <a:cs typeface="ＭＳ Ｐゴシック" charset="0"/>
            </a:endParaRPr>
          </a:p>
        </p:txBody>
      </p:sp>
      <p:sp>
        <p:nvSpPr>
          <p:cNvPr id="99331"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501" eaLnBrk="0" hangingPunct="0">
              <a:defRPr sz="2400">
                <a:solidFill>
                  <a:schemeClr val="tx1"/>
                </a:solidFill>
                <a:latin typeface="Arial" charset="0"/>
                <a:ea typeface="ＭＳ Ｐゴシック" charset="0"/>
                <a:cs typeface="ＭＳ Ｐゴシック" charset="0"/>
              </a:defRPr>
            </a:lvl1pPr>
            <a:lvl2pPr marL="727868" indent="-279949" defTabSz="914501" eaLnBrk="0" hangingPunct="0">
              <a:defRPr sz="2400">
                <a:solidFill>
                  <a:schemeClr val="tx1"/>
                </a:solidFill>
                <a:latin typeface="Arial" charset="0"/>
                <a:ea typeface="ＭＳ Ｐゴシック" charset="0"/>
              </a:defRPr>
            </a:lvl2pPr>
            <a:lvl3pPr marL="1119797" indent="-223959" defTabSz="914501" eaLnBrk="0" hangingPunct="0">
              <a:defRPr sz="2400">
                <a:solidFill>
                  <a:schemeClr val="tx1"/>
                </a:solidFill>
                <a:latin typeface="Arial" charset="0"/>
                <a:ea typeface="ＭＳ Ｐゴシック" charset="0"/>
              </a:defRPr>
            </a:lvl3pPr>
            <a:lvl4pPr marL="1567716" indent="-223959" defTabSz="914501" eaLnBrk="0" hangingPunct="0">
              <a:defRPr sz="2400">
                <a:solidFill>
                  <a:schemeClr val="tx1"/>
                </a:solidFill>
                <a:latin typeface="Arial" charset="0"/>
                <a:ea typeface="ＭＳ Ｐゴシック" charset="0"/>
              </a:defRPr>
            </a:lvl4pPr>
            <a:lvl5pPr marL="2015635" indent="-223959" defTabSz="914501" eaLnBrk="0" hangingPunct="0">
              <a:defRPr sz="2400">
                <a:solidFill>
                  <a:schemeClr val="tx1"/>
                </a:solidFill>
                <a:latin typeface="Arial" charset="0"/>
                <a:ea typeface="ＭＳ Ｐゴシック" charset="0"/>
              </a:defRPr>
            </a:lvl5pPr>
            <a:lvl6pPr marL="2463554" indent="-223959" defTabSz="914501" eaLnBrk="0" fontAlgn="base" hangingPunct="0">
              <a:spcBef>
                <a:spcPct val="0"/>
              </a:spcBef>
              <a:spcAft>
                <a:spcPct val="0"/>
              </a:spcAft>
              <a:defRPr sz="2400">
                <a:solidFill>
                  <a:schemeClr val="tx1"/>
                </a:solidFill>
                <a:latin typeface="Arial" charset="0"/>
                <a:ea typeface="ＭＳ Ｐゴシック" charset="0"/>
              </a:defRPr>
            </a:lvl6pPr>
            <a:lvl7pPr marL="2911472" indent="-223959" defTabSz="914501" eaLnBrk="0" fontAlgn="base" hangingPunct="0">
              <a:spcBef>
                <a:spcPct val="0"/>
              </a:spcBef>
              <a:spcAft>
                <a:spcPct val="0"/>
              </a:spcAft>
              <a:defRPr sz="2400">
                <a:solidFill>
                  <a:schemeClr val="tx1"/>
                </a:solidFill>
                <a:latin typeface="Arial" charset="0"/>
                <a:ea typeface="ＭＳ Ｐゴシック" charset="0"/>
              </a:defRPr>
            </a:lvl7pPr>
            <a:lvl8pPr marL="3359391" indent="-223959" defTabSz="914501" eaLnBrk="0" fontAlgn="base" hangingPunct="0">
              <a:spcBef>
                <a:spcPct val="0"/>
              </a:spcBef>
              <a:spcAft>
                <a:spcPct val="0"/>
              </a:spcAft>
              <a:defRPr sz="2400">
                <a:solidFill>
                  <a:schemeClr val="tx1"/>
                </a:solidFill>
                <a:latin typeface="Arial" charset="0"/>
                <a:ea typeface="ＭＳ Ｐゴシック" charset="0"/>
              </a:defRPr>
            </a:lvl8pPr>
            <a:lvl9pPr marL="3807310" indent="-223959" defTabSz="914501"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501" rtl="0" eaLnBrk="1" fontAlgn="auto" latinLnBrk="0" hangingPunct="1">
              <a:lnSpc>
                <a:spcPct val="100000"/>
              </a:lnSpc>
              <a:spcBef>
                <a:spcPts val="0"/>
              </a:spcBef>
              <a:spcAft>
                <a:spcPts val="0"/>
              </a:spcAft>
              <a:buClrTx/>
              <a:buSzTx/>
              <a:buFontTx/>
              <a:buNone/>
              <a:tabLst/>
              <a:defRPr/>
            </a:pPr>
            <a:fld id="{F1000E41-EC82-2F45-9568-E6A3556E46DB}" type="slidenum">
              <a:rPr kumimoji="0" lang="en-US" sz="13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501" rtl="0" eaLnBrk="1" fontAlgn="auto" latinLnBrk="0" hangingPunct="1">
                <a:lnSpc>
                  <a:spcPct val="100000"/>
                </a:lnSpc>
                <a:spcBef>
                  <a:spcPts val="0"/>
                </a:spcBef>
                <a:spcAft>
                  <a:spcPts val="0"/>
                </a:spcAft>
                <a:buClrTx/>
                <a:buSzTx/>
                <a:buFontTx/>
                <a:buNone/>
                <a:tabLst/>
                <a:defRPr/>
              </a:pPr>
              <a:t>8</a:t>
            </a:fld>
            <a:endParaRPr kumimoji="0" lang="en-US" sz="13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2649137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7" name="Slide Image Placeholder 1"/>
          <p:cNvSpPr>
            <a:spLocks noGrp="1" noRot="1" noChangeAspect="1" noTextEdit="1"/>
          </p:cNvSpPr>
          <p:nvPr>
            <p:ph type="sldImg"/>
          </p:nvPr>
        </p:nvSpPr>
        <p:spPr bwMode="auto">
          <a:noFill/>
          <a:ln>
            <a:solidFill>
              <a:srgbClr val="000000"/>
            </a:solidFill>
            <a:miter lim="800000"/>
            <a:headEnd/>
            <a:tailEnd/>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Lst>
        </p:spPr>
      </p:sp>
      <p:sp>
        <p:nvSpPr>
          <p:cNvPr id="101378" name="Notes Placeholder 2"/>
          <p:cNvSpPr>
            <a:spLocks noGrp="1"/>
          </p:cNvSpPr>
          <p:nvPr>
            <p:ph type="body" idx="1"/>
          </p:nvPr>
        </p:nvSpPr>
        <p:spPr>
          <a:noFill/>
          <a:ln/>
          <a:extLst>
            <a:ext uri="{FAA26D3D-D897-4be2-8F04-BA451C77F1D7}">
              <ma14:placeholderFlag xmlns:ma14="http://schemas.microsoft.com/office/mac/drawingml/2011/main" xmlns="" val="1"/>
            </a:ex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CA">
              <a:latin typeface="Arial" charset="0"/>
              <a:ea typeface="ＭＳ Ｐゴシック" charset="0"/>
              <a:cs typeface="ＭＳ Ｐゴシック" charset="0"/>
            </a:endParaRPr>
          </a:p>
        </p:txBody>
      </p:sp>
      <p:sp>
        <p:nvSpPr>
          <p:cNvPr id="101379" name="Slide Number Placehold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defTabSz="914501" eaLnBrk="0" hangingPunct="0">
              <a:defRPr sz="2400">
                <a:solidFill>
                  <a:schemeClr val="tx1"/>
                </a:solidFill>
                <a:latin typeface="Arial" charset="0"/>
                <a:ea typeface="ＭＳ Ｐゴシック" charset="0"/>
                <a:cs typeface="ＭＳ Ｐゴシック" charset="0"/>
              </a:defRPr>
            </a:lvl1pPr>
            <a:lvl2pPr marL="727868" indent="-279949" defTabSz="914501" eaLnBrk="0" hangingPunct="0">
              <a:defRPr sz="2400">
                <a:solidFill>
                  <a:schemeClr val="tx1"/>
                </a:solidFill>
                <a:latin typeface="Arial" charset="0"/>
                <a:ea typeface="ＭＳ Ｐゴシック" charset="0"/>
              </a:defRPr>
            </a:lvl2pPr>
            <a:lvl3pPr marL="1119797" indent="-223959" defTabSz="914501" eaLnBrk="0" hangingPunct="0">
              <a:defRPr sz="2400">
                <a:solidFill>
                  <a:schemeClr val="tx1"/>
                </a:solidFill>
                <a:latin typeface="Arial" charset="0"/>
                <a:ea typeface="ＭＳ Ｐゴシック" charset="0"/>
              </a:defRPr>
            </a:lvl3pPr>
            <a:lvl4pPr marL="1567716" indent="-223959" defTabSz="914501" eaLnBrk="0" hangingPunct="0">
              <a:defRPr sz="2400">
                <a:solidFill>
                  <a:schemeClr val="tx1"/>
                </a:solidFill>
                <a:latin typeface="Arial" charset="0"/>
                <a:ea typeface="ＭＳ Ｐゴシック" charset="0"/>
              </a:defRPr>
            </a:lvl4pPr>
            <a:lvl5pPr marL="2015635" indent="-223959" defTabSz="914501" eaLnBrk="0" hangingPunct="0">
              <a:defRPr sz="2400">
                <a:solidFill>
                  <a:schemeClr val="tx1"/>
                </a:solidFill>
                <a:latin typeface="Arial" charset="0"/>
                <a:ea typeface="ＭＳ Ｐゴシック" charset="0"/>
              </a:defRPr>
            </a:lvl5pPr>
            <a:lvl6pPr marL="2463554" indent="-223959" defTabSz="914501" eaLnBrk="0" fontAlgn="base" hangingPunct="0">
              <a:spcBef>
                <a:spcPct val="0"/>
              </a:spcBef>
              <a:spcAft>
                <a:spcPct val="0"/>
              </a:spcAft>
              <a:defRPr sz="2400">
                <a:solidFill>
                  <a:schemeClr val="tx1"/>
                </a:solidFill>
                <a:latin typeface="Arial" charset="0"/>
                <a:ea typeface="ＭＳ Ｐゴシック" charset="0"/>
              </a:defRPr>
            </a:lvl6pPr>
            <a:lvl7pPr marL="2911472" indent="-223959" defTabSz="914501" eaLnBrk="0" fontAlgn="base" hangingPunct="0">
              <a:spcBef>
                <a:spcPct val="0"/>
              </a:spcBef>
              <a:spcAft>
                <a:spcPct val="0"/>
              </a:spcAft>
              <a:defRPr sz="2400">
                <a:solidFill>
                  <a:schemeClr val="tx1"/>
                </a:solidFill>
                <a:latin typeface="Arial" charset="0"/>
                <a:ea typeface="ＭＳ Ｐゴシック" charset="0"/>
              </a:defRPr>
            </a:lvl7pPr>
            <a:lvl8pPr marL="3359391" indent="-223959" defTabSz="914501" eaLnBrk="0" fontAlgn="base" hangingPunct="0">
              <a:spcBef>
                <a:spcPct val="0"/>
              </a:spcBef>
              <a:spcAft>
                <a:spcPct val="0"/>
              </a:spcAft>
              <a:defRPr sz="2400">
                <a:solidFill>
                  <a:schemeClr val="tx1"/>
                </a:solidFill>
                <a:latin typeface="Arial" charset="0"/>
                <a:ea typeface="ＭＳ Ｐゴシック" charset="0"/>
              </a:defRPr>
            </a:lvl8pPr>
            <a:lvl9pPr marL="3807310" indent="-223959" defTabSz="914501"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r" defTabSz="914501" rtl="0" eaLnBrk="1" fontAlgn="auto" latinLnBrk="0" hangingPunct="1">
              <a:lnSpc>
                <a:spcPct val="100000"/>
              </a:lnSpc>
              <a:spcBef>
                <a:spcPts val="0"/>
              </a:spcBef>
              <a:spcAft>
                <a:spcPts val="0"/>
              </a:spcAft>
              <a:buClrTx/>
              <a:buSzTx/>
              <a:buFontTx/>
              <a:buNone/>
              <a:tabLst/>
              <a:defRPr/>
            </a:pPr>
            <a:fld id="{C70312FC-00C4-0B4E-A1C7-E02300E50204}" type="slidenum">
              <a:rPr kumimoji="0" lang="en-US" sz="13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501" rtl="0" eaLnBrk="1" fontAlgn="auto" latinLnBrk="0" hangingPunct="1">
                <a:lnSpc>
                  <a:spcPct val="100000"/>
                </a:lnSpc>
                <a:spcBef>
                  <a:spcPts val="0"/>
                </a:spcBef>
                <a:spcAft>
                  <a:spcPts val="0"/>
                </a:spcAft>
                <a:buClrTx/>
                <a:buSzTx/>
                <a:buFontTx/>
                <a:buNone/>
                <a:tabLst/>
                <a:defRPr/>
              </a:pPr>
              <a:t>9</a:t>
            </a:fld>
            <a:endParaRPr kumimoji="0" lang="en-US" sz="1300" b="0" i="0" u="none" strike="noStrike" kern="1200" cap="none" spc="0" normalizeH="0" baseline="0" noProof="0">
              <a:ln>
                <a:noFill/>
              </a:ln>
              <a:solidFill>
                <a:prstClr val="black"/>
              </a:solidFill>
              <a:effectLst/>
              <a:uLnTx/>
              <a:uFillTx/>
              <a:latin typeface="Arial" charset="0"/>
              <a:ea typeface="ＭＳ Ｐゴシック" charset="0"/>
            </a:endParaRPr>
          </a:p>
        </p:txBody>
      </p:sp>
    </p:spTree>
    <p:extLst>
      <p:ext uri="{BB962C8B-B14F-4D97-AF65-F5344CB8AC3E}">
        <p14:creationId xmlns:p14="http://schemas.microsoft.com/office/powerpoint/2010/main" val="67219938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104.xml.rels><?xml version="1.0" encoding="UTF-8" standalone="yes"?>
<Relationships xmlns="http://schemas.openxmlformats.org/package/2006/relationships"><Relationship Id="rId3" Type="http://schemas.openxmlformats.org/officeDocument/2006/relationships/image" Target="../media/image10.emf"/><Relationship Id="rId2" Type="http://schemas.openxmlformats.org/officeDocument/2006/relationships/image" Target="../media/image1.png"/><Relationship Id="rId1" Type="http://schemas.openxmlformats.org/officeDocument/2006/relationships/slideMaster" Target="../slideMasters/slideMaster8.xml"/><Relationship Id="rId4" Type="http://schemas.openxmlformats.org/officeDocument/2006/relationships/image" Target="../media/image11.png"/></Relationships>
</file>

<file path=ppt/slideLayouts/_rels/slideLayout10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8.xml"/><Relationship Id="rId4" Type="http://schemas.openxmlformats.org/officeDocument/2006/relationships/image" Target="../media/image9.png"/></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8.xml"/><Relationship Id="rId4" Type="http://schemas.openxmlformats.org/officeDocument/2006/relationships/image" Target="../media/image14.png"/></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9.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5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9.xml"/></Relationships>
</file>

<file path=ppt/slideLayouts/_rels/slideLayout15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159.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9.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Master" Target="../slideMasters/slideMaster9.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6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Master" Target="../slideMasters/slideMaster9.xml"/><Relationship Id="rId4" Type="http://schemas.openxmlformats.org/officeDocument/2006/relationships/image" Target="../media/image17.png"/></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10.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Master" Target="../slideMasters/slideMaster5.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A13E395-9D4B-1E47-A30E-6074E120C20D}"/>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D176C275-57FD-D746-901A-DC4F096335C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7B83E1E-6E50-D54E-98C0-221CD91758CE}"/>
              </a:ext>
            </a:extLst>
          </p:cNvPr>
          <p:cNvSpPr>
            <a:spLocks noGrp="1"/>
          </p:cNvSpPr>
          <p:nvPr>
            <p:ph type="dt" sz="half" idx="10"/>
          </p:nvPr>
        </p:nvSpPr>
        <p:spPr/>
        <p:txBody>
          <a:bodyPr/>
          <a:lstStyle/>
          <a:p>
            <a:fld id="{D23C0B91-CE0D-C444-88B7-9CDBF01910AF}" type="datetimeFigureOut">
              <a:rPr lang="en-US" smtClean="0"/>
              <a:t>5/25/2023</a:t>
            </a:fld>
            <a:endParaRPr lang="en-US"/>
          </a:p>
        </p:txBody>
      </p:sp>
      <p:sp>
        <p:nvSpPr>
          <p:cNvPr id="5" name="Footer Placeholder 4">
            <a:extLst>
              <a:ext uri="{FF2B5EF4-FFF2-40B4-BE49-F238E27FC236}">
                <a16:creationId xmlns:a16="http://schemas.microsoft.com/office/drawing/2014/main" id="{C17A3EDE-1F32-0D4A-9BA4-D80B2E38735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64B6E6A-A7E0-D849-8F8C-D4821F5213A9}"/>
              </a:ext>
            </a:extLst>
          </p:cNvPr>
          <p:cNvSpPr>
            <a:spLocks noGrp="1"/>
          </p:cNvSpPr>
          <p:nvPr>
            <p:ph type="sldNum" sz="quarter" idx="12"/>
          </p:nvPr>
        </p:nvSpPr>
        <p:spPr/>
        <p:txBody>
          <a:bodyPr/>
          <a:lstStyle/>
          <a:p>
            <a:fld id="{8F34386E-91CB-6F4E-AF44-76F488AE4FDA}" type="slidenum">
              <a:rPr lang="en-US" smtClean="0"/>
              <a:t>‹#›</a:t>
            </a:fld>
            <a:endParaRPr lang="en-US"/>
          </a:p>
        </p:txBody>
      </p:sp>
    </p:spTree>
    <p:extLst>
      <p:ext uri="{BB962C8B-B14F-4D97-AF65-F5344CB8AC3E}">
        <p14:creationId xmlns:p14="http://schemas.microsoft.com/office/powerpoint/2010/main" val="220235488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352453-8DA1-4F4C-A657-AD1126B2149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A3C8496-826C-7241-A1E5-43596FC71C0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09271C8-4D56-AC41-852B-BB6B821B320E}"/>
              </a:ext>
            </a:extLst>
          </p:cNvPr>
          <p:cNvSpPr>
            <a:spLocks noGrp="1"/>
          </p:cNvSpPr>
          <p:nvPr>
            <p:ph type="dt" sz="half" idx="10"/>
          </p:nvPr>
        </p:nvSpPr>
        <p:spPr/>
        <p:txBody>
          <a:bodyPr/>
          <a:lstStyle/>
          <a:p>
            <a:fld id="{D23C0B91-CE0D-C444-88B7-9CDBF01910AF}" type="datetimeFigureOut">
              <a:rPr lang="en-US" smtClean="0"/>
              <a:t>5/25/2023</a:t>
            </a:fld>
            <a:endParaRPr lang="en-US"/>
          </a:p>
        </p:txBody>
      </p:sp>
      <p:sp>
        <p:nvSpPr>
          <p:cNvPr id="5" name="Footer Placeholder 4">
            <a:extLst>
              <a:ext uri="{FF2B5EF4-FFF2-40B4-BE49-F238E27FC236}">
                <a16:creationId xmlns:a16="http://schemas.microsoft.com/office/drawing/2014/main" id="{737E27B7-8FF3-9542-B2C5-D385FA67E71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3B19B0A-77D0-6846-AE6A-2AFE7CE15D26}"/>
              </a:ext>
            </a:extLst>
          </p:cNvPr>
          <p:cNvSpPr>
            <a:spLocks noGrp="1"/>
          </p:cNvSpPr>
          <p:nvPr>
            <p:ph type="sldNum" sz="quarter" idx="12"/>
          </p:nvPr>
        </p:nvSpPr>
        <p:spPr/>
        <p:txBody>
          <a:bodyPr/>
          <a:lstStyle/>
          <a:p>
            <a:fld id="{8F34386E-91CB-6F4E-AF44-76F488AE4FDA}" type="slidenum">
              <a:rPr lang="en-US" smtClean="0"/>
              <a:t>‹#›</a:t>
            </a:fld>
            <a:endParaRPr lang="en-US"/>
          </a:p>
        </p:txBody>
      </p:sp>
    </p:spTree>
    <p:extLst>
      <p:ext uri="{BB962C8B-B14F-4D97-AF65-F5344CB8AC3E}">
        <p14:creationId xmlns:p14="http://schemas.microsoft.com/office/powerpoint/2010/main" val="2951041710"/>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522C63-A3C0-41ED-99A4-47D6DD3999B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51C46EB0-59F0-49A4-A792-25891EEDC05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7E7A61EC-F538-4B0D-B905-6C663A4D618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4D46FE3-784D-44C3-B8B7-F1F21F40031F}"/>
              </a:ext>
            </a:extLst>
          </p:cNvPr>
          <p:cNvSpPr>
            <a:spLocks noGrp="1"/>
          </p:cNvSpPr>
          <p:nvPr>
            <p:ph type="dt" sz="half" idx="10"/>
          </p:nvPr>
        </p:nvSpPr>
        <p:spPr/>
        <p:txBody>
          <a:bodyPr/>
          <a:lstStyle/>
          <a:p>
            <a:fld id="{D70EF822-656C-4342-A821-91256A940A11}" type="datetimeFigureOut">
              <a:rPr lang="en-CA" smtClean="0"/>
              <a:t>2023-05-25</a:t>
            </a:fld>
            <a:endParaRPr lang="en-CA"/>
          </a:p>
        </p:txBody>
      </p:sp>
      <p:sp>
        <p:nvSpPr>
          <p:cNvPr id="6" name="Footer Placeholder 5">
            <a:extLst>
              <a:ext uri="{FF2B5EF4-FFF2-40B4-BE49-F238E27FC236}">
                <a16:creationId xmlns:a16="http://schemas.microsoft.com/office/drawing/2014/main" id="{2244C206-BD80-406C-A460-23E1FDE8F433}"/>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19A5DAF-A923-430C-9478-481C5406A1CE}"/>
              </a:ext>
            </a:extLst>
          </p:cNvPr>
          <p:cNvSpPr>
            <a:spLocks noGrp="1"/>
          </p:cNvSpPr>
          <p:nvPr>
            <p:ph type="sldNum" sz="quarter" idx="12"/>
          </p:nvPr>
        </p:nvSpPr>
        <p:spPr/>
        <p:txBody>
          <a:bodyPr/>
          <a:lstStyle/>
          <a:p>
            <a:fld id="{3C0B946D-FDE5-4048-BC66-C46DE2238254}" type="slidenum">
              <a:rPr lang="en-CA" smtClean="0"/>
              <a:t>‹#›</a:t>
            </a:fld>
            <a:endParaRPr lang="en-CA"/>
          </a:p>
        </p:txBody>
      </p:sp>
    </p:spTree>
    <p:extLst>
      <p:ext uri="{BB962C8B-B14F-4D97-AF65-F5344CB8AC3E}">
        <p14:creationId xmlns:p14="http://schemas.microsoft.com/office/powerpoint/2010/main" val="253280169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0FC932-0D11-4C3B-8787-A3B94E3DCB38}"/>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1752B0C-B391-4246-91D6-A88B4B61001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C3708466-9426-49C2-92C6-80D731A1167D}"/>
              </a:ext>
            </a:extLst>
          </p:cNvPr>
          <p:cNvSpPr>
            <a:spLocks noGrp="1"/>
          </p:cNvSpPr>
          <p:nvPr>
            <p:ph type="dt" sz="half" idx="10"/>
          </p:nvPr>
        </p:nvSpPr>
        <p:spPr/>
        <p:txBody>
          <a:bodyPr/>
          <a:lstStyle/>
          <a:p>
            <a:fld id="{D70EF822-656C-4342-A821-91256A940A11}" type="datetimeFigureOut">
              <a:rPr lang="en-CA" smtClean="0"/>
              <a:t>2023-05-25</a:t>
            </a:fld>
            <a:endParaRPr lang="en-CA"/>
          </a:p>
        </p:txBody>
      </p:sp>
      <p:sp>
        <p:nvSpPr>
          <p:cNvPr id="5" name="Footer Placeholder 4">
            <a:extLst>
              <a:ext uri="{FF2B5EF4-FFF2-40B4-BE49-F238E27FC236}">
                <a16:creationId xmlns:a16="http://schemas.microsoft.com/office/drawing/2014/main" id="{379956C0-E05C-4AAC-B593-B96EAB68621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22B288D-9AB4-47B1-8B21-A952123D4342}"/>
              </a:ext>
            </a:extLst>
          </p:cNvPr>
          <p:cNvSpPr>
            <a:spLocks noGrp="1"/>
          </p:cNvSpPr>
          <p:nvPr>
            <p:ph type="sldNum" sz="quarter" idx="12"/>
          </p:nvPr>
        </p:nvSpPr>
        <p:spPr/>
        <p:txBody>
          <a:bodyPr/>
          <a:lstStyle/>
          <a:p>
            <a:fld id="{3C0B946D-FDE5-4048-BC66-C46DE2238254}" type="slidenum">
              <a:rPr lang="en-CA" smtClean="0"/>
              <a:t>‹#›</a:t>
            </a:fld>
            <a:endParaRPr lang="en-CA"/>
          </a:p>
        </p:txBody>
      </p:sp>
    </p:spTree>
    <p:extLst>
      <p:ext uri="{BB962C8B-B14F-4D97-AF65-F5344CB8AC3E}">
        <p14:creationId xmlns:p14="http://schemas.microsoft.com/office/powerpoint/2010/main" val="255367650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EDA2D7C-4A84-42AC-8A52-2C74A488A123}"/>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FD9A5354-8F30-4FCD-A78E-459153EEA1D1}"/>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889B953C-4826-4C04-856A-DDA5C4A05C88}"/>
              </a:ext>
            </a:extLst>
          </p:cNvPr>
          <p:cNvSpPr>
            <a:spLocks noGrp="1"/>
          </p:cNvSpPr>
          <p:nvPr>
            <p:ph type="dt" sz="half" idx="10"/>
          </p:nvPr>
        </p:nvSpPr>
        <p:spPr/>
        <p:txBody>
          <a:bodyPr/>
          <a:lstStyle/>
          <a:p>
            <a:fld id="{D70EF822-656C-4342-A821-91256A940A11}" type="datetimeFigureOut">
              <a:rPr lang="en-CA" smtClean="0"/>
              <a:t>2023-05-25</a:t>
            </a:fld>
            <a:endParaRPr lang="en-CA"/>
          </a:p>
        </p:txBody>
      </p:sp>
      <p:sp>
        <p:nvSpPr>
          <p:cNvPr id="5" name="Footer Placeholder 4">
            <a:extLst>
              <a:ext uri="{FF2B5EF4-FFF2-40B4-BE49-F238E27FC236}">
                <a16:creationId xmlns:a16="http://schemas.microsoft.com/office/drawing/2014/main" id="{A3909C6F-3C1D-4721-BC33-F9351092B977}"/>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54464DDD-8BB5-4A90-AA1E-A0748003D607}"/>
              </a:ext>
            </a:extLst>
          </p:cNvPr>
          <p:cNvSpPr>
            <a:spLocks noGrp="1"/>
          </p:cNvSpPr>
          <p:nvPr>
            <p:ph type="sldNum" sz="quarter" idx="12"/>
          </p:nvPr>
        </p:nvSpPr>
        <p:spPr/>
        <p:txBody>
          <a:bodyPr/>
          <a:lstStyle/>
          <a:p>
            <a:fld id="{3C0B946D-FDE5-4048-BC66-C46DE2238254}" type="slidenum">
              <a:rPr lang="en-CA" smtClean="0"/>
              <a:t>‹#›</a:t>
            </a:fld>
            <a:endParaRPr lang="en-CA"/>
          </a:p>
        </p:txBody>
      </p:sp>
    </p:spTree>
    <p:extLst>
      <p:ext uri="{BB962C8B-B14F-4D97-AF65-F5344CB8AC3E}">
        <p14:creationId xmlns:p14="http://schemas.microsoft.com/office/powerpoint/2010/main" val="2904394708"/>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Slide">
    <p:bg bwMode="gray">
      <p:bgPr>
        <a:solidFill>
          <a:schemeClr val="accent5"/>
        </a:solidFill>
        <a:effectLst/>
      </p:bgPr>
    </p:bg>
    <p:spTree>
      <p:nvGrpSpPr>
        <p:cNvPr id="1" name=""/>
        <p:cNvGrpSpPr/>
        <p:nvPr/>
      </p:nvGrpSpPr>
      <p:grpSpPr>
        <a:xfrm>
          <a:off x="0" y="0"/>
          <a:ext cx="0" cy="0"/>
          <a:chOff x="0" y="0"/>
          <a:chExt cx="0" cy="0"/>
        </a:xfrm>
      </p:grpSpPr>
      <p:sp>
        <p:nvSpPr>
          <p:cNvPr id="10" name="Content Placeholder 2"/>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33" dirty="0">
                <a:solidFill>
                  <a:prstClr val="white"/>
                </a:solidFill>
                <a:latin typeface="Calibri" panose="020F0502020204030204" pitchFamily="34" charset="0"/>
                <a:cs typeface="Calibri" panose="020F0502020204030204" pitchFamily="34" charset="0"/>
              </a:rPr>
              <a:t>Proprietary and confidential — do not distribute</a:t>
            </a:r>
          </a:p>
        </p:txBody>
      </p:sp>
      <p:sp>
        <p:nvSpPr>
          <p:cNvPr id="2" name="Title 1"/>
          <p:cNvSpPr>
            <a:spLocks noGrp="1"/>
          </p:cNvSpPr>
          <p:nvPr>
            <p:ph type="ctrTitle" hasCustomPrompt="1"/>
          </p:nvPr>
        </p:nvSpPr>
        <p:spPr bwMode="gray">
          <a:xfrm>
            <a:off x="670560" y="3106739"/>
            <a:ext cx="9753600" cy="1645920"/>
          </a:xfrm>
        </p:spPr>
        <p:txBody>
          <a:bodyPr/>
          <a:lstStyle>
            <a:lvl1pPr algn="l">
              <a:lnSpc>
                <a:spcPct val="90000"/>
              </a:lnSpc>
              <a:defRPr sz="5867" b="0" cap="none" spc="0" baseline="0">
                <a:solidFill>
                  <a:schemeClr val="bg1"/>
                </a:solidFill>
                <a:latin typeface="+mn-lt"/>
              </a:defRPr>
            </a:lvl1pPr>
          </a:lstStyle>
          <a:p>
            <a:r>
              <a:rPr lang="en-US" dirty="0"/>
              <a:t>Click to edit master title style</a:t>
            </a:r>
          </a:p>
        </p:txBody>
      </p:sp>
      <p:sp>
        <p:nvSpPr>
          <p:cNvPr id="3" name="Subtitle 2"/>
          <p:cNvSpPr>
            <a:spLocks noGrp="1"/>
          </p:cNvSpPr>
          <p:nvPr>
            <p:ph type="subTitle" idx="1" hasCustomPrompt="1"/>
          </p:nvPr>
        </p:nvSpPr>
        <p:spPr bwMode="gray">
          <a:xfrm>
            <a:off x="670560" y="2333308"/>
            <a:ext cx="9753600" cy="640080"/>
          </a:xfrm>
        </p:spPr>
        <p:txBody>
          <a:bodyPr rIns="0" bIns="0" anchor="b" anchorCtr="0"/>
          <a:lstStyle>
            <a:lvl1pPr marL="0" indent="0" algn="l">
              <a:lnSpc>
                <a:spcPct val="100000"/>
              </a:lnSpc>
              <a:buNone/>
              <a:defRPr sz="2400" b="1" cap="all" spc="200" baseline="0">
                <a:solidFill>
                  <a:schemeClr val="tx2"/>
                </a:solidFill>
                <a:latin typeface="Calibri" panose="020F0502020204030204" pitchFamily="34" charset="0"/>
                <a:cs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5" name="Text Placeholder 4"/>
          <p:cNvSpPr>
            <a:spLocks noGrp="1"/>
          </p:cNvSpPr>
          <p:nvPr>
            <p:ph type="body" sz="quarter" idx="10" hasCustomPrompt="1"/>
          </p:nvPr>
        </p:nvSpPr>
        <p:spPr bwMode="gray">
          <a:xfrm>
            <a:off x="670560" y="4935539"/>
            <a:ext cx="6461760" cy="640080"/>
          </a:xfrm>
        </p:spPr>
        <p:txBody>
          <a:bodyPr/>
          <a:lstStyle>
            <a:lvl1pPr>
              <a:defRPr sz="1867" b="0" i="0">
                <a:solidFill>
                  <a:schemeClr val="bg1"/>
                </a:solidFill>
                <a:latin typeface="+mn-lt"/>
              </a:defRPr>
            </a:lvl1pPr>
          </a:lstStyle>
          <a:p>
            <a:pPr lvl="0"/>
            <a:r>
              <a:rPr lang="en-US" dirty="0"/>
              <a:t>Click to edit date</a:t>
            </a:r>
          </a:p>
        </p:txBody>
      </p:sp>
      <p:pic>
        <p:nvPicPr>
          <p:cNvPr id="14" name="Picture 13">
            <a:extLst>
              <a:ext uri="{FF2B5EF4-FFF2-40B4-BE49-F238E27FC236}">
                <a16:creationId xmlns:a16="http://schemas.microsoft.com/office/drawing/2014/main" id="{0B40C44D-CD95-A443-9059-A5092A60785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165101" y="-1583"/>
            <a:ext cx="2163220" cy="2002981"/>
          </a:xfrm>
          <a:prstGeom prst="rect">
            <a:avLst/>
          </a:prstGeom>
        </p:spPr>
      </p:pic>
      <p:grpSp>
        <p:nvGrpSpPr>
          <p:cNvPr id="16" name="Group 15">
            <a:extLst>
              <a:ext uri="{FF2B5EF4-FFF2-40B4-BE49-F238E27FC236}">
                <a16:creationId xmlns:a16="http://schemas.microsoft.com/office/drawing/2014/main" id="{92DA8FCD-C07B-4045-B62A-5CE6BF2A63ED}"/>
              </a:ext>
            </a:extLst>
          </p:cNvPr>
          <p:cNvGrpSpPr/>
          <p:nvPr userDrawn="1"/>
        </p:nvGrpSpPr>
        <p:grpSpPr>
          <a:xfrm>
            <a:off x="9619523" y="4330141"/>
            <a:ext cx="2460975" cy="2401852"/>
            <a:chOff x="7214642" y="3247605"/>
            <a:chExt cx="1845731" cy="1801389"/>
          </a:xfrm>
        </p:grpSpPr>
        <p:pic>
          <p:nvPicPr>
            <p:cNvPr id="17" name="Picture 16" descr="A close up of a logo&#10;&#10;Description automatically generated">
              <a:extLst>
                <a:ext uri="{FF2B5EF4-FFF2-40B4-BE49-F238E27FC236}">
                  <a16:creationId xmlns:a16="http://schemas.microsoft.com/office/drawing/2014/main" id="{F295C96D-90FA-8C47-874E-2DD4B84699C3}"/>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14642" y="3247605"/>
              <a:ext cx="1845731" cy="1801389"/>
            </a:xfrm>
            <a:prstGeom prst="rect">
              <a:avLst/>
            </a:prstGeom>
          </p:spPr>
        </p:pic>
        <p:pic>
          <p:nvPicPr>
            <p:cNvPr id="18" name="Picture 17" descr="A picture containing food, drawing&#10;&#10;Description automatically generated">
              <a:extLst>
                <a:ext uri="{FF2B5EF4-FFF2-40B4-BE49-F238E27FC236}">
                  <a16:creationId xmlns:a16="http://schemas.microsoft.com/office/drawing/2014/main" id="{D692F4BF-FF1E-AA41-85CB-AE9CD04F24FA}"/>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499444" y="3559274"/>
              <a:ext cx="1405070" cy="1128314"/>
            </a:xfrm>
            <a:prstGeom prst="rect">
              <a:avLst/>
            </a:prstGeom>
          </p:spPr>
        </p:pic>
      </p:grpSp>
    </p:spTree>
    <p:extLst>
      <p:ext uri="{BB962C8B-B14F-4D97-AF65-F5344CB8AC3E}">
        <p14:creationId xmlns:p14="http://schemas.microsoft.com/office/powerpoint/2010/main" val="206971594"/>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Title Slide">
    <p:bg bwMode="gray">
      <p:bgPr>
        <a:solidFill>
          <a:schemeClr val="bg1"/>
        </a:solidFill>
        <a:effectLst/>
      </p:bgPr>
    </p:bg>
    <p:spTree>
      <p:nvGrpSpPr>
        <p:cNvPr id="1" name=""/>
        <p:cNvGrpSpPr/>
        <p:nvPr/>
      </p:nvGrpSpPr>
      <p:grpSpPr>
        <a:xfrm>
          <a:off x="0" y="0"/>
          <a:ext cx="0" cy="0"/>
          <a:chOff x="0" y="0"/>
          <a:chExt cx="0" cy="0"/>
        </a:xfrm>
      </p:grpSpPr>
      <p:sp>
        <p:nvSpPr>
          <p:cNvPr id="10" name="Content Placeholder 2"/>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33" dirty="0">
                <a:solidFill>
                  <a:schemeClr val="tx1"/>
                </a:solidFill>
                <a:latin typeface="Calibri" panose="020F0502020204030204" pitchFamily="34" charset="0"/>
                <a:cs typeface="Calibri" panose="020F0502020204030204" pitchFamily="34" charset="0"/>
              </a:rPr>
              <a:t>Proprietary and confidential — do not distribute</a:t>
            </a:r>
          </a:p>
        </p:txBody>
      </p:sp>
      <p:sp>
        <p:nvSpPr>
          <p:cNvPr id="2" name="Title 1"/>
          <p:cNvSpPr>
            <a:spLocks noGrp="1"/>
          </p:cNvSpPr>
          <p:nvPr>
            <p:ph type="ctrTitle" hasCustomPrompt="1"/>
          </p:nvPr>
        </p:nvSpPr>
        <p:spPr bwMode="gray">
          <a:xfrm>
            <a:off x="670560" y="3106739"/>
            <a:ext cx="9753600" cy="1645920"/>
          </a:xfrm>
        </p:spPr>
        <p:txBody>
          <a:bodyPr/>
          <a:lstStyle>
            <a:lvl1pPr algn="l">
              <a:lnSpc>
                <a:spcPct val="90000"/>
              </a:lnSpc>
              <a:defRPr sz="5867" b="0" cap="none" spc="0" baseline="0">
                <a:solidFill>
                  <a:schemeClr val="tx1"/>
                </a:solidFill>
                <a:latin typeface="+mn-lt"/>
              </a:defRPr>
            </a:lvl1pPr>
          </a:lstStyle>
          <a:p>
            <a:r>
              <a:rPr lang="en-US" dirty="0"/>
              <a:t>Click to edit master title style</a:t>
            </a:r>
          </a:p>
        </p:txBody>
      </p:sp>
      <p:sp>
        <p:nvSpPr>
          <p:cNvPr id="3" name="Subtitle 2"/>
          <p:cNvSpPr>
            <a:spLocks noGrp="1"/>
          </p:cNvSpPr>
          <p:nvPr>
            <p:ph type="subTitle" idx="1" hasCustomPrompt="1"/>
          </p:nvPr>
        </p:nvSpPr>
        <p:spPr bwMode="gray">
          <a:xfrm>
            <a:off x="670560" y="2333308"/>
            <a:ext cx="9753600" cy="640080"/>
          </a:xfrm>
        </p:spPr>
        <p:txBody>
          <a:bodyPr rIns="0" bIns="0" anchor="b" anchorCtr="0"/>
          <a:lstStyle>
            <a:lvl1pPr marL="0" indent="0" algn="l">
              <a:lnSpc>
                <a:spcPct val="100000"/>
              </a:lnSpc>
              <a:buNone/>
              <a:defRPr sz="2400" b="1" cap="all" spc="200" baseline="0">
                <a:solidFill>
                  <a:schemeClr val="accent5"/>
                </a:solidFill>
                <a:latin typeface="Calibri" panose="020F0502020204030204" pitchFamily="34" charset="0"/>
                <a:cs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5" name="Text Placeholder 4"/>
          <p:cNvSpPr>
            <a:spLocks noGrp="1"/>
          </p:cNvSpPr>
          <p:nvPr>
            <p:ph type="body" sz="quarter" idx="10" hasCustomPrompt="1"/>
          </p:nvPr>
        </p:nvSpPr>
        <p:spPr bwMode="gray">
          <a:xfrm>
            <a:off x="670560" y="4935539"/>
            <a:ext cx="6461760" cy="640080"/>
          </a:xfrm>
        </p:spPr>
        <p:txBody>
          <a:bodyPr/>
          <a:lstStyle>
            <a:lvl1pPr>
              <a:defRPr sz="1867" b="0" i="0">
                <a:solidFill>
                  <a:schemeClr val="tx1"/>
                </a:solidFill>
                <a:latin typeface="+mn-lt"/>
              </a:defRPr>
            </a:lvl1pPr>
          </a:lstStyle>
          <a:p>
            <a:pPr lvl="0"/>
            <a:r>
              <a:rPr lang="en-US" dirty="0"/>
              <a:t>Click to edit date</a:t>
            </a:r>
          </a:p>
        </p:txBody>
      </p:sp>
      <p:pic>
        <p:nvPicPr>
          <p:cNvPr id="6" name="Picture 5"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8492" y="152401"/>
            <a:ext cx="1828800" cy="1495699"/>
          </a:xfrm>
          <a:prstGeom prst="rect">
            <a:avLst/>
          </a:prstGeom>
        </p:spPr>
      </p:pic>
      <p:pic>
        <p:nvPicPr>
          <p:cNvPr id="13" name="Picture 12" descr="lttf_combined_2c_bk_rgb_v2.eps">
            <a:extLst>
              <a:ext uri="{FF2B5EF4-FFF2-40B4-BE49-F238E27FC236}">
                <a16:creationId xmlns:a16="http://schemas.microsoft.com/office/drawing/2014/main" id="{33218C0E-844F-F340-AA33-50AF84448531}"/>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174568" y="6984"/>
            <a:ext cx="2153753" cy="1983721"/>
          </a:xfrm>
          <a:prstGeom prst="rect">
            <a:avLst/>
          </a:prstGeom>
        </p:spPr>
      </p:pic>
      <p:pic>
        <p:nvPicPr>
          <p:cNvPr id="11" name="Picture 10" descr="A picture containing food, drawing&#10;&#10;Description automatically generated">
            <a:extLst>
              <a:ext uri="{FF2B5EF4-FFF2-40B4-BE49-F238E27FC236}">
                <a16:creationId xmlns:a16="http://schemas.microsoft.com/office/drawing/2014/main" id="{EC3E4D02-A8DB-2F4E-8C87-7C770E676793}"/>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9511863" y="4506976"/>
            <a:ext cx="2435479" cy="1955763"/>
          </a:xfrm>
          <a:prstGeom prst="rect">
            <a:avLst/>
          </a:prstGeom>
        </p:spPr>
      </p:pic>
    </p:spTree>
    <p:extLst>
      <p:ext uri="{BB962C8B-B14F-4D97-AF65-F5344CB8AC3E}">
        <p14:creationId xmlns:p14="http://schemas.microsoft.com/office/powerpoint/2010/main" val="2607674415"/>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Title Slide Alternate">
    <p:bg bwMode="gray">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670560" y="1844040"/>
            <a:ext cx="9753600" cy="1645920"/>
          </a:xfrm>
        </p:spPr>
        <p:txBody>
          <a:bodyPr/>
          <a:lstStyle>
            <a:lvl1pPr algn="l">
              <a:lnSpc>
                <a:spcPct val="90000"/>
              </a:lnSpc>
              <a:defRPr sz="5867" b="0" cap="none" spc="0" baseline="0">
                <a:solidFill>
                  <a:schemeClr val="bg1"/>
                </a:solidFill>
                <a:latin typeface="+mn-lt"/>
              </a:defRPr>
            </a:lvl1pPr>
          </a:lstStyle>
          <a:p>
            <a:r>
              <a:rPr lang="en-US" dirty="0"/>
              <a:t>Click to edit master title style</a:t>
            </a:r>
          </a:p>
        </p:txBody>
      </p:sp>
      <p:sp>
        <p:nvSpPr>
          <p:cNvPr id="3" name="Subtitle 2"/>
          <p:cNvSpPr>
            <a:spLocks noGrp="1"/>
          </p:cNvSpPr>
          <p:nvPr>
            <p:ph type="subTitle" idx="1" hasCustomPrompt="1"/>
          </p:nvPr>
        </p:nvSpPr>
        <p:spPr bwMode="gray">
          <a:xfrm>
            <a:off x="670560" y="1066800"/>
            <a:ext cx="9753600" cy="640080"/>
          </a:xfrm>
        </p:spPr>
        <p:txBody>
          <a:bodyPr rIns="0" bIns="0" anchor="b" anchorCtr="0"/>
          <a:lstStyle>
            <a:lvl1pPr marL="0" indent="0" algn="l">
              <a:lnSpc>
                <a:spcPct val="100000"/>
              </a:lnSpc>
              <a:buNone/>
              <a:defRPr sz="2400" b="1" cap="all" spc="200" baseline="0">
                <a:solidFill>
                  <a:schemeClr val="tx2"/>
                </a:solidFill>
                <a:latin typeface="Calibri" panose="020F0502020204030204" pitchFamily="34" charset="0"/>
                <a:cs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10" name="Content Placeholder 2"/>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33" dirty="0">
                <a:solidFill>
                  <a:prstClr val="white"/>
                </a:solidFill>
                <a:latin typeface="Calibri" panose="020F0502020204030204" pitchFamily="34" charset="0"/>
                <a:cs typeface="Calibri" panose="020F0502020204030204" pitchFamily="34" charset="0"/>
              </a:rPr>
              <a:t>Proprietary and confidential — do not distribute</a:t>
            </a:r>
          </a:p>
        </p:txBody>
      </p:sp>
      <p:sp>
        <p:nvSpPr>
          <p:cNvPr id="5" name="Text Placeholder 4"/>
          <p:cNvSpPr>
            <a:spLocks noGrp="1"/>
          </p:cNvSpPr>
          <p:nvPr>
            <p:ph type="body" sz="quarter" idx="10" hasCustomPrompt="1"/>
          </p:nvPr>
        </p:nvSpPr>
        <p:spPr bwMode="gray">
          <a:xfrm>
            <a:off x="670560" y="3657600"/>
            <a:ext cx="6461760" cy="640080"/>
          </a:xfrm>
        </p:spPr>
        <p:txBody>
          <a:bodyPr/>
          <a:lstStyle>
            <a:lvl1pPr>
              <a:defRPr sz="1867" b="0" i="0">
                <a:solidFill>
                  <a:schemeClr val="bg1"/>
                </a:solidFill>
                <a:latin typeface="+mn-lt"/>
              </a:defRPr>
            </a:lvl1pPr>
          </a:lstStyle>
          <a:p>
            <a:pPr lvl="0"/>
            <a:r>
              <a:rPr lang="en-US" dirty="0"/>
              <a:t>Click to edit date</a:t>
            </a:r>
          </a:p>
        </p:txBody>
      </p:sp>
      <p:pic>
        <p:nvPicPr>
          <p:cNvPr id="7" name="Picture 6">
            <a:extLst>
              <a:ext uri="{FF2B5EF4-FFF2-40B4-BE49-F238E27FC236}">
                <a16:creationId xmlns:a16="http://schemas.microsoft.com/office/drawing/2014/main" id="{B74B85C4-D074-5948-8F16-CEA26A6E18E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856849" y="4683442"/>
            <a:ext cx="2163220" cy="2002981"/>
          </a:xfrm>
          <a:prstGeom prst="rect">
            <a:avLst/>
          </a:prstGeom>
        </p:spPr>
      </p:pic>
      <p:grpSp>
        <p:nvGrpSpPr>
          <p:cNvPr id="17" name="Group 16">
            <a:extLst>
              <a:ext uri="{FF2B5EF4-FFF2-40B4-BE49-F238E27FC236}">
                <a16:creationId xmlns:a16="http://schemas.microsoft.com/office/drawing/2014/main" id="{5621A45B-4354-8145-997F-7559891374BA}"/>
              </a:ext>
            </a:extLst>
          </p:cNvPr>
          <p:cNvGrpSpPr/>
          <p:nvPr userDrawn="1"/>
        </p:nvGrpSpPr>
        <p:grpSpPr>
          <a:xfrm>
            <a:off x="238779" y="4046157"/>
            <a:ext cx="2460975" cy="2401852"/>
            <a:chOff x="7214642" y="3247605"/>
            <a:chExt cx="1845731" cy="1801389"/>
          </a:xfrm>
        </p:grpSpPr>
        <p:pic>
          <p:nvPicPr>
            <p:cNvPr id="18" name="Picture 17" descr="A close up of a logo&#10;&#10;Description automatically generated">
              <a:extLst>
                <a:ext uri="{FF2B5EF4-FFF2-40B4-BE49-F238E27FC236}">
                  <a16:creationId xmlns:a16="http://schemas.microsoft.com/office/drawing/2014/main" id="{5D96D3AB-CFAF-464F-A62D-868D08EC0E95}"/>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7214642" y="3247605"/>
              <a:ext cx="1845731" cy="1801389"/>
            </a:xfrm>
            <a:prstGeom prst="rect">
              <a:avLst/>
            </a:prstGeom>
          </p:spPr>
        </p:pic>
        <p:pic>
          <p:nvPicPr>
            <p:cNvPr id="19" name="Picture 18" descr="A picture containing food, drawing&#10;&#10;Description automatically generated">
              <a:extLst>
                <a:ext uri="{FF2B5EF4-FFF2-40B4-BE49-F238E27FC236}">
                  <a16:creationId xmlns:a16="http://schemas.microsoft.com/office/drawing/2014/main" id="{7F0798AC-4CFD-374D-BBD2-2A79B10E203B}"/>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7499444" y="3559274"/>
              <a:ext cx="1405070" cy="1128314"/>
            </a:xfrm>
            <a:prstGeom prst="rect">
              <a:avLst/>
            </a:prstGeom>
          </p:spPr>
        </p:pic>
      </p:grpSp>
    </p:spTree>
    <p:extLst>
      <p:ext uri="{BB962C8B-B14F-4D97-AF65-F5344CB8AC3E}">
        <p14:creationId xmlns:p14="http://schemas.microsoft.com/office/powerpoint/2010/main" val="2357618289"/>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Title Slide Alterna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670560" y="1844040"/>
            <a:ext cx="9753600" cy="1645920"/>
          </a:xfrm>
        </p:spPr>
        <p:txBody>
          <a:bodyPr/>
          <a:lstStyle>
            <a:lvl1pPr algn="l">
              <a:lnSpc>
                <a:spcPct val="90000"/>
              </a:lnSpc>
              <a:defRPr sz="5867" b="0" cap="none" spc="0" baseline="0">
                <a:solidFill>
                  <a:schemeClr val="tx1"/>
                </a:solidFill>
                <a:latin typeface="+mn-lt"/>
              </a:defRPr>
            </a:lvl1pPr>
          </a:lstStyle>
          <a:p>
            <a:r>
              <a:rPr lang="en-US" dirty="0"/>
              <a:t>Click to edit master title style</a:t>
            </a:r>
          </a:p>
        </p:txBody>
      </p:sp>
      <p:sp>
        <p:nvSpPr>
          <p:cNvPr id="3" name="Subtitle 2"/>
          <p:cNvSpPr>
            <a:spLocks noGrp="1"/>
          </p:cNvSpPr>
          <p:nvPr>
            <p:ph type="subTitle" idx="1" hasCustomPrompt="1"/>
          </p:nvPr>
        </p:nvSpPr>
        <p:spPr bwMode="gray">
          <a:xfrm>
            <a:off x="670560" y="1066800"/>
            <a:ext cx="9753600" cy="640080"/>
          </a:xfrm>
        </p:spPr>
        <p:txBody>
          <a:bodyPr rIns="0" bIns="0" anchor="b" anchorCtr="0"/>
          <a:lstStyle>
            <a:lvl1pPr marL="0" indent="0" algn="l">
              <a:lnSpc>
                <a:spcPct val="100000"/>
              </a:lnSpc>
              <a:buNone/>
              <a:defRPr sz="2400" b="1" cap="all" spc="200" baseline="0">
                <a:solidFill>
                  <a:schemeClr val="accent5"/>
                </a:solidFill>
                <a:latin typeface="Calibri" panose="020F0502020204030204" pitchFamily="34" charset="0"/>
                <a:cs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10" name="Content Placeholder 2"/>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33" dirty="0">
                <a:solidFill>
                  <a:schemeClr val="tx1"/>
                </a:solidFill>
                <a:latin typeface="Calibri" panose="020F0502020204030204" pitchFamily="34" charset="0"/>
                <a:cs typeface="Calibri" panose="020F0502020204030204" pitchFamily="34" charset="0"/>
              </a:rPr>
              <a:t>Proprietary and confidential — do not distribute</a:t>
            </a:r>
          </a:p>
        </p:txBody>
      </p:sp>
      <p:sp>
        <p:nvSpPr>
          <p:cNvPr id="5" name="Text Placeholder 4"/>
          <p:cNvSpPr>
            <a:spLocks noGrp="1"/>
          </p:cNvSpPr>
          <p:nvPr>
            <p:ph type="body" sz="quarter" idx="10" hasCustomPrompt="1"/>
          </p:nvPr>
        </p:nvSpPr>
        <p:spPr bwMode="gray">
          <a:xfrm>
            <a:off x="670560" y="3657600"/>
            <a:ext cx="6461760" cy="640080"/>
          </a:xfrm>
        </p:spPr>
        <p:txBody>
          <a:bodyPr/>
          <a:lstStyle>
            <a:lvl1pPr>
              <a:defRPr sz="1867" b="0" i="0">
                <a:solidFill>
                  <a:schemeClr val="tx1"/>
                </a:solidFill>
                <a:latin typeface="+mn-lt"/>
              </a:defRPr>
            </a:lvl1pPr>
          </a:lstStyle>
          <a:p>
            <a:pPr lvl="0"/>
            <a:r>
              <a:rPr lang="en-US" dirty="0"/>
              <a:t>Click to edit date</a:t>
            </a:r>
          </a:p>
        </p:txBody>
      </p:sp>
      <p:pic>
        <p:nvPicPr>
          <p:cNvPr id="9" name="Picture 8" descr="lttf_combined_2c_bk_rgb_v2.eps">
            <a:extLst>
              <a:ext uri="{FF2B5EF4-FFF2-40B4-BE49-F238E27FC236}">
                <a16:creationId xmlns:a16="http://schemas.microsoft.com/office/drawing/2014/main" id="{E17ADE90-97ED-954B-8313-391164877965}"/>
              </a:ext>
            </a:extLst>
          </p:cNvPr>
          <p:cNvPicPr>
            <a:picLocks noChangeAspect="1"/>
          </p:cNvPicPr>
          <p:nvPr userDrawn="1"/>
        </p:nvPicPr>
        <p:blipFill>
          <a:blip r:embed="rId2">
            <a:extLst>
              <a:ext uri="{28A0092B-C50C-407E-A947-70E740481C1C}">
                <a14:useLocalDpi xmlns:a14="http://schemas.microsoft.com/office/drawing/2010/main"/>
              </a:ext>
            </a:extLst>
          </a:blip>
          <a:stretch>
            <a:fillRect/>
          </a:stretch>
        </p:blipFill>
        <p:spPr>
          <a:xfrm>
            <a:off x="9867544" y="4693073"/>
            <a:ext cx="2153753" cy="1983721"/>
          </a:xfrm>
          <a:prstGeom prst="rect">
            <a:avLst/>
          </a:prstGeom>
        </p:spPr>
      </p:pic>
      <p:pic>
        <p:nvPicPr>
          <p:cNvPr id="8" name="Picture 7" descr="A picture containing food, drawing&#10;&#10;Description automatically generated">
            <a:extLst>
              <a:ext uri="{FF2B5EF4-FFF2-40B4-BE49-F238E27FC236}">
                <a16:creationId xmlns:a16="http://schemas.microsoft.com/office/drawing/2014/main" id="{786FF395-6237-AE4B-8CF2-5A5B094A74F2}"/>
              </a:ext>
            </a:extLst>
          </p:cNvPr>
          <p:cNvPicPr>
            <a:picLocks noChangeAspect="1"/>
          </p:cNvPicPr>
          <p:nvPr userDrawn="1"/>
        </p:nvPicPr>
        <p:blipFill>
          <a:blip r:embed="rId3" cstate="print">
            <a:extLst>
              <a:ext uri="{28A0092B-C50C-407E-A947-70E740481C1C}">
                <a14:useLocalDpi xmlns:a14="http://schemas.microsoft.com/office/drawing/2010/main"/>
              </a:ext>
            </a:extLst>
          </a:blip>
          <a:stretch>
            <a:fillRect/>
          </a:stretch>
        </p:blipFill>
        <p:spPr>
          <a:xfrm>
            <a:off x="670561" y="4429708"/>
            <a:ext cx="2435479" cy="1955763"/>
          </a:xfrm>
          <a:prstGeom prst="rect">
            <a:avLst/>
          </a:prstGeom>
        </p:spPr>
      </p:pic>
    </p:spTree>
    <p:extLst>
      <p:ext uri="{BB962C8B-B14F-4D97-AF65-F5344CB8AC3E}">
        <p14:creationId xmlns:p14="http://schemas.microsoft.com/office/powerpoint/2010/main" val="711363326"/>
      </p:ext>
    </p:extLst>
  </p:cSld>
  <p:clrMapOvr>
    <a:masterClrMapping/>
  </p:clrMapOvr>
  <p:extLst>
    <p:ext uri="{DCECCB84-F9BA-43D5-87BE-67443E8EF086}">
      <p15:sldGuideLst xmlns:p15="http://schemas.microsoft.com/office/powerpoint/2012/main">
        <p15:guide id="1" orient="horz" pos="3060">
          <p15:clr>
            <a:srgbClr val="FBAE40"/>
          </p15:clr>
        </p15:guide>
        <p15:guide id="2" pos="2880">
          <p15:clr>
            <a:srgbClr val="FBAE4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1"/>
            <a:ext cx="10972800" cy="914400"/>
          </a:xfrm>
        </p:spPr>
        <p:txBody>
          <a:bodyPr/>
          <a:lstStyle>
            <a:lvl1pPr>
              <a:defRPr cap="none" baseline="0"/>
            </a:lvl1pPr>
          </a:lstStyle>
          <a:p>
            <a:r>
              <a:rPr lang="en-US" dirty="0"/>
              <a:t>Click to edit master title style</a:t>
            </a:r>
          </a:p>
        </p:txBody>
      </p:sp>
      <p:sp>
        <p:nvSpPr>
          <p:cNvPr id="3" name="Content Placeholder 2"/>
          <p:cNvSpPr>
            <a:spLocks noGrp="1"/>
          </p:cNvSpPr>
          <p:nvPr>
            <p:ph idx="1" hasCustomPrompt="1"/>
          </p:nvPr>
        </p:nvSpPr>
        <p:spPr>
          <a:xfrm>
            <a:off x="670560" y="1750483"/>
            <a:ext cx="10972800" cy="4466484"/>
          </a:xfrm>
        </p:spPr>
        <p:txBody>
          <a:bodyPr/>
          <a:lstStyle>
            <a:lvl2pPr>
              <a:defRPr/>
            </a:lvl2pPr>
            <a:lvl3pPr>
              <a:defRPr/>
            </a:lvl3pPr>
            <a:lvl4pPr>
              <a:defRPr/>
            </a:lvl4pPr>
            <a:lvl5pPr>
              <a:defRPr/>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9" name="Content Placeholder 2"/>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33" dirty="0">
                <a:solidFill>
                  <a:srgbClr val="000000"/>
                </a:solidFill>
                <a:latin typeface="Calibri" panose="020F0502020204030204" pitchFamily="34" charset="0"/>
                <a:cs typeface="Calibri" panose="020F0502020204030204" pitchFamily="34" charset="0"/>
              </a:rPr>
              <a:t>Proprietary and confidential — do not distribute</a:t>
            </a:r>
          </a:p>
        </p:txBody>
      </p:sp>
    </p:spTree>
    <p:extLst>
      <p:ext uri="{BB962C8B-B14F-4D97-AF65-F5344CB8AC3E}">
        <p14:creationId xmlns:p14="http://schemas.microsoft.com/office/powerpoint/2010/main" val="379644230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Title and Content / CALIBRI SUBHEAD">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972800" cy="914400"/>
          </a:xfrm>
        </p:spPr>
        <p:txBody>
          <a:bodyPr/>
          <a:lstStyle>
            <a:lvl1pPr>
              <a:defRPr cap="none" baseline="0"/>
            </a:lvl1pPr>
          </a:lstStyle>
          <a:p>
            <a:r>
              <a:rPr lang="en-US" dirty="0"/>
              <a:t>Click to edit master title style</a:t>
            </a:r>
          </a:p>
        </p:txBody>
      </p:sp>
      <p:sp>
        <p:nvSpPr>
          <p:cNvPr id="3" name="Content Placeholder 2"/>
          <p:cNvSpPr>
            <a:spLocks noGrp="1"/>
          </p:cNvSpPr>
          <p:nvPr>
            <p:ph idx="1" hasCustomPrompt="1"/>
          </p:nvPr>
        </p:nvSpPr>
        <p:spPr>
          <a:xfrm>
            <a:off x="670560" y="1462088"/>
            <a:ext cx="10972800" cy="4754880"/>
          </a:xfrm>
        </p:spPr>
        <p:txBody>
          <a:bodyPr/>
          <a:lstStyle>
            <a:lvl1pPr>
              <a:defRPr sz="2400" b="1">
                <a:solidFill>
                  <a:schemeClr val="accent5"/>
                </a:solidFill>
                <a:latin typeface="Calibri" panose="020F0502020204030204" pitchFamily="34" charset="0"/>
                <a:cs typeface="Calibri" panose="020F0502020204030204" pitchFamily="34" charset="0"/>
              </a:defRPr>
            </a:lvl1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US" dirty="0"/>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9" name="Content Placeholder 2"/>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33" dirty="0">
                <a:solidFill>
                  <a:srgbClr val="000000"/>
                </a:solidFill>
                <a:latin typeface="Calibri" panose="020F0502020204030204" pitchFamily="34" charset="0"/>
                <a:cs typeface="Calibri" panose="020F0502020204030204" pitchFamily="34" charset="0"/>
              </a:rPr>
              <a:t>Proprietary and confidential — do not distribute</a:t>
            </a:r>
          </a:p>
        </p:txBody>
      </p:sp>
    </p:spTree>
    <p:extLst>
      <p:ext uri="{BB962C8B-B14F-4D97-AF65-F5344CB8AC3E}">
        <p14:creationId xmlns:p14="http://schemas.microsoft.com/office/powerpoint/2010/main" val="23005784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itle and Long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972800" cy="914400"/>
          </a:xfrm>
        </p:spPr>
        <p:txBody>
          <a:bodyPr/>
          <a:lstStyle>
            <a:lvl1pPr>
              <a:defRPr cap="none" baseline="0"/>
            </a:lvl1pPr>
          </a:lstStyle>
          <a:p>
            <a:r>
              <a:rPr lang="en-US" dirty="0"/>
              <a:t>Click to edit master title style</a:t>
            </a:r>
          </a:p>
        </p:txBody>
      </p:sp>
      <p:sp>
        <p:nvSpPr>
          <p:cNvPr id="3" name="Content Placeholder 2"/>
          <p:cNvSpPr>
            <a:spLocks noGrp="1"/>
          </p:cNvSpPr>
          <p:nvPr>
            <p:ph idx="1"/>
          </p:nvPr>
        </p:nvSpPr>
        <p:spPr>
          <a:xfrm>
            <a:off x="670560" y="1463040"/>
            <a:ext cx="10477373" cy="4754880"/>
          </a:xfrm>
        </p:spPr>
        <p:txBody>
          <a:bodyPr/>
          <a:lstStyle>
            <a:lvl1pPr>
              <a:spcBef>
                <a:spcPts val="2400"/>
              </a:spcBef>
              <a:defRPr sz="2400" b="0">
                <a:solidFill>
                  <a:schemeClr val="tx1"/>
                </a:solidFill>
                <a:latin typeface="+mn-lt"/>
              </a:defRPr>
            </a:lvl1pPr>
            <a:lvl2pPr>
              <a:defRPr sz="2133"/>
            </a:lvl2pPr>
          </a:lstStyle>
          <a:p>
            <a:pPr lvl="0"/>
            <a:r>
              <a:rPr lang="en-US"/>
              <a:t>Click to edit Master text styles</a:t>
            </a:r>
          </a:p>
          <a:p>
            <a:pPr lvl="1"/>
            <a:r>
              <a:rPr lang="en-US"/>
              <a:t>Second level</a:t>
            </a:r>
          </a:p>
        </p:txBody>
      </p:sp>
      <p:sp>
        <p:nvSpPr>
          <p:cNvPr id="4" name="Date Placeholder 3"/>
          <p:cNvSpPr>
            <a:spLocks noGrp="1"/>
          </p:cNvSpPr>
          <p:nvPr>
            <p:ph type="dt" sz="half" idx="10"/>
          </p:nvPr>
        </p:nvSpPr>
        <p:spPr/>
        <p:txBody>
          <a:bodyPr/>
          <a:lstStyle/>
          <a:p>
            <a:endParaRPr lang="en-US">
              <a:solidFill>
                <a:srgbClr val="000000"/>
              </a:solidFill>
            </a:endParaRPr>
          </a:p>
        </p:txBody>
      </p:sp>
      <p:sp>
        <p:nvSpPr>
          <p:cNvPr id="5" name="Footer Placeholder 4"/>
          <p:cNvSpPr>
            <a:spLocks noGrp="1"/>
          </p:cNvSpPr>
          <p:nvPr>
            <p:ph type="ftr" sz="quarter" idx="11"/>
          </p:nvPr>
        </p:nvSpPr>
        <p:spPr/>
        <p:txBody>
          <a:bodyPr/>
          <a:lstStyle/>
          <a:p>
            <a:endParaRPr lang="en-US">
              <a:solidFill>
                <a:srgbClr val="000000"/>
              </a:solidFill>
            </a:endParaRPr>
          </a:p>
        </p:txBody>
      </p:sp>
      <p:sp>
        <p:nvSpPr>
          <p:cNvPr id="6" name="Slide Number Placeholder 5"/>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10" name="Content Placeholder 2"/>
          <p:cNvSpPr txBox="1">
            <a:spLocks/>
          </p:cNvSpPr>
          <p:nvPr userDrawn="1"/>
        </p:nvSpPr>
        <p:spPr bwMode="gray">
          <a:xfrm>
            <a:off x="670561" y="6427471"/>
            <a:ext cx="4077308" cy="292101"/>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t>Proprietary and confidential — do not distribute</a:t>
            </a:r>
          </a:p>
        </p:txBody>
      </p:sp>
    </p:spTree>
    <p:extLst>
      <p:ext uri="{BB962C8B-B14F-4D97-AF65-F5344CB8AC3E}">
        <p14:creationId xmlns:p14="http://schemas.microsoft.com/office/powerpoint/2010/main" val="95197991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3C4654F-52BE-7245-A919-7150F621AC80}"/>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90801D6-73CB-C34E-8791-9F5B6CFC56F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0B71E1-5E7B-754F-95CD-E32310FDC2FA}"/>
              </a:ext>
            </a:extLst>
          </p:cNvPr>
          <p:cNvSpPr>
            <a:spLocks noGrp="1"/>
          </p:cNvSpPr>
          <p:nvPr>
            <p:ph type="dt" sz="half" idx="10"/>
          </p:nvPr>
        </p:nvSpPr>
        <p:spPr/>
        <p:txBody>
          <a:bodyPr/>
          <a:lstStyle/>
          <a:p>
            <a:fld id="{D23C0B91-CE0D-C444-88B7-9CDBF01910AF}" type="datetimeFigureOut">
              <a:rPr lang="en-US" smtClean="0"/>
              <a:t>5/25/2023</a:t>
            </a:fld>
            <a:endParaRPr lang="en-US"/>
          </a:p>
        </p:txBody>
      </p:sp>
      <p:sp>
        <p:nvSpPr>
          <p:cNvPr id="5" name="Footer Placeholder 4">
            <a:extLst>
              <a:ext uri="{FF2B5EF4-FFF2-40B4-BE49-F238E27FC236}">
                <a16:creationId xmlns:a16="http://schemas.microsoft.com/office/drawing/2014/main" id="{DEAB20BF-151F-9649-A81F-E395190C82F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A606E8-2D21-A649-A93C-270CAAA9BFEF}"/>
              </a:ext>
            </a:extLst>
          </p:cNvPr>
          <p:cNvSpPr>
            <a:spLocks noGrp="1"/>
          </p:cNvSpPr>
          <p:nvPr>
            <p:ph type="sldNum" sz="quarter" idx="12"/>
          </p:nvPr>
        </p:nvSpPr>
        <p:spPr/>
        <p:txBody>
          <a:bodyPr/>
          <a:lstStyle/>
          <a:p>
            <a:fld id="{8F34386E-91CB-6F4E-AF44-76F488AE4FDA}" type="slidenum">
              <a:rPr lang="en-US" smtClean="0"/>
              <a:t>‹#›</a:t>
            </a:fld>
            <a:endParaRPr lang="en-US"/>
          </a:p>
        </p:txBody>
      </p:sp>
    </p:spTree>
    <p:extLst>
      <p:ext uri="{BB962C8B-B14F-4D97-AF65-F5344CB8AC3E}">
        <p14:creationId xmlns:p14="http://schemas.microsoft.com/office/powerpoint/2010/main" val="761534306"/>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2 Content_CALIBRI SUBHEAD O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972800" cy="914400"/>
          </a:xfrm>
        </p:spPr>
        <p:txBody>
          <a:bodyPr/>
          <a:lstStyle>
            <a:lvl1pPr>
              <a:defRPr cap="none" baseline="0"/>
            </a:lvl1pPr>
          </a:lstStyle>
          <a:p>
            <a:r>
              <a:rPr lang="en-US" dirty="0"/>
              <a:t>Click to edit master title style</a:t>
            </a:r>
          </a:p>
        </p:txBody>
      </p:sp>
      <p:sp>
        <p:nvSpPr>
          <p:cNvPr id="3" name="Content Placeholder 2"/>
          <p:cNvSpPr>
            <a:spLocks noGrp="1"/>
          </p:cNvSpPr>
          <p:nvPr>
            <p:ph sz="half" idx="1" hasCustomPrompt="1"/>
          </p:nvPr>
        </p:nvSpPr>
        <p:spPr>
          <a:xfrm>
            <a:off x="670560" y="1750483"/>
            <a:ext cx="5303520" cy="4467436"/>
          </a:xfrm>
        </p:spPr>
        <p:txBody>
          <a:bodyPr/>
          <a:lstStyle>
            <a:lvl1pPr>
              <a:spcBef>
                <a:spcPts val="800"/>
              </a:spcBef>
              <a:defRPr sz="2400" b="1">
                <a:solidFill>
                  <a:schemeClr val="accent5"/>
                </a:solidFill>
                <a:latin typeface="Calibri" panose="020F0502020204030204" pitchFamily="34" charset="0"/>
                <a:cs typeface="Calibri" panose="020F0502020204030204" pitchFamily="34" charset="0"/>
              </a:defRPr>
            </a:lvl1pPr>
            <a:lvl2pPr>
              <a:spcBef>
                <a:spcPts val="800"/>
              </a:spcBef>
              <a:defRPr sz="2400"/>
            </a:lvl2pPr>
            <a:lvl3pPr>
              <a:spcBef>
                <a:spcPts val="800"/>
              </a:spcBef>
              <a:defRPr sz="2133"/>
            </a:lvl3pPr>
            <a:lvl4pPr>
              <a:spcBef>
                <a:spcPts val="800"/>
              </a:spcBef>
              <a:defRPr sz="1867"/>
            </a:lvl4pPr>
            <a:lvl5pPr>
              <a:spcBef>
                <a:spcPts val="800"/>
              </a:spcBef>
              <a:defRPr sz="1867"/>
            </a:lvl5pPr>
            <a:lvl6pPr>
              <a:defRPr sz="2400"/>
            </a:lvl6pPr>
            <a:lvl7pPr>
              <a:defRPr sz="2400"/>
            </a:lvl7pPr>
            <a:lvl8pPr>
              <a:defRPr sz="2400"/>
            </a:lvl8pPr>
            <a:lvl9pPr>
              <a:defRPr sz="2400"/>
            </a:lvl9p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4" name="Content Placeholder 3"/>
          <p:cNvSpPr>
            <a:spLocks noGrp="1"/>
          </p:cNvSpPr>
          <p:nvPr>
            <p:ph sz="half" idx="2" hasCustomPrompt="1"/>
          </p:nvPr>
        </p:nvSpPr>
        <p:spPr>
          <a:xfrm>
            <a:off x="6339840" y="1750483"/>
            <a:ext cx="5303520" cy="4467436"/>
          </a:xfrm>
        </p:spPr>
        <p:txBody>
          <a:bodyPr/>
          <a:lstStyle>
            <a:lvl1pPr>
              <a:spcBef>
                <a:spcPts val="800"/>
              </a:spcBef>
              <a:defRPr lang="en-US" sz="2400" b="1" kern="1200" smtClean="0">
                <a:solidFill>
                  <a:schemeClr val="accent5"/>
                </a:solidFill>
                <a:latin typeface="Calibri" panose="020F0502020204030204" pitchFamily="34" charset="0"/>
                <a:ea typeface="+mn-ea"/>
                <a:cs typeface="Calibri" panose="020F0502020204030204" pitchFamily="34" charset="0"/>
              </a:defRPr>
            </a:lvl1pPr>
            <a:lvl2pPr>
              <a:spcBef>
                <a:spcPts val="800"/>
              </a:spcBef>
              <a:defRPr sz="2400"/>
            </a:lvl2pPr>
            <a:lvl3pPr>
              <a:spcBef>
                <a:spcPts val="800"/>
              </a:spcBef>
              <a:defRPr sz="2133"/>
            </a:lvl3pPr>
            <a:lvl4pPr>
              <a:spcBef>
                <a:spcPts val="800"/>
              </a:spcBef>
              <a:defRPr sz="1867"/>
            </a:lvl4pPr>
            <a:lvl5pPr>
              <a:spcBef>
                <a:spcPts val="800"/>
              </a:spcBef>
              <a:defRPr sz="1867"/>
            </a:lvl5pPr>
            <a:lvl6pPr>
              <a:defRPr sz="2400"/>
            </a:lvl6pPr>
            <a:lvl7pPr>
              <a:defRPr sz="2400"/>
            </a:lvl7pPr>
            <a:lvl8pPr>
              <a:defRPr sz="2400"/>
            </a:lvl8pPr>
            <a:lvl9pPr>
              <a:defRPr sz="2400"/>
            </a:lvl9pPr>
          </a:lstStyle>
          <a:p>
            <a:pPr marL="0" lvl="0" indent="0" algn="l" defTabSz="1219170" rtl="0" eaLnBrk="1" latinLnBrk="0" hangingPunct="1">
              <a:lnSpc>
                <a:spcPct val="100000"/>
              </a:lnSpc>
              <a:spcBef>
                <a:spcPts val="800"/>
              </a:spcBef>
              <a:buFont typeface="Arial" panose="020B0604020202020204" pitchFamily="34" charset="0"/>
              <a:buNone/>
            </a:pPr>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US" dirty="0"/>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11" name="Content Placeholder 2"/>
          <p:cNvSpPr txBox="1">
            <a:spLocks/>
          </p:cNvSpPr>
          <p:nvPr userDrawn="1"/>
        </p:nvSpPr>
        <p:spPr bwMode="gray">
          <a:xfrm>
            <a:off x="670561" y="6427471"/>
            <a:ext cx="4077308" cy="292101"/>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t>Proprietary and confidential — do not distribute</a:t>
            </a:r>
          </a:p>
        </p:txBody>
      </p:sp>
    </p:spTree>
    <p:extLst>
      <p:ext uri="{BB962C8B-B14F-4D97-AF65-F5344CB8AC3E}">
        <p14:creationId xmlns:p14="http://schemas.microsoft.com/office/powerpoint/2010/main" val="2978303931"/>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Two Content +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972800" cy="914400"/>
          </a:xfrm>
        </p:spPr>
        <p:txBody>
          <a:bodyPr/>
          <a:lstStyle>
            <a:lvl1pPr>
              <a:defRPr cap="none" baseline="0"/>
            </a:lvl1pPr>
          </a:lstStyle>
          <a:p>
            <a:r>
              <a:rPr lang="en-US" dirty="0"/>
              <a:t>Click to edit master title style</a:t>
            </a:r>
          </a:p>
        </p:txBody>
      </p:sp>
      <p:sp>
        <p:nvSpPr>
          <p:cNvPr id="3" name="Content Placeholder 2"/>
          <p:cNvSpPr>
            <a:spLocks noGrp="1"/>
          </p:cNvSpPr>
          <p:nvPr>
            <p:ph sz="half" idx="1" hasCustomPrompt="1"/>
          </p:nvPr>
        </p:nvSpPr>
        <p:spPr>
          <a:xfrm>
            <a:off x="670560" y="3012017"/>
            <a:ext cx="5303520" cy="3205903"/>
          </a:xfrm>
        </p:spPr>
        <p:txBody>
          <a:bodyPr/>
          <a:lstStyle>
            <a:lvl1pPr>
              <a:spcBef>
                <a:spcPts val="800"/>
              </a:spcBef>
              <a:defRPr sz="2133">
                <a:solidFill>
                  <a:schemeClr val="accent5"/>
                </a:solidFill>
                <a:latin typeface="Calibri" panose="020F0502020204030204" pitchFamily="34" charset="0"/>
                <a:cs typeface="Calibri" panose="020F0502020204030204" pitchFamily="34" charset="0"/>
              </a:defRPr>
            </a:lvl1pPr>
            <a:lvl2pPr>
              <a:spcBef>
                <a:spcPts val="800"/>
              </a:spcBef>
              <a:defRPr sz="2133">
                <a:solidFill>
                  <a:schemeClr val="tx1"/>
                </a:solidFill>
              </a:defRPr>
            </a:lvl2pPr>
            <a:lvl3pPr>
              <a:spcBef>
                <a:spcPts val="800"/>
              </a:spcBef>
              <a:defRPr sz="1867">
                <a:solidFill>
                  <a:schemeClr val="tx1"/>
                </a:solidFill>
              </a:defRPr>
            </a:lvl3pPr>
            <a:lvl4pPr>
              <a:spcBef>
                <a:spcPts val="800"/>
              </a:spcBef>
              <a:defRPr sz="1600">
                <a:solidFill>
                  <a:schemeClr val="tx1"/>
                </a:solidFill>
              </a:defRPr>
            </a:lvl4pPr>
            <a:lvl5pPr>
              <a:spcBef>
                <a:spcPts val="800"/>
              </a:spcBef>
              <a:defRPr sz="16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US" dirty="0"/>
          </a:p>
        </p:txBody>
      </p:sp>
      <p:sp>
        <p:nvSpPr>
          <p:cNvPr id="4" name="Content Placeholder 3"/>
          <p:cNvSpPr>
            <a:spLocks noGrp="1"/>
          </p:cNvSpPr>
          <p:nvPr>
            <p:ph sz="half" idx="2" hasCustomPrompt="1"/>
          </p:nvPr>
        </p:nvSpPr>
        <p:spPr>
          <a:xfrm>
            <a:off x="6339840" y="3012017"/>
            <a:ext cx="5303520" cy="3205903"/>
          </a:xfrm>
        </p:spPr>
        <p:txBody>
          <a:bodyPr/>
          <a:lstStyle>
            <a:lvl1pPr>
              <a:spcBef>
                <a:spcPts val="800"/>
              </a:spcBef>
              <a:defRPr lang="en-US" sz="2133" b="1" kern="1200" smtClean="0">
                <a:solidFill>
                  <a:schemeClr val="accent5"/>
                </a:solidFill>
                <a:latin typeface="Calibri" panose="020F0502020204030204" pitchFamily="34" charset="0"/>
                <a:ea typeface="+mn-ea"/>
                <a:cs typeface="Calibri" panose="020F0502020204030204" pitchFamily="34" charset="0"/>
              </a:defRPr>
            </a:lvl1pPr>
            <a:lvl2pPr>
              <a:spcBef>
                <a:spcPts val="800"/>
              </a:spcBef>
              <a:defRPr sz="2133">
                <a:solidFill>
                  <a:schemeClr val="tx1"/>
                </a:solidFill>
              </a:defRPr>
            </a:lvl2pPr>
            <a:lvl3pPr>
              <a:spcBef>
                <a:spcPts val="800"/>
              </a:spcBef>
              <a:defRPr sz="1867">
                <a:solidFill>
                  <a:schemeClr val="tx1"/>
                </a:solidFill>
              </a:defRPr>
            </a:lvl3pPr>
            <a:lvl4pPr>
              <a:spcBef>
                <a:spcPts val="800"/>
              </a:spcBef>
              <a:defRPr sz="1600">
                <a:solidFill>
                  <a:schemeClr val="tx1"/>
                </a:solidFill>
              </a:defRPr>
            </a:lvl4pPr>
            <a:lvl5pPr>
              <a:spcBef>
                <a:spcPts val="800"/>
              </a:spcBef>
              <a:defRPr sz="1600">
                <a:solidFill>
                  <a:schemeClr val="tx1"/>
                </a:solidFill>
              </a:defRPr>
            </a:lvl5pPr>
            <a:lvl6pPr>
              <a:defRPr sz="2400"/>
            </a:lvl6pPr>
            <a:lvl7pPr>
              <a:defRPr sz="2400"/>
            </a:lvl7pPr>
            <a:lvl8pPr>
              <a:defRPr sz="2400"/>
            </a:lvl8pPr>
            <a:lvl9pPr>
              <a:defRPr sz="2400"/>
            </a:lvl9pPr>
          </a:lstStyle>
          <a:p>
            <a:pPr marL="0" lvl="0" indent="0" algn="l" defTabSz="1219170" rtl="0" eaLnBrk="1" latinLnBrk="0" hangingPunct="1">
              <a:lnSpc>
                <a:spcPct val="100000"/>
              </a:lnSpc>
              <a:spcBef>
                <a:spcPts val="800"/>
              </a:spcBef>
              <a:buFont typeface="Arial" panose="020B0604020202020204" pitchFamily="34" charset="0"/>
              <a:buNone/>
            </a:pPr>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US" dirty="0"/>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10" name="Text Placeholder 9"/>
          <p:cNvSpPr>
            <a:spLocks noGrp="1"/>
          </p:cNvSpPr>
          <p:nvPr>
            <p:ph type="body" sz="quarter" idx="14"/>
          </p:nvPr>
        </p:nvSpPr>
        <p:spPr>
          <a:xfrm>
            <a:off x="670560" y="1463040"/>
            <a:ext cx="10972800" cy="1097280"/>
          </a:xfrm>
        </p:spPr>
        <p:txBody>
          <a:bodyPr/>
          <a:lstStyle>
            <a:lvl1pPr>
              <a:defRPr sz="2667" b="0">
                <a:solidFill>
                  <a:schemeClr val="accent5"/>
                </a:solidFill>
                <a:latin typeface="+mn-lt"/>
              </a:defRPr>
            </a:lvl1pPr>
          </a:lstStyle>
          <a:p>
            <a:pPr lvl="0"/>
            <a:r>
              <a:rPr lang="en-US"/>
              <a:t>Click to edit Master text styles</a:t>
            </a:r>
          </a:p>
        </p:txBody>
      </p:sp>
      <p:sp>
        <p:nvSpPr>
          <p:cNvPr id="12" name="Content Placeholder 2"/>
          <p:cNvSpPr txBox="1">
            <a:spLocks/>
          </p:cNvSpPr>
          <p:nvPr userDrawn="1"/>
        </p:nvSpPr>
        <p:spPr bwMode="gray">
          <a:xfrm>
            <a:off x="670561" y="6427471"/>
            <a:ext cx="4077308" cy="292101"/>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t>Proprietary and confidential — do not distribute</a:t>
            </a:r>
          </a:p>
        </p:txBody>
      </p:sp>
    </p:spTree>
    <p:extLst>
      <p:ext uri="{BB962C8B-B14F-4D97-AF65-F5344CB8AC3E}">
        <p14:creationId xmlns:p14="http://schemas.microsoft.com/office/powerpoint/2010/main" val="450740175"/>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userDrawn="1">
  <p:cSld name="1_Text with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096000" y="0"/>
            <a:ext cx="6096000" cy="6858000"/>
          </a:xfrm>
          <a:solidFill>
            <a:schemeClr val="tx2"/>
          </a:solidFill>
          <a:ln>
            <a:noFill/>
          </a:ln>
          <a:effectLst/>
        </p:spPr>
        <p:txBody>
          <a:bodyPr lIns="365760" rIns="365760" anchor="ctr" anchorCtr="1"/>
          <a:lstStyle>
            <a:lvl1pPr algn="ctr">
              <a:defRPr sz="3200" b="0" baseline="0">
                <a:solidFill>
                  <a:schemeClr val="accent3"/>
                </a:solidFill>
                <a:latin typeface="+mn-lt"/>
              </a:defRPr>
            </a:lvl1pPr>
          </a:lstStyle>
          <a:p>
            <a:r>
              <a:rPr lang="en-US"/>
              <a:t>Insert an image, chart or typographic element</a:t>
            </a:r>
          </a:p>
          <a:p>
            <a:r>
              <a:rPr lang="en-US"/>
              <a:t>  within this placeholder </a:t>
            </a:r>
          </a:p>
        </p:txBody>
      </p:sp>
      <p:sp>
        <p:nvSpPr>
          <p:cNvPr id="2" name="Title 1"/>
          <p:cNvSpPr>
            <a:spLocks noGrp="1"/>
          </p:cNvSpPr>
          <p:nvPr>
            <p:ph type="title" hasCustomPrompt="1"/>
          </p:nvPr>
        </p:nvSpPr>
        <p:spPr>
          <a:xfrm>
            <a:off x="670560" y="365760"/>
            <a:ext cx="5299456" cy="914400"/>
          </a:xfrm>
        </p:spPr>
        <p:txBody>
          <a:bodyPr rIns="182880"/>
          <a:lstStyle>
            <a:lvl1pPr>
              <a:defRPr cap="none" baseline="0"/>
            </a:lvl1pPr>
          </a:lstStyle>
          <a:p>
            <a:r>
              <a:rPr lang="en-US" dirty="0"/>
              <a:t>Click to edit master title</a:t>
            </a:r>
          </a:p>
        </p:txBody>
      </p:sp>
      <p:sp>
        <p:nvSpPr>
          <p:cNvPr id="3" name="Content Placeholder 2"/>
          <p:cNvSpPr>
            <a:spLocks noGrp="1"/>
          </p:cNvSpPr>
          <p:nvPr>
            <p:ph sz="half" idx="1" hasCustomPrompt="1"/>
          </p:nvPr>
        </p:nvSpPr>
        <p:spPr>
          <a:xfrm>
            <a:off x="670560" y="1463040"/>
            <a:ext cx="5303520" cy="4617720"/>
          </a:xfrm>
        </p:spPr>
        <p:txBody>
          <a:bodyPr rIns="182880"/>
          <a:lstStyle>
            <a:lvl1pPr>
              <a:spcBef>
                <a:spcPts val="4000"/>
              </a:spcBef>
              <a:defRPr sz="2400">
                <a:solidFill>
                  <a:schemeClr val="accent5"/>
                </a:solidFill>
              </a:defRPr>
            </a:lvl1pPr>
            <a:lvl2pPr>
              <a:defRPr sz="2400"/>
            </a:lvl2pPr>
            <a:lvl3pPr>
              <a:defRPr sz="2133"/>
            </a:lvl3pPr>
            <a:lvl4pPr>
              <a:defRPr sz="1867"/>
            </a:lvl4pPr>
            <a:lvl5pPr>
              <a:defRPr sz="1867"/>
            </a:lvl5pPr>
            <a:lvl6pPr>
              <a:defRPr sz="2400"/>
            </a:lvl6pPr>
            <a:lvl7pPr>
              <a:defRPr sz="2400"/>
            </a:lvl7pPr>
            <a:lvl8pPr>
              <a:defRPr sz="2400"/>
            </a:lvl8pPr>
            <a:lvl9pPr>
              <a:defRPr sz="2400"/>
            </a:lvl9p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12" name="Content Placeholder 2"/>
          <p:cNvSpPr txBox="1">
            <a:spLocks/>
          </p:cNvSpPr>
          <p:nvPr userDrawn="1"/>
        </p:nvSpPr>
        <p:spPr bwMode="gray">
          <a:xfrm>
            <a:off x="670561" y="6427471"/>
            <a:ext cx="4077308" cy="292101"/>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t>Proprietary and confidential — do not distribute</a:t>
            </a:r>
          </a:p>
        </p:txBody>
      </p:sp>
    </p:spTree>
    <p:extLst>
      <p:ext uri="{BB962C8B-B14F-4D97-AF65-F5344CB8AC3E}">
        <p14:creationId xmlns:p14="http://schemas.microsoft.com/office/powerpoint/2010/main" val="1230977461"/>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2_Text with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096000" y="0"/>
            <a:ext cx="6096000" cy="6858000"/>
          </a:xfrm>
          <a:solidFill>
            <a:schemeClr val="accent2"/>
          </a:solidFill>
          <a:ln>
            <a:noFill/>
          </a:ln>
          <a:effectLst/>
        </p:spPr>
        <p:txBody>
          <a:bodyPr lIns="365760" rIns="365760" anchor="ctr" anchorCtr="1"/>
          <a:lstStyle>
            <a:lvl1pPr algn="ctr">
              <a:defRPr sz="3200" b="0" baseline="0">
                <a:solidFill>
                  <a:schemeClr val="accent4"/>
                </a:solidFill>
                <a:latin typeface="+mn-lt"/>
              </a:defRPr>
            </a:lvl1pPr>
          </a:lstStyle>
          <a:p>
            <a:r>
              <a:rPr lang="en-US"/>
              <a:t>Insert an image, chart or typographic element</a:t>
            </a:r>
          </a:p>
          <a:p>
            <a:r>
              <a:rPr lang="en-US"/>
              <a:t>  within this placeholder </a:t>
            </a:r>
          </a:p>
        </p:txBody>
      </p:sp>
      <p:sp>
        <p:nvSpPr>
          <p:cNvPr id="2" name="Title 1"/>
          <p:cNvSpPr>
            <a:spLocks noGrp="1"/>
          </p:cNvSpPr>
          <p:nvPr>
            <p:ph type="title" hasCustomPrompt="1"/>
          </p:nvPr>
        </p:nvSpPr>
        <p:spPr>
          <a:xfrm>
            <a:off x="670560" y="365760"/>
            <a:ext cx="5299456" cy="914400"/>
          </a:xfrm>
        </p:spPr>
        <p:txBody>
          <a:bodyPr rIns="182880"/>
          <a:lstStyle>
            <a:lvl1pPr>
              <a:defRPr cap="none" baseline="0"/>
            </a:lvl1pPr>
          </a:lstStyle>
          <a:p>
            <a:r>
              <a:rPr lang="en-US" dirty="0"/>
              <a:t>Click to edit master title</a:t>
            </a:r>
          </a:p>
        </p:txBody>
      </p:sp>
      <p:sp>
        <p:nvSpPr>
          <p:cNvPr id="3" name="Content Placeholder 2"/>
          <p:cNvSpPr>
            <a:spLocks noGrp="1"/>
          </p:cNvSpPr>
          <p:nvPr>
            <p:ph sz="half" idx="1" hasCustomPrompt="1"/>
          </p:nvPr>
        </p:nvSpPr>
        <p:spPr>
          <a:xfrm>
            <a:off x="670560" y="1463040"/>
            <a:ext cx="5303520" cy="4617720"/>
          </a:xfrm>
        </p:spPr>
        <p:txBody>
          <a:bodyPr rIns="182880"/>
          <a:lstStyle>
            <a:lvl1pPr>
              <a:spcBef>
                <a:spcPts val="4000"/>
              </a:spcBef>
              <a:defRPr sz="2400">
                <a:solidFill>
                  <a:schemeClr val="accent5"/>
                </a:solidFill>
              </a:defRPr>
            </a:lvl1pPr>
            <a:lvl2pPr>
              <a:defRPr sz="2400"/>
            </a:lvl2pPr>
            <a:lvl3pPr>
              <a:defRPr sz="2133"/>
            </a:lvl3pPr>
            <a:lvl4pPr>
              <a:defRPr sz="1867"/>
            </a:lvl4pPr>
            <a:lvl5pPr>
              <a:defRPr sz="1867"/>
            </a:lvl5pPr>
            <a:lvl6pPr>
              <a:defRPr sz="2400"/>
            </a:lvl6pPr>
            <a:lvl7pPr>
              <a:defRPr sz="2400"/>
            </a:lvl7pPr>
            <a:lvl8pPr>
              <a:defRPr sz="2400"/>
            </a:lvl8pPr>
            <a:lvl9pPr>
              <a:defRPr sz="2400"/>
            </a:lvl9p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12" name="Content Placeholder 2"/>
          <p:cNvSpPr txBox="1">
            <a:spLocks/>
          </p:cNvSpPr>
          <p:nvPr userDrawn="1"/>
        </p:nvSpPr>
        <p:spPr bwMode="gray">
          <a:xfrm>
            <a:off x="670561" y="6427471"/>
            <a:ext cx="4077308" cy="292101"/>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t>Proprietary and confidential — do not distribute</a:t>
            </a:r>
          </a:p>
        </p:txBody>
      </p:sp>
    </p:spTree>
    <p:extLst>
      <p:ext uri="{BB962C8B-B14F-4D97-AF65-F5344CB8AC3E}">
        <p14:creationId xmlns:p14="http://schemas.microsoft.com/office/powerpoint/2010/main" val="384714275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3_Text with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096000" y="0"/>
            <a:ext cx="6096000" cy="6858000"/>
          </a:xfrm>
          <a:solidFill>
            <a:schemeClr val="accent4"/>
          </a:solidFill>
          <a:ln>
            <a:noFill/>
          </a:ln>
          <a:effectLst/>
        </p:spPr>
        <p:txBody>
          <a:bodyPr lIns="365760" rIns="365760" anchor="ctr" anchorCtr="1"/>
          <a:lstStyle>
            <a:lvl1pPr algn="ctr">
              <a:defRPr sz="3200" b="0" baseline="0">
                <a:solidFill>
                  <a:srgbClr val="7030A0"/>
                </a:solidFill>
                <a:latin typeface="+mn-lt"/>
              </a:defRPr>
            </a:lvl1pPr>
          </a:lstStyle>
          <a:p>
            <a:r>
              <a:rPr lang="en-US"/>
              <a:t>Insert an image, chart or typographic element</a:t>
            </a:r>
          </a:p>
          <a:p>
            <a:r>
              <a:rPr lang="en-US"/>
              <a:t>  within this placeholder </a:t>
            </a:r>
          </a:p>
        </p:txBody>
      </p:sp>
      <p:sp>
        <p:nvSpPr>
          <p:cNvPr id="2" name="Title 1"/>
          <p:cNvSpPr>
            <a:spLocks noGrp="1"/>
          </p:cNvSpPr>
          <p:nvPr>
            <p:ph type="title" hasCustomPrompt="1"/>
          </p:nvPr>
        </p:nvSpPr>
        <p:spPr>
          <a:xfrm>
            <a:off x="670560" y="365760"/>
            <a:ext cx="5299456" cy="914400"/>
          </a:xfrm>
        </p:spPr>
        <p:txBody>
          <a:bodyPr rIns="182880"/>
          <a:lstStyle>
            <a:lvl1pPr>
              <a:defRPr cap="none" baseline="0"/>
            </a:lvl1pPr>
          </a:lstStyle>
          <a:p>
            <a:r>
              <a:rPr lang="en-US" dirty="0"/>
              <a:t>Click to edit master title</a:t>
            </a:r>
          </a:p>
        </p:txBody>
      </p:sp>
      <p:sp>
        <p:nvSpPr>
          <p:cNvPr id="3" name="Content Placeholder 2"/>
          <p:cNvSpPr>
            <a:spLocks noGrp="1"/>
          </p:cNvSpPr>
          <p:nvPr>
            <p:ph sz="half" idx="1" hasCustomPrompt="1"/>
          </p:nvPr>
        </p:nvSpPr>
        <p:spPr>
          <a:xfrm>
            <a:off x="670560" y="1463040"/>
            <a:ext cx="5303520" cy="4617720"/>
          </a:xfrm>
        </p:spPr>
        <p:txBody>
          <a:bodyPr rIns="182880"/>
          <a:lstStyle>
            <a:lvl1pPr>
              <a:spcBef>
                <a:spcPts val="4000"/>
              </a:spcBef>
              <a:defRPr sz="2400">
                <a:solidFill>
                  <a:schemeClr val="accent5"/>
                </a:solidFill>
              </a:defRPr>
            </a:lvl1pPr>
            <a:lvl2pPr>
              <a:defRPr sz="2400"/>
            </a:lvl2pPr>
            <a:lvl3pPr>
              <a:defRPr sz="2133"/>
            </a:lvl3pPr>
            <a:lvl4pPr>
              <a:defRPr sz="1867"/>
            </a:lvl4pPr>
            <a:lvl5pPr>
              <a:defRPr sz="1867"/>
            </a:lvl5pPr>
            <a:lvl6pPr>
              <a:defRPr sz="2400"/>
            </a:lvl6pPr>
            <a:lvl7pPr>
              <a:defRPr sz="2400"/>
            </a:lvl7pPr>
            <a:lvl8pPr>
              <a:defRPr sz="2400"/>
            </a:lvl8pPr>
            <a:lvl9pPr>
              <a:defRPr sz="2400"/>
            </a:lvl9p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6" name="Footer Placeholder 5"/>
          <p:cNvSpPr>
            <a:spLocks noGrp="1"/>
          </p:cNvSpPr>
          <p:nvPr>
            <p:ph type="ftr" sz="quarter" idx="11"/>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12" name="Content Placeholder 2"/>
          <p:cNvSpPr txBox="1">
            <a:spLocks/>
          </p:cNvSpPr>
          <p:nvPr userDrawn="1"/>
        </p:nvSpPr>
        <p:spPr bwMode="gray">
          <a:xfrm>
            <a:off x="670561" y="6427471"/>
            <a:ext cx="4077308" cy="292101"/>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t>Proprietary and confidential — do not distribute</a:t>
            </a:r>
          </a:p>
        </p:txBody>
      </p:sp>
    </p:spTree>
    <p:extLst>
      <p:ext uri="{BB962C8B-B14F-4D97-AF65-F5344CB8AC3E}">
        <p14:creationId xmlns:p14="http://schemas.microsoft.com/office/powerpoint/2010/main" val="3502315547"/>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972800" cy="914400"/>
          </a:xfrm>
        </p:spPr>
        <p:txBody>
          <a:bodyPr/>
          <a:lstStyle>
            <a:lvl1pPr>
              <a:defRPr cap="none"/>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9" name="Content Placeholder 2"/>
          <p:cNvSpPr txBox="1">
            <a:spLocks/>
          </p:cNvSpPr>
          <p:nvPr userDrawn="1"/>
        </p:nvSpPr>
        <p:spPr bwMode="gray">
          <a:xfrm>
            <a:off x="670561" y="6427471"/>
            <a:ext cx="4077308" cy="292101"/>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t>Proprietary and confidential — do not distribute</a:t>
            </a:r>
          </a:p>
        </p:txBody>
      </p:sp>
    </p:spTree>
    <p:extLst>
      <p:ext uri="{BB962C8B-B14F-4D97-AF65-F5344CB8AC3E}">
        <p14:creationId xmlns:p14="http://schemas.microsoft.com/office/powerpoint/2010/main" val="3867254947"/>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en-US">
              <a:solidFill>
                <a:srgbClr val="000000"/>
              </a:solidFill>
            </a:endParaRPr>
          </a:p>
        </p:txBody>
      </p:sp>
      <p:sp>
        <p:nvSpPr>
          <p:cNvPr id="3" name="Footer Placeholder 2"/>
          <p:cNvSpPr>
            <a:spLocks noGrp="1"/>
          </p:cNvSpPr>
          <p:nvPr>
            <p:ph type="ftr" sz="quarter" idx="11"/>
          </p:nvPr>
        </p:nvSpPr>
        <p:spPr/>
        <p:txBody>
          <a:bodyPr/>
          <a:lstStyle/>
          <a:p>
            <a:endParaRPr lang="en-US">
              <a:solidFill>
                <a:srgbClr val="000000"/>
              </a:solidFill>
            </a:endParaRPr>
          </a:p>
        </p:txBody>
      </p:sp>
      <p:sp>
        <p:nvSpPr>
          <p:cNvPr id="4" name="Slide Number Placeholder 3"/>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6" name="Content Placeholder 2"/>
          <p:cNvSpPr txBox="1">
            <a:spLocks/>
          </p:cNvSpPr>
          <p:nvPr userDrawn="1"/>
        </p:nvSpPr>
        <p:spPr bwMode="gray">
          <a:xfrm>
            <a:off x="670561" y="6427471"/>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t>Proprietary and confidential — do not distribute</a:t>
            </a:r>
          </a:p>
        </p:txBody>
      </p:sp>
    </p:spTree>
    <p:extLst>
      <p:ext uri="{BB962C8B-B14F-4D97-AF65-F5344CB8AC3E}">
        <p14:creationId xmlns:p14="http://schemas.microsoft.com/office/powerpoint/2010/main" val="205948279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Full Page Chart +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972800" cy="914400"/>
          </a:xfrm>
        </p:spPr>
        <p:txBody>
          <a:bodyPr/>
          <a:lstStyle>
            <a:lvl1pPr>
              <a:defRPr cap="none" baseline="0"/>
            </a:lvl1pPr>
          </a:lstStyle>
          <a:p>
            <a:r>
              <a:rPr lang="en-US" dirty="0"/>
              <a:t>Click to edit master title style</a:t>
            </a:r>
          </a:p>
        </p:txBody>
      </p:sp>
      <p:sp>
        <p:nvSpPr>
          <p:cNvPr id="3" name="Date Placeholder 2"/>
          <p:cNvSpPr>
            <a:spLocks noGrp="1"/>
          </p:cNvSpPr>
          <p:nvPr>
            <p:ph type="dt" sz="half" idx="10"/>
          </p:nvPr>
        </p:nvSpPr>
        <p:spPr/>
        <p:txBody>
          <a:bodyPr/>
          <a:lstStyle/>
          <a:p>
            <a:endParaRPr lang="en-US" dirty="0">
              <a:solidFill>
                <a:srgbClr val="000000"/>
              </a:solidFill>
            </a:endParaRPr>
          </a:p>
        </p:txBody>
      </p:sp>
      <p:sp>
        <p:nvSpPr>
          <p:cNvPr id="4" name="Footer Placeholder 3"/>
          <p:cNvSpPr>
            <a:spLocks noGrp="1"/>
          </p:cNvSpPr>
          <p:nvPr>
            <p:ph type="ftr" sz="quarter" idx="11"/>
          </p:nvPr>
        </p:nvSpPr>
        <p:spPr/>
        <p:txBody>
          <a:body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dirty="0">
              <a:solidFill>
                <a:srgbClr val="000000"/>
              </a:solidFill>
            </a:endParaRPr>
          </a:p>
        </p:txBody>
      </p:sp>
      <p:sp>
        <p:nvSpPr>
          <p:cNvPr id="7" name="Text Placeholder 6"/>
          <p:cNvSpPr>
            <a:spLocks noGrp="1"/>
          </p:cNvSpPr>
          <p:nvPr>
            <p:ph type="body" sz="quarter" idx="13" hasCustomPrompt="1"/>
          </p:nvPr>
        </p:nvSpPr>
        <p:spPr>
          <a:xfrm>
            <a:off x="670560" y="1463040"/>
            <a:ext cx="10972800" cy="731520"/>
          </a:xfrm>
        </p:spPr>
        <p:txBody>
          <a:bodyPr/>
          <a:lstStyle>
            <a:lvl1pPr>
              <a:lnSpc>
                <a:spcPct val="100000"/>
              </a:lnSpc>
              <a:spcBef>
                <a:spcPts val="0"/>
              </a:spcBef>
              <a:defRPr sz="2400"/>
            </a:lvl1pPr>
            <a:lvl2pPr marL="0" indent="0">
              <a:lnSpc>
                <a:spcPct val="100000"/>
              </a:lnSpc>
              <a:spcBef>
                <a:spcPts val="0"/>
              </a:spcBef>
              <a:buNone/>
              <a:defRPr sz="1867">
                <a:latin typeface="+mj-lt"/>
              </a:defRPr>
            </a:lvl2pPr>
          </a:lstStyle>
          <a:p>
            <a:pPr lvl="0"/>
            <a:r>
              <a:rPr lang="en-US" dirty="0"/>
              <a:t>CLICK TO EDIT CHART TITLE</a:t>
            </a:r>
          </a:p>
          <a:p>
            <a:pPr lvl="1"/>
            <a:r>
              <a:rPr lang="en-US" dirty="0"/>
              <a:t>Second level for chart subtitle</a:t>
            </a:r>
          </a:p>
        </p:txBody>
      </p:sp>
      <p:sp>
        <p:nvSpPr>
          <p:cNvPr id="9" name="Chart Placeholder 8"/>
          <p:cNvSpPr>
            <a:spLocks noGrp="1"/>
          </p:cNvSpPr>
          <p:nvPr>
            <p:ph type="chart" sz="quarter" idx="14"/>
          </p:nvPr>
        </p:nvSpPr>
        <p:spPr>
          <a:xfrm>
            <a:off x="670560" y="2286000"/>
            <a:ext cx="10972800" cy="3657600"/>
          </a:xfrm>
        </p:spPr>
        <p:txBody>
          <a:bodyPr rIns="0" anchor="ctr" anchorCtr="1"/>
          <a:lstStyle/>
          <a:p>
            <a:r>
              <a:rPr lang="en-US"/>
              <a:t>Click icon to add chart</a:t>
            </a:r>
            <a:endParaRPr lang="en-US" dirty="0"/>
          </a:p>
        </p:txBody>
      </p:sp>
      <p:sp>
        <p:nvSpPr>
          <p:cNvPr id="8" name="Text Placeholder 7"/>
          <p:cNvSpPr>
            <a:spLocks noGrp="1"/>
          </p:cNvSpPr>
          <p:nvPr>
            <p:ph type="body" sz="quarter" idx="16"/>
          </p:nvPr>
        </p:nvSpPr>
        <p:spPr>
          <a:xfrm>
            <a:off x="670560" y="6035040"/>
            <a:ext cx="10972800" cy="212366"/>
          </a:xfrm>
        </p:spPr>
        <p:txBody>
          <a:bodyPr>
            <a:spAutoFit/>
          </a:bodyPr>
          <a:lstStyle>
            <a:lvl1pPr>
              <a:lnSpc>
                <a:spcPct val="90000"/>
              </a:lnSpc>
              <a:spcBef>
                <a:spcPts val="267"/>
              </a:spcBef>
              <a:defRPr sz="1200">
                <a:solidFill>
                  <a:schemeClr val="tx1">
                    <a:lumMod val="65000"/>
                    <a:lumOff val="35000"/>
                  </a:schemeClr>
                </a:solidFill>
                <a:latin typeface="+mj-lt"/>
              </a:defRPr>
            </a:lvl1pPr>
          </a:lstStyle>
          <a:p>
            <a:pPr lvl="0"/>
            <a:r>
              <a:rPr lang="en-US"/>
              <a:t>Click to edit Master text styles</a:t>
            </a:r>
          </a:p>
        </p:txBody>
      </p:sp>
      <p:sp>
        <p:nvSpPr>
          <p:cNvPr id="12" name="Content Placeholder 2"/>
          <p:cNvSpPr txBox="1">
            <a:spLocks/>
          </p:cNvSpPr>
          <p:nvPr userDrawn="1"/>
        </p:nvSpPr>
        <p:spPr bwMode="gray">
          <a:xfrm>
            <a:off x="670561" y="6427471"/>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t>Proprietary and confidential — do not distribute</a:t>
            </a:r>
          </a:p>
        </p:txBody>
      </p:sp>
    </p:spTree>
    <p:extLst>
      <p:ext uri="{BB962C8B-B14F-4D97-AF65-F5344CB8AC3E}">
        <p14:creationId xmlns:p14="http://schemas.microsoft.com/office/powerpoint/2010/main" val="3220545099"/>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972800" cy="1645920"/>
          </a:xfrm>
        </p:spPr>
        <p:txBody>
          <a:bodyPr wrap="square" rIns="0" bIns="0" anchor="t">
            <a:noAutofit/>
          </a:bodyPr>
          <a:lstStyle>
            <a:lvl1pPr algn="l">
              <a:lnSpc>
                <a:spcPct val="80000"/>
              </a:lnSpc>
              <a:defRPr sz="5867" b="0" cap="none" spc="0"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hasCustomPrompt="1"/>
          </p:nvPr>
        </p:nvSpPr>
        <p:spPr bwMode="gray">
          <a:xfrm>
            <a:off x="670560" y="2331720"/>
            <a:ext cx="10363200" cy="640080"/>
          </a:xfrm>
        </p:spPr>
        <p:txBody>
          <a:bodyPr rIns="0" bIns="0" anchor="b"/>
          <a:lstStyle>
            <a:lvl1pPr marL="0" indent="0">
              <a:lnSpc>
                <a:spcPct val="100000"/>
              </a:lnSpc>
              <a:buNone/>
              <a:defRPr sz="2400" b="1" cap="all" spc="200" baseline="0">
                <a:solidFill>
                  <a:schemeClr val="bg1"/>
                </a:solidFill>
                <a:latin typeface="Calibri" panose="020F0502020204030204" pitchFamily="34" charset="0"/>
                <a:cs typeface="Calibri" panose="020F050202020403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bwMode="gray"/>
        <p:txBody>
          <a:bodyPr/>
          <a:lstStyle>
            <a:lvl1pPr>
              <a:defRPr>
                <a:solidFill>
                  <a:schemeClr val="bg1"/>
                </a:solidFill>
              </a:defRPr>
            </a:lvl1pPr>
          </a:lstStyle>
          <a:p>
            <a:endParaRPr lang="en-US">
              <a:solidFill>
                <a:prstClr val="white"/>
              </a:solidFill>
            </a:endParaRPr>
          </a:p>
        </p:txBody>
      </p:sp>
      <p:sp>
        <p:nvSpPr>
          <p:cNvPr id="5" name="Footer Placeholder 4"/>
          <p:cNvSpPr>
            <a:spLocks noGrp="1"/>
          </p:cNvSpPr>
          <p:nvPr>
            <p:ph type="ftr" sz="quarter" idx="11"/>
          </p:nvPr>
        </p:nvSpPr>
        <p:spPr bwMode="gray"/>
        <p:txBody>
          <a:bodyPr/>
          <a:lstStyle>
            <a:lvl1pPr>
              <a:defRPr>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12"/>
          </p:nvPr>
        </p:nvSpPr>
        <p:spPr bwMode="gray"/>
        <p:txBody>
          <a:bodyPr/>
          <a:lstStyle>
            <a:lvl1pPr>
              <a:defRPr>
                <a:solidFill>
                  <a:schemeClr val="bg1"/>
                </a:solidFill>
              </a:defRPr>
            </a:lvl1pPr>
          </a:lstStyle>
          <a:p>
            <a:fld id="{A2885E78-1F86-4A3D-9EE1-B0103B1CEF15}" type="slidenum">
              <a:rPr lang="en-US" smtClean="0">
                <a:solidFill>
                  <a:prstClr val="white"/>
                </a:solidFill>
              </a:rPr>
              <a:pPr/>
              <a:t>‹#›</a:t>
            </a:fld>
            <a:endParaRPr lang="en-US">
              <a:solidFill>
                <a:prstClr val="white"/>
              </a:solidFill>
            </a:endParaRPr>
          </a:p>
        </p:txBody>
      </p:sp>
      <p:sp>
        <p:nvSpPr>
          <p:cNvPr id="7" name="Content Placeholder 2"/>
          <p:cNvSpPr txBox="1">
            <a:spLocks/>
          </p:cNvSpPr>
          <p:nvPr userDrawn="1"/>
        </p:nvSpPr>
        <p:spPr bwMode="gray">
          <a:xfrm>
            <a:off x="670561" y="6427471"/>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solidFill>
                  <a:schemeClr val="bg1"/>
                </a:solidFill>
              </a:rPr>
              <a:t>Proprietary and confidential — do not distribute</a:t>
            </a:r>
          </a:p>
        </p:txBody>
      </p:sp>
    </p:spTree>
    <p:extLst>
      <p:ext uri="{BB962C8B-B14F-4D97-AF65-F5344CB8AC3E}">
        <p14:creationId xmlns:p14="http://schemas.microsoft.com/office/powerpoint/2010/main" val="248446303"/>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bwMode="auto">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972800" cy="1645920"/>
          </a:xfrm>
        </p:spPr>
        <p:txBody>
          <a:bodyPr rIns="0" bIns="0" anchor="t">
            <a:noAutofit/>
          </a:bodyPr>
          <a:lstStyle>
            <a:lvl1pPr algn="l">
              <a:lnSpc>
                <a:spcPct val="80000"/>
              </a:lnSpc>
              <a:defRPr sz="5867" b="0" cap="none" spc="0" baseline="0">
                <a:solidFill>
                  <a:schemeClr val="bg1"/>
                </a:solidFill>
                <a:latin typeface="+mn-lt"/>
              </a:defRPr>
            </a:lvl1pPr>
          </a:lstStyle>
          <a:p>
            <a:r>
              <a:rPr lang="en-US" dirty="0"/>
              <a:t>Click to edit master title style</a:t>
            </a:r>
          </a:p>
        </p:txBody>
      </p:sp>
      <p:sp>
        <p:nvSpPr>
          <p:cNvPr id="3" name="Text Placeholder 2"/>
          <p:cNvSpPr>
            <a:spLocks noGrp="1"/>
          </p:cNvSpPr>
          <p:nvPr>
            <p:ph type="body" idx="1" hasCustomPrompt="1"/>
          </p:nvPr>
        </p:nvSpPr>
        <p:spPr bwMode="gray">
          <a:xfrm>
            <a:off x="670560" y="2331720"/>
            <a:ext cx="10363200" cy="640080"/>
          </a:xfrm>
        </p:spPr>
        <p:txBody>
          <a:bodyPr rIns="0" bIns="0" anchor="b"/>
          <a:lstStyle>
            <a:lvl1pPr marL="0" indent="0">
              <a:lnSpc>
                <a:spcPct val="100000"/>
              </a:lnSpc>
              <a:buNone/>
              <a:defRPr sz="2400" b="1" cap="all" spc="200" baseline="0">
                <a:solidFill>
                  <a:schemeClr val="bg1"/>
                </a:solidFill>
                <a:latin typeface="Calibri" panose="020F0502020204030204" pitchFamily="34" charset="0"/>
                <a:cs typeface="Calibri" panose="020F050202020403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bwMode="gray"/>
        <p:txBody>
          <a:bodyPr/>
          <a:lstStyle>
            <a:lvl1pPr>
              <a:defRPr>
                <a:solidFill>
                  <a:schemeClr val="bg1"/>
                </a:solidFill>
              </a:defRPr>
            </a:lvl1pPr>
          </a:lstStyle>
          <a:p>
            <a:endParaRPr lang="en-US">
              <a:solidFill>
                <a:prstClr val="white"/>
              </a:solidFill>
            </a:endParaRPr>
          </a:p>
        </p:txBody>
      </p:sp>
      <p:sp>
        <p:nvSpPr>
          <p:cNvPr id="5" name="Footer Placeholder 4"/>
          <p:cNvSpPr>
            <a:spLocks noGrp="1"/>
          </p:cNvSpPr>
          <p:nvPr>
            <p:ph type="ftr" sz="quarter" idx="11"/>
          </p:nvPr>
        </p:nvSpPr>
        <p:spPr bwMode="gray"/>
        <p:txBody>
          <a:bodyPr/>
          <a:lstStyle>
            <a:lvl1pPr>
              <a:defRPr>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12"/>
          </p:nvPr>
        </p:nvSpPr>
        <p:spPr bwMode="gray"/>
        <p:txBody>
          <a:bodyPr/>
          <a:lstStyle>
            <a:lvl1pPr>
              <a:defRPr>
                <a:solidFill>
                  <a:schemeClr val="bg1"/>
                </a:solidFill>
              </a:defRPr>
            </a:lvl1pPr>
          </a:lstStyle>
          <a:p>
            <a:fld id="{A2885E78-1F86-4A3D-9EE1-B0103B1CEF15}" type="slidenum">
              <a:rPr lang="en-US" smtClean="0">
                <a:solidFill>
                  <a:prstClr val="white"/>
                </a:solidFill>
              </a:rPr>
              <a:pPr/>
              <a:t>‹#›</a:t>
            </a:fld>
            <a:endParaRPr lang="en-US">
              <a:solidFill>
                <a:prstClr val="white"/>
              </a:solidFill>
            </a:endParaRPr>
          </a:p>
        </p:txBody>
      </p:sp>
      <p:sp>
        <p:nvSpPr>
          <p:cNvPr id="7" name="Content Placeholder 2"/>
          <p:cNvSpPr txBox="1">
            <a:spLocks/>
          </p:cNvSpPr>
          <p:nvPr userDrawn="1"/>
        </p:nvSpPr>
        <p:spPr bwMode="gray">
          <a:xfrm>
            <a:off x="609601" y="6400800"/>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solidFill>
                  <a:schemeClr val="bg1"/>
                </a:solidFill>
              </a:rPr>
              <a:t>Proprietary and confidential — do not distribute</a:t>
            </a:r>
          </a:p>
        </p:txBody>
      </p:sp>
    </p:spTree>
    <p:extLst>
      <p:ext uri="{BB962C8B-B14F-4D97-AF65-F5344CB8AC3E}">
        <p14:creationId xmlns:p14="http://schemas.microsoft.com/office/powerpoint/2010/main" val="10945183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Pr>
        <a:solidFill>
          <a:schemeClr val="accent5"/>
        </a:solidFill>
        <a:effectLst/>
      </p:bgPr>
    </p:bg>
    <p:spTree>
      <p:nvGrpSpPr>
        <p:cNvPr id="1" name=""/>
        <p:cNvGrpSpPr/>
        <p:nvPr/>
      </p:nvGrpSpPr>
      <p:grpSpPr>
        <a:xfrm>
          <a:off x="0" y="0"/>
          <a:ext cx="0" cy="0"/>
          <a:chOff x="0" y="0"/>
          <a:chExt cx="0" cy="0"/>
        </a:xfrm>
      </p:grpSpPr>
      <p:sp>
        <p:nvSpPr>
          <p:cNvPr id="10" name="Content Placeholder 2"/>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33">
                <a:solidFill>
                  <a:prstClr val="white"/>
                </a:solidFill>
                <a:latin typeface="Calibri" panose="020F0502020204030204" pitchFamily="34" charset="0"/>
                <a:cs typeface="Calibri" panose="020F0502020204030204" pitchFamily="34" charset="0"/>
              </a:rPr>
              <a:t>Proprietary and confidential — do not distribute</a:t>
            </a:r>
          </a:p>
        </p:txBody>
      </p:sp>
      <p:sp>
        <p:nvSpPr>
          <p:cNvPr id="2" name="Title 1"/>
          <p:cNvSpPr>
            <a:spLocks noGrp="1"/>
          </p:cNvSpPr>
          <p:nvPr>
            <p:ph type="ctrTitle" hasCustomPrompt="1"/>
          </p:nvPr>
        </p:nvSpPr>
        <p:spPr bwMode="gray">
          <a:xfrm>
            <a:off x="670560" y="3106739"/>
            <a:ext cx="10850880" cy="1645920"/>
          </a:xfrm>
        </p:spPr>
        <p:txBody>
          <a:bodyPr/>
          <a:lstStyle>
            <a:lvl1pPr algn="l">
              <a:lnSpc>
                <a:spcPct val="90000"/>
              </a:lnSpc>
              <a:defRPr sz="5867" b="0" cap="none" spc="0" baseline="0">
                <a:solidFill>
                  <a:schemeClr val="bg1"/>
                </a:solidFill>
                <a:latin typeface="+mn-lt"/>
              </a:defRPr>
            </a:lvl1pPr>
          </a:lstStyle>
          <a:p>
            <a:r>
              <a:rPr lang="en-US"/>
              <a:t>Click to edit master title style</a:t>
            </a:r>
          </a:p>
        </p:txBody>
      </p:sp>
      <p:sp>
        <p:nvSpPr>
          <p:cNvPr id="3" name="Subtitle 2"/>
          <p:cNvSpPr>
            <a:spLocks noGrp="1"/>
          </p:cNvSpPr>
          <p:nvPr>
            <p:ph type="subTitle" idx="1" hasCustomPrompt="1"/>
          </p:nvPr>
        </p:nvSpPr>
        <p:spPr bwMode="gray">
          <a:xfrm>
            <a:off x="670559" y="2333308"/>
            <a:ext cx="10850879" cy="640080"/>
          </a:xfrm>
        </p:spPr>
        <p:txBody>
          <a:bodyPr rIns="0" bIns="0" anchor="b" anchorCtr="0"/>
          <a:lstStyle>
            <a:lvl1pPr marL="0" indent="0" algn="l">
              <a:lnSpc>
                <a:spcPct val="100000"/>
              </a:lnSpc>
              <a:buNone/>
              <a:defRPr sz="2400" b="1" cap="all" spc="200" baseline="0">
                <a:solidFill>
                  <a:schemeClr val="tx2"/>
                </a:solidFill>
                <a:latin typeface="Calibri" panose="020F0502020204030204" pitchFamily="34" charset="0"/>
                <a:cs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bwMode="gray">
          <a:xfrm>
            <a:off x="670560" y="4935539"/>
            <a:ext cx="6461760" cy="640080"/>
          </a:xfrm>
        </p:spPr>
        <p:txBody>
          <a:bodyPr/>
          <a:lstStyle>
            <a:lvl1pPr>
              <a:defRPr sz="1867" b="0" i="0">
                <a:solidFill>
                  <a:schemeClr val="bg1"/>
                </a:solidFill>
                <a:latin typeface="+mn-lt"/>
              </a:defRPr>
            </a:lvl1pPr>
          </a:lstStyle>
          <a:p>
            <a:pPr lvl="0"/>
            <a:r>
              <a:rPr lang="en-US"/>
              <a:t>Click to edit date</a:t>
            </a:r>
          </a:p>
        </p:txBody>
      </p:sp>
      <p:pic>
        <p:nvPicPr>
          <p:cNvPr id="7" name="Picture 6"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3296" y="182880"/>
            <a:ext cx="1584960" cy="1736075"/>
          </a:xfrm>
          <a:prstGeom prst="rect">
            <a:avLst/>
          </a:prstGeom>
        </p:spPr>
      </p:pic>
    </p:spTree>
    <p:extLst>
      <p:ext uri="{BB962C8B-B14F-4D97-AF65-F5344CB8AC3E}">
        <p14:creationId xmlns:p14="http://schemas.microsoft.com/office/powerpoint/2010/main" val="3000646828"/>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bg bwMode="auto">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972800" cy="1645920"/>
          </a:xfrm>
        </p:spPr>
        <p:txBody>
          <a:bodyPr rIns="0" bIns="0" anchor="t">
            <a:noAutofit/>
          </a:bodyPr>
          <a:lstStyle>
            <a:lvl1pPr algn="l">
              <a:lnSpc>
                <a:spcPct val="80000"/>
              </a:lnSpc>
              <a:defRPr sz="5867" b="0" cap="none" spc="0" baseline="0">
                <a:solidFill>
                  <a:schemeClr val="tx2"/>
                </a:solidFill>
                <a:latin typeface="+mn-lt"/>
              </a:defRPr>
            </a:lvl1pPr>
          </a:lstStyle>
          <a:p>
            <a:r>
              <a:rPr lang="en-US" dirty="0"/>
              <a:t>Click to edit master title style</a:t>
            </a:r>
          </a:p>
        </p:txBody>
      </p:sp>
      <p:sp>
        <p:nvSpPr>
          <p:cNvPr id="3" name="Text Placeholder 2"/>
          <p:cNvSpPr>
            <a:spLocks noGrp="1"/>
          </p:cNvSpPr>
          <p:nvPr>
            <p:ph type="body" idx="1" hasCustomPrompt="1"/>
          </p:nvPr>
        </p:nvSpPr>
        <p:spPr bwMode="gray">
          <a:xfrm>
            <a:off x="670560" y="2331720"/>
            <a:ext cx="10363200" cy="640080"/>
          </a:xfrm>
        </p:spPr>
        <p:txBody>
          <a:bodyPr rIns="0" bIns="0" anchor="b"/>
          <a:lstStyle>
            <a:lvl1pPr marL="0" indent="0">
              <a:lnSpc>
                <a:spcPct val="100000"/>
              </a:lnSpc>
              <a:buNone/>
              <a:defRPr sz="2400" b="1" cap="all" spc="200" baseline="0">
                <a:solidFill>
                  <a:schemeClr val="tx2"/>
                </a:solidFill>
                <a:latin typeface="Calibri" panose="020F0502020204030204" pitchFamily="34" charset="0"/>
                <a:cs typeface="Calibri" panose="020F050202020403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bwMode="gray"/>
        <p:txBody>
          <a:bodyPr/>
          <a:lstStyle>
            <a:lvl1pPr>
              <a:defRPr>
                <a:solidFill>
                  <a:schemeClr val="tx2"/>
                </a:solidFill>
              </a:defRPr>
            </a:lvl1pPr>
          </a:lstStyle>
          <a:p>
            <a:endParaRPr lang="en-US"/>
          </a:p>
        </p:txBody>
      </p:sp>
      <p:sp>
        <p:nvSpPr>
          <p:cNvPr id="5" name="Footer Placeholder 4"/>
          <p:cNvSpPr>
            <a:spLocks noGrp="1"/>
          </p:cNvSpPr>
          <p:nvPr>
            <p:ph type="ftr" sz="quarter" idx="11"/>
          </p:nvPr>
        </p:nvSpPr>
        <p:spPr bwMode="gray"/>
        <p:txBody>
          <a:bodyPr/>
          <a:lstStyle>
            <a:lvl1pPr>
              <a:defRPr>
                <a:solidFill>
                  <a:schemeClr val="tx2"/>
                </a:solidFill>
              </a:defRPr>
            </a:lvl1pPr>
          </a:lstStyle>
          <a:p>
            <a:endParaRPr lang="en-US"/>
          </a:p>
        </p:txBody>
      </p:sp>
      <p:sp>
        <p:nvSpPr>
          <p:cNvPr id="6" name="Slide Number Placeholder 5"/>
          <p:cNvSpPr>
            <a:spLocks noGrp="1"/>
          </p:cNvSpPr>
          <p:nvPr>
            <p:ph type="sldNum" sz="quarter" idx="12"/>
          </p:nvPr>
        </p:nvSpPr>
        <p:spPr bwMode="gray"/>
        <p:txBody>
          <a:bodyPr/>
          <a:lstStyle>
            <a:lvl1pPr>
              <a:defRPr>
                <a:solidFill>
                  <a:schemeClr val="tx2"/>
                </a:solidFill>
              </a:defRPr>
            </a:lvl1pPr>
          </a:lstStyle>
          <a:p>
            <a:fld id="{A2885E78-1F86-4A3D-9EE1-B0103B1CEF15}" type="slidenum">
              <a:rPr lang="en-US" smtClean="0"/>
              <a:pPr/>
              <a:t>‹#›</a:t>
            </a:fld>
            <a:endParaRPr lang="en-US"/>
          </a:p>
        </p:txBody>
      </p:sp>
      <p:sp>
        <p:nvSpPr>
          <p:cNvPr id="7" name="Content Placeholder 2"/>
          <p:cNvSpPr txBox="1">
            <a:spLocks/>
          </p:cNvSpPr>
          <p:nvPr userDrawn="1"/>
        </p:nvSpPr>
        <p:spPr bwMode="gray">
          <a:xfrm>
            <a:off x="670561" y="6427471"/>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solidFill>
                  <a:schemeClr val="tx2"/>
                </a:solidFill>
              </a:rPr>
              <a:t>Proprietary and confidential — do not distribute</a:t>
            </a:r>
          </a:p>
        </p:txBody>
      </p:sp>
    </p:spTree>
    <p:extLst>
      <p:ext uri="{BB962C8B-B14F-4D97-AF65-F5344CB8AC3E}">
        <p14:creationId xmlns:p14="http://schemas.microsoft.com/office/powerpoint/2010/main" val="2848004886"/>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showMasterSp="0" preserve="1" userDrawn="1">
  <p:cSld name="Quote with Solid Background">
    <p:bg bwMode="auto">
      <p:bgPr>
        <a:solidFill>
          <a:schemeClr val="accent5"/>
        </a:solidFill>
        <a:effectLst/>
      </p:bgPr>
    </p:bg>
    <p:spTree>
      <p:nvGrpSpPr>
        <p:cNvPr id="1" name=""/>
        <p:cNvGrpSpPr/>
        <p:nvPr/>
      </p:nvGrpSpPr>
      <p:grpSpPr>
        <a:xfrm>
          <a:off x="0" y="0"/>
          <a:ext cx="0" cy="0"/>
          <a:chOff x="0" y="0"/>
          <a:chExt cx="0" cy="0"/>
        </a:xfrm>
      </p:grpSpPr>
      <p:sp>
        <p:nvSpPr>
          <p:cNvPr id="3" name="Date Placeholder 2"/>
          <p:cNvSpPr>
            <a:spLocks noGrp="1"/>
          </p:cNvSpPr>
          <p:nvPr>
            <p:ph type="dt" sz="half" idx="10"/>
          </p:nvPr>
        </p:nvSpPr>
        <p:spPr bwMode="gray"/>
        <p:txBody>
          <a:bodyPr/>
          <a:lstStyle>
            <a:lvl1pPr>
              <a:defRPr>
                <a:solidFill>
                  <a:schemeClr val="bg1"/>
                </a:solidFill>
              </a:defRPr>
            </a:lvl1pPr>
          </a:lstStyle>
          <a:p>
            <a:endParaRPr lang="en-US" dirty="0">
              <a:solidFill>
                <a:prstClr val="white"/>
              </a:solidFill>
            </a:endParaRPr>
          </a:p>
        </p:txBody>
      </p:sp>
      <p:sp>
        <p:nvSpPr>
          <p:cNvPr id="4" name="Footer Placeholder 3"/>
          <p:cNvSpPr>
            <a:spLocks noGrp="1"/>
          </p:cNvSpPr>
          <p:nvPr>
            <p:ph type="ftr" sz="quarter" idx="11"/>
          </p:nvPr>
        </p:nvSpPr>
        <p:spPr bwMode="gray"/>
        <p:txBody>
          <a:bodyPr/>
          <a:lstStyle>
            <a:lvl1pPr>
              <a:defRPr>
                <a:solidFill>
                  <a:schemeClr val="bg1"/>
                </a:solidFill>
              </a:defRPr>
            </a:lvl1pPr>
          </a:lstStyle>
          <a:p>
            <a:endParaRPr lang="en-US" dirty="0">
              <a:solidFill>
                <a:prstClr val="white"/>
              </a:solidFill>
            </a:endParaRPr>
          </a:p>
        </p:txBody>
      </p:sp>
      <p:sp>
        <p:nvSpPr>
          <p:cNvPr id="5" name="Slide Number Placeholder 4"/>
          <p:cNvSpPr>
            <a:spLocks noGrp="1"/>
          </p:cNvSpPr>
          <p:nvPr>
            <p:ph type="sldNum" sz="quarter" idx="12"/>
          </p:nvPr>
        </p:nvSpPr>
        <p:spPr bwMode="gray"/>
        <p:txBody>
          <a:bodyPr/>
          <a:lstStyle>
            <a:lvl1pPr>
              <a:defRPr>
                <a:solidFill>
                  <a:schemeClr val="bg1"/>
                </a:solidFill>
              </a:defRPr>
            </a:lvl1pPr>
          </a:lstStyle>
          <a:p>
            <a:fld id="{A2885E78-1F86-4A3D-9EE1-B0103B1CEF15}" type="slidenum">
              <a:rPr lang="en-US" smtClean="0">
                <a:solidFill>
                  <a:prstClr val="white"/>
                </a:solidFill>
              </a:rPr>
              <a:pPr/>
              <a:t>‹#›</a:t>
            </a:fld>
            <a:endParaRPr lang="en-US" dirty="0">
              <a:solidFill>
                <a:prstClr val="white"/>
              </a:solidFill>
            </a:endParaRPr>
          </a:p>
        </p:txBody>
      </p:sp>
      <p:sp>
        <p:nvSpPr>
          <p:cNvPr id="7" name="Text Placeholder 6"/>
          <p:cNvSpPr>
            <a:spLocks noGrp="1"/>
          </p:cNvSpPr>
          <p:nvPr>
            <p:ph type="body" sz="quarter" idx="13" hasCustomPrompt="1"/>
          </p:nvPr>
        </p:nvSpPr>
        <p:spPr bwMode="gray">
          <a:xfrm>
            <a:off x="1828800" y="2011680"/>
            <a:ext cx="9144000" cy="3566160"/>
          </a:xfrm>
        </p:spPr>
        <p:txBody>
          <a:bodyPr/>
          <a:lstStyle>
            <a:lvl1pPr algn="l">
              <a:lnSpc>
                <a:spcPct val="90000"/>
              </a:lnSpc>
              <a:defRPr sz="3733" b="0">
                <a:solidFill>
                  <a:schemeClr val="bg1"/>
                </a:solidFill>
                <a:latin typeface="+mn-lt"/>
              </a:defRPr>
            </a:lvl1pPr>
            <a:lvl2pPr marL="1828754" indent="-304792" algn="l">
              <a:spcBef>
                <a:spcPts val="2400"/>
              </a:spcBef>
              <a:buFont typeface="Arial" panose="020B0604020202020204" pitchFamily="34" charset="0"/>
              <a:buChar char="–"/>
              <a:defRPr sz="2400">
                <a:solidFill>
                  <a:schemeClr val="bg1"/>
                </a:solidFill>
                <a:latin typeface="+mj-lt"/>
              </a:defRPr>
            </a:lvl2pPr>
          </a:lstStyle>
          <a:p>
            <a:pPr lvl="0"/>
            <a:r>
              <a:rPr lang="en-US" dirty="0"/>
              <a:t>Click to edit quote text</a:t>
            </a:r>
          </a:p>
          <a:p>
            <a:pPr lvl="1"/>
            <a:r>
              <a:rPr lang="en-US" dirty="0"/>
              <a:t>Second level for attribution</a:t>
            </a:r>
          </a:p>
        </p:txBody>
      </p:sp>
      <p:sp>
        <p:nvSpPr>
          <p:cNvPr id="6" name="Content Placeholder 2"/>
          <p:cNvSpPr txBox="1">
            <a:spLocks/>
          </p:cNvSpPr>
          <p:nvPr userDrawn="1"/>
        </p:nvSpPr>
        <p:spPr bwMode="gray">
          <a:xfrm>
            <a:off x="670561" y="6427471"/>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solidFill>
                  <a:schemeClr val="bg1"/>
                </a:solidFill>
              </a:rPr>
              <a:t>Proprietary and confidential — do not distribute</a:t>
            </a:r>
          </a:p>
        </p:txBody>
      </p:sp>
    </p:spTree>
    <p:extLst>
      <p:ext uri="{BB962C8B-B14F-4D97-AF65-F5344CB8AC3E}">
        <p14:creationId xmlns:p14="http://schemas.microsoft.com/office/powerpoint/2010/main" val="3479353864"/>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showMasterSp="0" preserve="1" userDrawn="1">
  <p:cSld name="Closing Slide">
    <p:bg bwMode="auto">
      <p:bgPr>
        <a:solidFill>
          <a:schemeClr val="accent5"/>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CF20C4-19A7-2A4F-AAFC-F4B9E4188D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97474" y="5409067"/>
            <a:ext cx="2720831" cy="1148795"/>
          </a:xfrm>
          <a:prstGeom prst="rect">
            <a:avLst/>
          </a:prstGeom>
        </p:spPr>
      </p:pic>
      <p:pic>
        <p:nvPicPr>
          <p:cNvPr id="12" name="Picture 11" descr="A close up of a logo&#10;&#10;Description automatically generated">
            <a:extLst>
              <a:ext uri="{FF2B5EF4-FFF2-40B4-BE49-F238E27FC236}">
                <a16:creationId xmlns:a16="http://schemas.microsoft.com/office/drawing/2014/main" id="{D101116F-5BA2-604C-978A-926BEC32123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827752" y="1243289"/>
            <a:ext cx="4432329" cy="4325847"/>
          </a:xfrm>
          <a:prstGeom prst="rect">
            <a:avLst/>
          </a:prstGeom>
        </p:spPr>
      </p:pic>
      <p:pic>
        <p:nvPicPr>
          <p:cNvPr id="13" name="Picture 12" descr="A picture containing food, drawing&#10;&#10;Description automatically generated">
            <a:extLst>
              <a:ext uri="{FF2B5EF4-FFF2-40B4-BE49-F238E27FC236}">
                <a16:creationId xmlns:a16="http://schemas.microsoft.com/office/drawing/2014/main" id="{F02558E9-813A-3341-AC68-9990729F5311}"/>
              </a:ext>
            </a:extLst>
          </p:cNvPr>
          <p:cNvPicPr>
            <a:picLocks noChangeAspect="1"/>
          </p:cNvPicPr>
          <p:nvPr userDrawn="1"/>
        </p:nvPicPr>
        <p:blipFill>
          <a:blip r:embed="rId4" cstate="print">
            <a:extLst>
              <a:ext uri="{28A0092B-C50C-407E-A947-70E740481C1C}">
                <a14:useLocalDpi xmlns:a14="http://schemas.microsoft.com/office/drawing/2010/main"/>
              </a:ext>
            </a:extLst>
          </a:blip>
          <a:stretch>
            <a:fillRect/>
          </a:stretch>
        </p:blipFill>
        <p:spPr>
          <a:xfrm>
            <a:off x="4375094" y="1778507"/>
            <a:ext cx="3437837" cy="2760688"/>
          </a:xfrm>
          <a:prstGeom prst="rect">
            <a:avLst/>
          </a:prstGeom>
        </p:spPr>
      </p:pic>
    </p:spTree>
    <p:extLst>
      <p:ext uri="{BB962C8B-B14F-4D97-AF65-F5344CB8AC3E}">
        <p14:creationId xmlns:p14="http://schemas.microsoft.com/office/powerpoint/2010/main" val="4220517997"/>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showMasterSp="0" preserve="1" userDrawn="1">
  <p:cSld name="Title and Content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1"/>
            <a:ext cx="10972800" cy="914400"/>
          </a:xfrm>
        </p:spPr>
        <p:txBody>
          <a:bodyPr/>
          <a:lstStyle>
            <a:lvl1pPr>
              <a:defRPr cap="none" spc="0" baseline="0">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670559" y="1454151"/>
            <a:ext cx="10972800" cy="4754880"/>
          </a:xfrm>
        </p:spPr>
        <p:txBody>
          <a:bodyPr/>
          <a:lstStyle>
            <a:lvl1pPr>
              <a:spcBef>
                <a:spcPts val="800"/>
              </a:spcBef>
              <a:defRPr>
                <a:solidFill>
                  <a:schemeClr val="bg1"/>
                </a:solidFill>
              </a:defRPr>
            </a:lvl1pPr>
            <a:lvl2pPr>
              <a:spcBef>
                <a:spcPts val="800"/>
              </a:spcBef>
              <a:defRPr>
                <a:solidFill>
                  <a:schemeClr val="bg1"/>
                </a:solidFill>
              </a:defRPr>
            </a:lvl2pPr>
            <a:lvl3pPr>
              <a:spcBef>
                <a:spcPts val="800"/>
              </a:spcBef>
              <a:defRPr>
                <a:solidFill>
                  <a:schemeClr val="bg1"/>
                </a:solidFill>
              </a:defRPr>
            </a:lvl3pPr>
            <a:lvl4pPr>
              <a:spcBef>
                <a:spcPts val="800"/>
              </a:spcBef>
              <a:defRPr>
                <a:solidFill>
                  <a:schemeClr val="bg1"/>
                </a:solidFill>
              </a:defRPr>
            </a:lvl4pPr>
            <a:lvl5pPr>
              <a:spcBef>
                <a:spcPts val="800"/>
              </a:spcBef>
              <a:defRPr>
                <a:solidFill>
                  <a:schemeClr val="bg1"/>
                </a:solidFill>
              </a:defRPr>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US" dirty="0"/>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a:t>
            </a:fld>
            <a:endParaRPr lang="en-US">
              <a:solidFill>
                <a:prstClr val="white"/>
              </a:solidFill>
            </a:endParaRPr>
          </a:p>
        </p:txBody>
      </p:sp>
      <p:sp>
        <p:nvSpPr>
          <p:cNvPr id="10" name="Content Placeholder 2"/>
          <p:cNvSpPr txBox="1">
            <a:spLocks/>
          </p:cNvSpPr>
          <p:nvPr userDrawn="1"/>
        </p:nvSpPr>
        <p:spPr bwMode="auto">
          <a:xfrm>
            <a:off x="670561" y="6427471"/>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solidFill>
                  <a:schemeClr val="bg1"/>
                </a:solidFill>
              </a:rPr>
              <a:t>Proprietary and confidential — do not distribute</a:t>
            </a:r>
          </a:p>
        </p:txBody>
      </p:sp>
    </p:spTree>
    <p:extLst>
      <p:ext uri="{BB962C8B-B14F-4D97-AF65-F5344CB8AC3E}">
        <p14:creationId xmlns:p14="http://schemas.microsoft.com/office/powerpoint/2010/main" val="108415217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showMasterSp="0" preserve="1" userDrawn="1">
  <p:cSld name="Title and Long Content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1"/>
            <a:ext cx="10972800" cy="914400"/>
          </a:xfrm>
        </p:spPr>
        <p:txBody>
          <a:bodyPr/>
          <a:lstStyle>
            <a:lvl1pPr>
              <a:defRPr cap="none" spc="0" baseline="0">
                <a:solidFill>
                  <a:schemeClr val="bg1"/>
                </a:solidFill>
              </a:defRPr>
            </a:lvl1pPr>
          </a:lstStyle>
          <a:p>
            <a:r>
              <a:rPr lang="en-US" dirty="0"/>
              <a:t>Click to edit master title style</a:t>
            </a:r>
          </a:p>
        </p:txBody>
      </p:sp>
      <p:sp>
        <p:nvSpPr>
          <p:cNvPr id="3" name="Content Placeholder 2"/>
          <p:cNvSpPr>
            <a:spLocks noGrp="1"/>
          </p:cNvSpPr>
          <p:nvPr>
            <p:ph idx="1" hasCustomPrompt="1"/>
          </p:nvPr>
        </p:nvSpPr>
        <p:spPr>
          <a:xfrm>
            <a:off x="670560" y="1463040"/>
            <a:ext cx="8900160" cy="4754880"/>
          </a:xfrm>
        </p:spPr>
        <p:txBody>
          <a:bodyPr/>
          <a:lstStyle>
            <a:lvl1pPr>
              <a:spcBef>
                <a:spcPts val="800"/>
              </a:spcBef>
              <a:defRPr sz="2400" b="0">
                <a:solidFill>
                  <a:schemeClr val="bg1"/>
                </a:solidFill>
                <a:latin typeface="+mn-lt"/>
              </a:defRPr>
            </a:lvl1pPr>
            <a:lvl2pPr>
              <a:spcBef>
                <a:spcPts val="800"/>
              </a:spcBef>
              <a:defRPr sz="2400">
                <a:solidFill>
                  <a:schemeClr val="bg1"/>
                </a:solidFill>
              </a:defRPr>
            </a:lvl2pPr>
            <a:lvl3pPr>
              <a:spcBef>
                <a:spcPts val="800"/>
              </a:spcBef>
              <a:defRPr sz="2133">
                <a:solidFill>
                  <a:schemeClr val="bg1"/>
                </a:solidFill>
              </a:defRPr>
            </a:lvl3pPr>
            <a:lvl4pPr>
              <a:spcBef>
                <a:spcPts val="800"/>
              </a:spcBef>
              <a:defRPr sz="1867">
                <a:solidFill>
                  <a:schemeClr val="bg1"/>
                </a:solidFill>
              </a:defRPr>
            </a:lvl4pPr>
            <a:lvl5pPr marL="914377" indent="0">
              <a:buNone/>
              <a:defRPr/>
            </a:lvl5pPr>
          </a:lstStyle>
          <a:p>
            <a:pPr lvl="0"/>
            <a:r>
              <a:rPr lang="en-US"/>
              <a:t>Click to edit master text styles</a:t>
            </a:r>
          </a:p>
          <a:p>
            <a:pPr lvl="1"/>
            <a:r>
              <a:rPr lang="en-US"/>
              <a:t>First level</a:t>
            </a:r>
          </a:p>
          <a:p>
            <a:pPr lvl="2"/>
            <a:r>
              <a:rPr lang="en-US"/>
              <a:t>Second level</a:t>
            </a:r>
          </a:p>
          <a:p>
            <a:pPr lvl="3"/>
            <a:r>
              <a:rPr lang="en-US"/>
              <a:t>Third level</a:t>
            </a:r>
          </a:p>
        </p:txBody>
      </p:sp>
      <p:sp>
        <p:nvSpPr>
          <p:cNvPr id="4" name="Date Placeholder 3"/>
          <p:cNvSpPr>
            <a:spLocks noGrp="1"/>
          </p:cNvSpPr>
          <p:nvPr>
            <p:ph type="dt" sz="half" idx="10"/>
          </p:nvPr>
        </p:nvSpPr>
        <p:spPr/>
        <p:txBody>
          <a:bodyPr/>
          <a:lstStyle>
            <a:lvl1pPr>
              <a:defRPr>
                <a:solidFill>
                  <a:schemeClr val="bg1"/>
                </a:solidFill>
              </a:defRPr>
            </a:lvl1pPr>
          </a:lstStyle>
          <a:p>
            <a:endParaRPr lang="en-US">
              <a:solidFill>
                <a:prstClr val="white"/>
              </a:solidFill>
            </a:endParaRPr>
          </a:p>
        </p:txBody>
      </p:sp>
      <p:sp>
        <p:nvSpPr>
          <p:cNvPr id="5" name="Footer Placeholder 4"/>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a:t>
            </a:fld>
            <a:endParaRPr lang="en-US">
              <a:solidFill>
                <a:prstClr val="white"/>
              </a:solidFill>
            </a:endParaRPr>
          </a:p>
        </p:txBody>
      </p:sp>
      <p:sp>
        <p:nvSpPr>
          <p:cNvPr id="10" name="Content Placeholder 2"/>
          <p:cNvSpPr txBox="1">
            <a:spLocks/>
          </p:cNvSpPr>
          <p:nvPr userDrawn="1"/>
        </p:nvSpPr>
        <p:spPr bwMode="auto">
          <a:xfrm>
            <a:off x="670561" y="6427471"/>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solidFill>
                  <a:schemeClr val="bg1"/>
                </a:solidFill>
              </a:rPr>
              <a:t>Proprietary and confidential — do not distribute</a:t>
            </a:r>
          </a:p>
        </p:txBody>
      </p:sp>
    </p:spTree>
    <p:extLst>
      <p:ext uri="{BB962C8B-B14F-4D97-AF65-F5344CB8AC3E}">
        <p14:creationId xmlns:p14="http://schemas.microsoft.com/office/powerpoint/2010/main" val="1487500967"/>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showMasterSp="0" preserve="1" userDrawn="1">
  <p:cSld name="Two Content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1"/>
            <a:ext cx="10972800" cy="914400"/>
          </a:xfrm>
        </p:spPr>
        <p:txBody>
          <a:bodyPr/>
          <a:lstStyle>
            <a:lvl1pPr>
              <a:defRPr cap="none" spc="0" baseline="0">
                <a:solidFill>
                  <a:schemeClr val="bg1"/>
                </a:solidFill>
              </a:defRPr>
            </a:lvl1pPr>
          </a:lstStyle>
          <a:p>
            <a:r>
              <a:rPr lang="en-US" dirty="0"/>
              <a:t>Click to edit master title style</a:t>
            </a:r>
          </a:p>
        </p:txBody>
      </p:sp>
      <p:sp>
        <p:nvSpPr>
          <p:cNvPr id="3" name="Content Placeholder 2"/>
          <p:cNvSpPr>
            <a:spLocks noGrp="1"/>
          </p:cNvSpPr>
          <p:nvPr>
            <p:ph sz="half" idx="1" hasCustomPrompt="1"/>
          </p:nvPr>
        </p:nvSpPr>
        <p:spPr>
          <a:xfrm>
            <a:off x="670560" y="1463040"/>
            <a:ext cx="5303520" cy="4754880"/>
          </a:xfrm>
        </p:spPr>
        <p:txBody>
          <a:bodyPr/>
          <a:lstStyle>
            <a:lvl1pPr>
              <a:spcBef>
                <a:spcPts val="800"/>
              </a:spcBef>
              <a:defRPr sz="2400">
                <a:solidFill>
                  <a:schemeClr val="bg1"/>
                </a:solidFill>
              </a:defRPr>
            </a:lvl1pPr>
            <a:lvl2pPr>
              <a:spcBef>
                <a:spcPts val="800"/>
              </a:spcBef>
              <a:defRPr sz="2400">
                <a:solidFill>
                  <a:schemeClr val="bg1"/>
                </a:solidFill>
              </a:defRPr>
            </a:lvl2pPr>
            <a:lvl3pPr>
              <a:spcBef>
                <a:spcPts val="800"/>
              </a:spcBef>
              <a:defRPr sz="2133">
                <a:solidFill>
                  <a:schemeClr val="bg1"/>
                </a:solidFill>
              </a:defRPr>
            </a:lvl3pPr>
            <a:lvl4pPr>
              <a:spcBef>
                <a:spcPts val="800"/>
              </a:spcBef>
              <a:defRPr sz="1867">
                <a:solidFill>
                  <a:schemeClr val="bg1"/>
                </a:solidFill>
              </a:defRPr>
            </a:lvl4pPr>
            <a:lvl5pPr>
              <a:spcBef>
                <a:spcPts val="800"/>
              </a:spcBef>
              <a:defRPr sz="1867">
                <a:solidFill>
                  <a:schemeClr val="bg1"/>
                </a:solidFill>
              </a:defRPr>
            </a:lvl5pPr>
            <a:lvl6pPr>
              <a:defRPr sz="2400"/>
            </a:lvl6pPr>
            <a:lvl7pPr>
              <a:defRPr sz="2400"/>
            </a:lvl7pPr>
            <a:lvl8pPr>
              <a:defRPr sz="2400"/>
            </a:lvl8pPr>
            <a:lvl9pPr>
              <a:defRPr sz="24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US" dirty="0"/>
          </a:p>
        </p:txBody>
      </p:sp>
      <p:sp>
        <p:nvSpPr>
          <p:cNvPr id="4" name="Content Placeholder 3"/>
          <p:cNvSpPr>
            <a:spLocks noGrp="1"/>
          </p:cNvSpPr>
          <p:nvPr>
            <p:ph sz="half" idx="2" hasCustomPrompt="1"/>
          </p:nvPr>
        </p:nvSpPr>
        <p:spPr>
          <a:xfrm>
            <a:off x="6339840" y="1463040"/>
            <a:ext cx="5303520" cy="4754880"/>
          </a:xfrm>
        </p:spPr>
        <p:txBody>
          <a:bodyPr/>
          <a:lstStyle>
            <a:lvl1pPr>
              <a:spcBef>
                <a:spcPts val="800"/>
              </a:spcBef>
              <a:defRPr lang="en-US" sz="2400" b="1" kern="1200" smtClean="0">
                <a:solidFill>
                  <a:schemeClr val="bg1"/>
                </a:solidFill>
                <a:latin typeface="Calibri" panose="020F0502020204030204" pitchFamily="34" charset="0"/>
                <a:ea typeface="+mn-ea"/>
                <a:cs typeface="Calibri" panose="020F0502020204030204" pitchFamily="34" charset="0"/>
              </a:defRPr>
            </a:lvl1pPr>
            <a:lvl2pPr>
              <a:spcBef>
                <a:spcPts val="800"/>
              </a:spcBef>
              <a:defRPr sz="2400">
                <a:solidFill>
                  <a:schemeClr val="bg1"/>
                </a:solidFill>
              </a:defRPr>
            </a:lvl2pPr>
            <a:lvl3pPr>
              <a:spcBef>
                <a:spcPts val="800"/>
              </a:spcBef>
              <a:defRPr sz="2133">
                <a:solidFill>
                  <a:schemeClr val="bg1"/>
                </a:solidFill>
              </a:defRPr>
            </a:lvl3pPr>
            <a:lvl4pPr>
              <a:spcBef>
                <a:spcPts val="800"/>
              </a:spcBef>
              <a:defRPr sz="1867">
                <a:solidFill>
                  <a:schemeClr val="bg1"/>
                </a:solidFill>
              </a:defRPr>
            </a:lvl4pPr>
            <a:lvl5pPr>
              <a:spcBef>
                <a:spcPts val="800"/>
              </a:spcBef>
              <a:defRPr sz="1867">
                <a:solidFill>
                  <a:schemeClr val="bg1"/>
                </a:solidFill>
              </a:defRPr>
            </a:lvl5pPr>
            <a:lvl6pPr>
              <a:defRPr sz="2400"/>
            </a:lvl6pPr>
            <a:lvl7pPr>
              <a:defRPr sz="2400"/>
            </a:lvl7pPr>
            <a:lvl8pPr>
              <a:defRPr sz="2400"/>
            </a:lvl8pPr>
            <a:lvl9pPr>
              <a:defRPr sz="2400"/>
            </a:lvl9pPr>
          </a:lstStyle>
          <a:p>
            <a:pPr marL="0" lvl="0" indent="0" algn="l" defTabSz="1219170" rtl="0" eaLnBrk="1" latinLnBrk="0" hangingPunct="1">
              <a:lnSpc>
                <a:spcPct val="100000"/>
              </a:lnSpc>
              <a:spcBef>
                <a:spcPts val="800"/>
              </a:spcBef>
              <a:buFont typeface="Arial" panose="020B0604020202020204" pitchFamily="34" charset="0"/>
              <a:buNone/>
            </a:pPr>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endParaRPr lang="en-US">
              <a:solidFill>
                <a:prstClr val="white"/>
              </a:solidFill>
            </a:endParaRP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a:t>
            </a:fld>
            <a:endParaRPr lang="en-US">
              <a:solidFill>
                <a:prstClr val="white"/>
              </a:solidFill>
            </a:endParaRPr>
          </a:p>
        </p:txBody>
      </p:sp>
      <p:sp>
        <p:nvSpPr>
          <p:cNvPr id="11" name="Content Placeholder 2"/>
          <p:cNvSpPr txBox="1">
            <a:spLocks/>
          </p:cNvSpPr>
          <p:nvPr userDrawn="1"/>
        </p:nvSpPr>
        <p:spPr bwMode="auto">
          <a:xfrm>
            <a:off x="670561" y="6427471"/>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solidFill>
                  <a:schemeClr val="bg1"/>
                </a:solidFill>
              </a:rPr>
              <a:t>Proprietary and confidential — do not distribute</a:t>
            </a:r>
          </a:p>
        </p:txBody>
      </p:sp>
    </p:spTree>
    <p:extLst>
      <p:ext uri="{BB962C8B-B14F-4D97-AF65-F5344CB8AC3E}">
        <p14:creationId xmlns:p14="http://schemas.microsoft.com/office/powerpoint/2010/main" val="212316409"/>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showMasterSp="0" preserve="1" userDrawn="1">
  <p:cSld name="Two Content + Header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1"/>
            <a:ext cx="10972800" cy="914400"/>
          </a:xfrm>
        </p:spPr>
        <p:txBody>
          <a:bodyPr/>
          <a:lstStyle>
            <a:lvl1pPr>
              <a:defRPr cap="none" spc="133" baseline="0">
                <a:solidFill>
                  <a:schemeClr val="bg1"/>
                </a:solidFill>
              </a:defRPr>
            </a:lvl1pPr>
          </a:lstStyle>
          <a:p>
            <a:r>
              <a:rPr lang="en-US" dirty="0"/>
              <a:t>Click to edit master title style</a:t>
            </a:r>
          </a:p>
        </p:txBody>
      </p:sp>
      <p:sp>
        <p:nvSpPr>
          <p:cNvPr id="3" name="Content Placeholder 2"/>
          <p:cNvSpPr>
            <a:spLocks noGrp="1"/>
          </p:cNvSpPr>
          <p:nvPr>
            <p:ph sz="half" idx="1"/>
          </p:nvPr>
        </p:nvSpPr>
        <p:spPr>
          <a:xfrm>
            <a:off x="670560" y="2743200"/>
            <a:ext cx="5303520" cy="3474720"/>
          </a:xfrm>
        </p:spPr>
        <p:txBody>
          <a:bodyPr/>
          <a:lstStyle>
            <a:lvl1pPr>
              <a:spcBef>
                <a:spcPts val="800"/>
              </a:spcBef>
              <a:defRPr lang="en-US" sz="2400" b="1" kern="1200" smtClean="0">
                <a:solidFill>
                  <a:schemeClr val="bg1"/>
                </a:solidFill>
                <a:latin typeface="Calibri" panose="020F0502020204030204" pitchFamily="34" charset="0"/>
                <a:ea typeface="+mn-ea"/>
                <a:cs typeface="Calibri" panose="020F0502020204030204" pitchFamily="34" charset="0"/>
              </a:defRPr>
            </a:lvl1pPr>
            <a:lvl2pPr>
              <a:spcBef>
                <a:spcPts val="800"/>
              </a:spcBef>
              <a:defRPr sz="2400">
                <a:solidFill>
                  <a:schemeClr val="bg1"/>
                </a:solidFill>
              </a:defRPr>
            </a:lvl2pPr>
            <a:lvl3pPr>
              <a:spcBef>
                <a:spcPts val="800"/>
              </a:spcBef>
              <a:defRPr sz="2133">
                <a:solidFill>
                  <a:schemeClr val="bg1"/>
                </a:solidFill>
              </a:defRPr>
            </a:lvl3pPr>
            <a:lvl4pPr>
              <a:spcBef>
                <a:spcPts val="800"/>
              </a:spcBef>
              <a:defRPr sz="1867">
                <a:solidFill>
                  <a:schemeClr val="bg1"/>
                </a:solidFill>
              </a:defRPr>
            </a:lvl4pPr>
            <a:lvl5pPr>
              <a:spcBef>
                <a:spcPts val="800"/>
              </a:spcBef>
              <a:defRPr sz="1867">
                <a:solidFill>
                  <a:schemeClr val="bg1"/>
                </a:solidFill>
              </a:defRPr>
            </a:lvl5pPr>
            <a:lvl6pPr>
              <a:defRPr sz="2400"/>
            </a:lvl6pPr>
            <a:lvl7pPr>
              <a:defRPr sz="2400"/>
            </a:lvl7pPr>
            <a:lvl8pPr>
              <a:defRPr sz="2400"/>
            </a:lvl8pPr>
            <a:lvl9pPr>
              <a:defRPr sz="2400"/>
            </a:lvl9pPr>
          </a:lstStyle>
          <a:p>
            <a:pPr marL="0" lvl="0" indent="0" algn="l" defTabSz="1219170" rtl="0" eaLnBrk="1" latinLnBrk="0" hangingPunct="1">
              <a:lnSpc>
                <a:spcPct val="100000"/>
              </a:lnSpc>
              <a:spcBef>
                <a:spcPts val="800"/>
              </a:spcBef>
              <a:buFont typeface="Arial" panose="020B0604020202020204" pitchFamily="34" charset="0"/>
              <a:buNone/>
            </a:pPr>
            <a:r>
              <a:rPr lang="en-US"/>
              <a:t>Click to edit Master text styles</a:t>
            </a:r>
          </a:p>
          <a:p>
            <a:pPr marL="0" lvl="1" indent="0" algn="l" defTabSz="1219170" rtl="0" eaLnBrk="1" latinLnBrk="0" hangingPunct="1">
              <a:lnSpc>
                <a:spcPct val="100000"/>
              </a:lnSpc>
              <a:spcBef>
                <a:spcPts val="800"/>
              </a:spcBef>
              <a:buFont typeface="Arial" panose="020B0604020202020204" pitchFamily="34" charset="0"/>
              <a:buNone/>
            </a:pPr>
            <a:r>
              <a:rPr lang="en-US"/>
              <a:t>Second level</a:t>
            </a:r>
          </a:p>
          <a:p>
            <a:pPr marL="0" lvl="2" indent="0" algn="l" defTabSz="1219170" rtl="0" eaLnBrk="1" latinLnBrk="0" hangingPunct="1">
              <a:lnSpc>
                <a:spcPct val="100000"/>
              </a:lnSpc>
              <a:spcBef>
                <a:spcPts val="800"/>
              </a:spcBef>
              <a:buFont typeface="Arial" panose="020B0604020202020204" pitchFamily="34" charset="0"/>
              <a:buNone/>
            </a:pPr>
            <a:r>
              <a:rPr lang="en-US"/>
              <a:t>Third level</a:t>
            </a:r>
          </a:p>
          <a:p>
            <a:pPr marL="0" lvl="3" indent="0" algn="l" defTabSz="1219170" rtl="0" eaLnBrk="1" latinLnBrk="0" hangingPunct="1">
              <a:lnSpc>
                <a:spcPct val="100000"/>
              </a:lnSpc>
              <a:spcBef>
                <a:spcPts val="800"/>
              </a:spcBef>
              <a:buFont typeface="Arial" panose="020B0604020202020204" pitchFamily="34" charset="0"/>
              <a:buNone/>
            </a:pPr>
            <a:r>
              <a:rPr lang="en-US"/>
              <a:t>Fourth level</a:t>
            </a:r>
          </a:p>
          <a:p>
            <a:pPr marL="0" lvl="4" indent="0" algn="l" defTabSz="1219170" rtl="0" eaLnBrk="1" latinLnBrk="0" hangingPunct="1">
              <a:lnSpc>
                <a:spcPct val="100000"/>
              </a:lnSpc>
              <a:spcBef>
                <a:spcPts val="800"/>
              </a:spcBef>
              <a:buFont typeface="Arial" panose="020B0604020202020204" pitchFamily="34" charset="0"/>
              <a:buNone/>
            </a:pPr>
            <a:r>
              <a:rPr lang="en-US"/>
              <a:t>Fifth level</a:t>
            </a:r>
            <a:endParaRPr lang="en-US" dirty="0"/>
          </a:p>
        </p:txBody>
      </p:sp>
      <p:sp>
        <p:nvSpPr>
          <p:cNvPr id="4" name="Content Placeholder 3"/>
          <p:cNvSpPr>
            <a:spLocks noGrp="1"/>
          </p:cNvSpPr>
          <p:nvPr>
            <p:ph sz="half" idx="2"/>
          </p:nvPr>
        </p:nvSpPr>
        <p:spPr>
          <a:xfrm>
            <a:off x="6339840" y="2743200"/>
            <a:ext cx="5303520" cy="3474720"/>
          </a:xfrm>
        </p:spPr>
        <p:txBody>
          <a:bodyPr/>
          <a:lstStyle>
            <a:lvl1pPr>
              <a:spcBef>
                <a:spcPts val="800"/>
              </a:spcBef>
              <a:defRPr lang="en-US" sz="2400" b="1" kern="1200" smtClean="0">
                <a:solidFill>
                  <a:schemeClr val="bg1"/>
                </a:solidFill>
                <a:latin typeface="Calibri" panose="020F0502020204030204" pitchFamily="34" charset="0"/>
                <a:ea typeface="+mn-ea"/>
                <a:cs typeface="Calibri" panose="020F0502020204030204" pitchFamily="34" charset="0"/>
              </a:defRPr>
            </a:lvl1pPr>
            <a:lvl2pPr>
              <a:spcBef>
                <a:spcPts val="800"/>
              </a:spcBef>
              <a:defRPr sz="2400">
                <a:solidFill>
                  <a:schemeClr val="bg1"/>
                </a:solidFill>
              </a:defRPr>
            </a:lvl2pPr>
            <a:lvl3pPr>
              <a:spcBef>
                <a:spcPts val="800"/>
              </a:spcBef>
              <a:defRPr sz="2133">
                <a:solidFill>
                  <a:schemeClr val="bg1"/>
                </a:solidFill>
              </a:defRPr>
            </a:lvl3pPr>
            <a:lvl4pPr>
              <a:spcBef>
                <a:spcPts val="800"/>
              </a:spcBef>
              <a:defRPr sz="1867">
                <a:solidFill>
                  <a:schemeClr val="bg1"/>
                </a:solidFill>
              </a:defRPr>
            </a:lvl4pPr>
            <a:lvl5pPr>
              <a:spcBef>
                <a:spcPts val="800"/>
              </a:spcBef>
              <a:defRPr sz="1867">
                <a:solidFill>
                  <a:schemeClr val="bg1"/>
                </a:solidFill>
              </a:defRPr>
            </a:lvl5pPr>
            <a:lvl6pPr>
              <a:defRPr sz="2400"/>
            </a:lvl6pPr>
            <a:lvl7pPr>
              <a:defRPr sz="2400"/>
            </a:lvl7pPr>
            <a:lvl8pPr>
              <a:defRPr sz="2400"/>
            </a:lvl8pPr>
            <a:lvl9pPr>
              <a:defRPr sz="2400"/>
            </a:lvl9pPr>
          </a:lstStyle>
          <a:p>
            <a:pPr marL="0" lvl="0" indent="0" algn="l" defTabSz="1219170" rtl="0" eaLnBrk="1" latinLnBrk="0" hangingPunct="1">
              <a:lnSpc>
                <a:spcPct val="100000"/>
              </a:lnSpc>
              <a:spcBef>
                <a:spcPts val="800"/>
              </a:spcBef>
              <a:buFont typeface="Arial" panose="020B0604020202020204" pitchFamily="34" charset="0"/>
              <a:buNone/>
            </a:pPr>
            <a:r>
              <a:rPr lang="en-US"/>
              <a:t>Click to edit Master text styles</a:t>
            </a:r>
          </a:p>
          <a:p>
            <a:pPr marL="0" lvl="1" indent="0" algn="l" defTabSz="1219170" rtl="0" eaLnBrk="1" latinLnBrk="0" hangingPunct="1">
              <a:lnSpc>
                <a:spcPct val="100000"/>
              </a:lnSpc>
              <a:spcBef>
                <a:spcPts val="800"/>
              </a:spcBef>
              <a:buFont typeface="Arial" panose="020B0604020202020204" pitchFamily="34" charset="0"/>
              <a:buNone/>
            </a:pPr>
            <a:r>
              <a:rPr lang="en-US"/>
              <a:t>Second level</a:t>
            </a:r>
          </a:p>
          <a:p>
            <a:pPr marL="0" lvl="2" indent="0" algn="l" defTabSz="1219170" rtl="0" eaLnBrk="1" latinLnBrk="0" hangingPunct="1">
              <a:lnSpc>
                <a:spcPct val="100000"/>
              </a:lnSpc>
              <a:spcBef>
                <a:spcPts val="800"/>
              </a:spcBef>
              <a:buFont typeface="Arial" panose="020B0604020202020204" pitchFamily="34" charset="0"/>
              <a:buNone/>
            </a:pPr>
            <a:r>
              <a:rPr lang="en-US"/>
              <a:t>Third level</a:t>
            </a:r>
          </a:p>
          <a:p>
            <a:pPr marL="0" lvl="3" indent="0" algn="l" defTabSz="1219170" rtl="0" eaLnBrk="1" latinLnBrk="0" hangingPunct="1">
              <a:lnSpc>
                <a:spcPct val="100000"/>
              </a:lnSpc>
              <a:spcBef>
                <a:spcPts val="800"/>
              </a:spcBef>
              <a:buFont typeface="Arial" panose="020B0604020202020204" pitchFamily="34" charset="0"/>
              <a:buNone/>
            </a:pPr>
            <a:r>
              <a:rPr lang="en-US"/>
              <a:t>Fourth level</a:t>
            </a:r>
          </a:p>
          <a:p>
            <a:pPr marL="0" lvl="4" indent="0" algn="l" defTabSz="1219170" rtl="0" eaLnBrk="1" latinLnBrk="0" hangingPunct="1">
              <a:lnSpc>
                <a:spcPct val="100000"/>
              </a:lnSpc>
              <a:spcBef>
                <a:spcPts val="800"/>
              </a:spcBef>
              <a:buFont typeface="Arial" panose="020B0604020202020204" pitchFamily="34" charset="0"/>
              <a:buNone/>
            </a:pPr>
            <a:r>
              <a:rPr lang="en-US"/>
              <a:t>Fifth level</a:t>
            </a:r>
            <a:endParaRPr lang="en-US" dirty="0"/>
          </a:p>
        </p:txBody>
      </p:sp>
      <p:sp>
        <p:nvSpPr>
          <p:cNvPr id="5" name="Date Placeholder 4"/>
          <p:cNvSpPr>
            <a:spLocks noGrp="1"/>
          </p:cNvSpPr>
          <p:nvPr>
            <p:ph type="dt" sz="half" idx="10"/>
          </p:nvPr>
        </p:nvSpPr>
        <p:spPr/>
        <p:txBody>
          <a:bodyPr/>
          <a:lstStyle>
            <a:lvl1pPr>
              <a:defRPr>
                <a:solidFill>
                  <a:schemeClr val="bg1"/>
                </a:solidFill>
              </a:defRPr>
            </a:lvl1pPr>
          </a:lstStyle>
          <a:p>
            <a:endParaRPr lang="en-US">
              <a:solidFill>
                <a:prstClr val="white"/>
              </a:solidFill>
            </a:endParaRPr>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a:t>
            </a:fld>
            <a:endParaRPr lang="en-US">
              <a:solidFill>
                <a:prstClr val="white"/>
              </a:solidFill>
            </a:endParaRPr>
          </a:p>
        </p:txBody>
      </p:sp>
      <p:sp>
        <p:nvSpPr>
          <p:cNvPr id="10" name="Text Placeholder 9"/>
          <p:cNvSpPr>
            <a:spLocks noGrp="1"/>
          </p:cNvSpPr>
          <p:nvPr>
            <p:ph type="body" sz="quarter" idx="14"/>
          </p:nvPr>
        </p:nvSpPr>
        <p:spPr>
          <a:xfrm>
            <a:off x="670560" y="1463040"/>
            <a:ext cx="10972800" cy="1097280"/>
          </a:xfrm>
        </p:spPr>
        <p:txBody>
          <a:bodyPr/>
          <a:lstStyle>
            <a:lvl1pPr>
              <a:defRPr sz="2667" b="0">
                <a:solidFill>
                  <a:schemeClr val="bg1"/>
                </a:solidFill>
                <a:latin typeface="+mn-lt"/>
              </a:defRPr>
            </a:lvl1pPr>
          </a:lstStyle>
          <a:p>
            <a:pPr lvl="0"/>
            <a:r>
              <a:rPr lang="en-US" dirty="0"/>
              <a:t>Click to edit Master text styles</a:t>
            </a:r>
          </a:p>
        </p:txBody>
      </p:sp>
      <p:sp>
        <p:nvSpPr>
          <p:cNvPr id="12" name="Content Placeholder 2"/>
          <p:cNvSpPr txBox="1">
            <a:spLocks/>
          </p:cNvSpPr>
          <p:nvPr userDrawn="1"/>
        </p:nvSpPr>
        <p:spPr bwMode="auto">
          <a:xfrm>
            <a:off x="670561" y="6427471"/>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solidFill>
                  <a:schemeClr val="bg1"/>
                </a:solidFill>
              </a:rPr>
              <a:t>Proprietary and confidential — do not distribute</a:t>
            </a:r>
          </a:p>
        </p:txBody>
      </p:sp>
    </p:spTree>
    <p:extLst>
      <p:ext uri="{BB962C8B-B14F-4D97-AF65-F5344CB8AC3E}">
        <p14:creationId xmlns:p14="http://schemas.microsoft.com/office/powerpoint/2010/main" val="3262977339"/>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userDrawn="1">
  <p:cSld name="4_Text with Image">
    <p:bg>
      <p:bgPr>
        <a:solidFill>
          <a:schemeClr val="tx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096000" y="0"/>
            <a:ext cx="6096000" cy="6858000"/>
          </a:xfrm>
          <a:solidFill>
            <a:schemeClr val="accent3"/>
          </a:solidFill>
          <a:ln>
            <a:noFill/>
          </a:ln>
          <a:effectLst/>
        </p:spPr>
        <p:txBody>
          <a:bodyPr lIns="365760" rIns="365760" anchor="ctr" anchorCtr="1"/>
          <a:lstStyle>
            <a:lvl1pPr algn="ctr">
              <a:defRPr sz="3200" b="0" baseline="0">
                <a:solidFill>
                  <a:schemeClr val="tx2"/>
                </a:solidFill>
                <a:latin typeface="+mn-lt"/>
              </a:defRPr>
            </a:lvl1pPr>
          </a:lstStyle>
          <a:p>
            <a:r>
              <a:rPr lang="en-US"/>
              <a:t>Insert an image within </a:t>
            </a:r>
            <a:br>
              <a:rPr lang="en-US"/>
            </a:br>
            <a:r>
              <a:rPr lang="en-US"/>
              <a:t>this placeholder or add a typographic callout</a:t>
            </a:r>
          </a:p>
        </p:txBody>
      </p:sp>
      <p:sp>
        <p:nvSpPr>
          <p:cNvPr id="2" name="Title 1"/>
          <p:cNvSpPr>
            <a:spLocks noGrp="1"/>
          </p:cNvSpPr>
          <p:nvPr>
            <p:ph type="title" hasCustomPrompt="1"/>
          </p:nvPr>
        </p:nvSpPr>
        <p:spPr>
          <a:xfrm>
            <a:off x="670560" y="361951"/>
            <a:ext cx="5299456" cy="914400"/>
          </a:xfrm>
        </p:spPr>
        <p:txBody>
          <a:bodyPr rIns="182880"/>
          <a:lstStyle>
            <a:lvl1pPr>
              <a:defRPr cap="none" baseline="0">
                <a:solidFill>
                  <a:schemeClr val="bg1"/>
                </a:solidFill>
              </a:defRPr>
            </a:lvl1pPr>
          </a:lstStyle>
          <a:p>
            <a:r>
              <a:rPr lang="en-US" dirty="0"/>
              <a:t>Click to edit master title</a:t>
            </a:r>
          </a:p>
        </p:txBody>
      </p:sp>
      <p:sp>
        <p:nvSpPr>
          <p:cNvPr id="3" name="Content Placeholder 2"/>
          <p:cNvSpPr>
            <a:spLocks noGrp="1"/>
          </p:cNvSpPr>
          <p:nvPr>
            <p:ph sz="half" idx="1" hasCustomPrompt="1"/>
          </p:nvPr>
        </p:nvSpPr>
        <p:spPr>
          <a:xfrm>
            <a:off x="670560" y="1463040"/>
            <a:ext cx="5303520" cy="4617720"/>
          </a:xfrm>
        </p:spPr>
        <p:txBody>
          <a:bodyPr rIns="182880"/>
          <a:lstStyle>
            <a:lvl1pPr>
              <a:spcBef>
                <a:spcPts val="4000"/>
              </a:spcBef>
              <a:defRPr lang="en-US" sz="2400" b="1" kern="1200" smtClean="0">
                <a:solidFill>
                  <a:schemeClr val="bg1"/>
                </a:solidFill>
                <a:latin typeface="Calibri" panose="020F0502020204030204" pitchFamily="34" charset="0"/>
                <a:ea typeface="+mn-ea"/>
                <a:cs typeface="Calibri" panose="020F0502020204030204" pitchFamily="34" charset="0"/>
              </a:defRPr>
            </a:lvl1pPr>
            <a:lvl2pPr>
              <a:defRPr sz="2400">
                <a:solidFill>
                  <a:schemeClr val="bg1"/>
                </a:solidFill>
              </a:defRPr>
            </a:lvl2pPr>
            <a:lvl3pPr>
              <a:defRPr sz="2133">
                <a:solidFill>
                  <a:schemeClr val="bg1"/>
                </a:solidFill>
              </a:defRPr>
            </a:lvl3pPr>
            <a:lvl4pPr>
              <a:defRPr sz="1867">
                <a:solidFill>
                  <a:schemeClr val="bg1"/>
                </a:solidFill>
              </a:defRPr>
            </a:lvl4pPr>
            <a:lvl5pPr>
              <a:defRPr sz="1867">
                <a:solidFill>
                  <a:schemeClr val="bg1"/>
                </a:solidFill>
              </a:defRPr>
            </a:lvl5pPr>
            <a:lvl6pPr>
              <a:defRPr sz="2400"/>
            </a:lvl6pPr>
            <a:lvl7pPr>
              <a:defRPr sz="2400"/>
            </a:lvl7pPr>
            <a:lvl8pPr>
              <a:defRPr sz="2400"/>
            </a:lvl8pPr>
            <a:lvl9pPr>
              <a:defRPr sz="2400"/>
            </a:lvl9pPr>
          </a:lstStyle>
          <a:p>
            <a:pPr marL="0" lvl="0" indent="0" algn="l" defTabSz="1219170" rtl="0" eaLnBrk="1" latinLnBrk="0" hangingPunct="1">
              <a:lnSpc>
                <a:spcPct val="100000"/>
              </a:lnSpc>
              <a:spcBef>
                <a:spcPts val="800"/>
              </a:spcBef>
              <a:buFont typeface="Arial" panose="020B0604020202020204"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sz="1333">
                <a:solidFill>
                  <a:schemeClr val="bg1"/>
                </a:solidFill>
                <a:latin typeface="Calibri" panose="020F0502020204030204" pitchFamily="34" charset="0"/>
                <a:cs typeface="Calibri" panose="020F0502020204030204" pitchFamily="34" charset="0"/>
              </a:defRPr>
            </a:lvl1pPr>
          </a:lstStyle>
          <a:p>
            <a:endParaRPr lang="en-US"/>
          </a:p>
        </p:txBody>
      </p:sp>
      <p:sp>
        <p:nvSpPr>
          <p:cNvPr id="6" name="Footer Placeholder 5"/>
          <p:cNvSpPr>
            <a:spLocks noGrp="1"/>
          </p:cNvSpPr>
          <p:nvPr>
            <p:ph type="ftr" sz="quarter" idx="11"/>
          </p:nvPr>
        </p:nvSpPr>
        <p:spPr/>
        <p:txBody>
          <a:bodyPr/>
          <a:lstStyle>
            <a:lvl1pPr>
              <a:defRPr sz="1333">
                <a:solidFill>
                  <a:schemeClr val="bg1"/>
                </a:solidFill>
                <a:latin typeface="Calibri" panose="020F0502020204030204" pitchFamily="34" charset="0"/>
                <a:cs typeface="Calibri" panose="020F0502020204030204" pitchFamily="34" charset="0"/>
              </a:defRPr>
            </a:lvl1pPr>
          </a:lstStyle>
          <a:p>
            <a:endParaRPr lang="en-US"/>
          </a:p>
        </p:txBody>
      </p:sp>
      <p:sp>
        <p:nvSpPr>
          <p:cNvPr id="7" name="Slide Number Placeholder 6"/>
          <p:cNvSpPr>
            <a:spLocks noGrp="1"/>
          </p:cNvSpPr>
          <p:nvPr>
            <p:ph type="sldNum" sz="quarter" idx="12"/>
          </p:nvPr>
        </p:nvSpPr>
        <p:spPr/>
        <p:txBody>
          <a:bodyPr/>
          <a:lstStyle>
            <a:lvl1pPr>
              <a:defRPr sz="1333">
                <a:solidFill>
                  <a:schemeClr val="bg1"/>
                </a:solidFill>
                <a:latin typeface="Calibri" panose="020F0502020204030204" pitchFamily="34" charset="0"/>
                <a:cs typeface="Calibri" panose="020F0502020204030204" pitchFamily="34" charset="0"/>
              </a:defRPr>
            </a:lvl1pPr>
          </a:lstStyle>
          <a:p>
            <a:fld id="{A2885E78-1F86-4A3D-9EE1-B0103B1CEF15}" type="slidenum">
              <a:rPr lang="en-US" smtClean="0"/>
              <a:pPr/>
              <a:t>‹#›</a:t>
            </a:fld>
            <a:endParaRPr lang="en-US"/>
          </a:p>
        </p:txBody>
      </p:sp>
      <p:sp>
        <p:nvSpPr>
          <p:cNvPr id="12" name="Content Placeholder 2"/>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33" dirty="0">
                <a:solidFill>
                  <a:schemeClr val="bg1"/>
                </a:solidFill>
                <a:latin typeface="Calibri" panose="020F0502020204030204" pitchFamily="34" charset="0"/>
                <a:cs typeface="Calibri" panose="020F0502020204030204" pitchFamily="34" charset="0"/>
              </a:rPr>
              <a:t>Proprietary and confidential — do not distribute</a:t>
            </a:r>
          </a:p>
        </p:txBody>
      </p:sp>
    </p:spTree>
    <p:extLst>
      <p:ext uri="{BB962C8B-B14F-4D97-AF65-F5344CB8AC3E}">
        <p14:creationId xmlns:p14="http://schemas.microsoft.com/office/powerpoint/2010/main" val="1586116342"/>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userDrawn="1">
  <p:cSld name="5_Text with Image">
    <p:bg>
      <p:bgPr>
        <a:solidFill>
          <a:schemeClr val="tx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096000" y="0"/>
            <a:ext cx="6096000" cy="6858000"/>
          </a:xfrm>
          <a:solidFill>
            <a:schemeClr val="accent5"/>
          </a:solidFill>
          <a:ln>
            <a:noFill/>
          </a:ln>
          <a:effectLst/>
        </p:spPr>
        <p:txBody>
          <a:bodyPr lIns="365760" rIns="365760" anchor="ctr" anchorCtr="1"/>
          <a:lstStyle>
            <a:lvl1pPr algn="ctr">
              <a:defRPr sz="3200" b="0" baseline="0">
                <a:solidFill>
                  <a:schemeClr val="bg1"/>
                </a:solidFill>
                <a:latin typeface="+mn-lt"/>
              </a:defRPr>
            </a:lvl1pPr>
          </a:lstStyle>
          <a:p>
            <a:r>
              <a:rPr lang="en-US"/>
              <a:t>Insert an image within </a:t>
            </a:r>
            <a:br>
              <a:rPr lang="en-US"/>
            </a:br>
            <a:r>
              <a:rPr lang="en-US"/>
              <a:t>this placeholder or add a typographic callout</a:t>
            </a:r>
          </a:p>
        </p:txBody>
      </p:sp>
      <p:sp>
        <p:nvSpPr>
          <p:cNvPr id="2" name="Title 1"/>
          <p:cNvSpPr>
            <a:spLocks noGrp="1"/>
          </p:cNvSpPr>
          <p:nvPr>
            <p:ph type="title" hasCustomPrompt="1"/>
          </p:nvPr>
        </p:nvSpPr>
        <p:spPr>
          <a:xfrm>
            <a:off x="670560" y="361951"/>
            <a:ext cx="5299456" cy="914400"/>
          </a:xfrm>
        </p:spPr>
        <p:txBody>
          <a:bodyPr rIns="182880"/>
          <a:lstStyle>
            <a:lvl1pPr>
              <a:defRPr cap="none" baseline="0">
                <a:solidFill>
                  <a:schemeClr val="bg1"/>
                </a:solidFill>
              </a:defRPr>
            </a:lvl1pPr>
          </a:lstStyle>
          <a:p>
            <a:r>
              <a:rPr lang="en-US" dirty="0"/>
              <a:t>Click to edit master title</a:t>
            </a:r>
          </a:p>
        </p:txBody>
      </p:sp>
      <p:sp>
        <p:nvSpPr>
          <p:cNvPr id="3" name="Content Placeholder 2"/>
          <p:cNvSpPr>
            <a:spLocks noGrp="1"/>
          </p:cNvSpPr>
          <p:nvPr>
            <p:ph sz="half" idx="1" hasCustomPrompt="1"/>
          </p:nvPr>
        </p:nvSpPr>
        <p:spPr>
          <a:xfrm>
            <a:off x="670560" y="1463040"/>
            <a:ext cx="5303520" cy="4617720"/>
          </a:xfrm>
        </p:spPr>
        <p:txBody>
          <a:bodyPr rIns="182880"/>
          <a:lstStyle>
            <a:lvl1pPr>
              <a:spcBef>
                <a:spcPts val="4000"/>
              </a:spcBef>
              <a:defRPr lang="en-US" sz="2400" b="1" kern="1200" smtClean="0">
                <a:solidFill>
                  <a:schemeClr val="bg1"/>
                </a:solidFill>
                <a:latin typeface="Calibri" panose="020F0502020204030204" pitchFamily="34" charset="0"/>
                <a:ea typeface="+mn-ea"/>
                <a:cs typeface="Calibri" panose="020F0502020204030204" pitchFamily="34" charset="0"/>
              </a:defRPr>
            </a:lvl1pPr>
            <a:lvl2pPr>
              <a:defRPr sz="2400">
                <a:solidFill>
                  <a:schemeClr val="bg1"/>
                </a:solidFill>
              </a:defRPr>
            </a:lvl2pPr>
            <a:lvl3pPr>
              <a:defRPr sz="2133">
                <a:solidFill>
                  <a:schemeClr val="bg1"/>
                </a:solidFill>
              </a:defRPr>
            </a:lvl3pPr>
            <a:lvl4pPr>
              <a:defRPr sz="1867">
                <a:solidFill>
                  <a:schemeClr val="bg1"/>
                </a:solidFill>
              </a:defRPr>
            </a:lvl4pPr>
            <a:lvl5pPr>
              <a:defRPr sz="1867">
                <a:solidFill>
                  <a:schemeClr val="bg1"/>
                </a:solidFill>
              </a:defRPr>
            </a:lvl5pPr>
            <a:lvl6pPr>
              <a:defRPr sz="2400"/>
            </a:lvl6pPr>
            <a:lvl7pPr>
              <a:defRPr sz="2400"/>
            </a:lvl7pPr>
            <a:lvl8pPr>
              <a:defRPr sz="2400"/>
            </a:lvl8pPr>
            <a:lvl9pPr>
              <a:defRPr sz="2400"/>
            </a:lvl9pPr>
          </a:lstStyle>
          <a:p>
            <a:pPr marL="0" lvl="0" indent="0" algn="l" defTabSz="1219170" rtl="0" eaLnBrk="1" latinLnBrk="0" hangingPunct="1">
              <a:lnSpc>
                <a:spcPct val="100000"/>
              </a:lnSpc>
              <a:spcBef>
                <a:spcPts val="800"/>
              </a:spcBef>
              <a:buFont typeface="Arial" panose="020B0604020202020204"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pPr/>
              <a:t>‹#›</a:t>
            </a:fld>
            <a:endParaRPr lang="en-US"/>
          </a:p>
        </p:txBody>
      </p:sp>
      <p:sp>
        <p:nvSpPr>
          <p:cNvPr id="12" name="Content Placeholder 2"/>
          <p:cNvSpPr txBox="1">
            <a:spLocks/>
          </p:cNvSpPr>
          <p:nvPr userDrawn="1"/>
        </p:nvSpPr>
        <p:spPr bwMode="gray">
          <a:xfrm>
            <a:off x="670561" y="6427471"/>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solidFill>
                  <a:schemeClr val="bg1"/>
                </a:solidFill>
              </a:rPr>
              <a:t>Proprietary and confidential — do not distribute</a:t>
            </a:r>
          </a:p>
        </p:txBody>
      </p:sp>
    </p:spTree>
    <p:extLst>
      <p:ext uri="{BB962C8B-B14F-4D97-AF65-F5344CB8AC3E}">
        <p14:creationId xmlns:p14="http://schemas.microsoft.com/office/powerpoint/2010/main" val="3255475196"/>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6_Text with Image">
    <p:bg>
      <p:bgPr>
        <a:solidFill>
          <a:schemeClr val="tx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096000" y="0"/>
            <a:ext cx="6096000" cy="6858000"/>
          </a:xfrm>
          <a:solidFill>
            <a:schemeClr val="accent2"/>
          </a:solidFill>
          <a:ln>
            <a:noFill/>
          </a:ln>
          <a:effectLst/>
        </p:spPr>
        <p:txBody>
          <a:bodyPr lIns="365760" rIns="365760" anchor="ctr" anchorCtr="1"/>
          <a:lstStyle>
            <a:lvl1pPr algn="ctr">
              <a:defRPr sz="3200" b="0" baseline="0">
                <a:solidFill>
                  <a:schemeClr val="bg1"/>
                </a:solidFill>
                <a:latin typeface="+mn-lt"/>
              </a:defRPr>
            </a:lvl1pPr>
          </a:lstStyle>
          <a:p>
            <a:r>
              <a:rPr lang="en-US"/>
              <a:t>Insert an image within </a:t>
            </a:r>
            <a:br>
              <a:rPr lang="en-US"/>
            </a:br>
            <a:r>
              <a:rPr lang="en-US"/>
              <a:t>this placeholder or add a typographic callout</a:t>
            </a:r>
          </a:p>
        </p:txBody>
      </p:sp>
      <p:sp>
        <p:nvSpPr>
          <p:cNvPr id="2" name="Title 1"/>
          <p:cNvSpPr>
            <a:spLocks noGrp="1"/>
          </p:cNvSpPr>
          <p:nvPr>
            <p:ph type="title" hasCustomPrompt="1"/>
          </p:nvPr>
        </p:nvSpPr>
        <p:spPr>
          <a:xfrm>
            <a:off x="670560" y="361951"/>
            <a:ext cx="5299456" cy="914400"/>
          </a:xfrm>
        </p:spPr>
        <p:txBody>
          <a:bodyPr rIns="182880"/>
          <a:lstStyle>
            <a:lvl1pPr>
              <a:defRPr cap="none" baseline="0">
                <a:solidFill>
                  <a:schemeClr val="bg1"/>
                </a:solidFill>
              </a:defRPr>
            </a:lvl1pPr>
          </a:lstStyle>
          <a:p>
            <a:r>
              <a:rPr lang="en-US" dirty="0"/>
              <a:t>Click to edit master title</a:t>
            </a:r>
          </a:p>
        </p:txBody>
      </p:sp>
      <p:sp>
        <p:nvSpPr>
          <p:cNvPr id="3" name="Content Placeholder 2"/>
          <p:cNvSpPr>
            <a:spLocks noGrp="1"/>
          </p:cNvSpPr>
          <p:nvPr>
            <p:ph sz="half" idx="1" hasCustomPrompt="1"/>
          </p:nvPr>
        </p:nvSpPr>
        <p:spPr>
          <a:xfrm>
            <a:off x="670560" y="1463040"/>
            <a:ext cx="5303520" cy="4617720"/>
          </a:xfrm>
        </p:spPr>
        <p:txBody>
          <a:bodyPr rIns="182880"/>
          <a:lstStyle>
            <a:lvl1pPr>
              <a:spcBef>
                <a:spcPts val="4000"/>
              </a:spcBef>
              <a:defRPr lang="en-US" sz="2400" b="1" kern="1200" smtClean="0">
                <a:solidFill>
                  <a:schemeClr val="bg1"/>
                </a:solidFill>
                <a:latin typeface="Calibri" panose="020F0502020204030204" pitchFamily="34" charset="0"/>
                <a:ea typeface="+mn-ea"/>
                <a:cs typeface="Calibri" panose="020F0502020204030204" pitchFamily="34" charset="0"/>
              </a:defRPr>
            </a:lvl1pPr>
            <a:lvl2pPr>
              <a:defRPr sz="2400">
                <a:solidFill>
                  <a:schemeClr val="bg1"/>
                </a:solidFill>
              </a:defRPr>
            </a:lvl2pPr>
            <a:lvl3pPr>
              <a:defRPr sz="2133">
                <a:solidFill>
                  <a:schemeClr val="bg1"/>
                </a:solidFill>
              </a:defRPr>
            </a:lvl3pPr>
            <a:lvl4pPr>
              <a:defRPr sz="1867">
                <a:solidFill>
                  <a:schemeClr val="bg1"/>
                </a:solidFill>
              </a:defRPr>
            </a:lvl4pPr>
            <a:lvl5pPr>
              <a:defRPr sz="1867">
                <a:solidFill>
                  <a:schemeClr val="bg1"/>
                </a:solidFill>
              </a:defRPr>
            </a:lvl5pPr>
            <a:lvl6pPr>
              <a:defRPr sz="2400"/>
            </a:lvl6pPr>
            <a:lvl7pPr>
              <a:defRPr sz="2400"/>
            </a:lvl7pPr>
            <a:lvl8pPr>
              <a:defRPr sz="2400"/>
            </a:lvl8pPr>
            <a:lvl9pPr>
              <a:defRPr sz="2400"/>
            </a:lvl9pPr>
          </a:lstStyle>
          <a:p>
            <a:pPr marL="0" lvl="0" indent="0" algn="l" defTabSz="1219170" rtl="0" eaLnBrk="1" latinLnBrk="0" hangingPunct="1">
              <a:lnSpc>
                <a:spcPct val="100000"/>
              </a:lnSpc>
              <a:spcBef>
                <a:spcPts val="800"/>
              </a:spcBef>
              <a:buFont typeface="Arial" panose="020B0604020202020204"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pPr/>
              <a:t>‹#›</a:t>
            </a:fld>
            <a:endParaRPr lang="en-US"/>
          </a:p>
        </p:txBody>
      </p:sp>
      <p:sp>
        <p:nvSpPr>
          <p:cNvPr id="12" name="Content Placeholder 2"/>
          <p:cNvSpPr txBox="1">
            <a:spLocks/>
          </p:cNvSpPr>
          <p:nvPr userDrawn="1"/>
        </p:nvSpPr>
        <p:spPr bwMode="gray">
          <a:xfrm>
            <a:off x="670561" y="6427471"/>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solidFill>
                  <a:schemeClr val="bg1"/>
                </a:solidFill>
              </a:rPr>
              <a:t>Proprietary and confidential — do not distribute</a:t>
            </a:r>
          </a:p>
        </p:txBody>
      </p:sp>
    </p:spTree>
    <p:extLst>
      <p:ext uri="{BB962C8B-B14F-4D97-AF65-F5344CB8AC3E}">
        <p14:creationId xmlns:p14="http://schemas.microsoft.com/office/powerpoint/2010/main" val="31959757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bwMode="gray">
      <p:bgPr>
        <a:solidFill>
          <a:schemeClr val="bg1"/>
        </a:solidFill>
        <a:effectLst/>
      </p:bgPr>
    </p:bg>
    <p:spTree>
      <p:nvGrpSpPr>
        <p:cNvPr id="1" name=""/>
        <p:cNvGrpSpPr/>
        <p:nvPr/>
      </p:nvGrpSpPr>
      <p:grpSpPr>
        <a:xfrm>
          <a:off x="0" y="0"/>
          <a:ext cx="0" cy="0"/>
          <a:chOff x="0" y="0"/>
          <a:chExt cx="0" cy="0"/>
        </a:xfrm>
      </p:grpSpPr>
      <p:sp>
        <p:nvSpPr>
          <p:cNvPr id="10" name="Content Placeholder 2"/>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33">
                <a:solidFill>
                  <a:schemeClr val="tx1"/>
                </a:solidFill>
                <a:latin typeface="Calibri" panose="020F0502020204030204" pitchFamily="34" charset="0"/>
                <a:cs typeface="Calibri" panose="020F0502020204030204" pitchFamily="34" charset="0"/>
              </a:rPr>
              <a:t>Proprietary and confidential — do not distribute</a:t>
            </a:r>
          </a:p>
        </p:txBody>
      </p:sp>
      <p:sp>
        <p:nvSpPr>
          <p:cNvPr id="2" name="Title 1"/>
          <p:cNvSpPr>
            <a:spLocks noGrp="1"/>
          </p:cNvSpPr>
          <p:nvPr>
            <p:ph type="ctrTitle" hasCustomPrompt="1"/>
          </p:nvPr>
        </p:nvSpPr>
        <p:spPr bwMode="gray">
          <a:xfrm>
            <a:off x="670560" y="3106739"/>
            <a:ext cx="10850881" cy="1645920"/>
          </a:xfrm>
        </p:spPr>
        <p:txBody>
          <a:bodyPr/>
          <a:lstStyle>
            <a:lvl1pPr algn="l">
              <a:lnSpc>
                <a:spcPct val="90000"/>
              </a:lnSpc>
              <a:defRPr sz="5867" b="0" cap="none" spc="0" baseline="0">
                <a:solidFill>
                  <a:schemeClr val="tx1"/>
                </a:solidFill>
                <a:latin typeface="+mn-lt"/>
              </a:defRPr>
            </a:lvl1pPr>
          </a:lstStyle>
          <a:p>
            <a:r>
              <a:rPr lang="en-US"/>
              <a:t>Click to edit master title style</a:t>
            </a:r>
          </a:p>
        </p:txBody>
      </p:sp>
      <p:sp>
        <p:nvSpPr>
          <p:cNvPr id="3" name="Subtitle 2"/>
          <p:cNvSpPr>
            <a:spLocks noGrp="1"/>
          </p:cNvSpPr>
          <p:nvPr>
            <p:ph type="subTitle" idx="1" hasCustomPrompt="1"/>
          </p:nvPr>
        </p:nvSpPr>
        <p:spPr bwMode="gray">
          <a:xfrm>
            <a:off x="670560" y="2333308"/>
            <a:ext cx="10850881" cy="640080"/>
          </a:xfrm>
        </p:spPr>
        <p:txBody>
          <a:bodyPr rIns="0" bIns="0" anchor="b" anchorCtr="0"/>
          <a:lstStyle>
            <a:lvl1pPr marL="0" indent="0" algn="l">
              <a:lnSpc>
                <a:spcPct val="100000"/>
              </a:lnSpc>
              <a:buNone/>
              <a:defRPr sz="2400" b="1" cap="all" spc="200" baseline="0">
                <a:solidFill>
                  <a:schemeClr val="accent5"/>
                </a:solidFill>
                <a:latin typeface="Calibri" panose="020F0502020204030204" pitchFamily="34" charset="0"/>
                <a:cs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bwMode="gray">
          <a:xfrm>
            <a:off x="670560" y="4935539"/>
            <a:ext cx="6461760" cy="640080"/>
          </a:xfrm>
        </p:spPr>
        <p:txBody>
          <a:bodyPr/>
          <a:lstStyle>
            <a:lvl1pPr>
              <a:defRPr sz="1867" b="0" i="0">
                <a:solidFill>
                  <a:schemeClr val="tx1"/>
                </a:solidFill>
                <a:latin typeface="+mn-lt"/>
              </a:defRPr>
            </a:lvl1pPr>
          </a:lstStyle>
          <a:p>
            <a:pPr lvl="0"/>
            <a:r>
              <a:rPr lang="en-US"/>
              <a:t>Click to edit date</a:t>
            </a:r>
          </a:p>
        </p:txBody>
      </p:sp>
      <p:pic>
        <p:nvPicPr>
          <p:cNvPr id="6" name="Picture 5"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8492" y="152401"/>
            <a:ext cx="1828800" cy="1495699"/>
          </a:xfrm>
          <a:prstGeom prst="rect">
            <a:avLst/>
          </a:prstGeom>
        </p:spPr>
      </p:pic>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60866" y="87567"/>
            <a:ext cx="1752725" cy="1905135"/>
          </a:xfrm>
          <a:prstGeom prst="rect">
            <a:avLst/>
          </a:prstGeom>
        </p:spPr>
      </p:pic>
    </p:spTree>
    <p:extLst>
      <p:ext uri="{BB962C8B-B14F-4D97-AF65-F5344CB8AC3E}">
        <p14:creationId xmlns:p14="http://schemas.microsoft.com/office/powerpoint/2010/main" val="1814590246"/>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7_Text with Image">
    <p:bg>
      <p:bgPr>
        <a:solidFill>
          <a:schemeClr val="tx2"/>
        </a:solidFill>
        <a:effectLst/>
      </p:bgPr>
    </p:bg>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096000" y="0"/>
            <a:ext cx="6096000" cy="6858000"/>
          </a:xfrm>
          <a:solidFill>
            <a:schemeClr val="accent4"/>
          </a:solidFill>
          <a:ln>
            <a:noFill/>
          </a:ln>
          <a:effectLst/>
        </p:spPr>
        <p:txBody>
          <a:bodyPr lIns="365760" rIns="365760" anchor="ctr" anchorCtr="1"/>
          <a:lstStyle>
            <a:lvl1pPr algn="ctr">
              <a:defRPr sz="3200" b="0" baseline="0">
                <a:solidFill>
                  <a:schemeClr val="tx2"/>
                </a:solidFill>
                <a:latin typeface="+mn-lt"/>
              </a:defRPr>
            </a:lvl1pPr>
          </a:lstStyle>
          <a:p>
            <a:r>
              <a:rPr lang="en-US"/>
              <a:t>Insert an image within </a:t>
            </a:r>
            <a:br>
              <a:rPr lang="en-US"/>
            </a:br>
            <a:r>
              <a:rPr lang="en-US"/>
              <a:t>this placeholder or add a typographic callout</a:t>
            </a:r>
          </a:p>
        </p:txBody>
      </p:sp>
      <p:sp>
        <p:nvSpPr>
          <p:cNvPr id="2" name="Title 1"/>
          <p:cNvSpPr>
            <a:spLocks noGrp="1"/>
          </p:cNvSpPr>
          <p:nvPr>
            <p:ph type="title" hasCustomPrompt="1"/>
          </p:nvPr>
        </p:nvSpPr>
        <p:spPr>
          <a:xfrm>
            <a:off x="670560" y="361951"/>
            <a:ext cx="5299456" cy="914400"/>
          </a:xfrm>
        </p:spPr>
        <p:txBody>
          <a:bodyPr rIns="182880"/>
          <a:lstStyle>
            <a:lvl1pPr>
              <a:defRPr cap="none" baseline="0">
                <a:solidFill>
                  <a:schemeClr val="bg1"/>
                </a:solidFill>
              </a:defRPr>
            </a:lvl1pPr>
          </a:lstStyle>
          <a:p>
            <a:r>
              <a:rPr lang="en-US" dirty="0"/>
              <a:t>Click to edit master title</a:t>
            </a:r>
          </a:p>
        </p:txBody>
      </p:sp>
      <p:sp>
        <p:nvSpPr>
          <p:cNvPr id="3" name="Content Placeholder 2"/>
          <p:cNvSpPr>
            <a:spLocks noGrp="1"/>
          </p:cNvSpPr>
          <p:nvPr>
            <p:ph sz="half" idx="1" hasCustomPrompt="1"/>
          </p:nvPr>
        </p:nvSpPr>
        <p:spPr>
          <a:xfrm>
            <a:off x="670560" y="1463040"/>
            <a:ext cx="5303520" cy="4617720"/>
          </a:xfrm>
        </p:spPr>
        <p:txBody>
          <a:bodyPr rIns="182880"/>
          <a:lstStyle>
            <a:lvl1pPr>
              <a:spcBef>
                <a:spcPts val="4000"/>
              </a:spcBef>
              <a:defRPr lang="en-US" sz="2400" b="1" kern="1200" smtClean="0">
                <a:solidFill>
                  <a:schemeClr val="bg1"/>
                </a:solidFill>
                <a:latin typeface="Calibri" panose="020F0502020204030204" pitchFamily="34" charset="0"/>
                <a:ea typeface="+mn-ea"/>
                <a:cs typeface="Calibri" panose="020F0502020204030204" pitchFamily="34" charset="0"/>
              </a:defRPr>
            </a:lvl1pPr>
            <a:lvl2pPr>
              <a:defRPr sz="2400">
                <a:solidFill>
                  <a:schemeClr val="bg1"/>
                </a:solidFill>
              </a:defRPr>
            </a:lvl2pPr>
            <a:lvl3pPr>
              <a:defRPr sz="2133">
                <a:solidFill>
                  <a:schemeClr val="bg1"/>
                </a:solidFill>
              </a:defRPr>
            </a:lvl3pPr>
            <a:lvl4pPr>
              <a:defRPr sz="1867">
                <a:solidFill>
                  <a:schemeClr val="bg1"/>
                </a:solidFill>
              </a:defRPr>
            </a:lvl4pPr>
            <a:lvl5pPr>
              <a:defRPr sz="1867">
                <a:solidFill>
                  <a:schemeClr val="bg1"/>
                </a:solidFill>
              </a:defRPr>
            </a:lvl5pPr>
            <a:lvl6pPr>
              <a:defRPr sz="2400"/>
            </a:lvl6pPr>
            <a:lvl7pPr>
              <a:defRPr sz="2400"/>
            </a:lvl7pPr>
            <a:lvl8pPr>
              <a:defRPr sz="2400"/>
            </a:lvl8pPr>
            <a:lvl9pPr>
              <a:defRPr sz="2400"/>
            </a:lvl9pPr>
          </a:lstStyle>
          <a:p>
            <a:pPr marL="0" lvl="0" indent="0" algn="l" defTabSz="1219170" rtl="0" eaLnBrk="1" latinLnBrk="0" hangingPunct="1">
              <a:lnSpc>
                <a:spcPct val="100000"/>
              </a:lnSpc>
              <a:spcBef>
                <a:spcPts val="800"/>
              </a:spcBef>
              <a:buFont typeface="Arial" panose="020B0604020202020204" pitchFamily="34" charset="0"/>
              <a:buNone/>
            </a:pPr>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lvl1pPr>
              <a:defRPr>
                <a:solidFill>
                  <a:schemeClr val="bg1"/>
                </a:solidFill>
              </a:defRPr>
            </a:lvl1pPr>
          </a:lstStyle>
          <a:p>
            <a:endParaRPr lang="en-US"/>
          </a:p>
        </p:txBody>
      </p:sp>
      <p:sp>
        <p:nvSpPr>
          <p:cNvPr id="6" name="Footer Placeholder 5"/>
          <p:cNvSpPr>
            <a:spLocks noGrp="1"/>
          </p:cNvSpPr>
          <p:nvPr>
            <p:ph type="ftr" sz="quarter" idx="11"/>
          </p:nvPr>
        </p:nvSpPr>
        <p:spPr/>
        <p:txBody>
          <a:bodyPr/>
          <a:lstStyle>
            <a:lvl1pPr>
              <a:defRPr>
                <a:solidFill>
                  <a:schemeClr val="bg1"/>
                </a:solidFill>
              </a:defRPr>
            </a:lvl1pPr>
          </a:lstStyle>
          <a:p>
            <a:endParaRPr lang="en-US"/>
          </a:p>
        </p:txBody>
      </p:sp>
      <p:sp>
        <p:nvSpPr>
          <p:cNvPr id="7" name="Slide Number Placeholder 6"/>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pPr/>
              <a:t>‹#›</a:t>
            </a:fld>
            <a:endParaRPr lang="en-US"/>
          </a:p>
        </p:txBody>
      </p:sp>
      <p:sp>
        <p:nvSpPr>
          <p:cNvPr id="12" name="Content Placeholder 2"/>
          <p:cNvSpPr txBox="1">
            <a:spLocks/>
          </p:cNvSpPr>
          <p:nvPr userDrawn="1"/>
        </p:nvSpPr>
        <p:spPr bwMode="gray">
          <a:xfrm>
            <a:off x="670561" y="6427471"/>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solidFill>
                  <a:schemeClr val="bg1"/>
                </a:solidFill>
              </a:rPr>
              <a:t>Proprietary and confidential — do not distribute</a:t>
            </a:r>
          </a:p>
        </p:txBody>
      </p:sp>
    </p:spTree>
    <p:extLst>
      <p:ext uri="{BB962C8B-B14F-4D97-AF65-F5344CB8AC3E}">
        <p14:creationId xmlns:p14="http://schemas.microsoft.com/office/powerpoint/2010/main" val="3201274233"/>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showMasterSp="0" preserve="1" userDrawn="1">
  <p:cSld name="Title Only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1"/>
            <a:ext cx="10972800" cy="914400"/>
          </a:xfrm>
        </p:spPr>
        <p:txBody>
          <a:bodyPr/>
          <a:lstStyle>
            <a:lvl1pPr>
              <a:defRPr cap="none" spc="0" baseline="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a:t>
            </a:fld>
            <a:endParaRPr lang="en-US">
              <a:solidFill>
                <a:prstClr val="white"/>
              </a:solidFill>
            </a:endParaRPr>
          </a:p>
        </p:txBody>
      </p:sp>
      <p:sp>
        <p:nvSpPr>
          <p:cNvPr id="9" name="Content Placeholder 2"/>
          <p:cNvSpPr txBox="1">
            <a:spLocks/>
          </p:cNvSpPr>
          <p:nvPr userDrawn="1"/>
        </p:nvSpPr>
        <p:spPr bwMode="auto">
          <a:xfrm>
            <a:off x="670561" y="6427471"/>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chemeClr val="bg1"/>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t>Proprietary and confidential — do not distribute</a:t>
            </a:r>
          </a:p>
        </p:txBody>
      </p:sp>
    </p:spTree>
    <p:extLst>
      <p:ext uri="{BB962C8B-B14F-4D97-AF65-F5344CB8AC3E}">
        <p14:creationId xmlns:p14="http://schemas.microsoft.com/office/powerpoint/2010/main" val="328478460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showMasterSp="0" type="blank" preserve="1">
  <p:cSld name="Blank Dark">
    <p:bg>
      <p:bgPr>
        <a:solidFill>
          <a:schemeClr val="tx2"/>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solidFill>
                  <a:schemeClr val="bg1"/>
                </a:solidFill>
              </a:defRPr>
            </a:lvl1pPr>
          </a:lstStyle>
          <a:p>
            <a:endParaRPr lang="en-US">
              <a:solidFill>
                <a:prstClr val="white"/>
              </a:solidFill>
            </a:endParaRPr>
          </a:p>
        </p:txBody>
      </p:sp>
      <p:sp>
        <p:nvSpPr>
          <p:cNvPr id="3" name="Footer Placeholder 2"/>
          <p:cNvSpPr>
            <a:spLocks noGrp="1"/>
          </p:cNvSpPr>
          <p:nvPr>
            <p:ph type="ftr" sz="quarter" idx="11"/>
          </p:nvPr>
        </p:nvSpPr>
        <p:spPr/>
        <p:txBody>
          <a:bodyPr/>
          <a:lstStyle>
            <a:lvl1pPr>
              <a:defRPr>
                <a:solidFill>
                  <a:schemeClr val="bg1"/>
                </a:solidFill>
              </a:defRPr>
            </a:lvl1pPr>
          </a:lstStyle>
          <a:p>
            <a:endParaRPr lang="en-US">
              <a:solidFill>
                <a:prstClr val="white"/>
              </a:solidFill>
            </a:endParaRPr>
          </a:p>
        </p:txBody>
      </p:sp>
      <p:sp>
        <p:nvSpPr>
          <p:cNvPr id="4" name="Slide Number Placeholder 3"/>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a:t>
            </a:fld>
            <a:endParaRPr lang="en-US">
              <a:solidFill>
                <a:prstClr val="white"/>
              </a:solidFill>
            </a:endParaRPr>
          </a:p>
        </p:txBody>
      </p:sp>
      <p:sp>
        <p:nvSpPr>
          <p:cNvPr id="6" name="Content Placeholder 2"/>
          <p:cNvSpPr txBox="1">
            <a:spLocks/>
          </p:cNvSpPr>
          <p:nvPr userDrawn="1"/>
        </p:nvSpPr>
        <p:spPr bwMode="auto">
          <a:xfrm>
            <a:off x="670561" y="6427471"/>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chemeClr val="bg1"/>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t>Proprietary and confidential — do not distribute</a:t>
            </a:r>
          </a:p>
        </p:txBody>
      </p:sp>
    </p:spTree>
    <p:extLst>
      <p:ext uri="{BB962C8B-B14F-4D97-AF65-F5344CB8AC3E}">
        <p14:creationId xmlns:p14="http://schemas.microsoft.com/office/powerpoint/2010/main" val="189285946"/>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showMasterSp="0" preserve="1" userDrawn="1">
  <p:cSld name="Full Page Chart + Header Dark">
    <p:bg>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p:txBody>
          <a:bodyPr/>
          <a:lstStyle>
            <a:lvl1pPr>
              <a:defRPr cap="none" spc="0" baseline="0">
                <a:solidFill>
                  <a:schemeClr val="bg1"/>
                </a:solidFill>
              </a:defRPr>
            </a:lvl1pPr>
          </a:lstStyle>
          <a:p>
            <a:r>
              <a:rPr lang="en-US" dirty="0"/>
              <a:t>Click To Edit Master Title Style</a:t>
            </a:r>
          </a:p>
        </p:txBody>
      </p:sp>
      <p:sp>
        <p:nvSpPr>
          <p:cNvPr id="3" name="Date Placeholder 2"/>
          <p:cNvSpPr>
            <a:spLocks noGrp="1"/>
          </p:cNvSpPr>
          <p:nvPr>
            <p:ph type="dt" sz="half" idx="10"/>
          </p:nvPr>
        </p:nvSpPr>
        <p:spPr/>
        <p:txBody>
          <a:bodyPr/>
          <a:lstStyle>
            <a:lvl1pPr>
              <a:defRPr>
                <a:solidFill>
                  <a:schemeClr val="bg1"/>
                </a:solidFill>
              </a:defRPr>
            </a:lvl1pPr>
          </a:lstStyle>
          <a:p>
            <a:endParaRPr lang="en-US" dirty="0">
              <a:solidFill>
                <a:prstClr val="white"/>
              </a:solidFill>
            </a:endParaRPr>
          </a:p>
        </p:txBody>
      </p:sp>
      <p:sp>
        <p:nvSpPr>
          <p:cNvPr id="4" name="Footer Placeholder 3"/>
          <p:cNvSpPr>
            <a:spLocks noGrp="1"/>
          </p:cNvSpPr>
          <p:nvPr>
            <p:ph type="ftr" sz="quarter" idx="11"/>
          </p:nvPr>
        </p:nvSpPr>
        <p:spPr/>
        <p:txBody>
          <a:bodyPr/>
          <a:lstStyle>
            <a:lvl1pPr>
              <a:defRPr>
                <a:solidFill>
                  <a:schemeClr val="bg1"/>
                </a:solidFill>
              </a:defRPr>
            </a:lvl1pPr>
          </a:lstStyle>
          <a:p>
            <a:endParaRPr lang="en-US" dirty="0">
              <a:solidFill>
                <a:prstClr val="white"/>
              </a:solidFill>
            </a:endParaRPr>
          </a:p>
        </p:txBody>
      </p:sp>
      <p:sp>
        <p:nvSpPr>
          <p:cNvPr id="5" name="Slide Number Placeholder 4"/>
          <p:cNvSpPr>
            <a:spLocks noGrp="1"/>
          </p:cNvSpPr>
          <p:nvPr>
            <p:ph type="sldNum" sz="quarter" idx="12"/>
          </p:nvPr>
        </p:nvSpPr>
        <p:spPr/>
        <p:txBody>
          <a:bodyPr/>
          <a:lstStyle>
            <a:lvl1pPr>
              <a:defRPr>
                <a:solidFill>
                  <a:schemeClr val="bg1"/>
                </a:solidFill>
              </a:defRPr>
            </a:lvl1pPr>
          </a:lstStyle>
          <a:p>
            <a:fld id="{A2885E78-1F86-4A3D-9EE1-B0103B1CEF15}" type="slidenum">
              <a:rPr lang="en-US" smtClean="0">
                <a:solidFill>
                  <a:prstClr val="white"/>
                </a:solidFill>
              </a:rPr>
              <a:pPr/>
              <a:t>‹#›</a:t>
            </a:fld>
            <a:endParaRPr lang="en-US" dirty="0">
              <a:solidFill>
                <a:prstClr val="white"/>
              </a:solidFill>
            </a:endParaRPr>
          </a:p>
        </p:txBody>
      </p:sp>
      <p:sp>
        <p:nvSpPr>
          <p:cNvPr id="7" name="Text Placeholder 6"/>
          <p:cNvSpPr>
            <a:spLocks noGrp="1"/>
          </p:cNvSpPr>
          <p:nvPr>
            <p:ph type="body" sz="quarter" idx="13" hasCustomPrompt="1"/>
          </p:nvPr>
        </p:nvSpPr>
        <p:spPr>
          <a:xfrm>
            <a:off x="674957" y="1463040"/>
            <a:ext cx="10972800" cy="731520"/>
          </a:xfrm>
        </p:spPr>
        <p:txBody>
          <a:bodyPr/>
          <a:lstStyle>
            <a:lvl1pPr>
              <a:spcBef>
                <a:spcPts val="0"/>
              </a:spcBef>
              <a:defRPr sz="2667">
                <a:solidFill>
                  <a:schemeClr val="bg1"/>
                </a:solidFill>
              </a:defRPr>
            </a:lvl1pPr>
            <a:lvl2pPr marL="0" indent="0">
              <a:spcBef>
                <a:spcPts val="0"/>
              </a:spcBef>
              <a:buNone/>
              <a:defRPr sz="1867">
                <a:solidFill>
                  <a:schemeClr val="bg1"/>
                </a:solidFill>
                <a:latin typeface="+mj-lt"/>
              </a:defRPr>
            </a:lvl2pPr>
          </a:lstStyle>
          <a:p>
            <a:pPr lvl="0"/>
            <a:r>
              <a:rPr lang="en-US"/>
              <a:t>CLICK TO EDIT CHART TITLE</a:t>
            </a:r>
          </a:p>
          <a:p>
            <a:pPr lvl="1"/>
            <a:r>
              <a:rPr lang="en-US"/>
              <a:t>Second </a:t>
            </a:r>
            <a:r>
              <a:rPr lang="en-US" dirty="0"/>
              <a:t>level for chart subtitle</a:t>
            </a:r>
          </a:p>
        </p:txBody>
      </p:sp>
      <p:sp>
        <p:nvSpPr>
          <p:cNvPr id="9" name="Chart Placeholder 8"/>
          <p:cNvSpPr>
            <a:spLocks noGrp="1"/>
          </p:cNvSpPr>
          <p:nvPr>
            <p:ph type="chart" sz="quarter" idx="14"/>
          </p:nvPr>
        </p:nvSpPr>
        <p:spPr>
          <a:xfrm>
            <a:off x="674957" y="2286000"/>
            <a:ext cx="10972800" cy="3657600"/>
          </a:xfrm>
        </p:spPr>
        <p:txBody>
          <a:bodyPr rIns="0" anchor="ctr" anchorCtr="1"/>
          <a:lstStyle>
            <a:lvl1pPr>
              <a:defRPr>
                <a:solidFill>
                  <a:schemeClr val="bg1"/>
                </a:solidFill>
              </a:defRPr>
            </a:lvl1pPr>
          </a:lstStyle>
          <a:p>
            <a:r>
              <a:rPr lang="en-US"/>
              <a:t>Click icon to add chart</a:t>
            </a:r>
            <a:endParaRPr lang="en-US" dirty="0"/>
          </a:p>
        </p:txBody>
      </p:sp>
      <p:sp>
        <p:nvSpPr>
          <p:cNvPr id="8" name="Text Placeholder 7"/>
          <p:cNvSpPr>
            <a:spLocks noGrp="1"/>
          </p:cNvSpPr>
          <p:nvPr>
            <p:ph type="body" sz="quarter" idx="16"/>
          </p:nvPr>
        </p:nvSpPr>
        <p:spPr>
          <a:xfrm>
            <a:off x="670560" y="6035040"/>
            <a:ext cx="10972800" cy="230832"/>
          </a:xfrm>
        </p:spPr>
        <p:txBody>
          <a:bodyPr>
            <a:spAutoFit/>
          </a:bodyPr>
          <a:lstStyle>
            <a:lvl1pPr>
              <a:defRPr sz="1200">
                <a:solidFill>
                  <a:schemeClr val="bg1"/>
                </a:solidFill>
              </a:defRPr>
            </a:lvl1pPr>
          </a:lstStyle>
          <a:p>
            <a:pPr lvl="0"/>
            <a:r>
              <a:rPr lang="en-US"/>
              <a:t>Click to edit Master text styles</a:t>
            </a:r>
          </a:p>
        </p:txBody>
      </p:sp>
      <p:sp>
        <p:nvSpPr>
          <p:cNvPr id="12" name="Content Placeholder 2"/>
          <p:cNvSpPr txBox="1">
            <a:spLocks/>
          </p:cNvSpPr>
          <p:nvPr userDrawn="1"/>
        </p:nvSpPr>
        <p:spPr bwMode="auto">
          <a:xfrm>
            <a:off x="670561" y="6427471"/>
            <a:ext cx="4077308" cy="292101"/>
          </a:xfrm>
          <a:prstGeom prst="rect">
            <a:avLst/>
          </a:prstGeom>
        </p:spPr>
        <p:txBody>
          <a:bodyPr vert="horz" lIns="0" rIns="0" anchor="b" anchorCtr="0"/>
          <a:lstStyle>
            <a:defPPr>
              <a:defRPr lang="en-US"/>
            </a:defPPr>
            <a:lvl1pPr lvl="0" indent="0" defTabSz="457200">
              <a:spcBef>
                <a:spcPct val="20000"/>
              </a:spcBef>
              <a:buFont typeface="Arial"/>
              <a:buNone/>
              <a:defRPr sz="1000">
                <a:solidFill>
                  <a:srgbClr val="000000"/>
                </a:solidFill>
                <a:latin typeface="Calibri" panose="020F0502020204030204" pitchFamily="34" charset="0"/>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1333" dirty="0">
                <a:solidFill>
                  <a:schemeClr val="bg1"/>
                </a:solidFill>
              </a:rPr>
              <a:t>Proprietary and confidential — do not distribute</a:t>
            </a:r>
          </a:p>
        </p:txBody>
      </p:sp>
    </p:spTree>
    <p:extLst>
      <p:ext uri="{BB962C8B-B14F-4D97-AF65-F5344CB8AC3E}">
        <p14:creationId xmlns:p14="http://schemas.microsoft.com/office/powerpoint/2010/main" val="4164690980"/>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showMasterSp="0" preserve="1" userDrawn="1">
  <p:cSld name="Title Slide Layout">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670560" y="3106739"/>
            <a:ext cx="10850880" cy="1645920"/>
          </a:xfrm>
        </p:spPr>
        <p:txBody>
          <a:bodyPr/>
          <a:lstStyle>
            <a:lvl1pPr algn="l">
              <a:lnSpc>
                <a:spcPct val="90000"/>
              </a:lnSpc>
              <a:defRPr sz="5867" b="0" cap="none" spc="0" baseline="0">
                <a:solidFill>
                  <a:schemeClr val="bg1"/>
                </a:solidFill>
                <a:latin typeface="+mj-lt"/>
              </a:defRPr>
            </a:lvl1pPr>
          </a:lstStyle>
          <a:p>
            <a:r>
              <a:rPr lang="en-US" dirty="0"/>
              <a:t>Click to edit master title style</a:t>
            </a:r>
          </a:p>
        </p:txBody>
      </p:sp>
      <p:sp>
        <p:nvSpPr>
          <p:cNvPr id="3" name="Subtitle 2"/>
          <p:cNvSpPr>
            <a:spLocks noGrp="1"/>
          </p:cNvSpPr>
          <p:nvPr>
            <p:ph type="subTitle" idx="1" hasCustomPrompt="1"/>
          </p:nvPr>
        </p:nvSpPr>
        <p:spPr bwMode="gray">
          <a:xfrm>
            <a:off x="670559" y="2333308"/>
            <a:ext cx="10850879" cy="640080"/>
          </a:xfrm>
          <a:prstGeom prst="rect">
            <a:avLst/>
          </a:prstGeom>
        </p:spPr>
        <p:txBody>
          <a:bodyPr rIns="0" bIns="0" anchor="b" anchorCtr="0"/>
          <a:lstStyle>
            <a:lvl1pPr marL="0" indent="0" algn="l">
              <a:lnSpc>
                <a:spcPct val="100000"/>
              </a:lnSpc>
              <a:buNone/>
              <a:defRPr sz="2400" b="1" cap="all" spc="200" baseline="0">
                <a:solidFill>
                  <a:schemeClr val="accent1"/>
                </a:solidFill>
                <a:latin typeface="+mn-lt"/>
                <a:cs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5" name="Text Placeholder 4"/>
          <p:cNvSpPr>
            <a:spLocks noGrp="1"/>
          </p:cNvSpPr>
          <p:nvPr>
            <p:ph type="body" sz="quarter" idx="10" hasCustomPrompt="1"/>
          </p:nvPr>
        </p:nvSpPr>
        <p:spPr bwMode="gray">
          <a:xfrm>
            <a:off x="670560" y="4935539"/>
            <a:ext cx="6461760" cy="640080"/>
          </a:xfrm>
          <a:prstGeom prst="rect">
            <a:avLst/>
          </a:prstGeom>
        </p:spPr>
        <p:txBody>
          <a:bodyPr/>
          <a:lstStyle>
            <a:lvl1pPr>
              <a:defRPr sz="1867" b="0" i="0">
                <a:solidFill>
                  <a:schemeClr val="bg1"/>
                </a:solidFill>
                <a:latin typeface="+mj-lt"/>
              </a:defRPr>
            </a:lvl1pPr>
          </a:lstStyle>
          <a:p>
            <a:pPr lvl="0"/>
            <a:r>
              <a:rPr lang="en-US" dirty="0"/>
              <a:t>Day |  Month |  YY</a:t>
            </a:r>
          </a:p>
        </p:txBody>
      </p:sp>
      <p:pic>
        <p:nvPicPr>
          <p:cNvPr id="7" name="Picture 6"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63296" y="182880"/>
            <a:ext cx="1584960" cy="1736075"/>
          </a:xfrm>
          <a:prstGeom prst="rect">
            <a:avLst/>
          </a:prstGeom>
        </p:spPr>
      </p:pic>
      <p:sp>
        <p:nvSpPr>
          <p:cNvPr id="4" name="Content Placeholder 2">
            <a:extLst>
              <a:ext uri="{FF2B5EF4-FFF2-40B4-BE49-F238E27FC236}">
                <a16:creationId xmlns:a16="http://schemas.microsoft.com/office/drawing/2014/main" id="{AF9B7AF3-6EAA-4E53-822C-0EC8E7CEFD82}"/>
              </a:ext>
            </a:extLst>
          </p:cNvPr>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latin typeface="+mn-lt"/>
                <a:cs typeface="Calibri" panose="020F0502020204030204" pitchFamily="34" charset="0"/>
              </a:rPr>
              <a:t>Proprietary and confidential — do not distribute</a:t>
            </a:r>
          </a:p>
        </p:txBody>
      </p:sp>
      <p:sp>
        <p:nvSpPr>
          <p:cNvPr id="12" name="Text Placeholder 7">
            <a:extLst>
              <a:ext uri="{FF2B5EF4-FFF2-40B4-BE49-F238E27FC236}">
                <a16:creationId xmlns:a16="http://schemas.microsoft.com/office/drawing/2014/main" id="{C4B86A29-886E-42EB-8E62-80044AB822E7}"/>
              </a:ext>
            </a:extLst>
          </p:cNvPr>
          <p:cNvSpPr>
            <a:spLocks noGrp="1"/>
          </p:cNvSpPr>
          <p:nvPr>
            <p:ph type="body" sz="quarter" idx="11" hasCustomPrompt="1"/>
          </p:nvPr>
        </p:nvSpPr>
        <p:spPr>
          <a:xfrm>
            <a:off x="7554879" y="272249"/>
            <a:ext cx="4123267" cy="429684"/>
          </a:xfrm>
          <a:prstGeom prst="rect">
            <a:avLst/>
          </a:prstGeom>
        </p:spPr>
        <p:txBody>
          <a:bodyPr anchor="ctr"/>
          <a:lstStyle>
            <a:lvl1pPr algn="r">
              <a:defRPr sz="1867" b="1" cap="all" spc="200" baseline="0">
                <a:solidFill>
                  <a:schemeClr val="bg1"/>
                </a:solidFill>
                <a:latin typeface="+mn-lt"/>
              </a:defRPr>
            </a:lvl1pPr>
          </a:lstStyle>
          <a:p>
            <a:pPr lvl="0"/>
            <a:r>
              <a:rPr lang="en-US" dirty="0"/>
              <a:t>OPTIONAL DESCRIPTOR</a:t>
            </a:r>
          </a:p>
        </p:txBody>
      </p:sp>
    </p:spTree>
    <p:extLst>
      <p:ext uri="{BB962C8B-B14F-4D97-AF65-F5344CB8AC3E}">
        <p14:creationId xmlns:p14="http://schemas.microsoft.com/office/powerpoint/2010/main" val="198991012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showMasterSp="0" preserve="1" userDrawn="1">
  <p:cSld name="1_Title Slide Layout">
    <p:bg bwMode="gray">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670560" y="1840231"/>
            <a:ext cx="10850880" cy="1645920"/>
          </a:xfrm>
        </p:spPr>
        <p:txBody>
          <a:bodyPr/>
          <a:lstStyle>
            <a:lvl1pPr algn="l">
              <a:lnSpc>
                <a:spcPct val="90000"/>
              </a:lnSpc>
              <a:defRPr sz="5867" b="0" cap="none" spc="0" baseline="0">
                <a:solidFill>
                  <a:schemeClr val="bg1"/>
                </a:solidFill>
                <a:latin typeface="+mj-lt"/>
              </a:defRPr>
            </a:lvl1pPr>
          </a:lstStyle>
          <a:p>
            <a:r>
              <a:rPr lang="en-US" dirty="0"/>
              <a:t>Click to edit master title style</a:t>
            </a:r>
          </a:p>
        </p:txBody>
      </p:sp>
      <p:sp>
        <p:nvSpPr>
          <p:cNvPr id="3" name="Subtitle 2"/>
          <p:cNvSpPr>
            <a:spLocks noGrp="1"/>
          </p:cNvSpPr>
          <p:nvPr>
            <p:ph type="subTitle" idx="1" hasCustomPrompt="1"/>
          </p:nvPr>
        </p:nvSpPr>
        <p:spPr bwMode="gray">
          <a:xfrm>
            <a:off x="670559" y="1066800"/>
            <a:ext cx="10850879" cy="640080"/>
          </a:xfrm>
          <a:prstGeom prst="rect">
            <a:avLst/>
          </a:prstGeom>
        </p:spPr>
        <p:txBody>
          <a:bodyPr rIns="0" bIns="0" anchor="b" anchorCtr="0"/>
          <a:lstStyle>
            <a:lvl1pPr marL="0" indent="0" algn="l">
              <a:lnSpc>
                <a:spcPct val="100000"/>
              </a:lnSpc>
              <a:buNone/>
              <a:defRPr sz="2400" b="1" cap="all" spc="200" baseline="0">
                <a:solidFill>
                  <a:schemeClr val="accent1"/>
                </a:solidFill>
                <a:latin typeface="+mn-lt"/>
                <a:cs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5" name="Text Placeholder 4"/>
          <p:cNvSpPr>
            <a:spLocks noGrp="1"/>
          </p:cNvSpPr>
          <p:nvPr>
            <p:ph type="body" sz="quarter" idx="10" hasCustomPrompt="1"/>
          </p:nvPr>
        </p:nvSpPr>
        <p:spPr bwMode="gray">
          <a:xfrm>
            <a:off x="670560" y="3669031"/>
            <a:ext cx="6461760" cy="640080"/>
          </a:xfrm>
          <a:prstGeom prst="rect">
            <a:avLst/>
          </a:prstGeom>
        </p:spPr>
        <p:txBody>
          <a:bodyPr/>
          <a:lstStyle>
            <a:lvl1pPr>
              <a:defRPr sz="1867" b="0" i="0">
                <a:solidFill>
                  <a:schemeClr val="bg1"/>
                </a:solidFill>
                <a:latin typeface="+mj-lt"/>
              </a:defRPr>
            </a:lvl1pPr>
          </a:lstStyle>
          <a:p>
            <a:pPr lvl="0"/>
            <a:r>
              <a:rPr lang="en-US" dirty="0"/>
              <a:t>Day |  Month |  YY</a:t>
            </a:r>
          </a:p>
        </p:txBody>
      </p:sp>
      <p:pic>
        <p:nvPicPr>
          <p:cNvPr id="7" name="Picture 6"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58037" y="4969171"/>
            <a:ext cx="1584960" cy="1736075"/>
          </a:xfrm>
          <a:prstGeom prst="rect">
            <a:avLst/>
          </a:prstGeom>
        </p:spPr>
      </p:pic>
      <p:sp>
        <p:nvSpPr>
          <p:cNvPr id="4" name="Content Placeholder 2">
            <a:extLst>
              <a:ext uri="{FF2B5EF4-FFF2-40B4-BE49-F238E27FC236}">
                <a16:creationId xmlns:a16="http://schemas.microsoft.com/office/drawing/2014/main" id="{AF9B7AF3-6EAA-4E53-822C-0EC8E7CEFD82}"/>
              </a:ext>
            </a:extLst>
          </p:cNvPr>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latin typeface="+mn-lt"/>
                <a:cs typeface="Calibri" panose="020F0502020204030204" pitchFamily="34" charset="0"/>
              </a:rPr>
              <a:t>Proprietary and confidential — do not distribute</a:t>
            </a:r>
          </a:p>
        </p:txBody>
      </p:sp>
    </p:spTree>
    <p:extLst>
      <p:ext uri="{BB962C8B-B14F-4D97-AF65-F5344CB8AC3E}">
        <p14:creationId xmlns:p14="http://schemas.microsoft.com/office/powerpoint/2010/main" val="3851141036"/>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Slide Alternate Layout">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670560" y="3106739"/>
            <a:ext cx="10850881" cy="1645920"/>
          </a:xfrm>
        </p:spPr>
        <p:txBody>
          <a:bodyPr/>
          <a:lstStyle>
            <a:lvl1pPr algn="l">
              <a:lnSpc>
                <a:spcPct val="90000"/>
              </a:lnSpc>
              <a:defRPr sz="5867" b="0" cap="none" spc="0" baseline="0">
                <a:solidFill>
                  <a:schemeClr val="tx1"/>
                </a:solidFill>
                <a:latin typeface="+mj-lt"/>
              </a:defRPr>
            </a:lvl1pPr>
          </a:lstStyle>
          <a:p>
            <a:r>
              <a:rPr lang="en-US" dirty="0"/>
              <a:t>Click to edit master title style</a:t>
            </a:r>
          </a:p>
        </p:txBody>
      </p:sp>
      <p:sp>
        <p:nvSpPr>
          <p:cNvPr id="3" name="Subtitle 2"/>
          <p:cNvSpPr>
            <a:spLocks noGrp="1"/>
          </p:cNvSpPr>
          <p:nvPr>
            <p:ph type="subTitle" idx="1" hasCustomPrompt="1"/>
          </p:nvPr>
        </p:nvSpPr>
        <p:spPr bwMode="gray">
          <a:xfrm>
            <a:off x="670560" y="2333308"/>
            <a:ext cx="10850881" cy="640080"/>
          </a:xfrm>
          <a:prstGeom prst="rect">
            <a:avLst/>
          </a:prstGeom>
        </p:spPr>
        <p:txBody>
          <a:bodyPr rIns="0" bIns="0" anchor="b" anchorCtr="0"/>
          <a:lstStyle>
            <a:lvl1pPr marL="0" indent="0" algn="l">
              <a:lnSpc>
                <a:spcPct val="100000"/>
              </a:lnSpc>
              <a:buNone/>
              <a:defRPr sz="2400" b="1" cap="all" spc="200" baseline="0">
                <a:solidFill>
                  <a:schemeClr val="accent3"/>
                </a:solidFill>
                <a:latin typeface="+mn-lt"/>
                <a:cs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5" name="Text Placeholder 4"/>
          <p:cNvSpPr>
            <a:spLocks noGrp="1"/>
          </p:cNvSpPr>
          <p:nvPr>
            <p:ph type="body" sz="quarter" idx="10" hasCustomPrompt="1"/>
          </p:nvPr>
        </p:nvSpPr>
        <p:spPr bwMode="gray">
          <a:xfrm>
            <a:off x="670560" y="4935539"/>
            <a:ext cx="6461760" cy="640080"/>
          </a:xfrm>
          <a:prstGeom prst="rect">
            <a:avLst/>
          </a:prstGeom>
        </p:spPr>
        <p:txBody>
          <a:bodyPr/>
          <a:lstStyle>
            <a:lvl1pPr>
              <a:defRPr sz="1867" b="0" i="0">
                <a:solidFill>
                  <a:schemeClr val="tx1"/>
                </a:solidFill>
                <a:latin typeface="+mj-lt"/>
              </a:defRPr>
            </a:lvl1pPr>
          </a:lstStyle>
          <a:p>
            <a:pPr lvl="0"/>
            <a:r>
              <a:rPr lang="en-US" dirty="0"/>
              <a:t>Day |  Month |  YY</a:t>
            </a:r>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360867" y="87567"/>
            <a:ext cx="1781155" cy="1936531"/>
          </a:xfrm>
          <a:prstGeom prst="rect">
            <a:avLst/>
          </a:prstGeom>
        </p:spPr>
      </p:pic>
    </p:spTree>
    <p:extLst>
      <p:ext uri="{BB962C8B-B14F-4D97-AF65-F5344CB8AC3E}">
        <p14:creationId xmlns:p14="http://schemas.microsoft.com/office/powerpoint/2010/main" val="1515563369"/>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1_Title Slide Alternate Layout">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670560" y="1840231"/>
            <a:ext cx="10850881" cy="1645920"/>
          </a:xfrm>
        </p:spPr>
        <p:txBody>
          <a:bodyPr/>
          <a:lstStyle>
            <a:lvl1pPr algn="l">
              <a:lnSpc>
                <a:spcPct val="90000"/>
              </a:lnSpc>
              <a:defRPr sz="5867" b="0" cap="none" spc="0" baseline="0">
                <a:solidFill>
                  <a:schemeClr val="tx1"/>
                </a:solidFill>
                <a:latin typeface="+mj-lt"/>
              </a:defRPr>
            </a:lvl1pPr>
          </a:lstStyle>
          <a:p>
            <a:r>
              <a:rPr lang="en-US" dirty="0"/>
              <a:t>Click to edit master title style</a:t>
            </a:r>
          </a:p>
        </p:txBody>
      </p:sp>
      <p:sp>
        <p:nvSpPr>
          <p:cNvPr id="3" name="Subtitle 2"/>
          <p:cNvSpPr>
            <a:spLocks noGrp="1"/>
          </p:cNvSpPr>
          <p:nvPr>
            <p:ph type="subTitle" idx="1" hasCustomPrompt="1"/>
          </p:nvPr>
        </p:nvSpPr>
        <p:spPr bwMode="gray">
          <a:xfrm>
            <a:off x="670560" y="1066800"/>
            <a:ext cx="10850881" cy="640080"/>
          </a:xfrm>
          <a:prstGeom prst="rect">
            <a:avLst/>
          </a:prstGeom>
        </p:spPr>
        <p:txBody>
          <a:bodyPr rIns="0" bIns="0" anchor="b" anchorCtr="0"/>
          <a:lstStyle>
            <a:lvl1pPr marL="0" indent="0" algn="l">
              <a:lnSpc>
                <a:spcPct val="100000"/>
              </a:lnSpc>
              <a:buNone/>
              <a:defRPr sz="2400" b="1" cap="all" spc="200" baseline="0">
                <a:solidFill>
                  <a:schemeClr val="accent3"/>
                </a:solidFill>
                <a:latin typeface="+mn-lt"/>
                <a:cs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dirty="0"/>
              <a:t>CLICK TO EDIT MASTER SUBTITLE STYLE</a:t>
            </a:r>
          </a:p>
        </p:txBody>
      </p:sp>
      <p:sp>
        <p:nvSpPr>
          <p:cNvPr id="5" name="Text Placeholder 4"/>
          <p:cNvSpPr>
            <a:spLocks noGrp="1"/>
          </p:cNvSpPr>
          <p:nvPr>
            <p:ph type="body" sz="quarter" idx="10" hasCustomPrompt="1"/>
          </p:nvPr>
        </p:nvSpPr>
        <p:spPr bwMode="gray">
          <a:xfrm>
            <a:off x="670560" y="3669031"/>
            <a:ext cx="6461760" cy="640080"/>
          </a:xfrm>
          <a:prstGeom prst="rect">
            <a:avLst/>
          </a:prstGeom>
        </p:spPr>
        <p:txBody>
          <a:bodyPr/>
          <a:lstStyle>
            <a:lvl1pPr>
              <a:defRPr sz="1867" b="0" i="0">
                <a:solidFill>
                  <a:schemeClr val="tx1"/>
                </a:solidFill>
                <a:latin typeface="+mj-lt"/>
              </a:defRPr>
            </a:lvl1pPr>
          </a:lstStyle>
          <a:p>
            <a:pPr lvl="0"/>
            <a:r>
              <a:rPr lang="en-US" dirty="0"/>
              <a:t>Day |  Month |  YY</a:t>
            </a:r>
          </a:p>
        </p:txBody>
      </p:sp>
      <p:pic>
        <p:nvPicPr>
          <p:cNvPr id="15" name="Picture 14">
            <a:extLst>
              <a:ext uri="{FF2B5EF4-FFF2-40B4-BE49-F238E27FC236}">
                <a16:creationId xmlns:a16="http://schemas.microsoft.com/office/drawing/2014/main" id="{B393F5A5-751C-47D5-AD67-F5C13DA7DEE8}"/>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61527" y="4868399"/>
            <a:ext cx="1781155" cy="1936531"/>
          </a:xfrm>
          <a:prstGeom prst="rect">
            <a:avLst/>
          </a:prstGeom>
        </p:spPr>
      </p:pic>
    </p:spTree>
    <p:extLst>
      <p:ext uri="{BB962C8B-B14F-4D97-AF65-F5344CB8AC3E}">
        <p14:creationId xmlns:p14="http://schemas.microsoft.com/office/powerpoint/2010/main" val="378265741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E16D6E74-3911-4251-9210-E9AF0CB4653E}"/>
              </a:ext>
            </a:extLst>
          </p:cNvPr>
          <p:cNvSpPr>
            <a:spLocks noGrp="1"/>
          </p:cNvSpPr>
          <p:nvPr>
            <p:ph type="body" sz="quarter" idx="10" hasCustomPrompt="1"/>
          </p:nvPr>
        </p:nvSpPr>
        <p:spPr>
          <a:xfrm>
            <a:off x="670562" y="355600"/>
            <a:ext cx="6989233" cy="348813"/>
          </a:xfrm>
          <a:prstGeom prst="rect">
            <a:avLst/>
          </a:prstGeom>
        </p:spPr>
        <p:txBody>
          <a:bodyPr>
            <a:noAutofit/>
          </a:bodyPr>
          <a:lstStyle>
            <a:lvl1pPr>
              <a:defRPr sz="1867" b="0" cap="all" spc="200" baseline="0">
                <a:solidFill>
                  <a:schemeClr val="accent1"/>
                </a:solidFill>
                <a:latin typeface="+mn-lt"/>
              </a:defRPr>
            </a:lvl1pPr>
            <a:lvl2pPr marL="0" indent="0">
              <a:buNone/>
              <a:defRPr/>
            </a:lvl2pPr>
          </a:lstStyle>
          <a:p>
            <a:pPr lvl="0"/>
            <a:r>
              <a:rPr lang="en-US" dirty="0"/>
              <a:t>Eyebrow identification, CALIBRI, 14PT REGULAR</a:t>
            </a:r>
          </a:p>
        </p:txBody>
      </p:sp>
      <p:sp>
        <p:nvSpPr>
          <p:cNvPr id="15" name="Content Placeholder 9">
            <a:extLst>
              <a:ext uri="{FF2B5EF4-FFF2-40B4-BE49-F238E27FC236}">
                <a16:creationId xmlns:a16="http://schemas.microsoft.com/office/drawing/2014/main" id="{DCEC16E3-E9C3-470B-B2C9-CBD23EA9860F}"/>
              </a:ext>
            </a:extLst>
          </p:cNvPr>
          <p:cNvSpPr>
            <a:spLocks noGrp="1"/>
          </p:cNvSpPr>
          <p:nvPr>
            <p:ph sz="quarter" idx="14"/>
          </p:nvPr>
        </p:nvSpPr>
        <p:spPr>
          <a:xfrm>
            <a:off x="670560" y="1983739"/>
            <a:ext cx="10861040" cy="4233229"/>
          </a:xfrm>
        </p:spPr>
        <p:txBody>
          <a:bodyPr/>
          <a:lstStyle>
            <a:lvl2pPr>
              <a:defRPr sz="2133"/>
            </a:lvl2pPr>
            <a:lvl3pPr>
              <a:defRPr sz="1867"/>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16" name="Text Placeholder 4">
            <a:extLst>
              <a:ext uri="{FF2B5EF4-FFF2-40B4-BE49-F238E27FC236}">
                <a16:creationId xmlns:a16="http://schemas.microsoft.com/office/drawing/2014/main" id="{5D5EEAD8-45FF-4137-A993-0E3B0A63B7A6}"/>
              </a:ext>
            </a:extLst>
          </p:cNvPr>
          <p:cNvSpPr>
            <a:spLocks noGrp="1"/>
          </p:cNvSpPr>
          <p:nvPr>
            <p:ph type="body" sz="quarter" idx="15" hasCustomPrompt="1"/>
          </p:nvPr>
        </p:nvSpPr>
        <p:spPr>
          <a:xfrm>
            <a:off x="670984" y="1463039"/>
            <a:ext cx="10860616" cy="520700"/>
          </a:xfrm>
          <a:prstGeom prst="rect">
            <a:avLst/>
          </a:prstGeom>
        </p:spPr>
        <p:txBody>
          <a:bodyPr>
            <a:noAutofit/>
          </a:bodyPr>
          <a:lstStyle>
            <a:lvl1pPr>
              <a:defRPr sz="2400" b="1" cap="all" baseline="0">
                <a:solidFill>
                  <a:schemeClr val="accent3"/>
                </a:solidFill>
                <a:latin typeface="+mn-lt"/>
              </a:defRPr>
            </a:lvl1pPr>
          </a:lstStyle>
          <a:p>
            <a:pPr lvl="0"/>
            <a:r>
              <a:rPr lang="en-US" dirty="0"/>
              <a:t>SUBTITLE CALIBRI 18PT BOLD, ABBOTT PRIMARY BLUE </a:t>
            </a:r>
          </a:p>
        </p:txBody>
      </p:sp>
      <p:sp>
        <p:nvSpPr>
          <p:cNvPr id="2" name="Date Placeholder 1">
            <a:extLst>
              <a:ext uri="{FF2B5EF4-FFF2-40B4-BE49-F238E27FC236}">
                <a16:creationId xmlns:a16="http://schemas.microsoft.com/office/drawing/2014/main" id="{A490257E-A5F7-47F2-BCB5-BF684CDCDDF2}"/>
              </a:ext>
            </a:extLst>
          </p:cNvPr>
          <p:cNvSpPr>
            <a:spLocks noGrp="1"/>
          </p:cNvSpPr>
          <p:nvPr>
            <p:ph type="dt" sz="half" idx="16"/>
          </p:nvPr>
        </p:nvSpPr>
        <p:spPr/>
        <p:txBody>
          <a:bodyPr/>
          <a:lstStyle/>
          <a:p>
            <a:endParaRPr lang="en-IN" sz="1333" dirty="0"/>
          </a:p>
        </p:txBody>
      </p:sp>
      <p:sp>
        <p:nvSpPr>
          <p:cNvPr id="3" name="Footer Placeholder 2">
            <a:extLst>
              <a:ext uri="{FF2B5EF4-FFF2-40B4-BE49-F238E27FC236}">
                <a16:creationId xmlns:a16="http://schemas.microsoft.com/office/drawing/2014/main" id="{76684F02-3528-4796-B761-E75F59E065CB}"/>
              </a:ext>
            </a:extLst>
          </p:cNvPr>
          <p:cNvSpPr>
            <a:spLocks noGrp="1"/>
          </p:cNvSpPr>
          <p:nvPr>
            <p:ph type="ftr" sz="quarter" idx="17"/>
          </p:nvPr>
        </p:nvSpPr>
        <p:spPr/>
        <p:txBody>
          <a:bodyPr/>
          <a:lstStyle/>
          <a:p>
            <a:pPr>
              <a:defRPr/>
            </a:pPr>
            <a:r>
              <a:rPr lang="en-IN"/>
              <a:t>ADC-69322</a:t>
            </a:r>
            <a:endParaRPr lang="en-IN" dirty="0"/>
          </a:p>
        </p:txBody>
      </p:sp>
      <p:sp>
        <p:nvSpPr>
          <p:cNvPr id="5" name="Slide Number Placeholder 4">
            <a:extLst>
              <a:ext uri="{FF2B5EF4-FFF2-40B4-BE49-F238E27FC236}">
                <a16:creationId xmlns:a16="http://schemas.microsoft.com/office/drawing/2014/main" id="{39025CAD-0E7F-412A-A2E4-ACA5E42AF8D7}"/>
              </a:ext>
            </a:extLst>
          </p:cNvPr>
          <p:cNvSpPr>
            <a:spLocks noGrp="1"/>
          </p:cNvSpPr>
          <p:nvPr>
            <p:ph type="sldNum" sz="quarter" idx="18"/>
          </p:nvPr>
        </p:nvSpPr>
        <p:spPr/>
        <p:txBody>
          <a:bodyPr/>
          <a:lstStyle/>
          <a:p>
            <a:pPr>
              <a:defRPr/>
            </a:pPr>
            <a:r>
              <a:rPr lang="en-IN" dirty="0"/>
              <a:t>  </a:t>
            </a:r>
            <a:fld id="{7B2119CD-3B2D-4CEB-B404-D2E3F8CD6D69}" type="slidenum">
              <a:rPr lang="en-IN" smtClean="0"/>
              <a:pPr>
                <a:defRPr/>
              </a:pPr>
              <a:t>‹#›</a:t>
            </a:fld>
            <a:endParaRPr lang="en-IN" dirty="0"/>
          </a:p>
        </p:txBody>
      </p:sp>
      <p:sp>
        <p:nvSpPr>
          <p:cNvPr id="7" name="Title 6">
            <a:extLst>
              <a:ext uri="{FF2B5EF4-FFF2-40B4-BE49-F238E27FC236}">
                <a16:creationId xmlns:a16="http://schemas.microsoft.com/office/drawing/2014/main" id="{1B071053-E294-48B6-82D4-81528F06E152}"/>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3754714077"/>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and Long Content">
    <p:spTree>
      <p:nvGrpSpPr>
        <p:cNvPr id="1" name=""/>
        <p:cNvGrpSpPr/>
        <p:nvPr/>
      </p:nvGrpSpPr>
      <p:grpSpPr>
        <a:xfrm>
          <a:off x="0" y="0"/>
          <a:ext cx="0" cy="0"/>
          <a:chOff x="0" y="0"/>
          <a:chExt cx="0" cy="0"/>
        </a:xfrm>
      </p:grpSpPr>
      <p:sp>
        <p:nvSpPr>
          <p:cNvPr id="11" name="Text Placeholder 9">
            <a:extLst>
              <a:ext uri="{FF2B5EF4-FFF2-40B4-BE49-F238E27FC236}">
                <a16:creationId xmlns:a16="http://schemas.microsoft.com/office/drawing/2014/main" id="{778F9584-625D-462B-8192-C99B9E91AB3E}"/>
              </a:ext>
            </a:extLst>
          </p:cNvPr>
          <p:cNvSpPr>
            <a:spLocks noGrp="1"/>
          </p:cNvSpPr>
          <p:nvPr>
            <p:ph type="body" sz="quarter" idx="10" hasCustomPrompt="1"/>
          </p:nvPr>
        </p:nvSpPr>
        <p:spPr>
          <a:xfrm>
            <a:off x="670562" y="355600"/>
            <a:ext cx="6989233" cy="348813"/>
          </a:xfrm>
          <a:prstGeom prst="rect">
            <a:avLst/>
          </a:prstGeom>
        </p:spPr>
        <p:txBody>
          <a:bodyPr>
            <a:noAutofit/>
          </a:bodyPr>
          <a:lstStyle>
            <a:lvl1pPr>
              <a:defRPr sz="1867" b="0" cap="all" spc="200" baseline="0">
                <a:solidFill>
                  <a:schemeClr val="accent1"/>
                </a:solidFill>
                <a:latin typeface="+mn-lt"/>
              </a:defRPr>
            </a:lvl1pPr>
            <a:lvl2pPr marL="0" indent="0">
              <a:buNone/>
              <a:defRPr/>
            </a:lvl2pPr>
          </a:lstStyle>
          <a:p>
            <a:pPr lvl="0"/>
            <a:r>
              <a:rPr lang="en-US" dirty="0"/>
              <a:t>Eyebrow identification, CALIBRI, 14PT REGULAR</a:t>
            </a:r>
          </a:p>
        </p:txBody>
      </p:sp>
      <p:sp>
        <p:nvSpPr>
          <p:cNvPr id="13" name="Content Placeholder 5">
            <a:extLst>
              <a:ext uri="{FF2B5EF4-FFF2-40B4-BE49-F238E27FC236}">
                <a16:creationId xmlns:a16="http://schemas.microsoft.com/office/drawing/2014/main" id="{0F6E8C1B-F140-45B9-ADF1-1C3C65701146}"/>
              </a:ext>
            </a:extLst>
          </p:cNvPr>
          <p:cNvSpPr>
            <a:spLocks noGrp="1"/>
          </p:cNvSpPr>
          <p:nvPr>
            <p:ph sz="quarter" idx="14"/>
          </p:nvPr>
        </p:nvSpPr>
        <p:spPr>
          <a:xfrm>
            <a:off x="670558" y="1463039"/>
            <a:ext cx="10861041" cy="4754879"/>
          </a:xfrm>
        </p:spPr>
        <p:txBody>
          <a:bodyPr/>
          <a:lstStyle>
            <a:lvl1pPr>
              <a:spcBef>
                <a:spcPts val="1600"/>
              </a:spcBef>
              <a:defRPr/>
            </a:lvl1pPr>
            <a:lvl2pPr>
              <a:spcBef>
                <a:spcPts val="1600"/>
              </a:spcBef>
              <a:defRPr/>
            </a:lvl2pPr>
          </a:lstStyle>
          <a:p>
            <a:pPr lvl="0"/>
            <a:r>
              <a:rPr lang="en-US"/>
              <a:t>Click to edit Master text styles</a:t>
            </a:r>
          </a:p>
          <a:p>
            <a:pPr lvl="1"/>
            <a:r>
              <a:rPr lang="en-US"/>
              <a:t>Second level</a:t>
            </a:r>
          </a:p>
        </p:txBody>
      </p:sp>
      <p:sp>
        <p:nvSpPr>
          <p:cNvPr id="5" name="Date Placeholder 4">
            <a:extLst>
              <a:ext uri="{FF2B5EF4-FFF2-40B4-BE49-F238E27FC236}">
                <a16:creationId xmlns:a16="http://schemas.microsoft.com/office/drawing/2014/main" id="{ED5AE4F8-4A35-4815-BCAE-2DEF5BFEC473}"/>
              </a:ext>
            </a:extLst>
          </p:cNvPr>
          <p:cNvSpPr>
            <a:spLocks noGrp="1"/>
          </p:cNvSpPr>
          <p:nvPr>
            <p:ph type="dt" sz="half" idx="15"/>
          </p:nvPr>
        </p:nvSpPr>
        <p:spPr/>
        <p:txBody>
          <a:bodyPr/>
          <a:lstStyle/>
          <a:p>
            <a:endParaRPr lang="en-IN" sz="1333" dirty="0"/>
          </a:p>
        </p:txBody>
      </p:sp>
      <p:sp>
        <p:nvSpPr>
          <p:cNvPr id="6" name="Footer Placeholder 5">
            <a:extLst>
              <a:ext uri="{FF2B5EF4-FFF2-40B4-BE49-F238E27FC236}">
                <a16:creationId xmlns:a16="http://schemas.microsoft.com/office/drawing/2014/main" id="{092A9712-7611-460F-BBA1-965DC35A5A0C}"/>
              </a:ext>
            </a:extLst>
          </p:cNvPr>
          <p:cNvSpPr>
            <a:spLocks noGrp="1"/>
          </p:cNvSpPr>
          <p:nvPr>
            <p:ph type="ftr" sz="quarter" idx="16"/>
          </p:nvPr>
        </p:nvSpPr>
        <p:spPr/>
        <p:txBody>
          <a:bodyPr/>
          <a:lstStyle/>
          <a:p>
            <a:pPr>
              <a:defRPr/>
            </a:pPr>
            <a:r>
              <a:rPr lang="en-IN"/>
              <a:t>ADC-69322</a:t>
            </a:r>
            <a:endParaRPr lang="en-IN" dirty="0"/>
          </a:p>
        </p:txBody>
      </p:sp>
      <p:sp>
        <p:nvSpPr>
          <p:cNvPr id="7" name="Slide Number Placeholder 6">
            <a:extLst>
              <a:ext uri="{FF2B5EF4-FFF2-40B4-BE49-F238E27FC236}">
                <a16:creationId xmlns:a16="http://schemas.microsoft.com/office/drawing/2014/main" id="{E816DBEC-A477-4721-9AEB-6DA5B1D8A35F}"/>
              </a:ext>
            </a:extLst>
          </p:cNvPr>
          <p:cNvSpPr>
            <a:spLocks noGrp="1"/>
          </p:cNvSpPr>
          <p:nvPr>
            <p:ph type="sldNum" sz="quarter" idx="17"/>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C92466CF-9DE4-42FD-B4BE-46614812750F}"/>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3451036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e">
    <p:bg bwMode="gray">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670560" y="1844040"/>
            <a:ext cx="10850881" cy="1645920"/>
          </a:xfrm>
        </p:spPr>
        <p:txBody>
          <a:bodyPr/>
          <a:lstStyle>
            <a:lvl1pPr algn="l">
              <a:lnSpc>
                <a:spcPct val="90000"/>
              </a:lnSpc>
              <a:defRPr sz="5867" b="0" cap="none" spc="0" baseline="0">
                <a:solidFill>
                  <a:schemeClr val="bg1"/>
                </a:solidFill>
                <a:latin typeface="+mn-lt"/>
              </a:defRPr>
            </a:lvl1pPr>
          </a:lstStyle>
          <a:p>
            <a:r>
              <a:rPr lang="en-US"/>
              <a:t>Click to edit master title style</a:t>
            </a:r>
          </a:p>
        </p:txBody>
      </p:sp>
      <p:sp>
        <p:nvSpPr>
          <p:cNvPr id="3" name="Subtitle 2"/>
          <p:cNvSpPr>
            <a:spLocks noGrp="1"/>
          </p:cNvSpPr>
          <p:nvPr>
            <p:ph type="subTitle" idx="1" hasCustomPrompt="1"/>
          </p:nvPr>
        </p:nvSpPr>
        <p:spPr bwMode="gray">
          <a:xfrm>
            <a:off x="670560" y="1066800"/>
            <a:ext cx="10850881" cy="640080"/>
          </a:xfrm>
        </p:spPr>
        <p:txBody>
          <a:bodyPr rIns="0" bIns="0" anchor="b" anchorCtr="0"/>
          <a:lstStyle>
            <a:lvl1pPr marL="0" indent="0" algn="l">
              <a:lnSpc>
                <a:spcPct val="100000"/>
              </a:lnSpc>
              <a:buNone/>
              <a:defRPr sz="2400" b="1" cap="all" spc="200" baseline="0">
                <a:solidFill>
                  <a:schemeClr val="tx2"/>
                </a:solidFill>
                <a:latin typeface="Calibri" panose="020F0502020204030204" pitchFamily="34" charset="0"/>
                <a:cs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0" name="Content Placeholder 2"/>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33">
                <a:solidFill>
                  <a:prstClr val="white"/>
                </a:solidFill>
                <a:latin typeface="Calibri" panose="020F0502020204030204" pitchFamily="34" charset="0"/>
                <a:cs typeface="Calibri" panose="020F0502020204030204" pitchFamily="34" charset="0"/>
              </a:rPr>
              <a:t>Proprietary and confidential — do not distribute</a:t>
            </a:r>
          </a:p>
        </p:txBody>
      </p:sp>
      <p:sp>
        <p:nvSpPr>
          <p:cNvPr id="5" name="Text Placeholder 4"/>
          <p:cNvSpPr>
            <a:spLocks noGrp="1"/>
          </p:cNvSpPr>
          <p:nvPr>
            <p:ph type="body" sz="quarter" idx="10" hasCustomPrompt="1"/>
          </p:nvPr>
        </p:nvSpPr>
        <p:spPr bwMode="gray">
          <a:xfrm>
            <a:off x="670560" y="3657600"/>
            <a:ext cx="6461760" cy="640080"/>
          </a:xfrm>
        </p:spPr>
        <p:txBody>
          <a:bodyPr/>
          <a:lstStyle>
            <a:lvl1pPr>
              <a:defRPr sz="1867" b="0" i="0">
                <a:solidFill>
                  <a:schemeClr val="bg1"/>
                </a:solidFill>
                <a:latin typeface="+mn-lt"/>
              </a:defRPr>
            </a:lvl1pPr>
          </a:lstStyle>
          <a:p>
            <a:pPr lvl="0"/>
            <a:r>
              <a:rPr lang="en-US"/>
              <a:t>Click to edit date</a:t>
            </a:r>
          </a:p>
        </p:txBody>
      </p:sp>
      <p:pic>
        <p:nvPicPr>
          <p:cNvPr id="8" name="Picture 7"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154976" y="4953001"/>
            <a:ext cx="1602828" cy="1747845"/>
          </a:xfrm>
          <a:prstGeom prst="rect">
            <a:avLst/>
          </a:prstGeom>
        </p:spPr>
      </p:pic>
    </p:spTree>
    <p:extLst>
      <p:ext uri="{BB962C8B-B14F-4D97-AF65-F5344CB8AC3E}">
        <p14:creationId xmlns:p14="http://schemas.microsoft.com/office/powerpoint/2010/main" val="2936207635"/>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2 Content_CALIBRI SUBHEAD Option">
    <p:spTree>
      <p:nvGrpSpPr>
        <p:cNvPr id="1" name=""/>
        <p:cNvGrpSpPr/>
        <p:nvPr/>
      </p:nvGrpSpPr>
      <p:grpSpPr>
        <a:xfrm>
          <a:off x="0" y="0"/>
          <a:ext cx="0" cy="0"/>
          <a:chOff x="0" y="0"/>
          <a:chExt cx="0" cy="0"/>
        </a:xfrm>
      </p:grpSpPr>
      <p:sp>
        <p:nvSpPr>
          <p:cNvPr id="16" name="Text Placeholder 4">
            <a:extLst>
              <a:ext uri="{FF2B5EF4-FFF2-40B4-BE49-F238E27FC236}">
                <a16:creationId xmlns:a16="http://schemas.microsoft.com/office/drawing/2014/main" id="{62367392-CE3F-4A36-802E-43D377135A8F}"/>
              </a:ext>
            </a:extLst>
          </p:cNvPr>
          <p:cNvSpPr>
            <a:spLocks noGrp="1"/>
          </p:cNvSpPr>
          <p:nvPr>
            <p:ph type="body" sz="quarter" idx="14" hasCustomPrompt="1"/>
          </p:nvPr>
        </p:nvSpPr>
        <p:spPr>
          <a:xfrm>
            <a:off x="670984" y="1463039"/>
            <a:ext cx="5089736" cy="520700"/>
          </a:xfrm>
          <a:prstGeom prst="rect">
            <a:avLst/>
          </a:prstGeom>
        </p:spPr>
        <p:txBody>
          <a:bodyPr>
            <a:noAutofit/>
          </a:bodyPr>
          <a:lstStyle>
            <a:lvl1pPr>
              <a:defRPr sz="2400" b="1" cap="all" baseline="0">
                <a:solidFill>
                  <a:schemeClr val="accent3"/>
                </a:solidFill>
                <a:latin typeface="+mn-lt"/>
              </a:defRPr>
            </a:lvl1pPr>
          </a:lstStyle>
          <a:p>
            <a:pPr lvl="0"/>
            <a:r>
              <a:rPr lang="en-US" dirty="0"/>
              <a:t>SHORT TITLE, CALIBRI, 18PT, BOLD</a:t>
            </a:r>
          </a:p>
        </p:txBody>
      </p:sp>
      <p:sp>
        <p:nvSpPr>
          <p:cNvPr id="17" name="Text Placeholder 4">
            <a:extLst>
              <a:ext uri="{FF2B5EF4-FFF2-40B4-BE49-F238E27FC236}">
                <a16:creationId xmlns:a16="http://schemas.microsoft.com/office/drawing/2014/main" id="{784001D6-32AA-4130-AA76-37D05FF0EF11}"/>
              </a:ext>
            </a:extLst>
          </p:cNvPr>
          <p:cNvSpPr>
            <a:spLocks noGrp="1"/>
          </p:cNvSpPr>
          <p:nvPr>
            <p:ph type="body" sz="quarter" idx="15" hasCustomPrompt="1"/>
          </p:nvPr>
        </p:nvSpPr>
        <p:spPr>
          <a:xfrm>
            <a:off x="6431280" y="1463039"/>
            <a:ext cx="5089736" cy="520700"/>
          </a:xfrm>
          <a:prstGeom prst="rect">
            <a:avLst/>
          </a:prstGeom>
        </p:spPr>
        <p:txBody>
          <a:bodyPr>
            <a:noAutofit/>
          </a:bodyPr>
          <a:lstStyle>
            <a:lvl1pPr>
              <a:defRPr sz="2400" b="1" cap="all" baseline="0">
                <a:solidFill>
                  <a:schemeClr val="accent3"/>
                </a:solidFill>
                <a:latin typeface="+mn-lt"/>
              </a:defRPr>
            </a:lvl1pPr>
          </a:lstStyle>
          <a:p>
            <a:pPr lvl="0"/>
            <a:r>
              <a:rPr lang="en-US" dirty="0"/>
              <a:t>SHORT TITLE, CALIBRI, 18PT, BOLD</a:t>
            </a:r>
          </a:p>
        </p:txBody>
      </p:sp>
      <p:sp>
        <p:nvSpPr>
          <p:cNvPr id="18" name="Content Placeholder 14">
            <a:extLst>
              <a:ext uri="{FF2B5EF4-FFF2-40B4-BE49-F238E27FC236}">
                <a16:creationId xmlns:a16="http://schemas.microsoft.com/office/drawing/2014/main" id="{1F77A952-6CFD-4B10-A39C-FBF9CCB45B58}"/>
              </a:ext>
            </a:extLst>
          </p:cNvPr>
          <p:cNvSpPr>
            <a:spLocks noGrp="1"/>
          </p:cNvSpPr>
          <p:nvPr>
            <p:ph sz="quarter" idx="18"/>
          </p:nvPr>
        </p:nvSpPr>
        <p:spPr>
          <a:xfrm>
            <a:off x="670559" y="1983739"/>
            <a:ext cx="5089735" cy="4234179"/>
          </a:xfrm>
        </p:spPr>
        <p:txBody>
          <a:bodyPr>
            <a:noAutofit/>
          </a:bodyPr>
          <a:lstStyle>
            <a:lvl2pPr>
              <a:defRPr sz="2133"/>
            </a:lvl2pPr>
            <a:lvl3pPr>
              <a:defRPr sz="1867"/>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19" name="Content Placeholder 14">
            <a:extLst>
              <a:ext uri="{FF2B5EF4-FFF2-40B4-BE49-F238E27FC236}">
                <a16:creationId xmlns:a16="http://schemas.microsoft.com/office/drawing/2014/main" id="{0756EC84-5A13-4571-BFB7-247BD6E93F56}"/>
              </a:ext>
            </a:extLst>
          </p:cNvPr>
          <p:cNvSpPr>
            <a:spLocks noGrp="1"/>
          </p:cNvSpPr>
          <p:nvPr>
            <p:ph sz="quarter" idx="19"/>
          </p:nvPr>
        </p:nvSpPr>
        <p:spPr>
          <a:xfrm>
            <a:off x="6431281" y="1983739"/>
            <a:ext cx="5089735" cy="4234179"/>
          </a:xfrm>
        </p:spPr>
        <p:txBody>
          <a:bodyPr>
            <a:noAutofit/>
          </a:bodyPr>
          <a:lstStyle>
            <a:lvl2pPr>
              <a:defRPr sz="2133"/>
            </a:lvl2pPr>
            <a:lvl3pPr>
              <a:defRPr sz="1867"/>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0" name="Text Placeholder 9">
            <a:extLst>
              <a:ext uri="{FF2B5EF4-FFF2-40B4-BE49-F238E27FC236}">
                <a16:creationId xmlns:a16="http://schemas.microsoft.com/office/drawing/2014/main" id="{1B479ED3-E6FF-4DA0-B9B5-59809FFAEF46}"/>
              </a:ext>
            </a:extLst>
          </p:cNvPr>
          <p:cNvSpPr>
            <a:spLocks noGrp="1"/>
          </p:cNvSpPr>
          <p:nvPr>
            <p:ph type="body" sz="quarter" idx="10" hasCustomPrompt="1"/>
          </p:nvPr>
        </p:nvSpPr>
        <p:spPr>
          <a:xfrm>
            <a:off x="670562" y="355600"/>
            <a:ext cx="6989233" cy="348813"/>
          </a:xfrm>
          <a:prstGeom prst="rect">
            <a:avLst/>
          </a:prstGeom>
        </p:spPr>
        <p:txBody>
          <a:bodyPr>
            <a:noAutofit/>
          </a:bodyPr>
          <a:lstStyle>
            <a:lvl1pPr>
              <a:defRPr sz="1867" b="0" cap="all" spc="200" baseline="0">
                <a:solidFill>
                  <a:schemeClr val="accent1"/>
                </a:solidFill>
                <a:latin typeface="+mn-lt"/>
              </a:defRPr>
            </a:lvl1pPr>
            <a:lvl2pPr marL="0" indent="0">
              <a:buNone/>
              <a:defRPr/>
            </a:lvl2pPr>
          </a:lstStyle>
          <a:p>
            <a:pPr lvl="0"/>
            <a:r>
              <a:rPr lang="en-US" dirty="0"/>
              <a:t>Eyebrow identification, CALIBRI, 14PT REGULAR</a:t>
            </a:r>
          </a:p>
        </p:txBody>
      </p:sp>
      <p:sp>
        <p:nvSpPr>
          <p:cNvPr id="2" name="Date Placeholder 1">
            <a:extLst>
              <a:ext uri="{FF2B5EF4-FFF2-40B4-BE49-F238E27FC236}">
                <a16:creationId xmlns:a16="http://schemas.microsoft.com/office/drawing/2014/main" id="{63E310AD-6CAA-4788-94E2-A00CB4EDAD64}"/>
              </a:ext>
            </a:extLst>
          </p:cNvPr>
          <p:cNvSpPr>
            <a:spLocks noGrp="1"/>
          </p:cNvSpPr>
          <p:nvPr>
            <p:ph type="dt" sz="half" idx="20"/>
          </p:nvPr>
        </p:nvSpPr>
        <p:spPr/>
        <p:txBody>
          <a:bodyPr/>
          <a:lstStyle/>
          <a:p>
            <a:endParaRPr lang="en-IN" sz="1333" dirty="0"/>
          </a:p>
        </p:txBody>
      </p:sp>
      <p:sp>
        <p:nvSpPr>
          <p:cNvPr id="3" name="Footer Placeholder 2">
            <a:extLst>
              <a:ext uri="{FF2B5EF4-FFF2-40B4-BE49-F238E27FC236}">
                <a16:creationId xmlns:a16="http://schemas.microsoft.com/office/drawing/2014/main" id="{7EA85807-C4E2-4DC1-A4DC-B733652C5847}"/>
              </a:ext>
            </a:extLst>
          </p:cNvPr>
          <p:cNvSpPr>
            <a:spLocks noGrp="1"/>
          </p:cNvSpPr>
          <p:nvPr>
            <p:ph type="ftr" sz="quarter" idx="21"/>
          </p:nvPr>
        </p:nvSpPr>
        <p:spPr/>
        <p:txBody>
          <a:bodyPr/>
          <a:lstStyle/>
          <a:p>
            <a:pPr>
              <a:defRPr/>
            </a:pPr>
            <a:r>
              <a:rPr lang="en-IN"/>
              <a:t>ADC-69322</a:t>
            </a:r>
            <a:endParaRPr lang="en-IN" dirty="0"/>
          </a:p>
        </p:txBody>
      </p:sp>
      <p:sp>
        <p:nvSpPr>
          <p:cNvPr id="4" name="Slide Number Placeholder 3">
            <a:extLst>
              <a:ext uri="{FF2B5EF4-FFF2-40B4-BE49-F238E27FC236}">
                <a16:creationId xmlns:a16="http://schemas.microsoft.com/office/drawing/2014/main" id="{1486E6C4-2B39-46A3-861C-1D8545DFDAF4}"/>
              </a:ext>
            </a:extLst>
          </p:cNvPr>
          <p:cNvSpPr>
            <a:spLocks noGrp="1"/>
          </p:cNvSpPr>
          <p:nvPr>
            <p:ph type="sldNum" sz="quarter" idx="22"/>
          </p:nvPr>
        </p:nvSpPr>
        <p:spPr/>
        <p:txBody>
          <a:bodyPr/>
          <a:lstStyle/>
          <a:p>
            <a:pPr>
              <a:defRPr/>
            </a:pPr>
            <a:r>
              <a:rPr lang="en-IN" dirty="0"/>
              <a:t>  </a:t>
            </a:r>
            <a:fld id="{7B2119CD-3B2D-4CEB-B404-D2E3F8CD6D69}" type="slidenum">
              <a:rPr lang="en-IN" smtClean="0"/>
              <a:pPr>
                <a:defRPr/>
              </a:pPr>
              <a:t>‹#›</a:t>
            </a:fld>
            <a:endParaRPr lang="en-IN" dirty="0"/>
          </a:p>
        </p:txBody>
      </p:sp>
      <p:sp>
        <p:nvSpPr>
          <p:cNvPr id="6" name="Title 5">
            <a:extLst>
              <a:ext uri="{FF2B5EF4-FFF2-40B4-BE49-F238E27FC236}">
                <a16:creationId xmlns:a16="http://schemas.microsoft.com/office/drawing/2014/main" id="{088E1389-D875-4A3C-85CC-2FF6F879D34A}"/>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4104311327"/>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Two Content + Header">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D9A84B86-6CE3-4715-A01A-FECF8E99EC15}"/>
              </a:ext>
            </a:extLst>
          </p:cNvPr>
          <p:cNvSpPr>
            <a:spLocks noGrp="1"/>
          </p:cNvSpPr>
          <p:nvPr>
            <p:ph type="body" sz="quarter" idx="10" hasCustomPrompt="1"/>
          </p:nvPr>
        </p:nvSpPr>
        <p:spPr>
          <a:xfrm>
            <a:off x="670562" y="355600"/>
            <a:ext cx="6989233" cy="348813"/>
          </a:xfrm>
          <a:prstGeom prst="rect">
            <a:avLst/>
          </a:prstGeom>
        </p:spPr>
        <p:txBody>
          <a:bodyPr>
            <a:noAutofit/>
          </a:bodyPr>
          <a:lstStyle>
            <a:lvl1pPr>
              <a:defRPr sz="1867" b="0" cap="all" spc="200" baseline="0">
                <a:solidFill>
                  <a:schemeClr val="accent1"/>
                </a:solidFill>
                <a:latin typeface="+mn-lt"/>
              </a:defRPr>
            </a:lvl1pPr>
            <a:lvl2pPr marL="0" indent="0">
              <a:buNone/>
              <a:defRPr/>
            </a:lvl2pPr>
          </a:lstStyle>
          <a:p>
            <a:pPr lvl="0"/>
            <a:r>
              <a:rPr lang="en-US" dirty="0"/>
              <a:t>Eyebrow identification, CALIBRI, 14PT REGULAR</a:t>
            </a:r>
          </a:p>
        </p:txBody>
      </p:sp>
      <p:sp>
        <p:nvSpPr>
          <p:cNvPr id="17" name="Text Placeholder 9">
            <a:extLst>
              <a:ext uri="{FF2B5EF4-FFF2-40B4-BE49-F238E27FC236}">
                <a16:creationId xmlns:a16="http://schemas.microsoft.com/office/drawing/2014/main" id="{F184EA7A-C14A-435C-84F4-DB8BC3A9A6E5}"/>
              </a:ext>
            </a:extLst>
          </p:cNvPr>
          <p:cNvSpPr>
            <a:spLocks noGrp="1"/>
          </p:cNvSpPr>
          <p:nvPr>
            <p:ph type="body" sz="quarter" idx="14" hasCustomPrompt="1"/>
          </p:nvPr>
        </p:nvSpPr>
        <p:spPr>
          <a:xfrm>
            <a:off x="670560" y="1463040"/>
            <a:ext cx="10838688" cy="1097280"/>
          </a:xfrm>
          <a:prstGeom prst="rect">
            <a:avLst/>
          </a:prstGeom>
        </p:spPr>
        <p:txBody>
          <a:bodyPr>
            <a:noAutofit/>
          </a:bodyPr>
          <a:lstStyle>
            <a:lvl1pPr>
              <a:defRPr sz="2133" b="0">
                <a:solidFill>
                  <a:schemeClr val="accent3"/>
                </a:solidFill>
                <a:latin typeface="+mj-lt"/>
              </a:defRPr>
            </a:lvl1pPr>
          </a:lstStyle>
          <a:p>
            <a:pPr lvl="0"/>
            <a:r>
              <a:rPr lang="en-US" dirty="0"/>
              <a:t>Click to edit master text styles</a:t>
            </a:r>
          </a:p>
        </p:txBody>
      </p:sp>
      <p:sp>
        <p:nvSpPr>
          <p:cNvPr id="18" name="Text Placeholder 4">
            <a:extLst>
              <a:ext uri="{FF2B5EF4-FFF2-40B4-BE49-F238E27FC236}">
                <a16:creationId xmlns:a16="http://schemas.microsoft.com/office/drawing/2014/main" id="{5D0068BB-B539-4488-911A-96DC071FE88E}"/>
              </a:ext>
            </a:extLst>
          </p:cNvPr>
          <p:cNvSpPr>
            <a:spLocks noGrp="1"/>
          </p:cNvSpPr>
          <p:nvPr>
            <p:ph type="body" sz="quarter" idx="13" hasCustomPrompt="1"/>
          </p:nvPr>
        </p:nvSpPr>
        <p:spPr>
          <a:xfrm>
            <a:off x="670984" y="2743201"/>
            <a:ext cx="5089736" cy="520700"/>
          </a:xfrm>
          <a:prstGeom prst="rect">
            <a:avLst/>
          </a:prstGeom>
        </p:spPr>
        <p:txBody>
          <a:bodyPr>
            <a:noAutofit/>
          </a:bodyPr>
          <a:lstStyle>
            <a:lvl1pPr>
              <a:defRPr sz="2133" b="1" cap="all" baseline="0">
                <a:solidFill>
                  <a:schemeClr val="accent3"/>
                </a:solidFill>
                <a:latin typeface="+mn-lt"/>
              </a:defRPr>
            </a:lvl1pPr>
          </a:lstStyle>
          <a:p>
            <a:pPr lvl="0"/>
            <a:r>
              <a:rPr lang="en-US" dirty="0"/>
              <a:t>SHORT TITLE, CALIBRI, 16PT, BOLD</a:t>
            </a:r>
          </a:p>
        </p:txBody>
      </p:sp>
      <p:sp>
        <p:nvSpPr>
          <p:cNvPr id="19" name="Text Placeholder 4">
            <a:extLst>
              <a:ext uri="{FF2B5EF4-FFF2-40B4-BE49-F238E27FC236}">
                <a16:creationId xmlns:a16="http://schemas.microsoft.com/office/drawing/2014/main" id="{FC1F4580-228D-4976-BFA8-C2248824F3A1}"/>
              </a:ext>
            </a:extLst>
          </p:cNvPr>
          <p:cNvSpPr>
            <a:spLocks noGrp="1"/>
          </p:cNvSpPr>
          <p:nvPr>
            <p:ph type="body" sz="quarter" idx="18" hasCustomPrompt="1"/>
          </p:nvPr>
        </p:nvSpPr>
        <p:spPr>
          <a:xfrm>
            <a:off x="6431280" y="2743201"/>
            <a:ext cx="5089736" cy="520700"/>
          </a:xfrm>
          <a:prstGeom prst="rect">
            <a:avLst/>
          </a:prstGeom>
        </p:spPr>
        <p:txBody>
          <a:bodyPr>
            <a:noAutofit/>
          </a:bodyPr>
          <a:lstStyle>
            <a:lvl1pPr>
              <a:defRPr sz="2133" b="1" cap="all" baseline="0">
                <a:solidFill>
                  <a:schemeClr val="accent3"/>
                </a:solidFill>
                <a:latin typeface="+mn-lt"/>
              </a:defRPr>
            </a:lvl1pPr>
          </a:lstStyle>
          <a:p>
            <a:pPr lvl="0"/>
            <a:r>
              <a:rPr lang="en-US" dirty="0"/>
              <a:t>SHORT TITLE, CALIBRI, 16PT, BOLD</a:t>
            </a:r>
          </a:p>
        </p:txBody>
      </p:sp>
      <p:sp>
        <p:nvSpPr>
          <p:cNvPr id="20" name="Content Placeholder 6">
            <a:extLst>
              <a:ext uri="{FF2B5EF4-FFF2-40B4-BE49-F238E27FC236}">
                <a16:creationId xmlns:a16="http://schemas.microsoft.com/office/drawing/2014/main" id="{4073EB3D-18BB-4E2C-9D12-E03D0B6131B9}"/>
              </a:ext>
            </a:extLst>
          </p:cNvPr>
          <p:cNvSpPr>
            <a:spLocks noGrp="1"/>
          </p:cNvSpPr>
          <p:nvPr>
            <p:ph sz="quarter" idx="19"/>
          </p:nvPr>
        </p:nvSpPr>
        <p:spPr>
          <a:xfrm>
            <a:off x="670559" y="3263901"/>
            <a:ext cx="5089735" cy="2954017"/>
          </a:xfrm>
        </p:spPr>
        <p:txBody>
          <a:bodyPr>
            <a:noAutofit/>
          </a:bodyPr>
          <a:lstStyle>
            <a:lvl1pPr>
              <a:defRPr sz="1867"/>
            </a:lvl1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1" name="Content Placeholder 6">
            <a:extLst>
              <a:ext uri="{FF2B5EF4-FFF2-40B4-BE49-F238E27FC236}">
                <a16:creationId xmlns:a16="http://schemas.microsoft.com/office/drawing/2014/main" id="{112F3581-3732-4A0B-8F51-60DBC2912C03}"/>
              </a:ext>
            </a:extLst>
          </p:cNvPr>
          <p:cNvSpPr>
            <a:spLocks noGrp="1"/>
          </p:cNvSpPr>
          <p:nvPr>
            <p:ph sz="quarter" idx="20"/>
          </p:nvPr>
        </p:nvSpPr>
        <p:spPr>
          <a:xfrm>
            <a:off x="6431281" y="3263901"/>
            <a:ext cx="5089735" cy="2954017"/>
          </a:xfrm>
        </p:spPr>
        <p:txBody>
          <a:bodyPr>
            <a:noAutofit/>
          </a:bodyPr>
          <a:lstStyle>
            <a:lvl1pPr>
              <a:defRPr sz="1867"/>
            </a:lvl1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2" name="Date Placeholder 1">
            <a:extLst>
              <a:ext uri="{FF2B5EF4-FFF2-40B4-BE49-F238E27FC236}">
                <a16:creationId xmlns:a16="http://schemas.microsoft.com/office/drawing/2014/main" id="{D3D7130C-27A5-4624-9DE7-54CCA5B6E680}"/>
              </a:ext>
            </a:extLst>
          </p:cNvPr>
          <p:cNvSpPr>
            <a:spLocks noGrp="1"/>
          </p:cNvSpPr>
          <p:nvPr>
            <p:ph type="dt" sz="half" idx="21"/>
          </p:nvPr>
        </p:nvSpPr>
        <p:spPr/>
        <p:txBody>
          <a:bodyPr/>
          <a:lstStyle/>
          <a:p>
            <a:endParaRPr lang="en-IN" sz="1333" dirty="0"/>
          </a:p>
        </p:txBody>
      </p:sp>
      <p:sp>
        <p:nvSpPr>
          <p:cNvPr id="3" name="Footer Placeholder 2">
            <a:extLst>
              <a:ext uri="{FF2B5EF4-FFF2-40B4-BE49-F238E27FC236}">
                <a16:creationId xmlns:a16="http://schemas.microsoft.com/office/drawing/2014/main" id="{6B8D77C1-A9B7-4C57-B330-C34B8588E4BD}"/>
              </a:ext>
            </a:extLst>
          </p:cNvPr>
          <p:cNvSpPr>
            <a:spLocks noGrp="1"/>
          </p:cNvSpPr>
          <p:nvPr>
            <p:ph type="ftr" sz="quarter" idx="22"/>
          </p:nvPr>
        </p:nvSpPr>
        <p:spPr/>
        <p:txBody>
          <a:bodyPr/>
          <a:lstStyle/>
          <a:p>
            <a:pPr>
              <a:defRPr/>
            </a:pPr>
            <a:r>
              <a:rPr lang="en-IN"/>
              <a:t>ADC-69322</a:t>
            </a:r>
            <a:endParaRPr lang="en-IN" dirty="0"/>
          </a:p>
        </p:txBody>
      </p:sp>
      <p:sp>
        <p:nvSpPr>
          <p:cNvPr id="4" name="Slide Number Placeholder 3">
            <a:extLst>
              <a:ext uri="{FF2B5EF4-FFF2-40B4-BE49-F238E27FC236}">
                <a16:creationId xmlns:a16="http://schemas.microsoft.com/office/drawing/2014/main" id="{310E347A-2097-4DC1-8FC4-1FBFBC563FCB}"/>
              </a:ext>
            </a:extLst>
          </p:cNvPr>
          <p:cNvSpPr>
            <a:spLocks noGrp="1"/>
          </p:cNvSpPr>
          <p:nvPr>
            <p:ph type="sldNum" sz="quarter" idx="23"/>
          </p:nvPr>
        </p:nvSpPr>
        <p:spPr/>
        <p:txBody>
          <a:bodyPr/>
          <a:lstStyle/>
          <a:p>
            <a:pPr>
              <a:defRPr/>
            </a:pPr>
            <a:r>
              <a:rPr lang="en-IN" dirty="0"/>
              <a:t>  </a:t>
            </a:r>
            <a:fld id="{7B2119CD-3B2D-4CEB-B404-D2E3F8CD6D69}" type="slidenum">
              <a:rPr lang="en-IN" smtClean="0"/>
              <a:pPr>
                <a:defRPr/>
              </a:pPr>
              <a:t>‹#›</a:t>
            </a:fld>
            <a:endParaRPr lang="en-IN" dirty="0"/>
          </a:p>
        </p:txBody>
      </p:sp>
      <p:sp>
        <p:nvSpPr>
          <p:cNvPr id="6" name="Title 5">
            <a:extLst>
              <a:ext uri="{FF2B5EF4-FFF2-40B4-BE49-F238E27FC236}">
                <a16:creationId xmlns:a16="http://schemas.microsoft.com/office/drawing/2014/main" id="{AD079F95-85C8-47A7-9EDE-B17DE1BCA47B}"/>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210524917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L)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425185" y="0"/>
            <a:ext cx="5766815" cy="6858000"/>
          </a:xfrm>
          <a:prstGeom prst="rect">
            <a:avLst/>
          </a:prstGeom>
          <a:solidFill>
            <a:schemeClr val="bg2"/>
          </a:solidFill>
          <a:ln>
            <a:noFill/>
          </a:ln>
          <a:effectLst/>
        </p:spPr>
        <p:txBody>
          <a:bodyPr lIns="365760" rIns="365760" anchor="ctr" anchorCtr="1"/>
          <a:lstStyle>
            <a:lvl1pPr algn="ctr">
              <a:defRPr sz="2400" b="0" baseline="0">
                <a:solidFill>
                  <a:schemeClr val="accent1"/>
                </a:solidFill>
                <a:latin typeface="+mn-lt"/>
              </a:defRPr>
            </a:lvl1pPr>
          </a:lstStyle>
          <a:p>
            <a:r>
              <a:rPr lang="en-US" dirty="0"/>
              <a:t>Insert an image</a:t>
            </a:r>
            <a:br>
              <a:rPr lang="en-US" dirty="0"/>
            </a:br>
            <a:r>
              <a:rPr lang="en-US" dirty="0"/>
              <a:t>within this placeholder </a:t>
            </a:r>
          </a:p>
        </p:txBody>
      </p:sp>
      <p:sp>
        <p:nvSpPr>
          <p:cNvPr id="14" name="Text Placeholder 9">
            <a:extLst>
              <a:ext uri="{FF2B5EF4-FFF2-40B4-BE49-F238E27FC236}">
                <a16:creationId xmlns:a16="http://schemas.microsoft.com/office/drawing/2014/main" id="{05D9C096-3ECB-4476-AF46-67B691208D52}"/>
              </a:ext>
            </a:extLst>
          </p:cNvPr>
          <p:cNvSpPr>
            <a:spLocks noGrp="1"/>
          </p:cNvSpPr>
          <p:nvPr>
            <p:ph type="body" sz="quarter" idx="18" hasCustomPrompt="1"/>
          </p:nvPr>
        </p:nvSpPr>
        <p:spPr>
          <a:xfrm>
            <a:off x="670562" y="355600"/>
            <a:ext cx="5096255" cy="348813"/>
          </a:xfrm>
          <a:prstGeom prst="rect">
            <a:avLst/>
          </a:prstGeom>
        </p:spPr>
        <p:txBody>
          <a:bodyPr wrap="square">
            <a:noAutofit/>
          </a:bodyPr>
          <a:lstStyle>
            <a:lvl1pPr>
              <a:defRPr sz="1867" b="0" cap="all" spc="200" baseline="0">
                <a:solidFill>
                  <a:schemeClr val="accent1"/>
                </a:solidFill>
                <a:latin typeface="+mn-lt"/>
              </a:defRPr>
            </a:lvl1pPr>
            <a:lvl2pPr marL="0" indent="0">
              <a:buNone/>
              <a:defRPr/>
            </a:lvl2pPr>
          </a:lstStyle>
          <a:p>
            <a:pPr lvl="0"/>
            <a:r>
              <a:rPr lang="en-US" dirty="0"/>
              <a:t>Eyebrow identification, CALIBRI, 14PT</a:t>
            </a:r>
          </a:p>
        </p:txBody>
      </p:sp>
      <p:sp>
        <p:nvSpPr>
          <p:cNvPr id="17" name="Text Placeholder 4">
            <a:extLst>
              <a:ext uri="{FF2B5EF4-FFF2-40B4-BE49-F238E27FC236}">
                <a16:creationId xmlns:a16="http://schemas.microsoft.com/office/drawing/2014/main" id="{E828A00F-D1B4-4C3E-969E-375A3487E70C}"/>
              </a:ext>
            </a:extLst>
          </p:cNvPr>
          <p:cNvSpPr>
            <a:spLocks noGrp="1"/>
          </p:cNvSpPr>
          <p:nvPr>
            <p:ph type="body" sz="quarter" idx="19" hasCustomPrompt="1"/>
          </p:nvPr>
        </p:nvSpPr>
        <p:spPr>
          <a:xfrm>
            <a:off x="670984" y="1463943"/>
            <a:ext cx="5089736" cy="520700"/>
          </a:xfrm>
          <a:prstGeom prst="rect">
            <a:avLst/>
          </a:prstGeom>
        </p:spPr>
        <p:txBody>
          <a:bodyPr>
            <a:noAutofit/>
          </a:bodyPr>
          <a:lstStyle>
            <a:lvl1pPr>
              <a:defRPr sz="2400" b="1" cap="all" baseline="0">
                <a:solidFill>
                  <a:schemeClr val="accent3"/>
                </a:solidFill>
                <a:latin typeface="+mn-lt"/>
              </a:defRPr>
            </a:lvl1pPr>
          </a:lstStyle>
          <a:p>
            <a:pPr lvl="0"/>
            <a:r>
              <a:rPr lang="en-US" dirty="0"/>
              <a:t>SUBTITLE, CALIBRI, 18PT, BOLD</a:t>
            </a:r>
          </a:p>
        </p:txBody>
      </p:sp>
      <p:sp>
        <p:nvSpPr>
          <p:cNvPr id="18" name="Text Placeholder 4">
            <a:extLst>
              <a:ext uri="{FF2B5EF4-FFF2-40B4-BE49-F238E27FC236}">
                <a16:creationId xmlns:a16="http://schemas.microsoft.com/office/drawing/2014/main" id="{98B40350-90AF-4369-8B21-A237E4585B43}"/>
              </a:ext>
            </a:extLst>
          </p:cNvPr>
          <p:cNvSpPr>
            <a:spLocks noGrp="1"/>
          </p:cNvSpPr>
          <p:nvPr>
            <p:ph type="body" sz="quarter" idx="13" hasCustomPrompt="1"/>
          </p:nvPr>
        </p:nvSpPr>
        <p:spPr>
          <a:xfrm>
            <a:off x="670984" y="2159957"/>
            <a:ext cx="5089736" cy="426720"/>
          </a:xfrm>
          <a:prstGeom prst="rect">
            <a:avLst/>
          </a:prstGeom>
        </p:spPr>
        <p:txBody>
          <a:bodyPr>
            <a:noAutofit/>
          </a:bodyPr>
          <a:lstStyle>
            <a:lvl1pPr>
              <a:defRPr sz="2133" b="1" cap="all" baseline="0">
                <a:solidFill>
                  <a:schemeClr val="accent3"/>
                </a:solidFill>
                <a:latin typeface="+mn-lt"/>
              </a:defRPr>
            </a:lvl1pPr>
          </a:lstStyle>
          <a:p>
            <a:pPr lvl="0"/>
            <a:r>
              <a:rPr lang="en-US" dirty="0"/>
              <a:t>SHORT TITLE, CALIBRI, 16PT, BOLD</a:t>
            </a:r>
          </a:p>
        </p:txBody>
      </p:sp>
      <p:sp>
        <p:nvSpPr>
          <p:cNvPr id="19" name="Content Placeholder 5">
            <a:extLst>
              <a:ext uri="{FF2B5EF4-FFF2-40B4-BE49-F238E27FC236}">
                <a16:creationId xmlns:a16="http://schemas.microsoft.com/office/drawing/2014/main" id="{74DA2C74-7837-4DF6-A9E0-010AABA411BF}"/>
              </a:ext>
            </a:extLst>
          </p:cNvPr>
          <p:cNvSpPr>
            <a:spLocks noGrp="1"/>
          </p:cNvSpPr>
          <p:nvPr>
            <p:ph sz="quarter" idx="20"/>
          </p:nvPr>
        </p:nvSpPr>
        <p:spPr>
          <a:xfrm>
            <a:off x="670559" y="2610322"/>
            <a:ext cx="5089735" cy="1442031"/>
          </a:xfrm>
        </p:spPr>
        <p:txBody>
          <a:bodyPr>
            <a:noAutofit/>
          </a:bodyPr>
          <a:lstStyle>
            <a:lvl1pPr>
              <a:defRPr sz="1867"/>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4">
            <a:extLst>
              <a:ext uri="{FF2B5EF4-FFF2-40B4-BE49-F238E27FC236}">
                <a16:creationId xmlns:a16="http://schemas.microsoft.com/office/drawing/2014/main" id="{04384C29-B1D2-4169-8C59-6E4C6B7D22EF}"/>
              </a:ext>
            </a:extLst>
          </p:cNvPr>
          <p:cNvSpPr>
            <a:spLocks noGrp="1"/>
          </p:cNvSpPr>
          <p:nvPr>
            <p:ph type="body" sz="quarter" idx="21" hasCustomPrompt="1"/>
          </p:nvPr>
        </p:nvSpPr>
        <p:spPr>
          <a:xfrm>
            <a:off x="670984" y="4316768"/>
            <a:ext cx="5089736" cy="426720"/>
          </a:xfrm>
          <a:prstGeom prst="rect">
            <a:avLst/>
          </a:prstGeom>
        </p:spPr>
        <p:txBody>
          <a:bodyPr>
            <a:noAutofit/>
          </a:bodyPr>
          <a:lstStyle>
            <a:lvl1pPr>
              <a:defRPr sz="2133" b="1" cap="all" baseline="0">
                <a:solidFill>
                  <a:schemeClr val="accent3"/>
                </a:solidFill>
                <a:latin typeface="+mn-lt"/>
              </a:defRPr>
            </a:lvl1pPr>
          </a:lstStyle>
          <a:p>
            <a:pPr lvl="0"/>
            <a:r>
              <a:rPr lang="en-US" dirty="0"/>
              <a:t>SHORT TITLE, CALIBRI, 16PT, BOLD</a:t>
            </a:r>
          </a:p>
        </p:txBody>
      </p:sp>
      <p:sp>
        <p:nvSpPr>
          <p:cNvPr id="21" name="Content Placeholder 5">
            <a:extLst>
              <a:ext uri="{FF2B5EF4-FFF2-40B4-BE49-F238E27FC236}">
                <a16:creationId xmlns:a16="http://schemas.microsoft.com/office/drawing/2014/main" id="{0312D5F6-81FC-4261-AED0-88E16C372781}"/>
              </a:ext>
            </a:extLst>
          </p:cNvPr>
          <p:cNvSpPr>
            <a:spLocks noGrp="1"/>
          </p:cNvSpPr>
          <p:nvPr>
            <p:ph sz="quarter" idx="22"/>
          </p:nvPr>
        </p:nvSpPr>
        <p:spPr>
          <a:xfrm>
            <a:off x="670559" y="4767134"/>
            <a:ext cx="5089735" cy="1442029"/>
          </a:xfrm>
        </p:spPr>
        <p:txBody>
          <a:bodyPr>
            <a:noAutofit/>
          </a:bodyPr>
          <a:lstStyle>
            <a:lvl1pPr>
              <a:defRPr sz="1867"/>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4FF65347-7CD3-4F10-8EF3-1278C80396FE}"/>
              </a:ext>
            </a:extLst>
          </p:cNvPr>
          <p:cNvSpPr>
            <a:spLocks noGrp="1"/>
          </p:cNvSpPr>
          <p:nvPr>
            <p:ph type="dt" sz="half" idx="23"/>
          </p:nvPr>
        </p:nvSpPr>
        <p:spPr/>
        <p:txBody>
          <a:bodyPr/>
          <a:lstStyle/>
          <a:p>
            <a:endParaRPr lang="en-IN" sz="1333" dirty="0"/>
          </a:p>
        </p:txBody>
      </p:sp>
      <p:sp>
        <p:nvSpPr>
          <p:cNvPr id="6" name="Footer Placeholder 5">
            <a:extLst>
              <a:ext uri="{FF2B5EF4-FFF2-40B4-BE49-F238E27FC236}">
                <a16:creationId xmlns:a16="http://schemas.microsoft.com/office/drawing/2014/main" id="{FE4E929D-79C8-4A03-8A31-BDC679EAB2C4}"/>
              </a:ext>
            </a:extLst>
          </p:cNvPr>
          <p:cNvSpPr>
            <a:spLocks noGrp="1"/>
          </p:cNvSpPr>
          <p:nvPr>
            <p:ph type="ftr" sz="quarter" idx="24"/>
          </p:nvPr>
        </p:nvSpPr>
        <p:spPr/>
        <p:txBody>
          <a:bodyPr/>
          <a:lstStyle/>
          <a:p>
            <a:pPr>
              <a:defRPr/>
            </a:pPr>
            <a:r>
              <a:rPr lang="en-IN"/>
              <a:t>ADC-69322</a:t>
            </a:r>
            <a:endParaRPr lang="en-IN" dirty="0"/>
          </a:p>
        </p:txBody>
      </p:sp>
      <p:sp>
        <p:nvSpPr>
          <p:cNvPr id="7" name="Slide Number Placeholder 6">
            <a:extLst>
              <a:ext uri="{FF2B5EF4-FFF2-40B4-BE49-F238E27FC236}">
                <a16:creationId xmlns:a16="http://schemas.microsoft.com/office/drawing/2014/main" id="{2CC59128-8C19-4115-801D-638E5DDDF8DB}"/>
              </a:ext>
            </a:extLst>
          </p:cNvPr>
          <p:cNvSpPr>
            <a:spLocks noGrp="1"/>
          </p:cNvSpPr>
          <p:nvPr>
            <p:ph type="sldNum" sz="quarter" idx="25"/>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9A67DE3C-68DE-43DF-A233-910AFDC7FBD6}"/>
              </a:ext>
            </a:extLst>
          </p:cNvPr>
          <p:cNvSpPr>
            <a:spLocks noGrp="1"/>
          </p:cNvSpPr>
          <p:nvPr>
            <p:ph type="title"/>
          </p:nvPr>
        </p:nvSpPr>
        <p:spPr>
          <a:xfrm>
            <a:off x="670560" y="759459"/>
            <a:ext cx="5089733" cy="520701"/>
          </a:xfrm>
        </p:spPr>
        <p:txBody>
          <a:bodyPr/>
          <a:lstStyle/>
          <a:p>
            <a:r>
              <a:rPr lang="en-US"/>
              <a:t>Click to edit Master title style</a:t>
            </a:r>
            <a:endParaRPr lang="en-IN" dirty="0"/>
          </a:p>
        </p:txBody>
      </p:sp>
    </p:spTree>
    <p:extLst>
      <p:ext uri="{BB962C8B-B14F-4D97-AF65-F5344CB8AC3E}">
        <p14:creationId xmlns:p14="http://schemas.microsoft.com/office/powerpoint/2010/main" val="3315362365"/>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R)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1" y="0"/>
            <a:ext cx="5753292" cy="6858000"/>
          </a:xfrm>
          <a:prstGeom prst="rect">
            <a:avLst/>
          </a:prstGeom>
          <a:solidFill>
            <a:schemeClr val="bg2"/>
          </a:solidFill>
          <a:ln>
            <a:noFill/>
          </a:ln>
          <a:effectLst/>
        </p:spPr>
        <p:txBody>
          <a:bodyPr lIns="365760" rIns="365760" anchor="ctr" anchorCtr="1"/>
          <a:lstStyle>
            <a:lvl1pPr algn="ctr">
              <a:defRPr sz="2400" b="0" baseline="0">
                <a:solidFill>
                  <a:schemeClr val="accent1"/>
                </a:solidFill>
                <a:latin typeface="+mn-lt"/>
              </a:defRPr>
            </a:lvl1pPr>
          </a:lstStyle>
          <a:p>
            <a:r>
              <a:rPr lang="en-US" dirty="0"/>
              <a:t>Insert an image</a:t>
            </a:r>
            <a:br>
              <a:rPr lang="en-US" dirty="0"/>
            </a:br>
            <a:r>
              <a:rPr lang="en-US" dirty="0"/>
              <a:t>within this placeholder </a:t>
            </a:r>
          </a:p>
        </p:txBody>
      </p:sp>
      <p:sp>
        <p:nvSpPr>
          <p:cNvPr id="9" name="Content Placeholder 2">
            <a:extLst>
              <a:ext uri="{FF2B5EF4-FFF2-40B4-BE49-F238E27FC236}">
                <a16:creationId xmlns:a16="http://schemas.microsoft.com/office/drawing/2014/main" id="{A406D962-A904-455A-9FF2-A3FC930F6781}"/>
              </a:ext>
            </a:extLst>
          </p:cNvPr>
          <p:cNvSpPr txBox="1">
            <a:spLocks/>
          </p:cNvSpPr>
          <p:nvPr userDrawn="1"/>
        </p:nvSpPr>
        <p:spPr bwMode="gray">
          <a:xfrm>
            <a:off x="670561" y="6427471"/>
            <a:ext cx="4077308" cy="292101"/>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800" dirty="0"/>
              <a:t>Proprietary and confidential — do not distribute</a:t>
            </a:r>
          </a:p>
        </p:txBody>
      </p:sp>
      <p:sp>
        <p:nvSpPr>
          <p:cNvPr id="15" name="Text Placeholder 9">
            <a:extLst>
              <a:ext uri="{FF2B5EF4-FFF2-40B4-BE49-F238E27FC236}">
                <a16:creationId xmlns:a16="http://schemas.microsoft.com/office/drawing/2014/main" id="{82FAC416-5A96-491E-91F4-37DD3C42AC2D}"/>
              </a:ext>
            </a:extLst>
          </p:cNvPr>
          <p:cNvSpPr>
            <a:spLocks noGrp="1"/>
          </p:cNvSpPr>
          <p:nvPr>
            <p:ph type="body" sz="quarter" idx="18" hasCustomPrompt="1"/>
          </p:nvPr>
        </p:nvSpPr>
        <p:spPr>
          <a:xfrm>
            <a:off x="6435346" y="355600"/>
            <a:ext cx="5096255" cy="348813"/>
          </a:xfrm>
          <a:prstGeom prst="rect">
            <a:avLst/>
          </a:prstGeom>
        </p:spPr>
        <p:txBody>
          <a:bodyPr wrap="square">
            <a:noAutofit/>
          </a:bodyPr>
          <a:lstStyle>
            <a:lvl1pPr>
              <a:defRPr sz="1867" b="0" cap="all" spc="200" baseline="0">
                <a:solidFill>
                  <a:schemeClr val="accent1"/>
                </a:solidFill>
                <a:latin typeface="+mn-lt"/>
              </a:defRPr>
            </a:lvl1pPr>
            <a:lvl2pPr marL="0" indent="0">
              <a:buNone/>
              <a:defRPr/>
            </a:lvl2pPr>
          </a:lstStyle>
          <a:p>
            <a:pPr lvl="0"/>
            <a:r>
              <a:rPr lang="en-US" dirty="0"/>
              <a:t>Eyebrow identification, CALIBRI, 14PT</a:t>
            </a:r>
          </a:p>
        </p:txBody>
      </p:sp>
      <p:sp>
        <p:nvSpPr>
          <p:cNvPr id="17" name="Text Placeholder 4">
            <a:extLst>
              <a:ext uri="{FF2B5EF4-FFF2-40B4-BE49-F238E27FC236}">
                <a16:creationId xmlns:a16="http://schemas.microsoft.com/office/drawing/2014/main" id="{53FDA49B-BBFC-4479-BD4E-6B88C700E352}"/>
              </a:ext>
            </a:extLst>
          </p:cNvPr>
          <p:cNvSpPr>
            <a:spLocks noGrp="1"/>
          </p:cNvSpPr>
          <p:nvPr>
            <p:ph type="body" sz="quarter" idx="19" hasCustomPrompt="1"/>
          </p:nvPr>
        </p:nvSpPr>
        <p:spPr>
          <a:xfrm>
            <a:off x="6435768" y="1463943"/>
            <a:ext cx="5089736" cy="520700"/>
          </a:xfrm>
          <a:prstGeom prst="rect">
            <a:avLst/>
          </a:prstGeom>
        </p:spPr>
        <p:txBody>
          <a:bodyPr>
            <a:noAutofit/>
          </a:bodyPr>
          <a:lstStyle>
            <a:lvl1pPr>
              <a:defRPr sz="2400" b="1" cap="all" baseline="0">
                <a:solidFill>
                  <a:schemeClr val="accent3"/>
                </a:solidFill>
                <a:latin typeface="+mn-lt"/>
              </a:defRPr>
            </a:lvl1pPr>
          </a:lstStyle>
          <a:p>
            <a:pPr lvl="0"/>
            <a:r>
              <a:rPr lang="en-US" dirty="0"/>
              <a:t>SUBTITLE, CALIBRI, 18PT, BOLD</a:t>
            </a:r>
          </a:p>
        </p:txBody>
      </p:sp>
      <p:sp>
        <p:nvSpPr>
          <p:cNvPr id="18" name="Text Placeholder 4">
            <a:extLst>
              <a:ext uri="{FF2B5EF4-FFF2-40B4-BE49-F238E27FC236}">
                <a16:creationId xmlns:a16="http://schemas.microsoft.com/office/drawing/2014/main" id="{EC4C2575-A445-43B7-875C-641A76884F26}"/>
              </a:ext>
            </a:extLst>
          </p:cNvPr>
          <p:cNvSpPr>
            <a:spLocks noGrp="1"/>
          </p:cNvSpPr>
          <p:nvPr>
            <p:ph type="body" sz="quarter" idx="13" hasCustomPrompt="1"/>
          </p:nvPr>
        </p:nvSpPr>
        <p:spPr>
          <a:xfrm>
            <a:off x="6435768" y="2159957"/>
            <a:ext cx="5089736" cy="426720"/>
          </a:xfrm>
          <a:prstGeom prst="rect">
            <a:avLst/>
          </a:prstGeom>
        </p:spPr>
        <p:txBody>
          <a:bodyPr>
            <a:noAutofit/>
          </a:bodyPr>
          <a:lstStyle>
            <a:lvl1pPr>
              <a:defRPr sz="2133" b="1" cap="all" baseline="0">
                <a:solidFill>
                  <a:schemeClr val="accent3"/>
                </a:solidFill>
                <a:latin typeface="+mn-lt"/>
              </a:defRPr>
            </a:lvl1pPr>
          </a:lstStyle>
          <a:p>
            <a:pPr lvl="0"/>
            <a:r>
              <a:rPr lang="en-US" dirty="0"/>
              <a:t>SHORT TITLE, CALIBRI, 16PT, BOLD</a:t>
            </a:r>
          </a:p>
        </p:txBody>
      </p:sp>
      <p:sp>
        <p:nvSpPr>
          <p:cNvPr id="19" name="Content Placeholder 5">
            <a:extLst>
              <a:ext uri="{FF2B5EF4-FFF2-40B4-BE49-F238E27FC236}">
                <a16:creationId xmlns:a16="http://schemas.microsoft.com/office/drawing/2014/main" id="{E778DA63-FCCC-4EE0-AA5F-890A1063CF18}"/>
              </a:ext>
            </a:extLst>
          </p:cNvPr>
          <p:cNvSpPr>
            <a:spLocks noGrp="1"/>
          </p:cNvSpPr>
          <p:nvPr>
            <p:ph sz="quarter" idx="20"/>
          </p:nvPr>
        </p:nvSpPr>
        <p:spPr>
          <a:xfrm>
            <a:off x="6435343" y="2610322"/>
            <a:ext cx="5089735" cy="1442031"/>
          </a:xfrm>
        </p:spPr>
        <p:txBody>
          <a:bodyPr>
            <a:noAutofit/>
          </a:bodyPr>
          <a:lstStyle>
            <a:lvl1pPr>
              <a:defRPr sz="1867"/>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20" name="Text Placeholder 4">
            <a:extLst>
              <a:ext uri="{FF2B5EF4-FFF2-40B4-BE49-F238E27FC236}">
                <a16:creationId xmlns:a16="http://schemas.microsoft.com/office/drawing/2014/main" id="{BFD7EDCF-7335-4524-B52F-57203999193F}"/>
              </a:ext>
            </a:extLst>
          </p:cNvPr>
          <p:cNvSpPr>
            <a:spLocks noGrp="1"/>
          </p:cNvSpPr>
          <p:nvPr>
            <p:ph type="body" sz="quarter" idx="21" hasCustomPrompt="1"/>
          </p:nvPr>
        </p:nvSpPr>
        <p:spPr>
          <a:xfrm>
            <a:off x="6435768" y="4316768"/>
            <a:ext cx="5089736" cy="426720"/>
          </a:xfrm>
          <a:prstGeom prst="rect">
            <a:avLst/>
          </a:prstGeom>
        </p:spPr>
        <p:txBody>
          <a:bodyPr>
            <a:noAutofit/>
          </a:bodyPr>
          <a:lstStyle>
            <a:lvl1pPr>
              <a:defRPr sz="2133" b="1" cap="all" baseline="0">
                <a:solidFill>
                  <a:schemeClr val="accent3"/>
                </a:solidFill>
                <a:latin typeface="+mn-lt"/>
              </a:defRPr>
            </a:lvl1pPr>
          </a:lstStyle>
          <a:p>
            <a:pPr lvl="0"/>
            <a:r>
              <a:rPr lang="en-US" dirty="0"/>
              <a:t>SHORT TITLE, CALIBRI, 16PT, BOLD</a:t>
            </a:r>
          </a:p>
        </p:txBody>
      </p:sp>
      <p:sp>
        <p:nvSpPr>
          <p:cNvPr id="21" name="Content Placeholder 5">
            <a:extLst>
              <a:ext uri="{FF2B5EF4-FFF2-40B4-BE49-F238E27FC236}">
                <a16:creationId xmlns:a16="http://schemas.microsoft.com/office/drawing/2014/main" id="{08041EA5-1907-45C9-B84F-05A0E02AB318}"/>
              </a:ext>
            </a:extLst>
          </p:cNvPr>
          <p:cNvSpPr>
            <a:spLocks noGrp="1"/>
          </p:cNvSpPr>
          <p:nvPr>
            <p:ph sz="quarter" idx="22"/>
          </p:nvPr>
        </p:nvSpPr>
        <p:spPr>
          <a:xfrm>
            <a:off x="6435343" y="4767134"/>
            <a:ext cx="5089735" cy="1442029"/>
          </a:xfrm>
        </p:spPr>
        <p:txBody>
          <a:bodyPr>
            <a:noAutofit/>
          </a:bodyPr>
          <a:lstStyle>
            <a:lvl1pPr>
              <a:defRPr sz="1867"/>
            </a:lvl1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2A75C93F-ECF9-4556-AC7C-FA60927EA1A8}"/>
              </a:ext>
            </a:extLst>
          </p:cNvPr>
          <p:cNvSpPr>
            <a:spLocks noGrp="1"/>
          </p:cNvSpPr>
          <p:nvPr>
            <p:ph type="dt" sz="half" idx="23"/>
          </p:nvPr>
        </p:nvSpPr>
        <p:spPr/>
        <p:txBody>
          <a:bodyPr/>
          <a:lstStyle/>
          <a:p>
            <a:endParaRPr lang="en-IN" sz="1333" dirty="0"/>
          </a:p>
        </p:txBody>
      </p:sp>
      <p:sp>
        <p:nvSpPr>
          <p:cNvPr id="6" name="Footer Placeholder 5">
            <a:extLst>
              <a:ext uri="{FF2B5EF4-FFF2-40B4-BE49-F238E27FC236}">
                <a16:creationId xmlns:a16="http://schemas.microsoft.com/office/drawing/2014/main" id="{7C069AD8-8E84-41FF-B477-E769B006F372}"/>
              </a:ext>
            </a:extLst>
          </p:cNvPr>
          <p:cNvSpPr>
            <a:spLocks noGrp="1"/>
          </p:cNvSpPr>
          <p:nvPr>
            <p:ph type="ftr" sz="quarter" idx="24"/>
          </p:nvPr>
        </p:nvSpPr>
        <p:spPr/>
        <p:txBody>
          <a:bodyPr/>
          <a:lstStyle/>
          <a:p>
            <a:pPr>
              <a:defRPr/>
            </a:pPr>
            <a:r>
              <a:rPr lang="en-IN"/>
              <a:t>ADC-69322</a:t>
            </a:r>
            <a:endParaRPr lang="en-IN" dirty="0"/>
          </a:p>
        </p:txBody>
      </p:sp>
      <p:sp>
        <p:nvSpPr>
          <p:cNvPr id="7" name="Slide Number Placeholder 6">
            <a:extLst>
              <a:ext uri="{FF2B5EF4-FFF2-40B4-BE49-F238E27FC236}">
                <a16:creationId xmlns:a16="http://schemas.microsoft.com/office/drawing/2014/main" id="{62859DF1-EAA0-48AE-9642-5890114712D6}"/>
              </a:ext>
            </a:extLst>
          </p:cNvPr>
          <p:cNvSpPr>
            <a:spLocks noGrp="1"/>
          </p:cNvSpPr>
          <p:nvPr>
            <p:ph type="sldNum" sz="quarter" idx="25"/>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40AE3F9D-0018-4E23-82DB-DD559B56D0D9}"/>
              </a:ext>
            </a:extLst>
          </p:cNvPr>
          <p:cNvSpPr>
            <a:spLocks noGrp="1"/>
          </p:cNvSpPr>
          <p:nvPr>
            <p:ph type="title"/>
          </p:nvPr>
        </p:nvSpPr>
        <p:spPr>
          <a:xfrm>
            <a:off x="6425184" y="759459"/>
            <a:ext cx="5096256" cy="520701"/>
          </a:xfrm>
        </p:spPr>
        <p:txBody>
          <a:bodyPr/>
          <a:lstStyle/>
          <a:p>
            <a:r>
              <a:rPr lang="en-US"/>
              <a:t>Click to edit Master title style</a:t>
            </a:r>
            <a:endParaRPr lang="en-IN" dirty="0"/>
          </a:p>
        </p:txBody>
      </p:sp>
    </p:spTree>
    <p:extLst>
      <p:ext uri="{BB962C8B-B14F-4D97-AF65-F5344CB8AC3E}">
        <p14:creationId xmlns:p14="http://schemas.microsoft.com/office/powerpoint/2010/main" val="221108819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L) Alternate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425185" y="0"/>
            <a:ext cx="5766815" cy="6858000"/>
          </a:xfrm>
          <a:prstGeom prst="rect">
            <a:avLst/>
          </a:prstGeom>
          <a:solidFill>
            <a:schemeClr val="bg2"/>
          </a:solidFill>
          <a:ln>
            <a:noFill/>
          </a:ln>
          <a:effectLst/>
        </p:spPr>
        <p:txBody>
          <a:bodyPr lIns="365760" rIns="365760" anchor="ctr" anchorCtr="1"/>
          <a:lstStyle>
            <a:lvl1pPr algn="ctr">
              <a:defRPr sz="2400" b="0" baseline="0">
                <a:solidFill>
                  <a:schemeClr val="accent1"/>
                </a:solidFill>
                <a:latin typeface="+mn-lt"/>
              </a:defRPr>
            </a:lvl1pPr>
          </a:lstStyle>
          <a:p>
            <a:r>
              <a:rPr lang="en-US" dirty="0"/>
              <a:t>Insert an image</a:t>
            </a:r>
            <a:br>
              <a:rPr lang="en-US" dirty="0"/>
            </a:br>
            <a:r>
              <a:rPr lang="en-US" dirty="0"/>
              <a:t>within this placeholder </a:t>
            </a:r>
          </a:p>
        </p:txBody>
      </p:sp>
      <p:sp>
        <p:nvSpPr>
          <p:cNvPr id="14" name="Text Placeholder 9">
            <a:extLst>
              <a:ext uri="{FF2B5EF4-FFF2-40B4-BE49-F238E27FC236}">
                <a16:creationId xmlns:a16="http://schemas.microsoft.com/office/drawing/2014/main" id="{05D9C096-3ECB-4476-AF46-67B691208D52}"/>
              </a:ext>
            </a:extLst>
          </p:cNvPr>
          <p:cNvSpPr>
            <a:spLocks noGrp="1"/>
          </p:cNvSpPr>
          <p:nvPr>
            <p:ph type="body" sz="quarter" idx="18" hasCustomPrompt="1"/>
          </p:nvPr>
        </p:nvSpPr>
        <p:spPr>
          <a:xfrm>
            <a:off x="670562" y="355600"/>
            <a:ext cx="5096255" cy="348813"/>
          </a:xfrm>
          <a:prstGeom prst="rect">
            <a:avLst/>
          </a:prstGeom>
        </p:spPr>
        <p:txBody>
          <a:bodyPr wrap="square">
            <a:noAutofit/>
          </a:bodyPr>
          <a:lstStyle>
            <a:lvl1pPr>
              <a:defRPr sz="1867" b="0" cap="all" spc="200" baseline="0">
                <a:solidFill>
                  <a:schemeClr val="accent1"/>
                </a:solidFill>
                <a:latin typeface="+mn-lt"/>
              </a:defRPr>
            </a:lvl1pPr>
            <a:lvl2pPr marL="0" indent="0">
              <a:buNone/>
              <a:defRPr/>
            </a:lvl2pPr>
          </a:lstStyle>
          <a:p>
            <a:pPr lvl="0"/>
            <a:r>
              <a:rPr lang="en-US" dirty="0"/>
              <a:t>Eyebrow identification, CALIBRI, 14PT</a:t>
            </a:r>
          </a:p>
        </p:txBody>
      </p:sp>
      <p:sp>
        <p:nvSpPr>
          <p:cNvPr id="17" name="Text Placeholder 4">
            <a:extLst>
              <a:ext uri="{FF2B5EF4-FFF2-40B4-BE49-F238E27FC236}">
                <a16:creationId xmlns:a16="http://schemas.microsoft.com/office/drawing/2014/main" id="{E828A00F-D1B4-4C3E-969E-375A3487E70C}"/>
              </a:ext>
            </a:extLst>
          </p:cNvPr>
          <p:cNvSpPr>
            <a:spLocks noGrp="1"/>
          </p:cNvSpPr>
          <p:nvPr>
            <p:ph type="body" sz="quarter" idx="19" hasCustomPrompt="1"/>
          </p:nvPr>
        </p:nvSpPr>
        <p:spPr>
          <a:xfrm>
            <a:off x="670984" y="1463943"/>
            <a:ext cx="5089736" cy="520700"/>
          </a:xfrm>
          <a:prstGeom prst="rect">
            <a:avLst/>
          </a:prstGeom>
        </p:spPr>
        <p:txBody>
          <a:bodyPr>
            <a:noAutofit/>
          </a:bodyPr>
          <a:lstStyle>
            <a:lvl1pPr>
              <a:defRPr sz="2400" b="1" cap="all" baseline="0">
                <a:solidFill>
                  <a:schemeClr val="accent3"/>
                </a:solidFill>
                <a:latin typeface="+mn-lt"/>
              </a:defRPr>
            </a:lvl1pPr>
          </a:lstStyle>
          <a:p>
            <a:pPr lvl="0"/>
            <a:r>
              <a:rPr lang="en-US" dirty="0"/>
              <a:t>SUBTITLE, CALIBRI, 18PT, BOLD</a:t>
            </a:r>
          </a:p>
        </p:txBody>
      </p:sp>
      <p:sp>
        <p:nvSpPr>
          <p:cNvPr id="19" name="Content Placeholder 5">
            <a:extLst>
              <a:ext uri="{FF2B5EF4-FFF2-40B4-BE49-F238E27FC236}">
                <a16:creationId xmlns:a16="http://schemas.microsoft.com/office/drawing/2014/main" id="{74DA2C74-7837-4DF6-A9E0-010AABA411BF}"/>
              </a:ext>
            </a:extLst>
          </p:cNvPr>
          <p:cNvSpPr>
            <a:spLocks noGrp="1"/>
          </p:cNvSpPr>
          <p:nvPr>
            <p:ph sz="quarter" idx="20"/>
          </p:nvPr>
        </p:nvSpPr>
        <p:spPr>
          <a:xfrm>
            <a:off x="670559" y="2159958"/>
            <a:ext cx="5089735" cy="4060927"/>
          </a:xfrm>
        </p:spPr>
        <p:txBody>
          <a:bodyPr>
            <a:noAutofit/>
          </a:bodyPr>
          <a:lstStyle>
            <a:lvl1pPr>
              <a:defRPr sz="1867"/>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4727F0BF-1759-4538-B8D8-0064CA73DDB0}"/>
              </a:ext>
            </a:extLst>
          </p:cNvPr>
          <p:cNvSpPr>
            <a:spLocks noGrp="1"/>
          </p:cNvSpPr>
          <p:nvPr>
            <p:ph type="dt" sz="half" idx="21"/>
          </p:nvPr>
        </p:nvSpPr>
        <p:spPr/>
        <p:txBody>
          <a:bodyPr/>
          <a:lstStyle/>
          <a:p>
            <a:endParaRPr lang="en-IN" sz="1333" dirty="0"/>
          </a:p>
        </p:txBody>
      </p:sp>
      <p:sp>
        <p:nvSpPr>
          <p:cNvPr id="6" name="Footer Placeholder 5">
            <a:extLst>
              <a:ext uri="{FF2B5EF4-FFF2-40B4-BE49-F238E27FC236}">
                <a16:creationId xmlns:a16="http://schemas.microsoft.com/office/drawing/2014/main" id="{950FE4CA-4B98-48B6-B1EE-FD27EAF7A291}"/>
              </a:ext>
            </a:extLst>
          </p:cNvPr>
          <p:cNvSpPr>
            <a:spLocks noGrp="1"/>
          </p:cNvSpPr>
          <p:nvPr>
            <p:ph type="ftr" sz="quarter" idx="22"/>
          </p:nvPr>
        </p:nvSpPr>
        <p:spPr/>
        <p:txBody>
          <a:bodyPr/>
          <a:lstStyle/>
          <a:p>
            <a:pPr>
              <a:defRPr/>
            </a:pPr>
            <a:r>
              <a:rPr lang="en-IN"/>
              <a:t>ADC-69322</a:t>
            </a:r>
            <a:endParaRPr lang="en-IN" dirty="0"/>
          </a:p>
        </p:txBody>
      </p:sp>
      <p:sp>
        <p:nvSpPr>
          <p:cNvPr id="7" name="Slide Number Placeholder 6">
            <a:extLst>
              <a:ext uri="{FF2B5EF4-FFF2-40B4-BE49-F238E27FC236}">
                <a16:creationId xmlns:a16="http://schemas.microsoft.com/office/drawing/2014/main" id="{B56BBD30-0719-4938-BD49-A680D58627FE}"/>
              </a:ext>
            </a:extLst>
          </p:cNvPr>
          <p:cNvSpPr>
            <a:spLocks noGrp="1"/>
          </p:cNvSpPr>
          <p:nvPr>
            <p:ph type="sldNum" sz="quarter" idx="23"/>
          </p:nvPr>
        </p:nvSpPr>
        <p:spPr/>
        <p:txBody>
          <a:bodyPr/>
          <a:lstStyle/>
          <a:p>
            <a:pPr>
              <a:defRPr/>
            </a:pPr>
            <a:r>
              <a:rPr lang="en-IN"/>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7A62E712-D0C0-4F27-A890-045067D4FBAF}"/>
              </a:ext>
            </a:extLst>
          </p:cNvPr>
          <p:cNvSpPr>
            <a:spLocks noGrp="1"/>
          </p:cNvSpPr>
          <p:nvPr>
            <p:ph type="title"/>
          </p:nvPr>
        </p:nvSpPr>
        <p:spPr>
          <a:xfrm>
            <a:off x="670560" y="759459"/>
            <a:ext cx="5089733" cy="520701"/>
          </a:xfrm>
        </p:spPr>
        <p:txBody>
          <a:bodyPr/>
          <a:lstStyle/>
          <a:p>
            <a:r>
              <a:rPr lang="en-US"/>
              <a:t>Click to edit Master title style</a:t>
            </a:r>
            <a:endParaRPr lang="en-IN" dirty="0"/>
          </a:p>
        </p:txBody>
      </p:sp>
    </p:spTree>
    <p:extLst>
      <p:ext uri="{BB962C8B-B14F-4D97-AF65-F5344CB8AC3E}">
        <p14:creationId xmlns:p14="http://schemas.microsoft.com/office/powerpoint/2010/main" val="2175822707"/>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R) Alternate Half-content &amp; image layout">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1" y="0"/>
            <a:ext cx="5753292" cy="6858000"/>
          </a:xfrm>
          <a:prstGeom prst="rect">
            <a:avLst/>
          </a:prstGeom>
          <a:solidFill>
            <a:schemeClr val="bg2"/>
          </a:solidFill>
          <a:ln>
            <a:noFill/>
          </a:ln>
          <a:effectLst/>
        </p:spPr>
        <p:txBody>
          <a:bodyPr lIns="365760" rIns="365760" anchor="ctr" anchorCtr="1"/>
          <a:lstStyle>
            <a:lvl1pPr algn="ctr">
              <a:defRPr sz="2400" b="0" baseline="0">
                <a:solidFill>
                  <a:schemeClr val="accent1"/>
                </a:solidFill>
                <a:latin typeface="+mn-lt"/>
              </a:defRPr>
            </a:lvl1pPr>
          </a:lstStyle>
          <a:p>
            <a:r>
              <a:rPr lang="en-US" dirty="0"/>
              <a:t>Insert an image</a:t>
            </a:r>
            <a:br>
              <a:rPr lang="en-US" dirty="0"/>
            </a:br>
            <a:r>
              <a:rPr lang="en-US" dirty="0"/>
              <a:t>within this placeholder </a:t>
            </a:r>
          </a:p>
        </p:txBody>
      </p:sp>
      <p:sp>
        <p:nvSpPr>
          <p:cNvPr id="9" name="Content Placeholder 2">
            <a:extLst>
              <a:ext uri="{FF2B5EF4-FFF2-40B4-BE49-F238E27FC236}">
                <a16:creationId xmlns:a16="http://schemas.microsoft.com/office/drawing/2014/main" id="{A406D962-A904-455A-9FF2-A3FC930F6781}"/>
              </a:ext>
            </a:extLst>
          </p:cNvPr>
          <p:cNvSpPr txBox="1">
            <a:spLocks/>
          </p:cNvSpPr>
          <p:nvPr userDrawn="1"/>
        </p:nvSpPr>
        <p:spPr bwMode="gray">
          <a:xfrm>
            <a:off x="670561" y="6427471"/>
            <a:ext cx="4077308" cy="292101"/>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800" dirty="0"/>
              <a:t>Proprietary and confidential — do not distribute</a:t>
            </a:r>
          </a:p>
        </p:txBody>
      </p:sp>
      <p:sp>
        <p:nvSpPr>
          <p:cNvPr id="15" name="Text Placeholder 9">
            <a:extLst>
              <a:ext uri="{FF2B5EF4-FFF2-40B4-BE49-F238E27FC236}">
                <a16:creationId xmlns:a16="http://schemas.microsoft.com/office/drawing/2014/main" id="{82FAC416-5A96-491E-91F4-37DD3C42AC2D}"/>
              </a:ext>
            </a:extLst>
          </p:cNvPr>
          <p:cNvSpPr>
            <a:spLocks noGrp="1"/>
          </p:cNvSpPr>
          <p:nvPr>
            <p:ph type="body" sz="quarter" idx="18" hasCustomPrompt="1"/>
          </p:nvPr>
        </p:nvSpPr>
        <p:spPr>
          <a:xfrm>
            <a:off x="6435346" y="355600"/>
            <a:ext cx="5096255" cy="348813"/>
          </a:xfrm>
          <a:prstGeom prst="rect">
            <a:avLst/>
          </a:prstGeom>
        </p:spPr>
        <p:txBody>
          <a:bodyPr wrap="square">
            <a:noAutofit/>
          </a:bodyPr>
          <a:lstStyle>
            <a:lvl1pPr>
              <a:defRPr sz="1867" b="0" cap="all" spc="200" baseline="0">
                <a:solidFill>
                  <a:schemeClr val="accent1"/>
                </a:solidFill>
                <a:latin typeface="+mn-lt"/>
              </a:defRPr>
            </a:lvl1pPr>
            <a:lvl2pPr marL="0" indent="0">
              <a:buNone/>
              <a:defRPr/>
            </a:lvl2pPr>
          </a:lstStyle>
          <a:p>
            <a:pPr lvl="0"/>
            <a:r>
              <a:rPr lang="en-US" dirty="0"/>
              <a:t>Eyebrow identification, CALIBRI, 14PT</a:t>
            </a:r>
          </a:p>
        </p:txBody>
      </p:sp>
      <p:sp>
        <p:nvSpPr>
          <p:cNvPr id="17" name="Text Placeholder 4">
            <a:extLst>
              <a:ext uri="{FF2B5EF4-FFF2-40B4-BE49-F238E27FC236}">
                <a16:creationId xmlns:a16="http://schemas.microsoft.com/office/drawing/2014/main" id="{53FDA49B-BBFC-4479-BD4E-6B88C700E352}"/>
              </a:ext>
            </a:extLst>
          </p:cNvPr>
          <p:cNvSpPr>
            <a:spLocks noGrp="1"/>
          </p:cNvSpPr>
          <p:nvPr>
            <p:ph type="body" sz="quarter" idx="19" hasCustomPrompt="1"/>
          </p:nvPr>
        </p:nvSpPr>
        <p:spPr>
          <a:xfrm>
            <a:off x="6435768" y="1463943"/>
            <a:ext cx="5089736" cy="520700"/>
          </a:xfrm>
          <a:prstGeom prst="rect">
            <a:avLst/>
          </a:prstGeom>
        </p:spPr>
        <p:txBody>
          <a:bodyPr>
            <a:noAutofit/>
          </a:bodyPr>
          <a:lstStyle>
            <a:lvl1pPr>
              <a:defRPr sz="2400" b="1" cap="all" baseline="0">
                <a:solidFill>
                  <a:schemeClr val="accent3"/>
                </a:solidFill>
                <a:latin typeface="+mn-lt"/>
              </a:defRPr>
            </a:lvl1pPr>
          </a:lstStyle>
          <a:p>
            <a:pPr lvl="0"/>
            <a:r>
              <a:rPr lang="en-US" dirty="0"/>
              <a:t>SUBTITLE, CALIBRI, 18PT, BOLD</a:t>
            </a:r>
          </a:p>
        </p:txBody>
      </p:sp>
      <p:sp>
        <p:nvSpPr>
          <p:cNvPr id="19" name="Content Placeholder 5">
            <a:extLst>
              <a:ext uri="{FF2B5EF4-FFF2-40B4-BE49-F238E27FC236}">
                <a16:creationId xmlns:a16="http://schemas.microsoft.com/office/drawing/2014/main" id="{E778DA63-FCCC-4EE0-AA5F-890A1063CF18}"/>
              </a:ext>
            </a:extLst>
          </p:cNvPr>
          <p:cNvSpPr>
            <a:spLocks noGrp="1"/>
          </p:cNvSpPr>
          <p:nvPr>
            <p:ph sz="quarter" idx="20"/>
          </p:nvPr>
        </p:nvSpPr>
        <p:spPr>
          <a:xfrm>
            <a:off x="6435343" y="2159958"/>
            <a:ext cx="5089735" cy="4060927"/>
          </a:xfrm>
        </p:spPr>
        <p:txBody>
          <a:bodyPr>
            <a:noAutofit/>
          </a:bodyPr>
          <a:lstStyle>
            <a:lvl1pPr>
              <a:defRPr sz="1867"/>
            </a:lvl1pPr>
            <a:lvl2pPr>
              <a:defRPr/>
            </a:lvl2pPr>
            <a:lvl3pPr>
              <a:defRPr/>
            </a:lvl3pPr>
            <a:lvl4pPr>
              <a:defRPr/>
            </a:lvl4pPr>
          </a:lstStyle>
          <a:p>
            <a:pPr lvl="0"/>
            <a:r>
              <a:rPr lang="en-US"/>
              <a:t>Click to edit Master text styles</a:t>
            </a:r>
          </a:p>
          <a:p>
            <a:pPr lvl="1"/>
            <a:r>
              <a:rPr lang="en-US"/>
              <a:t>Second level</a:t>
            </a:r>
          </a:p>
          <a:p>
            <a:pPr lvl="2"/>
            <a:r>
              <a:rPr lang="en-US"/>
              <a:t>Third level</a:t>
            </a:r>
          </a:p>
          <a:p>
            <a:pPr lvl="3"/>
            <a:r>
              <a:rPr lang="en-US"/>
              <a:t>Fourth level</a:t>
            </a:r>
          </a:p>
        </p:txBody>
      </p:sp>
      <p:sp>
        <p:nvSpPr>
          <p:cNvPr id="5" name="Date Placeholder 4">
            <a:extLst>
              <a:ext uri="{FF2B5EF4-FFF2-40B4-BE49-F238E27FC236}">
                <a16:creationId xmlns:a16="http://schemas.microsoft.com/office/drawing/2014/main" id="{B9013800-11CE-477C-AE55-6CEC71C7CC12}"/>
              </a:ext>
            </a:extLst>
          </p:cNvPr>
          <p:cNvSpPr>
            <a:spLocks noGrp="1"/>
          </p:cNvSpPr>
          <p:nvPr>
            <p:ph type="dt" sz="half" idx="21"/>
          </p:nvPr>
        </p:nvSpPr>
        <p:spPr/>
        <p:txBody>
          <a:bodyPr/>
          <a:lstStyle/>
          <a:p>
            <a:endParaRPr lang="en-IN" sz="1333" dirty="0"/>
          </a:p>
        </p:txBody>
      </p:sp>
      <p:sp>
        <p:nvSpPr>
          <p:cNvPr id="6" name="Footer Placeholder 5">
            <a:extLst>
              <a:ext uri="{FF2B5EF4-FFF2-40B4-BE49-F238E27FC236}">
                <a16:creationId xmlns:a16="http://schemas.microsoft.com/office/drawing/2014/main" id="{03EF273E-1E19-49B4-B078-2C8515634842}"/>
              </a:ext>
            </a:extLst>
          </p:cNvPr>
          <p:cNvSpPr>
            <a:spLocks noGrp="1"/>
          </p:cNvSpPr>
          <p:nvPr>
            <p:ph type="ftr" sz="quarter" idx="22"/>
          </p:nvPr>
        </p:nvSpPr>
        <p:spPr/>
        <p:txBody>
          <a:bodyPr/>
          <a:lstStyle/>
          <a:p>
            <a:pPr>
              <a:defRPr/>
            </a:pPr>
            <a:r>
              <a:rPr lang="en-IN"/>
              <a:t>ADC-69322</a:t>
            </a:r>
            <a:endParaRPr lang="en-IN" dirty="0"/>
          </a:p>
        </p:txBody>
      </p:sp>
      <p:sp>
        <p:nvSpPr>
          <p:cNvPr id="7" name="Slide Number Placeholder 6">
            <a:extLst>
              <a:ext uri="{FF2B5EF4-FFF2-40B4-BE49-F238E27FC236}">
                <a16:creationId xmlns:a16="http://schemas.microsoft.com/office/drawing/2014/main" id="{A5194424-AE09-468A-95DC-0699180FC4E1}"/>
              </a:ext>
            </a:extLst>
          </p:cNvPr>
          <p:cNvSpPr>
            <a:spLocks noGrp="1"/>
          </p:cNvSpPr>
          <p:nvPr>
            <p:ph type="sldNum" sz="quarter" idx="23"/>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22AB94D7-D90B-4C16-A5BF-F2C3042C6A24}"/>
              </a:ext>
            </a:extLst>
          </p:cNvPr>
          <p:cNvSpPr>
            <a:spLocks noGrp="1"/>
          </p:cNvSpPr>
          <p:nvPr>
            <p:ph type="title"/>
          </p:nvPr>
        </p:nvSpPr>
        <p:spPr>
          <a:xfrm>
            <a:off x="6425185" y="759459"/>
            <a:ext cx="5096255" cy="520701"/>
          </a:xfrm>
        </p:spPr>
        <p:txBody>
          <a:bodyPr/>
          <a:lstStyle/>
          <a:p>
            <a:r>
              <a:rPr lang="en-US"/>
              <a:t>Click to edit Master title style</a:t>
            </a:r>
            <a:endParaRPr lang="en-IN" dirty="0"/>
          </a:p>
        </p:txBody>
      </p:sp>
    </p:spTree>
    <p:extLst>
      <p:ext uri="{BB962C8B-B14F-4D97-AF65-F5344CB8AC3E}">
        <p14:creationId xmlns:p14="http://schemas.microsoft.com/office/powerpoint/2010/main" val="3419070369"/>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Full Page Chart + Header">
    <p:spTree>
      <p:nvGrpSpPr>
        <p:cNvPr id="1" name=""/>
        <p:cNvGrpSpPr/>
        <p:nvPr/>
      </p:nvGrpSpPr>
      <p:grpSpPr>
        <a:xfrm>
          <a:off x="0" y="0"/>
          <a:ext cx="0" cy="0"/>
          <a:chOff x="0" y="0"/>
          <a:chExt cx="0" cy="0"/>
        </a:xfrm>
      </p:grpSpPr>
      <p:sp>
        <p:nvSpPr>
          <p:cNvPr id="12" name="Text Placeholder 9">
            <a:extLst>
              <a:ext uri="{FF2B5EF4-FFF2-40B4-BE49-F238E27FC236}">
                <a16:creationId xmlns:a16="http://schemas.microsoft.com/office/drawing/2014/main" id="{6DB57EE1-11D5-470C-B633-08E9CE6ABD2E}"/>
              </a:ext>
            </a:extLst>
          </p:cNvPr>
          <p:cNvSpPr>
            <a:spLocks noGrp="1"/>
          </p:cNvSpPr>
          <p:nvPr>
            <p:ph type="body" sz="quarter" idx="10" hasCustomPrompt="1"/>
          </p:nvPr>
        </p:nvSpPr>
        <p:spPr>
          <a:xfrm>
            <a:off x="670562" y="355600"/>
            <a:ext cx="6989233" cy="348813"/>
          </a:xfrm>
          <a:prstGeom prst="rect">
            <a:avLst/>
          </a:prstGeom>
        </p:spPr>
        <p:txBody>
          <a:bodyPr>
            <a:noAutofit/>
          </a:bodyPr>
          <a:lstStyle>
            <a:lvl1pPr>
              <a:defRPr sz="1867" b="0" cap="all" spc="200" baseline="0">
                <a:solidFill>
                  <a:schemeClr val="accent1"/>
                </a:solidFill>
                <a:latin typeface="+mn-lt"/>
              </a:defRPr>
            </a:lvl1pPr>
            <a:lvl2pPr marL="0" indent="0">
              <a:buNone/>
              <a:defRPr/>
            </a:lvl2pPr>
          </a:lstStyle>
          <a:p>
            <a:pPr lvl="0"/>
            <a:r>
              <a:rPr lang="en-US" dirty="0"/>
              <a:t>Eyebrow identification, CALIBRI, 14PT REGULAR</a:t>
            </a:r>
          </a:p>
        </p:txBody>
      </p:sp>
      <p:sp>
        <p:nvSpPr>
          <p:cNvPr id="14" name="Text Placeholder 4">
            <a:extLst>
              <a:ext uri="{FF2B5EF4-FFF2-40B4-BE49-F238E27FC236}">
                <a16:creationId xmlns:a16="http://schemas.microsoft.com/office/drawing/2014/main" id="{69C8B4ED-99D4-4FA7-951B-B230EC2B1EEC}"/>
              </a:ext>
            </a:extLst>
          </p:cNvPr>
          <p:cNvSpPr>
            <a:spLocks noGrp="1"/>
          </p:cNvSpPr>
          <p:nvPr>
            <p:ph type="body" sz="quarter" idx="20" hasCustomPrompt="1"/>
          </p:nvPr>
        </p:nvSpPr>
        <p:spPr>
          <a:xfrm>
            <a:off x="663615" y="1463943"/>
            <a:ext cx="10850880" cy="365760"/>
          </a:xfrm>
          <a:prstGeom prst="rect">
            <a:avLst/>
          </a:prstGeom>
        </p:spPr>
        <p:txBody>
          <a:bodyPr>
            <a:noAutofit/>
          </a:bodyPr>
          <a:lstStyle>
            <a:lvl1pPr>
              <a:defRPr sz="2400" b="1" cap="all" baseline="0">
                <a:solidFill>
                  <a:schemeClr val="accent3"/>
                </a:solidFill>
                <a:latin typeface="+mn-lt"/>
              </a:defRPr>
            </a:lvl1pPr>
          </a:lstStyle>
          <a:p>
            <a:pPr lvl="0"/>
            <a:r>
              <a:rPr lang="en-US" dirty="0"/>
              <a:t>CLICK TO EDIT CHART TITLE, CALIBRI, 18PT, BOLD</a:t>
            </a:r>
          </a:p>
        </p:txBody>
      </p:sp>
      <p:sp>
        <p:nvSpPr>
          <p:cNvPr id="16" name="Text Placeholder 4">
            <a:extLst>
              <a:ext uri="{FF2B5EF4-FFF2-40B4-BE49-F238E27FC236}">
                <a16:creationId xmlns:a16="http://schemas.microsoft.com/office/drawing/2014/main" id="{9849D2D5-1C25-41F7-91C5-A575937D23D1}"/>
              </a:ext>
            </a:extLst>
          </p:cNvPr>
          <p:cNvSpPr>
            <a:spLocks noGrp="1"/>
          </p:cNvSpPr>
          <p:nvPr>
            <p:ph type="body" sz="quarter" idx="21" hasCustomPrompt="1"/>
          </p:nvPr>
        </p:nvSpPr>
        <p:spPr>
          <a:xfrm>
            <a:off x="663613" y="1826008"/>
            <a:ext cx="10850880" cy="365760"/>
          </a:xfrm>
        </p:spPr>
        <p:txBody>
          <a:bodyPr>
            <a:noAutofit/>
          </a:bodyPr>
          <a:lstStyle>
            <a:lvl1pPr>
              <a:defRPr sz="1867"/>
            </a:lvl1pPr>
          </a:lstStyle>
          <a:p>
            <a:pPr lvl="0"/>
            <a:r>
              <a:rPr lang="en-US" dirty="0"/>
              <a:t>Second level for chart subtitle</a:t>
            </a:r>
          </a:p>
        </p:txBody>
      </p:sp>
      <p:sp>
        <p:nvSpPr>
          <p:cNvPr id="17" name="Chart Placeholder 14">
            <a:extLst>
              <a:ext uri="{FF2B5EF4-FFF2-40B4-BE49-F238E27FC236}">
                <a16:creationId xmlns:a16="http://schemas.microsoft.com/office/drawing/2014/main" id="{5F384281-9885-4DF1-AB32-7D6D158EC4B8}"/>
              </a:ext>
            </a:extLst>
          </p:cNvPr>
          <p:cNvSpPr>
            <a:spLocks noGrp="1"/>
          </p:cNvSpPr>
          <p:nvPr>
            <p:ph type="chart" sz="quarter" idx="22"/>
          </p:nvPr>
        </p:nvSpPr>
        <p:spPr>
          <a:xfrm>
            <a:off x="670560" y="2286000"/>
            <a:ext cx="10861040" cy="3657600"/>
          </a:xfrm>
        </p:spPr>
        <p:txBody>
          <a:bodyPr anchor="ctr"/>
          <a:lstStyle>
            <a:lvl1pPr algn="ctr">
              <a:defRPr>
                <a:latin typeface="+mn-lt"/>
              </a:defRPr>
            </a:lvl1pPr>
          </a:lstStyle>
          <a:p>
            <a:r>
              <a:rPr lang="en-US"/>
              <a:t>Click icon to add chart</a:t>
            </a:r>
            <a:endParaRPr lang="en-US" dirty="0"/>
          </a:p>
        </p:txBody>
      </p:sp>
      <p:sp>
        <p:nvSpPr>
          <p:cNvPr id="18" name="Text Placeholder 7">
            <a:extLst>
              <a:ext uri="{FF2B5EF4-FFF2-40B4-BE49-F238E27FC236}">
                <a16:creationId xmlns:a16="http://schemas.microsoft.com/office/drawing/2014/main" id="{0806C5A9-06E4-4EA0-A5AC-FD02E44C1525}"/>
              </a:ext>
            </a:extLst>
          </p:cNvPr>
          <p:cNvSpPr>
            <a:spLocks noGrp="1"/>
          </p:cNvSpPr>
          <p:nvPr>
            <p:ph type="body" sz="quarter" idx="16" hasCustomPrompt="1"/>
          </p:nvPr>
        </p:nvSpPr>
        <p:spPr>
          <a:xfrm>
            <a:off x="670560" y="6171250"/>
            <a:ext cx="10850880" cy="212366"/>
          </a:xfrm>
          <a:prstGeom prst="rect">
            <a:avLst/>
          </a:prstGeom>
        </p:spPr>
        <p:txBody>
          <a:bodyPr wrap="square" anchor="b" anchorCtr="0">
            <a:spAutoFit/>
          </a:bodyPr>
          <a:lstStyle>
            <a:lvl1pPr>
              <a:lnSpc>
                <a:spcPct val="90000"/>
              </a:lnSpc>
              <a:spcBef>
                <a:spcPts val="267"/>
              </a:spcBef>
              <a:defRPr sz="1200" b="0">
                <a:solidFill>
                  <a:schemeClr val="tx1">
                    <a:lumMod val="65000"/>
                    <a:lumOff val="35000"/>
                  </a:schemeClr>
                </a:solidFill>
                <a:latin typeface="+mn-lt"/>
                <a:cs typeface="Calibri" panose="020F0502020204030204" pitchFamily="34" charset="0"/>
              </a:defRPr>
            </a:lvl1pPr>
          </a:lstStyle>
          <a:p>
            <a:pPr lvl="0"/>
            <a:r>
              <a:rPr lang="en-US" dirty="0"/>
              <a:t>Add footnote, source here</a:t>
            </a:r>
          </a:p>
        </p:txBody>
      </p:sp>
      <p:sp>
        <p:nvSpPr>
          <p:cNvPr id="5" name="Date Placeholder 4">
            <a:extLst>
              <a:ext uri="{FF2B5EF4-FFF2-40B4-BE49-F238E27FC236}">
                <a16:creationId xmlns:a16="http://schemas.microsoft.com/office/drawing/2014/main" id="{3F82C435-71F6-4068-8A4B-8C697C1529D2}"/>
              </a:ext>
            </a:extLst>
          </p:cNvPr>
          <p:cNvSpPr>
            <a:spLocks noGrp="1"/>
          </p:cNvSpPr>
          <p:nvPr>
            <p:ph type="dt" sz="half" idx="23"/>
          </p:nvPr>
        </p:nvSpPr>
        <p:spPr/>
        <p:txBody>
          <a:bodyPr/>
          <a:lstStyle/>
          <a:p>
            <a:endParaRPr lang="en-IN" sz="1333" dirty="0"/>
          </a:p>
        </p:txBody>
      </p:sp>
      <p:sp>
        <p:nvSpPr>
          <p:cNvPr id="6" name="Footer Placeholder 5">
            <a:extLst>
              <a:ext uri="{FF2B5EF4-FFF2-40B4-BE49-F238E27FC236}">
                <a16:creationId xmlns:a16="http://schemas.microsoft.com/office/drawing/2014/main" id="{7CBC25F0-DFF8-436D-8252-A061A91C145E}"/>
              </a:ext>
            </a:extLst>
          </p:cNvPr>
          <p:cNvSpPr>
            <a:spLocks noGrp="1"/>
          </p:cNvSpPr>
          <p:nvPr>
            <p:ph type="ftr" sz="quarter" idx="24"/>
          </p:nvPr>
        </p:nvSpPr>
        <p:spPr/>
        <p:txBody>
          <a:bodyPr/>
          <a:lstStyle/>
          <a:p>
            <a:pPr>
              <a:defRPr/>
            </a:pPr>
            <a:r>
              <a:rPr lang="en-IN"/>
              <a:t>ADC-69322</a:t>
            </a:r>
            <a:endParaRPr lang="en-IN" dirty="0"/>
          </a:p>
        </p:txBody>
      </p:sp>
      <p:sp>
        <p:nvSpPr>
          <p:cNvPr id="7" name="Slide Number Placeholder 6">
            <a:extLst>
              <a:ext uri="{FF2B5EF4-FFF2-40B4-BE49-F238E27FC236}">
                <a16:creationId xmlns:a16="http://schemas.microsoft.com/office/drawing/2014/main" id="{0672353F-0202-40BD-B19D-D4C9B9A0C62B}"/>
              </a:ext>
            </a:extLst>
          </p:cNvPr>
          <p:cNvSpPr>
            <a:spLocks noGrp="1"/>
          </p:cNvSpPr>
          <p:nvPr>
            <p:ph type="sldNum" sz="quarter" idx="25"/>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09B3C7C1-99C7-46EF-8247-FA3C97B61021}"/>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1179495194"/>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Full Page Table + Header">
    <p:spTree>
      <p:nvGrpSpPr>
        <p:cNvPr id="1" name=""/>
        <p:cNvGrpSpPr/>
        <p:nvPr/>
      </p:nvGrpSpPr>
      <p:grpSpPr>
        <a:xfrm>
          <a:off x="0" y="0"/>
          <a:ext cx="0" cy="0"/>
          <a:chOff x="0" y="0"/>
          <a:chExt cx="0" cy="0"/>
        </a:xfrm>
      </p:grpSpPr>
      <p:sp>
        <p:nvSpPr>
          <p:cNvPr id="13" name="Text Placeholder 9">
            <a:extLst>
              <a:ext uri="{FF2B5EF4-FFF2-40B4-BE49-F238E27FC236}">
                <a16:creationId xmlns:a16="http://schemas.microsoft.com/office/drawing/2014/main" id="{E4099E12-93CF-4238-950D-B699BBED1B97}"/>
              </a:ext>
            </a:extLst>
          </p:cNvPr>
          <p:cNvSpPr>
            <a:spLocks noGrp="1"/>
          </p:cNvSpPr>
          <p:nvPr>
            <p:ph type="body" sz="quarter" idx="10" hasCustomPrompt="1"/>
          </p:nvPr>
        </p:nvSpPr>
        <p:spPr>
          <a:xfrm>
            <a:off x="670562" y="355600"/>
            <a:ext cx="6989233" cy="348813"/>
          </a:xfrm>
          <a:prstGeom prst="rect">
            <a:avLst/>
          </a:prstGeom>
        </p:spPr>
        <p:txBody>
          <a:bodyPr>
            <a:noAutofit/>
          </a:bodyPr>
          <a:lstStyle>
            <a:lvl1pPr>
              <a:defRPr sz="1867" b="0" cap="all" spc="200" baseline="0">
                <a:solidFill>
                  <a:schemeClr val="accent1"/>
                </a:solidFill>
                <a:latin typeface="+mn-lt"/>
              </a:defRPr>
            </a:lvl1pPr>
            <a:lvl2pPr marL="0" indent="0">
              <a:buNone/>
              <a:defRPr/>
            </a:lvl2pPr>
          </a:lstStyle>
          <a:p>
            <a:pPr lvl="0"/>
            <a:r>
              <a:rPr lang="en-US" dirty="0"/>
              <a:t>Eyebrow identification, CALIBRI, 14PT REGULAR</a:t>
            </a:r>
          </a:p>
        </p:txBody>
      </p:sp>
      <p:sp>
        <p:nvSpPr>
          <p:cNvPr id="16" name="Text Placeholder 4">
            <a:extLst>
              <a:ext uri="{FF2B5EF4-FFF2-40B4-BE49-F238E27FC236}">
                <a16:creationId xmlns:a16="http://schemas.microsoft.com/office/drawing/2014/main" id="{2FAF8700-F002-4A2F-B04A-6FE90BE6FD35}"/>
              </a:ext>
            </a:extLst>
          </p:cNvPr>
          <p:cNvSpPr>
            <a:spLocks noGrp="1"/>
          </p:cNvSpPr>
          <p:nvPr>
            <p:ph type="body" sz="quarter" idx="20" hasCustomPrompt="1"/>
          </p:nvPr>
        </p:nvSpPr>
        <p:spPr>
          <a:xfrm>
            <a:off x="663615" y="1463943"/>
            <a:ext cx="10850880" cy="365760"/>
          </a:xfrm>
          <a:prstGeom prst="rect">
            <a:avLst/>
          </a:prstGeom>
        </p:spPr>
        <p:txBody>
          <a:bodyPr>
            <a:noAutofit/>
          </a:bodyPr>
          <a:lstStyle>
            <a:lvl1pPr>
              <a:defRPr sz="2400" b="1" cap="all" baseline="0">
                <a:solidFill>
                  <a:schemeClr val="accent3"/>
                </a:solidFill>
                <a:latin typeface="+mn-lt"/>
              </a:defRPr>
            </a:lvl1pPr>
          </a:lstStyle>
          <a:p>
            <a:pPr lvl="0"/>
            <a:r>
              <a:rPr lang="en-US" dirty="0"/>
              <a:t>CLICK TO EDIT table TITLE, CALIBRI, 18PT, BOLD</a:t>
            </a:r>
          </a:p>
        </p:txBody>
      </p:sp>
      <p:sp>
        <p:nvSpPr>
          <p:cNvPr id="17" name="Text Placeholder 4">
            <a:extLst>
              <a:ext uri="{FF2B5EF4-FFF2-40B4-BE49-F238E27FC236}">
                <a16:creationId xmlns:a16="http://schemas.microsoft.com/office/drawing/2014/main" id="{CBF897FA-2891-4141-ADA3-1B87FB5BC58E}"/>
              </a:ext>
            </a:extLst>
          </p:cNvPr>
          <p:cNvSpPr>
            <a:spLocks noGrp="1"/>
          </p:cNvSpPr>
          <p:nvPr>
            <p:ph type="body" sz="quarter" idx="21" hasCustomPrompt="1"/>
          </p:nvPr>
        </p:nvSpPr>
        <p:spPr>
          <a:xfrm>
            <a:off x="663613" y="1826008"/>
            <a:ext cx="10850880" cy="365760"/>
          </a:xfrm>
        </p:spPr>
        <p:txBody>
          <a:bodyPr>
            <a:noAutofit/>
          </a:bodyPr>
          <a:lstStyle>
            <a:lvl1pPr>
              <a:defRPr sz="1867"/>
            </a:lvl1pPr>
          </a:lstStyle>
          <a:p>
            <a:pPr lvl="0"/>
            <a:r>
              <a:rPr lang="en-US" dirty="0"/>
              <a:t>Second level for table subtitle</a:t>
            </a:r>
          </a:p>
        </p:txBody>
      </p:sp>
      <p:sp>
        <p:nvSpPr>
          <p:cNvPr id="18" name="Table Placeholder 4">
            <a:extLst>
              <a:ext uri="{FF2B5EF4-FFF2-40B4-BE49-F238E27FC236}">
                <a16:creationId xmlns:a16="http://schemas.microsoft.com/office/drawing/2014/main" id="{2EA10139-92DE-45F7-A9D8-ABD6CC72C084}"/>
              </a:ext>
            </a:extLst>
          </p:cNvPr>
          <p:cNvSpPr>
            <a:spLocks noGrp="1"/>
          </p:cNvSpPr>
          <p:nvPr>
            <p:ph type="tbl" sz="quarter" idx="22"/>
          </p:nvPr>
        </p:nvSpPr>
        <p:spPr>
          <a:xfrm>
            <a:off x="670560" y="2286000"/>
            <a:ext cx="10867987" cy="3657600"/>
          </a:xfrm>
        </p:spPr>
        <p:txBody>
          <a:bodyPr anchor="ctr"/>
          <a:lstStyle>
            <a:lvl1pPr algn="ctr">
              <a:defRPr>
                <a:latin typeface="+mn-lt"/>
              </a:defRPr>
            </a:lvl1pPr>
          </a:lstStyle>
          <a:p>
            <a:r>
              <a:rPr lang="en-US"/>
              <a:t>Click icon to add table</a:t>
            </a:r>
            <a:endParaRPr lang="en-US" dirty="0"/>
          </a:p>
        </p:txBody>
      </p:sp>
      <p:sp>
        <p:nvSpPr>
          <p:cNvPr id="19" name="Text Placeholder 7">
            <a:extLst>
              <a:ext uri="{FF2B5EF4-FFF2-40B4-BE49-F238E27FC236}">
                <a16:creationId xmlns:a16="http://schemas.microsoft.com/office/drawing/2014/main" id="{347BBFB3-3E66-4180-AF12-56CA7F755311}"/>
              </a:ext>
            </a:extLst>
          </p:cNvPr>
          <p:cNvSpPr>
            <a:spLocks noGrp="1"/>
          </p:cNvSpPr>
          <p:nvPr>
            <p:ph type="body" sz="quarter" idx="16" hasCustomPrompt="1"/>
          </p:nvPr>
        </p:nvSpPr>
        <p:spPr>
          <a:xfrm>
            <a:off x="670560" y="6171250"/>
            <a:ext cx="10850880" cy="212366"/>
          </a:xfrm>
          <a:prstGeom prst="rect">
            <a:avLst/>
          </a:prstGeom>
        </p:spPr>
        <p:txBody>
          <a:bodyPr wrap="square" anchor="b" anchorCtr="0">
            <a:spAutoFit/>
          </a:bodyPr>
          <a:lstStyle>
            <a:lvl1pPr>
              <a:lnSpc>
                <a:spcPct val="90000"/>
              </a:lnSpc>
              <a:spcBef>
                <a:spcPts val="267"/>
              </a:spcBef>
              <a:defRPr sz="1200" b="0">
                <a:solidFill>
                  <a:schemeClr val="tx1">
                    <a:lumMod val="65000"/>
                    <a:lumOff val="35000"/>
                  </a:schemeClr>
                </a:solidFill>
                <a:latin typeface="+mn-lt"/>
                <a:cs typeface="Calibri" panose="020F0502020204030204" pitchFamily="34" charset="0"/>
              </a:defRPr>
            </a:lvl1pPr>
          </a:lstStyle>
          <a:p>
            <a:pPr lvl="0"/>
            <a:r>
              <a:rPr lang="en-US" dirty="0"/>
              <a:t>Add footnote, source here</a:t>
            </a:r>
          </a:p>
        </p:txBody>
      </p:sp>
      <p:sp>
        <p:nvSpPr>
          <p:cNvPr id="2" name="Date Placeholder 1">
            <a:extLst>
              <a:ext uri="{FF2B5EF4-FFF2-40B4-BE49-F238E27FC236}">
                <a16:creationId xmlns:a16="http://schemas.microsoft.com/office/drawing/2014/main" id="{6C2C66BA-D565-4011-B0A4-9903204CC066}"/>
              </a:ext>
            </a:extLst>
          </p:cNvPr>
          <p:cNvSpPr>
            <a:spLocks noGrp="1"/>
          </p:cNvSpPr>
          <p:nvPr>
            <p:ph type="dt" sz="half" idx="23"/>
          </p:nvPr>
        </p:nvSpPr>
        <p:spPr/>
        <p:txBody>
          <a:bodyPr/>
          <a:lstStyle/>
          <a:p>
            <a:endParaRPr lang="en-IN" sz="1333" dirty="0"/>
          </a:p>
        </p:txBody>
      </p:sp>
      <p:sp>
        <p:nvSpPr>
          <p:cNvPr id="3" name="Footer Placeholder 2">
            <a:extLst>
              <a:ext uri="{FF2B5EF4-FFF2-40B4-BE49-F238E27FC236}">
                <a16:creationId xmlns:a16="http://schemas.microsoft.com/office/drawing/2014/main" id="{2B68657A-366F-45A8-9F2D-9FBE15E12470}"/>
              </a:ext>
            </a:extLst>
          </p:cNvPr>
          <p:cNvSpPr>
            <a:spLocks noGrp="1"/>
          </p:cNvSpPr>
          <p:nvPr>
            <p:ph type="ftr" sz="quarter" idx="24"/>
          </p:nvPr>
        </p:nvSpPr>
        <p:spPr/>
        <p:txBody>
          <a:bodyPr/>
          <a:lstStyle/>
          <a:p>
            <a:pPr>
              <a:defRPr/>
            </a:pPr>
            <a:r>
              <a:rPr lang="en-IN"/>
              <a:t>ADC-69322</a:t>
            </a:r>
            <a:endParaRPr lang="en-IN" dirty="0"/>
          </a:p>
        </p:txBody>
      </p:sp>
      <p:sp>
        <p:nvSpPr>
          <p:cNvPr id="4" name="Slide Number Placeholder 3">
            <a:extLst>
              <a:ext uri="{FF2B5EF4-FFF2-40B4-BE49-F238E27FC236}">
                <a16:creationId xmlns:a16="http://schemas.microsoft.com/office/drawing/2014/main" id="{5494FFD5-60B8-4C56-97EB-599229FD90B3}"/>
              </a:ext>
            </a:extLst>
          </p:cNvPr>
          <p:cNvSpPr>
            <a:spLocks noGrp="1"/>
          </p:cNvSpPr>
          <p:nvPr>
            <p:ph type="sldNum" sz="quarter" idx="25"/>
          </p:nvPr>
        </p:nvSpPr>
        <p:spPr/>
        <p:txBody>
          <a:bodyPr/>
          <a:lstStyle/>
          <a:p>
            <a:pPr>
              <a:defRPr/>
            </a:pPr>
            <a:r>
              <a:rPr lang="en-IN" dirty="0"/>
              <a:t>  </a:t>
            </a:r>
            <a:fld id="{7B2119CD-3B2D-4CEB-B404-D2E3F8CD6D69}" type="slidenum">
              <a:rPr lang="en-IN" smtClean="0"/>
              <a:pPr>
                <a:defRPr/>
              </a:pPr>
              <a:t>‹#›</a:t>
            </a:fld>
            <a:endParaRPr lang="en-IN" dirty="0"/>
          </a:p>
        </p:txBody>
      </p:sp>
      <p:sp>
        <p:nvSpPr>
          <p:cNvPr id="6" name="Title 5">
            <a:extLst>
              <a:ext uri="{FF2B5EF4-FFF2-40B4-BE49-F238E27FC236}">
                <a16:creationId xmlns:a16="http://schemas.microsoft.com/office/drawing/2014/main" id="{1D78DA13-52C4-4A1D-BD59-DC0D557C1771}"/>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89388923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L) Half-content &amp; full image layout">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EBBC6B44-1A66-4C17-802D-CD6F3BEB84DB}"/>
              </a:ext>
            </a:extLst>
          </p:cNvPr>
          <p:cNvSpPr>
            <a:spLocks noGrp="1"/>
          </p:cNvSpPr>
          <p:nvPr>
            <p:ph type="pic" sz="quarter" idx="14" hasCustomPrompt="1"/>
          </p:nvPr>
        </p:nvSpPr>
        <p:spPr>
          <a:xfrm>
            <a:off x="1" y="0"/>
            <a:ext cx="12192000" cy="6858000"/>
          </a:xfrm>
          <a:prstGeom prst="rect">
            <a:avLst/>
          </a:prstGeom>
          <a:solidFill>
            <a:schemeClr val="bg2"/>
          </a:solidFill>
          <a:ln>
            <a:noFill/>
          </a:ln>
          <a:effectLst/>
        </p:spPr>
        <p:txBody>
          <a:bodyPr lIns="365760" rIns="365760" anchor="ctr" anchorCtr="1"/>
          <a:lstStyle>
            <a:lvl1pPr marL="5035425" indent="0" algn="l">
              <a:tabLst/>
              <a:defRPr sz="2400" b="0" baseline="0">
                <a:solidFill>
                  <a:schemeClr val="accent1"/>
                </a:solidFill>
                <a:latin typeface="+mn-lt"/>
              </a:defRPr>
            </a:lvl1pPr>
          </a:lstStyle>
          <a:p>
            <a:r>
              <a:rPr lang="en-US" dirty="0"/>
              <a:t>Insert an image</a:t>
            </a:r>
            <a:br>
              <a:rPr lang="en-US" dirty="0"/>
            </a:br>
            <a:r>
              <a:rPr lang="en-US" dirty="0"/>
              <a:t>within this placeholder </a:t>
            </a:r>
          </a:p>
        </p:txBody>
      </p:sp>
      <p:sp>
        <p:nvSpPr>
          <p:cNvPr id="10" name="Content Placeholder 2">
            <a:extLst>
              <a:ext uri="{FF2B5EF4-FFF2-40B4-BE49-F238E27FC236}">
                <a16:creationId xmlns:a16="http://schemas.microsoft.com/office/drawing/2014/main" id="{3C8B7A96-E0C8-46F1-B070-891752D196D5}"/>
              </a:ext>
            </a:extLst>
          </p:cNvPr>
          <p:cNvSpPr txBox="1">
            <a:spLocks/>
          </p:cNvSpPr>
          <p:nvPr userDrawn="1"/>
        </p:nvSpPr>
        <p:spPr bwMode="gray">
          <a:xfrm>
            <a:off x="670559" y="6430432"/>
            <a:ext cx="4077308" cy="292101"/>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800" dirty="0"/>
              <a:t>Proprietary and confidential — do not distribute</a:t>
            </a:r>
          </a:p>
        </p:txBody>
      </p:sp>
      <p:sp>
        <p:nvSpPr>
          <p:cNvPr id="14" name="Text Placeholder 9">
            <a:extLst>
              <a:ext uri="{FF2B5EF4-FFF2-40B4-BE49-F238E27FC236}">
                <a16:creationId xmlns:a16="http://schemas.microsoft.com/office/drawing/2014/main" id="{BD57305E-F709-4E9E-B399-8D21F2A51FF6}"/>
              </a:ext>
            </a:extLst>
          </p:cNvPr>
          <p:cNvSpPr>
            <a:spLocks noGrp="1"/>
          </p:cNvSpPr>
          <p:nvPr>
            <p:ph type="body" sz="quarter" idx="18" hasCustomPrompt="1"/>
          </p:nvPr>
        </p:nvSpPr>
        <p:spPr>
          <a:xfrm>
            <a:off x="670562" y="355600"/>
            <a:ext cx="5096255" cy="348813"/>
          </a:xfrm>
          <a:prstGeom prst="rect">
            <a:avLst/>
          </a:prstGeom>
        </p:spPr>
        <p:txBody>
          <a:bodyPr wrap="square">
            <a:noAutofit/>
          </a:bodyPr>
          <a:lstStyle>
            <a:lvl1pPr>
              <a:defRPr sz="1867" b="0" cap="all" spc="200" baseline="0">
                <a:solidFill>
                  <a:schemeClr val="accent1"/>
                </a:solidFill>
                <a:latin typeface="+mn-lt"/>
              </a:defRPr>
            </a:lvl1pPr>
            <a:lvl2pPr marL="0" indent="0">
              <a:buNone/>
              <a:defRPr/>
            </a:lvl2pPr>
          </a:lstStyle>
          <a:p>
            <a:pPr lvl="0"/>
            <a:r>
              <a:rPr lang="en-US" dirty="0"/>
              <a:t>Eyebrow identification, CALIBRI, 14PT</a:t>
            </a:r>
          </a:p>
        </p:txBody>
      </p:sp>
      <p:sp>
        <p:nvSpPr>
          <p:cNvPr id="16" name="Content Placeholder 5">
            <a:extLst>
              <a:ext uri="{FF2B5EF4-FFF2-40B4-BE49-F238E27FC236}">
                <a16:creationId xmlns:a16="http://schemas.microsoft.com/office/drawing/2014/main" id="{C73EADF8-32AF-409A-AD0A-3134A5D09D53}"/>
              </a:ext>
            </a:extLst>
          </p:cNvPr>
          <p:cNvSpPr>
            <a:spLocks noGrp="1"/>
          </p:cNvSpPr>
          <p:nvPr>
            <p:ph sz="quarter" idx="19"/>
          </p:nvPr>
        </p:nvSpPr>
        <p:spPr>
          <a:xfrm>
            <a:off x="670559" y="1882587"/>
            <a:ext cx="5096255" cy="4335332"/>
          </a:xfrm>
        </p:spPr>
        <p:txBody>
          <a:bodyPr/>
          <a:lstStyle>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6" name="Date Placeholder 5">
            <a:extLst>
              <a:ext uri="{FF2B5EF4-FFF2-40B4-BE49-F238E27FC236}">
                <a16:creationId xmlns:a16="http://schemas.microsoft.com/office/drawing/2014/main" id="{89AEB25F-FA40-4727-8C63-0FB00C65B1F1}"/>
              </a:ext>
            </a:extLst>
          </p:cNvPr>
          <p:cNvSpPr>
            <a:spLocks noGrp="1"/>
          </p:cNvSpPr>
          <p:nvPr>
            <p:ph type="dt" sz="half" idx="20"/>
          </p:nvPr>
        </p:nvSpPr>
        <p:spPr/>
        <p:txBody>
          <a:bodyPr/>
          <a:lstStyle/>
          <a:p>
            <a:endParaRPr lang="en-IN" sz="1333" dirty="0"/>
          </a:p>
        </p:txBody>
      </p:sp>
      <p:sp>
        <p:nvSpPr>
          <p:cNvPr id="7" name="Footer Placeholder 6">
            <a:extLst>
              <a:ext uri="{FF2B5EF4-FFF2-40B4-BE49-F238E27FC236}">
                <a16:creationId xmlns:a16="http://schemas.microsoft.com/office/drawing/2014/main" id="{080517F6-6DC6-4EDB-A0A3-3A25D9B2A02C}"/>
              </a:ext>
            </a:extLst>
          </p:cNvPr>
          <p:cNvSpPr>
            <a:spLocks noGrp="1"/>
          </p:cNvSpPr>
          <p:nvPr>
            <p:ph type="ftr" sz="quarter" idx="21"/>
          </p:nvPr>
        </p:nvSpPr>
        <p:spPr/>
        <p:txBody>
          <a:bodyPr/>
          <a:lstStyle/>
          <a:p>
            <a:pPr>
              <a:defRPr/>
            </a:pPr>
            <a:r>
              <a:rPr lang="en-IN"/>
              <a:t>ADC-69322</a:t>
            </a:r>
            <a:endParaRPr lang="en-IN" dirty="0"/>
          </a:p>
        </p:txBody>
      </p:sp>
      <p:sp>
        <p:nvSpPr>
          <p:cNvPr id="8" name="Slide Number Placeholder 7">
            <a:extLst>
              <a:ext uri="{FF2B5EF4-FFF2-40B4-BE49-F238E27FC236}">
                <a16:creationId xmlns:a16="http://schemas.microsoft.com/office/drawing/2014/main" id="{E0E4568D-868E-42F7-926A-483A8A7B381A}"/>
              </a:ext>
            </a:extLst>
          </p:cNvPr>
          <p:cNvSpPr>
            <a:spLocks noGrp="1"/>
          </p:cNvSpPr>
          <p:nvPr>
            <p:ph type="sldNum" sz="quarter" idx="22"/>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F49B87BA-CB3B-4626-87FF-39721BA39BC9}"/>
              </a:ext>
            </a:extLst>
          </p:cNvPr>
          <p:cNvSpPr>
            <a:spLocks noGrp="1"/>
          </p:cNvSpPr>
          <p:nvPr>
            <p:ph type="title"/>
          </p:nvPr>
        </p:nvSpPr>
        <p:spPr>
          <a:xfrm>
            <a:off x="670560" y="759459"/>
            <a:ext cx="5096253" cy="520701"/>
          </a:xfrm>
        </p:spPr>
        <p:txBody>
          <a:bodyPr/>
          <a:lstStyle/>
          <a:p>
            <a:r>
              <a:rPr lang="en-US"/>
              <a:t>Click to edit Master title style</a:t>
            </a:r>
            <a:endParaRPr lang="en-IN" dirty="0"/>
          </a:p>
        </p:txBody>
      </p:sp>
    </p:spTree>
    <p:extLst>
      <p:ext uri="{BB962C8B-B14F-4D97-AF65-F5344CB8AC3E}">
        <p14:creationId xmlns:p14="http://schemas.microsoft.com/office/powerpoint/2010/main" val="2044940912"/>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R) Half-content &amp; full image layout">
    <p:spTree>
      <p:nvGrpSpPr>
        <p:cNvPr id="1" name=""/>
        <p:cNvGrpSpPr/>
        <p:nvPr/>
      </p:nvGrpSpPr>
      <p:grpSpPr>
        <a:xfrm>
          <a:off x="0" y="0"/>
          <a:ext cx="0" cy="0"/>
          <a:chOff x="0" y="0"/>
          <a:chExt cx="0" cy="0"/>
        </a:xfrm>
      </p:grpSpPr>
      <p:sp>
        <p:nvSpPr>
          <p:cNvPr id="5" name="Picture Placeholder 9">
            <a:extLst>
              <a:ext uri="{FF2B5EF4-FFF2-40B4-BE49-F238E27FC236}">
                <a16:creationId xmlns:a16="http://schemas.microsoft.com/office/drawing/2014/main" id="{EBBC6B44-1A66-4C17-802D-CD6F3BEB84DB}"/>
              </a:ext>
            </a:extLst>
          </p:cNvPr>
          <p:cNvSpPr>
            <a:spLocks noGrp="1"/>
          </p:cNvSpPr>
          <p:nvPr>
            <p:ph type="pic" sz="quarter" idx="14" hasCustomPrompt="1"/>
          </p:nvPr>
        </p:nvSpPr>
        <p:spPr>
          <a:xfrm>
            <a:off x="1" y="0"/>
            <a:ext cx="12192000" cy="6858000"/>
          </a:xfrm>
          <a:prstGeom prst="rect">
            <a:avLst/>
          </a:prstGeom>
          <a:solidFill>
            <a:schemeClr val="bg2"/>
          </a:solidFill>
          <a:ln>
            <a:noFill/>
          </a:ln>
          <a:effectLst/>
        </p:spPr>
        <p:txBody>
          <a:bodyPr lIns="0" rIns="0" anchor="ctr" anchorCtr="0"/>
          <a:lstStyle>
            <a:lvl1pPr marL="927077" indent="0" algn="l">
              <a:tabLst/>
              <a:defRPr sz="2400" b="0" baseline="0">
                <a:solidFill>
                  <a:schemeClr val="accent1"/>
                </a:solidFill>
                <a:latin typeface="+mn-lt"/>
              </a:defRPr>
            </a:lvl1pPr>
          </a:lstStyle>
          <a:p>
            <a:r>
              <a:rPr lang="en-US" dirty="0"/>
              <a:t>Insert an image</a:t>
            </a:r>
            <a:br>
              <a:rPr lang="en-US" dirty="0"/>
            </a:br>
            <a:r>
              <a:rPr lang="en-US" dirty="0"/>
              <a:t>within this placeholder </a:t>
            </a:r>
          </a:p>
        </p:txBody>
      </p:sp>
      <p:sp>
        <p:nvSpPr>
          <p:cNvPr id="10" name="Content Placeholder 2">
            <a:extLst>
              <a:ext uri="{FF2B5EF4-FFF2-40B4-BE49-F238E27FC236}">
                <a16:creationId xmlns:a16="http://schemas.microsoft.com/office/drawing/2014/main" id="{997FC738-9BF3-4608-8B8E-05D0C5B5F6DE}"/>
              </a:ext>
            </a:extLst>
          </p:cNvPr>
          <p:cNvSpPr txBox="1">
            <a:spLocks/>
          </p:cNvSpPr>
          <p:nvPr userDrawn="1"/>
        </p:nvSpPr>
        <p:spPr bwMode="gray">
          <a:xfrm>
            <a:off x="670561" y="6427471"/>
            <a:ext cx="4077308" cy="292101"/>
          </a:xfrm>
          <a:prstGeom prst="rect">
            <a:avLst/>
          </a:prstGeom>
        </p:spPr>
        <p:txBody>
          <a:bodyPr vert="horz" lIns="0" rIns="0" anchor="b" anchorCtr="0"/>
          <a:lstStyle>
            <a:defPPr>
              <a:defRPr lang="en-US"/>
            </a:defPPr>
            <a:lvl1pPr indent="0" defTabSz="457200">
              <a:spcBef>
                <a:spcPct val="20000"/>
              </a:spcBef>
              <a:buFont typeface="Arial"/>
              <a:buNone/>
              <a:defRPr sz="1000">
                <a:solidFill>
                  <a:srgbClr val="000000"/>
                </a:solidFill>
                <a:cs typeface="Calibri" panose="020F0502020204030204" pitchFamily="34" charset="0"/>
              </a:defRPr>
            </a:lvl1pPr>
            <a:lvl2pPr indent="0" defTabSz="457200">
              <a:spcBef>
                <a:spcPct val="20000"/>
              </a:spcBef>
              <a:buFont typeface="Arial"/>
              <a:buNone/>
              <a:defRPr sz="900">
                <a:latin typeface="Georgia"/>
                <a:cs typeface="Georgia"/>
              </a:defRPr>
            </a:lvl2pPr>
            <a:lvl3pPr indent="0" defTabSz="457200">
              <a:spcBef>
                <a:spcPct val="20000"/>
              </a:spcBef>
              <a:buFont typeface="Arial"/>
              <a:buNone/>
              <a:defRPr sz="900">
                <a:latin typeface="Georgia"/>
                <a:cs typeface="Georgia"/>
              </a:defRPr>
            </a:lvl3pPr>
            <a:lvl4pPr indent="0" defTabSz="457200">
              <a:spcBef>
                <a:spcPct val="20000"/>
              </a:spcBef>
              <a:buFont typeface="Arial"/>
              <a:buNone/>
              <a:defRPr sz="900">
                <a:latin typeface="Georgia"/>
                <a:cs typeface="Georgia"/>
              </a:defRPr>
            </a:lvl4pPr>
            <a:lvl5pPr indent="0" defTabSz="457200">
              <a:spcBef>
                <a:spcPct val="20000"/>
              </a:spcBef>
              <a:buFont typeface="Arial"/>
              <a:buNone/>
              <a:defRPr sz="900">
                <a:latin typeface="Georgia"/>
                <a:cs typeface="Georgia"/>
              </a:defRPr>
            </a:lvl5pPr>
            <a:lvl6pPr marL="2514600" indent="-228600" defTabSz="457200">
              <a:spcBef>
                <a:spcPct val="20000"/>
              </a:spcBef>
              <a:buFont typeface="Arial"/>
              <a:buChar char="•"/>
              <a:defRPr sz="2000"/>
            </a:lvl6pPr>
            <a:lvl7pPr marL="2971800" indent="-228600" defTabSz="457200">
              <a:spcBef>
                <a:spcPct val="20000"/>
              </a:spcBef>
              <a:buFont typeface="Arial"/>
              <a:buChar char="•"/>
              <a:defRPr sz="2000"/>
            </a:lvl7pPr>
            <a:lvl8pPr marL="3429000" indent="-228600" defTabSz="457200">
              <a:spcBef>
                <a:spcPct val="20000"/>
              </a:spcBef>
              <a:buFont typeface="Arial"/>
              <a:buChar char="•"/>
              <a:defRPr sz="2000"/>
            </a:lvl8pPr>
            <a:lvl9pPr marL="3886200" indent="-228600" defTabSz="457200">
              <a:spcBef>
                <a:spcPct val="20000"/>
              </a:spcBef>
              <a:buFont typeface="Arial"/>
              <a:buChar char="•"/>
              <a:defRPr sz="2000"/>
            </a:lvl9pPr>
          </a:lstStyle>
          <a:p>
            <a:pPr lvl="0"/>
            <a:r>
              <a:rPr lang="en-US" sz="800" dirty="0"/>
              <a:t>Proprietary and confidential — do not distribute</a:t>
            </a:r>
          </a:p>
        </p:txBody>
      </p:sp>
      <p:sp>
        <p:nvSpPr>
          <p:cNvPr id="17" name="Text Placeholder 9">
            <a:extLst>
              <a:ext uri="{FF2B5EF4-FFF2-40B4-BE49-F238E27FC236}">
                <a16:creationId xmlns:a16="http://schemas.microsoft.com/office/drawing/2014/main" id="{6273392E-BE16-4C3F-A463-7A7FC6BEE036}"/>
              </a:ext>
            </a:extLst>
          </p:cNvPr>
          <p:cNvSpPr>
            <a:spLocks noGrp="1"/>
          </p:cNvSpPr>
          <p:nvPr>
            <p:ph type="body" sz="quarter" idx="18" hasCustomPrompt="1"/>
          </p:nvPr>
        </p:nvSpPr>
        <p:spPr>
          <a:xfrm>
            <a:off x="6425185" y="355600"/>
            <a:ext cx="5096255" cy="348813"/>
          </a:xfrm>
          <a:prstGeom prst="rect">
            <a:avLst/>
          </a:prstGeom>
        </p:spPr>
        <p:txBody>
          <a:bodyPr wrap="square">
            <a:noAutofit/>
          </a:bodyPr>
          <a:lstStyle>
            <a:lvl1pPr>
              <a:defRPr sz="1867" b="0" cap="all" spc="200" baseline="0">
                <a:solidFill>
                  <a:schemeClr val="accent1"/>
                </a:solidFill>
                <a:latin typeface="+mn-lt"/>
              </a:defRPr>
            </a:lvl1pPr>
            <a:lvl2pPr marL="0" indent="0">
              <a:buNone/>
              <a:defRPr/>
            </a:lvl2pPr>
          </a:lstStyle>
          <a:p>
            <a:pPr lvl="0"/>
            <a:r>
              <a:rPr lang="en-US" dirty="0"/>
              <a:t>Eyebrow identification, CALIBRI, 14PT</a:t>
            </a:r>
          </a:p>
        </p:txBody>
      </p:sp>
      <p:sp>
        <p:nvSpPr>
          <p:cNvPr id="19" name="Content Placeholder 5">
            <a:extLst>
              <a:ext uri="{FF2B5EF4-FFF2-40B4-BE49-F238E27FC236}">
                <a16:creationId xmlns:a16="http://schemas.microsoft.com/office/drawing/2014/main" id="{1679F6DF-FEFB-4C1A-A396-814197C11D86}"/>
              </a:ext>
            </a:extLst>
          </p:cNvPr>
          <p:cNvSpPr>
            <a:spLocks noGrp="1"/>
          </p:cNvSpPr>
          <p:nvPr>
            <p:ph sz="quarter" idx="19"/>
          </p:nvPr>
        </p:nvSpPr>
        <p:spPr>
          <a:xfrm>
            <a:off x="6425182" y="1882587"/>
            <a:ext cx="5096255" cy="4335332"/>
          </a:xfrm>
        </p:spPr>
        <p:txBody>
          <a:bodyPr/>
          <a:lstStyle>
            <a:lvl2pPr>
              <a:defRPr/>
            </a:lvl2pPr>
            <a:lvl3pPr>
              <a:defRPr/>
            </a:lvl3pPr>
            <a:lvl4pPr>
              <a:defRPr/>
            </a:lvl4pPr>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IN" dirty="0"/>
          </a:p>
        </p:txBody>
      </p:sp>
      <p:sp>
        <p:nvSpPr>
          <p:cNvPr id="6" name="Date Placeholder 5">
            <a:extLst>
              <a:ext uri="{FF2B5EF4-FFF2-40B4-BE49-F238E27FC236}">
                <a16:creationId xmlns:a16="http://schemas.microsoft.com/office/drawing/2014/main" id="{9F552E6A-42EF-4270-B9A7-98DFF9C26BC9}"/>
              </a:ext>
            </a:extLst>
          </p:cNvPr>
          <p:cNvSpPr>
            <a:spLocks noGrp="1"/>
          </p:cNvSpPr>
          <p:nvPr>
            <p:ph type="dt" sz="half" idx="20"/>
          </p:nvPr>
        </p:nvSpPr>
        <p:spPr/>
        <p:txBody>
          <a:bodyPr/>
          <a:lstStyle/>
          <a:p>
            <a:endParaRPr lang="en-IN" sz="1333" dirty="0"/>
          </a:p>
        </p:txBody>
      </p:sp>
      <p:sp>
        <p:nvSpPr>
          <p:cNvPr id="7" name="Footer Placeholder 6">
            <a:extLst>
              <a:ext uri="{FF2B5EF4-FFF2-40B4-BE49-F238E27FC236}">
                <a16:creationId xmlns:a16="http://schemas.microsoft.com/office/drawing/2014/main" id="{7474A17B-B0E6-4C29-8975-C906D9247990}"/>
              </a:ext>
            </a:extLst>
          </p:cNvPr>
          <p:cNvSpPr>
            <a:spLocks noGrp="1"/>
          </p:cNvSpPr>
          <p:nvPr>
            <p:ph type="ftr" sz="quarter" idx="21"/>
          </p:nvPr>
        </p:nvSpPr>
        <p:spPr/>
        <p:txBody>
          <a:bodyPr/>
          <a:lstStyle/>
          <a:p>
            <a:pPr>
              <a:defRPr/>
            </a:pPr>
            <a:r>
              <a:rPr lang="en-IN"/>
              <a:t>ADC-69322</a:t>
            </a:r>
            <a:endParaRPr lang="en-IN" dirty="0"/>
          </a:p>
        </p:txBody>
      </p:sp>
      <p:sp>
        <p:nvSpPr>
          <p:cNvPr id="8" name="Slide Number Placeholder 7">
            <a:extLst>
              <a:ext uri="{FF2B5EF4-FFF2-40B4-BE49-F238E27FC236}">
                <a16:creationId xmlns:a16="http://schemas.microsoft.com/office/drawing/2014/main" id="{9A86EBC0-A4B4-49A9-8E69-797CFD88D052}"/>
              </a:ext>
            </a:extLst>
          </p:cNvPr>
          <p:cNvSpPr>
            <a:spLocks noGrp="1"/>
          </p:cNvSpPr>
          <p:nvPr>
            <p:ph type="sldNum" sz="quarter" idx="22"/>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40E04E43-6321-44FE-86E3-92363113651D}"/>
              </a:ext>
            </a:extLst>
          </p:cNvPr>
          <p:cNvSpPr>
            <a:spLocks noGrp="1"/>
          </p:cNvSpPr>
          <p:nvPr>
            <p:ph type="title"/>
          </p:nvPr>
        </p:nvSpPr>
        <p:spPr>
          <a:xfrm>
            <a:off x="6425181" y="759459"/>
            <a:ext cx="5096259" cy="520701"/>
          </a:xfrm>
        </p:spPr>
        <p:txBody>
          <a:bodyPr/>
          <a:lstStyle/>
          <a:p>
            <a:r>
              <a:rPr lang="en-US"/>
              <a:t>Click to edit Master title style</a:t>
            </a:r>
            <a:endParaRPr lang="en-IN" dirty="0"/>
          </a:p>
        </p:txBody>
      </p:sp>
    </p:spTree>
    <p:extLst>
      <p:ext uri="{BB962C8B-B14F-4D97-AF65-F5344CB8AC3E}">
        <p14:creationId xmlns:p14="http://schemas.microsoft.com/office/powerpoint/2010/main" val="590145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1_Title Slide Alterna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670560" y="1844040"/>
            <a:ext cx="10850881" cy="1645920"/>
          </a:xfrm>
        </p:spPr>
        <p:txBody>
          <a:bodyPr/>
          <a:lstStyle>
            <a:lvl1pPr algn="l">
              <a:lnSpc>
                <a:spcPct val="90000"/>
              </a:lnSpc>
              <a:defRPr sz="5867" b="0" cap="none" spc="0" baseline="0">
                <a:solidFill>
                  <a:schemeClr val="tx1"/>
                </a:solidFill>
                <a:latin typeface="+mn-lt"/>
              </a:defRPr>
            </a:lvl1pPr>
          </a:lstStyle>
          <a:p>
            <a:r>
              <a:rPr lang="en-US"/>
              <a:t>Click to edit master title style</a:t>
            </a:r>
          </a:p>
        </p:txBody>
      </p:sp>
      <p:sp>
        <p:nvSpPr>
          <p:cNvPr id="3" name="Subtitle 2"/>
          <p:cNvSpPr>
            <a:spLocks noGrp="1"/>
          </p:cNvSpPr>
          <p:nvPr>
            <p:ph type="subTitle" idx="1" hasCustomPrompt="1"/>
          </p:nvPr>
        </p:nvSpPr>
        <p:spPr bwMode="gray">
          <a:xfrm>
            <a:off x="670560" y="1066800"/>
            <a:ext cx="10850881" cy="640080"/>
          </a:xfrm>
        </p:spPr>
        <p:txBody>
          <a:bodyPr rIns="0" bIns="0" anchor="b" anchorCtr="0"/>
          <a:lstStyle>
            <a:lvl1pPr marL="0" indent="0" algn="l">
              <a:lnSpc>
                <a:spcPct val="100000"/>
              </a:lnSpc>
              <a:buNone/>
              <a:defRPr sz="2400" b="1" cap="all" spc="200" baseline="0">
                <a:solidFill>
                  <a:schemeClr val="accent5"/>
                </a:solidFill>
                <a:latin typeface="Calibri" panose="020F0502020204030204" pitchFamily="34" charset="0"/>
                <a:cs typeface="Calibri" panose="020F0502020204030204" pitchFamily="34" charset="0"/>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10" name="Content Placeholder 2"/>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33">
                <a:solidFill>
                  <a:schemeClr val="tx1"/>
                </a:solidFill>
                <a:latin typeface="Calibri" panose="020F0502020204030204" pitchFamily="34" charset="0"/>
                <a:cs typeface="Calibri" panose="020F0502020204030204" pitchFamily="34" charset="0"/>
              </a:rPr>
              <a:t>Proprietary and confidential — do not distribute</a:t>
            </a:r>
          </a:p>
        </p:txBody>
      </p:sp>
      <p:sp>
        <p:nvSpPr>
          <p:cNvPr id="5" name="Text Placeholder 4"/>
          <p:cNvSpPr>
            <a:spLocks noGrp="1"/>
          </p:cNvSpPr>
          <p:nvPr>
            <p:ph type="body" sz="quarter" idx="10" hasCustomPrompt="1"/>
          </p:nvPr>
        </p:nvSpPr>
        <p:spPr bwMode="gray">
          <a:xfrm>
            <a:off x="670560" y="3657600"/>
            <a:ext cx="6461760" cy="640080"/>
          </a:xfrm>
        </p:spPr>
        <p:txBody>
          <a:bodyPr/>
          <a:lstStyle>
            <a:lvl1pPr>
              <a:defRPr sz="1867" b="0" i="0">
                <a:solidFill>
                  <a:schemeClr val="tx1"/>
                </a:solidFill>
                <a:latin typeface="+mn-lt"/>
              </a:defRPr>
            </a:lvl1pPr>
          </a:lstStyle>
          <a:p>
            <a:pPr lvl="0"/>
            <a:r>
              <a:rPr lang="en-US"/>
              <a:t>Click to edit date</a:t>
            </a:r>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053843" y="4847373"/>
            <a:ext cx="1781155" cy="1936531"/>
          </a:xfrm>
          <a:prstGeom prst="rect">
            <a:avLst/>
          </a:prstGeom>
        </p:spPr>
      </p:pic>
    </p:spTree>
    <p:extLst>
      <p:ext uri="{BB962C8B-B14F-4D97-AF65-F5344CB8AC3E}">
        <p14:creationId xmlns:p14="http://schemas.microsoft.com/office/powerpoint/2010/main" val="1448801765"/>
      </p:ext>
    </p:extLst>
  </p:cSld>
  <p:clrMapOvr>
    <a:masterClrMapping/>
  </p:clrMapOvr>
  <p:extLst>
    <p:ext uri="{DCECCB84-F9BA-43D5-87BE-67443E8EF086}">
      <p15:sldGuideLst xmlns:p15="http://schemas.microsoft.com/office/powerpoint/2012/main">
        <p15:guide id="1" orient="horz" pos="1620">
          <p15:clr>
            <a:srgbClr val="FBAE40"/>
          </p15:clr>
        </p15:guide>
        <p15:guide id="2" pos="2880">
          <p15:clr>
            <a:srgbClr val="FBAE40"/>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0" name="Text Placeholder 9">
            <a:extLst>
              <a:ext uri="{FF2B5EF4-FFF2-40B4-BE49-F238E27FC236}">
                <a16:creationId xmlns:a16="http://schemas.microsoft.com/office/drawing/2014/main" id="{CC2773AC-CB5F-4692-8614-145FCB812285}"/>
              </a:ext>
            </a:extLst>
          </p:cNvPr>
          <p:cNvSpPr>
            <a:spLocks noGrp="1"/>
          </p:cNvSpPr>
          <p:nvPr>
            <p:ph type="body" sz="quarter" idx="10" hasCustomPrompt="1"/>
          </p:nvPr>
        </p:nvSpPr>
        <p:spPr>
          <a:xfrm>
            <a:off x="670562" y="355600"/>
            <a:ext cx="6989233" cy="348813"/>
          </a:xfrm>
          <a:prstGeom prst="rect">
            <a:avLst/>
          </a:prstGeom>
        </p:spPr>
        <p:txBody>
          <a:bodyPr>
            <a:noAutofit/>
          </a:bodyPr>
          <a:lstStyle>
            <a:lvl1pPr>
              <a:defRPr sz="1867" b="0" cap="all" spc="200" baseline="0">
                <a:solidFill>
                  <a:schemeClr val="accent1"/>
                </a:solidFill>
                <a:latin typeface="+mn-lt"/>
              </a:defRPr>
            </a:lvl1pPr>
            <a:lvl2pPr marL="0" indent="0">
              <a:buNone/>
              <a:defRPr/>
            </a:lvl2pPr>
          </a:lstStyle>
          <a:p>
            <a:pPr lvl="0"/>
            <a:r>
              <a:rPr lang="en-US" dirty="0"/>
              <a:t>Eyebrow identification, CALIBRI, 14PT REGULAR</a:t>
            </a:r>
          </a:p>
        </p:txBody>
      </p:sp>
      <p:sp>
        <p:nvSpPr>
          <p:cNvPr id="5" name="Date Placeholder 4">
            <a:extLst>
              <a:ext uri="{FF2B5EF4-FFF2-40B4-BE49-F238E27FC236}">
                <a16:creationId xmlns:a16="http://schemas.microsoft.com/office/drawing/2014/main" id="{90095818-CAA3-49D4-822D-78FB55358F3D}"/>
              </a:ext>
            </a:extLst>
          </p:cNvPr>
          <p:cNvSpPr>
            <a:spLocks noGrp="1"/>
          </p:cNvSpPr>
          <p:nvPr>
            <p:ph type="dt" sz="half" idx="11"/>
          </p:nvPr>
        </p:nvSpPr>
        <p:spPr/>
        <p:txBody>
          <a:bodyPr/>
          <a:lstStyle/>
          <a:p>
            <a:endParaRPr lang="en-IN" sz="1333" dirty="0"/>
          </a:p>
        </p:txBody>
      </p:sp>
      <p:sp>
        <p:nvSpPr>
          <p:cNvPr id="6" name="Footer Placeholder 5">
            <a:extLst>
              <a:ext uri="{FF2B5EF4-FFF2-40B4-BE49-F238E27FC236}">
                <a16:creationId xmlns:a16="http://schemas.microsoft.com/office/drawing/2014/main" id="{3DF4A984-8C41-4A18-A4AB-486817760C84}"/>
              </a:ext>
            </a:extLst>
          </p:cNvPr>
          <p:cNvSpPr>
            <a:spLocks noGrp="1"/>
          </p:cNvSpPr>
          <p:nvPr>
            <p:ph type="ftr" sz="quarter" idx="12"/>
          </p:nvPr>
        </p:nvSpPr>
        <p:spPr/>
        <p:txBody>
          <a:bodyPr/>
          <a:lstStyle/>
          <a:p>
            <a:pPr>
              <a:defRPr/>
            </a:pPr>
            <a:r>
              <a:rPr lang="en-IN"/>
              <a:t>ADC-69322</a:t>
            </a:r>
            <a:endParaRPr lang="en-IN" dirty="0"/>
          </a:p>
        </p:txBody>
      </p:sp>
      <p:sp>
        <p:nvSpPr>
          <p:cNvPr id="7" name="Slide Number Placeholder 6">
            <a:extLst>
              <a:ext uri="{FF2B5EF4-FFF2-40B4-BE49-F238E27FC236}">
                <a16:creationId xmlns:a16="http://schemas.microsoft.com/office/drawing/2014/main" id="{43C13B2C-626A-4182-93CD-E777AFAD57CE}"/>
              </a:ext>
            </a:extLst>
          </p:cNvPr>
          <p:cNvSpPr>
            <a:spLocks noGrp="1"/>
          </p:cNvSpPr>
          <p:nvPr>
            <p:ph type="sldNum" sz="quarter" idx="13"/>
          </p:nvPr>
        </p:nvSpPr>
        <p:spPr/>
        <p:txBody>
          <a:bodyPr/>
          <a:lstStyle/>
          <a:p>
            <a:pPr>
              <a:defRPr/>
            </a:pPr>
            <a:r>
              <a:rPr lang="en-IN" dirty="0"/>
              <a:t>  </a:t>
            </a:r>
            <a:fld id="{7B2119CD-3B2D-4CEB-B404-D2E3F8CD6D69}" type="slidenum">
              <a:rPr lang="en-IN" smtClean="0"/>
              <a:pPr>
                <a:defRPr/>
              </a:pPr>
              <a:t>‹#›</a:t>
            </a:fld>
            <a:endParaRPr lang="en-IN" dirty="0"/>
          </a:p>
        </p:txBody>
      </p:sp>
      <p:sp>
        <p:nvSpPr>
          <p:cNvPr id="3" name="Title 2">
            <a:extLst>
              <a:ext uri="{FF2B5EF4-FFF2-40B4-BE49-F238E27FC236}">
                <a16:creationId xmlns:a16="http://schemas.microsoft.com/office/drawing/2014/main" id="{3F2BE9E2-7A7D-4BED-96F2-45B5703A2DAB}"/>
              </a:ext>
            </a:extLst>
          </p:cNvPr>
          <p:cNvSpPr>
            <a:spLocks noGrp="1"/>
          </p:cNvSpPr>
          <p:nvPr>
            <p:ph type="title"/>
          </p:nvPr>
        </p:nvSpPr>
        <p:spPr/>
        <p:txBody>
          <a:bodyPr/>
          <a:lstStyle/>
          <a:p>
            <a:r>
              <a:rPr lang="en-US"/>
              <a:t>Click to edit Master title style</a:t>
            </a:r>
            <a:endParaRPr lang="en-IN"/>
          </a:p>
        </p:txBody>
      </p:sp>
    </p:spTree>
    <p:extLst>
      <p:ext uri="{BB962C8B-B14F-4D97-AF65-F5344CB8AC3E}">
        <p14:creationId xmlns:p14="http://schemas.microsoft.com/office/powerpoint/2010/main" val="1388769920"/>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5" name="Date Placeholder 4">
            <a:extLst>
              <a:ext uri="{FF2B5EF4-FFF2-40B4-BE49-F238E27FC236}">
                <a16:creationId xmlns:a16="http://schemas.microsoft.com/office/drawing/2014/main" id="{51B9B04E-CEBD-4F9E-A541-121DB0F546B9}"/>
              </a:ext>
            </a:extLst>
          </p:cNvPr>
          <p:cNvSpPr>
            <a:spLocks noGrp="1"/>
          </p:cNvSpPr>
          <p:nvPr>
            <p:ph type="dt" sz="half" idx="10"/>
          </p:nvPr>
        </p:nvSpPr>
        <p:spPr/>
        <p:txBody>
          <a:bodyPr/>
          <a:lstStyle/>
          <a:p>
            <a:endParaRPr lang="en-IN" sz="1333" dirty="0"/>
          </a:p>
        </p:txBody>
      </p:sp>
      <p:sp>
        <p:nvSpPr>
          <p:cNvPr id="6" name="Footer Placeholder 5">
            <a:extLst>
              <a:ext uri="{FF2B5EF4-FFF2-40B4-BE49-F238E27FC236}">
                <a16:creationId xmlns:a16="http://schemas.microsoft.com/office/drawing/2014/main" id="{BDFCBFE7-5E00-4725-92DC-113FE1B9DB27}"/>
              </a:ext>
            </a:extLst>
          </p:cNvPr>
          <p:cNvSpPr>
            <a:spLocks noGrp="1"/>
          </p:cNvSpPr>
          <p:nvPr>
            <p:ph type="ftr" sz="quarter" idx="11"/>
          </p:nvPr>
        </p:nvSpPr>
        <p:spPr/>
        <p:txBody>
          <a:bodyPr/>
          <a:lstStyle/>
          <a:p>
            <a:pPr>
              <a:defRPr/>
            </a:pPr>
            <a:r>
              <a:rPr lang="en-IN"/>
              <a:t>ADC-69322</a:t>
            </a:r>
            <a:endParaRPr lang="en-IN" dirty="0"/>
          </a:p>
        </p:txBody>
      </p:sp>
      <p:sp>
        <p:nvSpPr>
          <p:cNvPr id="7" name="Slide Number Placeholder 6">
            <a:extLst>
              <a:ext uri="{FF2B5EF4-FFF2-40B4-BE49-F238E27FC236}">
                <a16:creationId xmlns:a16="http://schemas.microsoft.com/office/drawing/2014/main" id="{E938BA52-5212-4BC3-9F12-DB299DFC36EF}"/>
              </a:ext>
            </a:extLst>
          </p:cNvPr>
          <p:cNvSpPr>
            <a:spLocks noGrp="1"/>
          </p:cNvSpPr>
          <p:nvPr>
            <p:ph type="sldNum" sz="quarter" idx="12"/>
          </p:nvPr>
        </p:nvSpPr>
        <p:spPr/>
        <p:txBody>
          <a:bodyPr/>
          <a:lstStyle/>
          <a:p>
            <a:pPr>
              <a:defRPr/>
            </a:pPr>
            <a:r>
              <a:rPr lang="en-IN" dirty="0"/>
              <a:t>  </a:t>
            </a:r>
            <a:fld id="{7B2119CD-3B2D-4CEB-B404-D2E3F8CD6D69}" type="slidenum">
              <a:rPr lang="en-IN" smtClean="0"/>
              <a:pPr>
                <a:defRPr/>
              </a:pPr>
              <a:t>‹#›</a:t>
            </a:fld>
            <a:endParaRPr lang="en-IN" dirty="0"/>
          </a:p>
        </p:txBody>
      </p:sp>
    </p:spTree>
    <p:extLst>
      <p:ext uri="{BB962C8B-B14F-4D97-AF65-F5344CB8AC3E}">
        <p14:creationId xmlns:p14="http://schemas.microsoft.com/office/powerpoint/2010/main" val="9043198"/>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showMasterSp="0" type="secHead" preserve="1">
  <p:cSld name="Section Header Dark Blue">
    <p:bg bwMode="auto">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850880" cy="1645920"/>
          </a:xfrm>
        </p:spPr>
        <p:txBody>
          <a:bodyPr wrap="square" rIns="0" bIns="0" anchor="t">
            <a:noAutofit/>
          </a:bodyPr>
          <a:lstStyle>
            <a:lvl1pPr algn="l">
              <a:lnSpc>
                <a:spcPct val="80000"/>
              </a:lnSpc>
              <a:defRPr sz="5867" b="0" cap="none" spc="0" baseline="0">
                <a:solidFill>
                  <a:schemeClr val="bg1"/>
                </a:solidFill>
                <a:latin typeface="+mj-lt"/>
              </a:defRPr>
            </a:lvl1pPr>
          </a:lstStyle>
          <a:p>
            <a:r>
              <a:rPr lang="en-US" dirty="0"/>
              <a:t>Click to edit master title style</a:t>
            </a:r>
          </a:p>
        </p:txBody>
      </p:sp>
      <p:sp>
        <p:nvSpPr>
          <p:cNvPr id="3" name="Text Placeholder 2"/>
          <p:cNvSpPr>
            <a:spLocks noGrp="1"/>
          </p:cNvSpPr>
          <p:nvPr>
            <p:ph type="body" idx="1" hasCustomPrompt="1"/>
          </p:nvPr>
        </p:nvSpPr>
        <p:spPr bwMode="gray">
          <a:xfrm>
            <a:off x="670560" y="2331720"/>
            <a:ext cx="10850880" cy="640080"/>
          </a:xfrm>
          <a:prstGeom prst="rect">
            <a:avLst/>
          </a:prstGeom>
        </p:spPr>
        <p:txBody>
          <a:bodyPr rIns="0" bIns="0" anchor="b"/>
          <a:lstStyle>
            <a:lvl1pPr marL="0" indent="0">
              <a:lnSpc>
                <a:spcPct val="100000"/>
              </a:lnSpc>
              <a:buNone/>
              <a:defRPr sz="2400" b="1" cap="all" spc="200" baseline="0">
                <a:solidFill>
                  <a:schemeClr val="bg1"/>
                </a:solidFill>
                <a:latin typeface="+mn-lt"/>
                <a:cs typeface="Calibri" panose="020F050202020403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7" name="Date Placeholder 6">
            <a:extLst>
              <a:ext uri="{FF2B5EF4-FFF2-40B4-BE49-F238E27FC236}">
                <a16:creationId xmlns:a16="http://schemas.microsoft.com/office/drawing/2014/main" id="{6829463D-7256-4F94-B053-694230DDA169}"/>
              </a:ext>
            </a:extLst>
          </p:cNvPr>
          <p:cNvSpPr>
            <a:spLocks noGrp="1"/>
          </p:cNvSpPr>
          <p:nvPr>
            <p:ph type="dt" sz="half" idx="10"/>
          </p:nvPr>
        </p:nvSpPr>
        <p:spPr/>
        <p:txBody>
          <a:bodyPr/>
          <a:lstStyle>
            <a:lvl1pPr>
              <a:defRPr>
                <a:solidFill>
                  <a:schemeClr val="bg1"/>
                </a:solidFill>
              </a:defRPr>
            </a:lvl1pPr>
          </a:lstStyle>
          <a:p>
            <a:endParaRPr lang="en-IN" dirty="0"/>
          </a:p>
        </p:txBody>
      </p:sp>
      <p:sp>
        <p:nvSpPr>
          <p:cNvPr id="8" name="Footer Placeholder 7">
            <a:extLst>
              <a:ext uri="{FF2B5EF4-FFF2-40B4-BE49-F238E27FC236}">
                <a16:creationId xmlns:a16="http://schemas.microsoft.com/office/drawing/2014/main" id="{8AC65850-E065-46A5-AFAB-25EE12435446}"/>
              </a:ext>
            </a:extLst>
          </p:cNvPr>
          <p:cNvSpPr>
            <a:spLocks noGrp="1"/>
          </p:cNvSpPr>
          <p:nvPr>
            <p:ph type="ftr" sz="quarter" idx="11"/>
          </p:nvPr>
        </p:nvSpPr>
        <p:spPr/>
        <p:txBody>
          <a:bodyPr/>
          <a:lstStyle>
            <a:lvl1pPr>
              <a:defRPr>
                <a:solidFill>
                  <a:schemeClr val="bg1"/>
                </a:solidFill>
              </a:defRPr>
            </a:lvl1pPr>
          </a:lstStyle>
          <a:p>
            <a:pPr>
              <a:defRPr/>
            </a:pPr>
            <a:r>
              <a:rPr lang="en-IN"/>
              <a:t>ADC-69322</a:t>
            </a:r>
            <a:endParaRPr lang="en-IN" dirty="0"/>
          </a:p>
        </p:txBody>
      </p:sp>
      <p:sp>
        <p:nvSpPr>
          <p:cNvPr id="10" name="Slide Number Placeholder 9">
            <a:extLst>
              <a:ext uri="{FF2B5EF4-FFF2-40B4-BE49-F238E27FC236}">
                <a16:creationId xmlns:a16="http://schemas.microsoft.com/office/drawing/2014/main" id="{00E02CAF-4CC0-4859-963B-FC187D3CD31C}"/>
              </a:ext>
            </a:extLst>
          </p:cNvPr>
          <p:cNvSpPr>
            <a:spLocks noGrp="1"/>
          </p:cNvSpPr>
          <p:nvPr>
            <p:ph type="sldNum" sz="quarter" idx="12"/>
          </p:nvPr>
        </p:nvSpPr>
        <p:spPr/>
        <p:txBody>
          <a:bodyPr/>
          <a:lstStyle>
            <a:lvl1pPr>
              <a:defRPr>
                <a:solidFill>
                  <a:schemeClr val="bg1"/>
                </a:solidFill>
              </a:defRPr>
            </a:lvl1pPr>
          </a:lstStyle>
          <a:p>
            <a:pPr>
              <a:defRPr/>
            </a:pPr>
            <a:r>
              <a:rPr lang="en-IN" dirty="0"/>
              <a:t>  </a:t>
            </a:r>
            <a:fld id="{7B2119CD-3B2D-4CEB-B404-D2E3F8CD6D69}" type="slidenum">
              <a:rPr lang="en-IN" smtClean="0"/>
              <a:pPr>
                <a:defRPr/>
              </a:pPr>
              <a:t>‹#›</a:t>
            </a:fld>
            <a:endParaRPr lang="en-IN" dirty="0"/>
          </a:p>
        </p:txBody>
      </p:sp>
      <p:sp>
        <p:nvSpPr>
          <p:cNvPr id="5" name="Content Placeholder 2">
            <a:extLst>
              <a:ext uri="{FF2B5EF4-FFF2-40B4-BE49-F238E27FC236}">
                <a16:creationId xmlns:a16="http://schemas.microsoft.com/office/drawing/2014/main" id="{FAB6C299-4635-4421-1B3F-82CF04827D27}"/>
              </a:ext>
            </a:extLst>
          </p:cNvPr>
          <p:cNvSpPr txBox="1">
            <a:spLocks/>
          </p:cNvSpPr>
          <p:nvPr userDrawn="1"/>
        </p:nvSpPr>
        <p:spPr bwMode="gray">
          <a:xfrm>
            <a:off x="670560" y="6427471"/>
            <a:ext cx="7734981"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baseline="0" dirty="0">
                <a:solidFill>
                  <a:schemeClr val="bg1"/>
                </a:solidFill>
                <a:latin typeface="+mn-lt"/>
                <a:cs typeface="Calibri" panose="020F0502020204030204" pitchFamily="34" charset="0"/>
              </a:rPr>
              <a:t>Proprietary and confidential — do not distribute  I  This presentation is intended for Canadian Healthcare Professionals only.</a:t>
            </a:r>
          </a:p>
        </p:txBody>
      </p:sp>
    </p:spTree>
    <p:extLst>
      <p:ext uri="{BB962C8B-B14F-4D97-AF65-F5344CB8AC3E}">
        <p14:creationId xmlns:p14="http://schemas.microsoft.com/office/powerpoint/2010/main" val="295040720"/>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showMasterSp="0" type="secHead" preserve="1">
  <p:cSld name="Section Header Purple">
    <p:bg bwMode="auto">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850880" cy="1645920"/>
          </a:xfrm>
        </p:spPr>
        <p:txBody>
          <a:bodyPr rIns="0" bIns="0" anchor="t">
            <a:noAutofit/>
          </a:bodyPr>
          <a:lstStyle>
            <a:lvl1pPr algn="l">
              <a:lnSpc>
                <a:spcPct val="80000"/>
              </a:lnSpc>
              <a:defRPr sz="5867" b="0" cap="none" spc="0" baseline="0">
                <a:solidFill>
                  <a:schemeClr val="bg1"/>
                </a:solidFill>
                <a:latin typeface="+mj-lt"/>
              </a:defRPr>
            </a:lvl1pPr>
          </a:lstStyle>
          <a:p>
            <a:r>
              <a:rPr lang="en-US" dirty="0"/>
              <a:t>Click to edit master title style</a:t>
            </a:r>
          </a:p>
        </p:txBody>
      </p:sp>
      <p:sp>
        <p:nvSpPr>
          <p:cNvPr id="3" name="Text Placeholder 2"/>
          <p:cNvSpPr>
            <a:spLocks noGrp="1"/>
          </p:cNvSpPr>
          <p:nvPr>
            <p:ph type="body" idx="1" hasCustomPrompt="1"/>
          </p:nvPr>
        </p:nvSpPr>
        <p:spPr bwMode="gray">
          <a:xfrm>
            <a:off x="670560" y="2331720"/>
            <a:ext cx="10850880" cy="640080"/>
          </a:xfrm>
          <a:prstGeom prst="rect">
            <a:avLst/>
          </a:prstGeom>
        </p:spPr>
        <p:txBody>
          <a:bodyPr rIns="0" bIns="0" anchor="b"/>
          <a:lstStyle>
            <a:lvl1pPr marL="0" indent="0">
              <a:lnSpc>
                <a:spcPct val="100000"/>
              </a:lnSpc>
              <a:buNone/>
              <a:defRPr sz="2400" b="1" cap="all" spc="200" baseline="0">
                <a:solidFill>
                  <a:schemeClr val="bg1"/>
                </a:solidFill>
                <a:latin typeface="+mn-lt"/>
                <a:cs typeface="Calibri" panose="020F050202020403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9" name="Content Placeholder 2">
            <a:extLst>
              <a:ext uri="{FF2B5EF4-FFF2-40B4-BE49-F238E27FC236}">
                <a16:creationId xmlns:a16="http://schemas.microsoft.com/office/drawing/2014/main" id="{19C12FC6-CE3D-4CC3-A382-14A18C7C6B1A}"/>
              </a:ext>
            </a:extLst>
          </p:cNvPr>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dirty="0">
                <a:solidFill>
                  <a:schemeClr val="bg1"/>
                </a:solidFill>
                <a:latin typeface="Calibri" panose="020F0502020204030204" pitchFamily="34" charset="0"/>
                <a:cs typeface="Calibri" panose="020F0502020204030204" pitchFamily="34" charset="0"/>
              </a:rPr>
              <a:t>Proprietary and confidential — do not distribute</a:t>
            </a:r>
          </a:p>
        </p:txBody>
      </p:sp>
      <p:sp>
        <p:nvSpPr>
          <p:cNvPr id="5" name="Date Placeholder 4">
            <a:extLst>
              <a:ext uri="{FF2B5EF4-FFF2-40B4-BE49-F238E27FC236}">
                <a16:creationId xmlns:a16="http://schemas.microsoft.com/office/drawing/2014/main" id="{0A0A7879-8A49-4492-B223-248AB6881379}"/>
              </a:ext>
            </a:extLst>
          </p:cNvPr>
          <p:cNvSpPr>
            <a:spLocks noGrp="1"/>
          </p:cNvSpPr>
          <p:nvPr>
            <p:ph type="dt" sz="half" idx="10"/>
          </p:nvPr>
        </p:nvSpPr>
        <p:spPr/>
        <p:txBody>
          <a:bodyPr/>
          <a:lstStyle>
            <a:lvl1pPr>
              <a:defRPr>
                <a:solidFill>
                  <a:schemeClr val="bg1"/>
                </a:solidFill>
              </a:defRPr>
            </a:lvl1pPr>
          </a:lstStyle>
          <a:p>
            <a:endParaRPr lang="en-IN" dirty="0"/>
          </a:p>
        </p:txBody>
      </p:sp>
      <p:sp>
        <p:nvSpPr>
          <p:cNvPr id="6" name="Footer Placeholder 5">
            <a:extLst>
              <a:ext uri="{FF2B5EF4-FFF2-40B4-BE49-F238E27FC236}">
                <a16:creationId xmlns:a16="http://schemas.microsoft.com/office/drawing/2014/main" id="{90308BD4-DA66-4BD1-91B7-E89327F3B5FF}"/>
              </a:ext>
            </a:extLst>
          </p:cNvPr>
          <p:cNvSpPr>
            <a:spLocks noGrp="1"/>
          </p:cNvSpPr>
          <p:nvPr>
            <p:ph type="ftr" sz="quarter" idx="11"/>
          </p:nvPr>
        </p:nvSpPr>
        <p:spPr/>
        <p:txBody>
          <a:bodyPr/>
          <a:lstStyle>
            <a:lvl1pPr>
              <a:defRPr>
                <a:solidFill>
                  <a:schemeClr val="bg1"/>
                </a:solidFill>
              </a:defRPr>
            </a:lvl1pPr>
          </a:lstStyle>
          <a:p>
            <a:pPr>
              <a:defRPr/>
            </a:pPr>
            <a:r>
              <a:rPr lang="en-IN"/>
              <a:t>ADC-69322</a:t>
            </a:r>
            <a:endParaRPr lang="en-IN" dirty="0"/>
          </a:p>
        </p:txBody>
      </p:sp>
      <p:sp>
        <p:nvSpPr>
          <p:cNvPr id="10" name="Slide Number Placeholder 9">
            <a:extLst>
              <a:ext uri="{FF2B5EF4-FFF2-40B4-BE49-F238E27FC236}">
                <a16:creationId xmlns:a16="http://schemas.microsoft.com/office/drawing/2014/main" id="{6E73C706-89A1-4AA5-9321-7F4CB3A916A3}"/>
              </a:ext>
            </a:extLst>
          </p:cNvPr>
          <p:cNvSpPr>
            <a:spLocks noGrp="1"/>
          </p:cNvSpPr>
          <p:nvPr>
            <p:ph type="sldNum" sz="quarter" idx="12"/>
          </p:nvPr>
        </p:nvSpPr>
        <p:spPr/>
        <p:txBody>
          <a:bodyPr/>
          <a:lstStyle>
            <a:lvl1pPr>
              <a:defRPr>
                <a:solidFill>
                  <a:schemeClr val="bg1"/>
                </a:solidFill>
              </a:defRPr>
            </a:lvl1pPr>
          </a:lstStyle>
          <a:p>
            <a:pPr>
              <a:defRPr/>
            </a:pPr>
            <a:r>
              <a:rPr lang="en-IN" dirty="0"/>
              <a:t>  </a:t>
            </a:r>
            <a:fld id="{7B2119CD-3B2D-4CEB-B404-D2E3F8CD6D69}" type="slidenum">
              <a:rPr lang="en-IN" smtClean="0"/>
              <a:pPr>
                <a:defRPr/>
              </a:pPr>
              <a:t>‹#›</a:t>
            </a:fld>
            <a:endParaRPr lang="en-IN" dirty="0"/>
          </a:p>
        </p:txBody>
      </p:sp>
    </p:spTree>
    <p:extLst>
      <p:ext uri="{BB962C8B-B14F-4D97-AF65-F5344CB8AC3E}">
        <p14:creationId xmlns:p14="http://schemas.microsoft.com/office/powerpoint/2010/main" val="1927045364"/>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showMasterSp="0" type="secHead" preserve="1">
  <p:cSld name="Section Header Mint">
    <p:bg bwMode="auto">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850880" cy="1645920"/>
          </a:xfrm>
        </p:spPr>
        <p:txBody>
          <a:bodyPr rIns="0" bIns="0" anchor="t">
            <a:noAutofit/>
          </a:bodyPr>
          <a:lstStyle>
            <a:lvl1pPr algn="l">
              <a:lnSpc>
                <a:spcPct val="80000"/>
              </a:lnSpc>
              <a:defRPr sz="5867" b="0" cap="none" spc="0" baseline="0">
                <a:solidFill>
                  <a:schemeClr val="accent1"/>
                </a:solidFill>
                <a:latin typeface="+mj-lt"/>
              </a:defRPr>
            </a:lvl1pPr>
          </a:lstStyle>
          <a:p>
            <a:r>
              <a:rPr lang="en-US" dirty="0"/>
              <a:t>Click to edit master title style</a:t>
            </a:r>
          </a:p>
        </p:txBody>
      </p:sp>
      <p:sp>
        <p:nvSpPr>
          <p:cNvPr id="3" name="Text Placeholder 2"/>
          <p:cNvSpPr>
            <a:spLocks noGrp="1"/>
          </p:cNvSpPr>
          <p:nvPr>
            <p:ph type="body" idx="1" hasCustomPrompt="1"/>
          </p:nvPr>
        </p:nvSpPr>
        <p:spPr bwMode="gray">
          <a:xfrm>
            <a:off x="670560" y="2331720"/>
            <a:ext cx="10850880" cy="640080"/>
          </a:xfrm>
          <a:prstGeom prst="rect">
            <a:avLst/>
          </a:prstGeom>
        </p:spPr>
        <p:txBody>
          <a:bodyPr rIns="0" bIns="0" anchor="b"/>
          <a:lstStyle>
            <a:lvl1pPr marL="0" indent="0">
              <a:lnSpc>
                <a:spcPct val="100000"/>
              </a:lnSpc>
              <a:buNone/>
              <a:defRPr sz="2400" b="1" cap="all" spc="200" baseline="0">
                <a:solidFill>
                  <a:schemeClr val="accent1"/>
                </a:solidFill>
                <a:latin typeface="+mn-lt"/>
                <a:cs typeface="Calibri" panose="020F050202020403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9" name="Content Placeholder 2">
            <a:extLst>
              <a:ext uri="{FF2B5EF4-FFF2-40B4-BE49-F238E27FC236}">
                <a16:creationId xmlns:a16="http://schemas.microsoft.com/office/drawing/2014/main" id="{EDF2FEF2-FECD-4ED1-BD47-FF58F25B75AD}"/>
              </a:ext>
            </a:extLst>
          </p:cNvPr>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33" dirty="0">
                <a:solidFill>
                  <a:schemeClr val="accent1"/>
                </a:solidFill>
                <a:latin typeface="Calibri" panose="020F0502020204030204" pitchFamily="34" charset="0"/>
                <a:cs typeface="Calibri" panose="020F0502020204030204" pitchFamily="34" charset="0"/>
              </a:rPr>
              <a:t>Proprietary and confidential — do not distribute</a:t>
            </a:r>
          </a:p>
        </p:txBody>
      </p:sp>
      <p:sp>
        <p:nvSpPr>
          <p:cNvPr id="4" name="Date Placeholder 3">
            <a:extLst>
              <a:ext uri="{FF2B5EF4-FFF2-40B4-BE49-F238E27FC236}">
                <a16:creationId xmlns:a16="http://schemas.microsoft.com/office/drawing/2014/main" id="{010FC3C2-5069-4B7A-9F14-6E1032BB147E}"/>
              </a:ext>
            </a:extLst>
          </p:cNvPr>
          <p:cNvSpPr>
            <a:spLocks noGrp="1"/>
          </p:cNvSpPr>
          <p:nvPr>
            <p:ph type="dt" sz="half" idx="10"/>
          </p:nvPr>
        </p:nvSpPr>
        <p:spPr/>
        <p:txBody>
          <a:bodyPr/>
          <a:lstStyle>
            <a:lvl1pPr>
              <a:defRPr>
                <a:solidFill>
                  <a:schemeClr val="accent1"/>
                </a:solidFill>
              </a:defRPr>
            </a:lvl1pPr>
          </a:lstStyle>
          <a:p>
            <a:endParaRPr lang="en-IN" dirty="0"/>
          </a:p>
        </p:txBody>
      </p:sp>
      <p:sp>
        <p:nvSpPr>
          <p:cNvPr id="8" name="Footer Placeholder 7">
            <a:extLst>
              <a:ext uri="{FF2B5EF4-FFF2-40B4-BE49-F238E27FC236}">
                <a16:creationId xmlns:a16="http://schemas.microsoft.com/office/drawing/2014/main" id="{4EC2EC12-3F0B-463D-AC15-E276D69DAB34}"/>
              </a:ext>
            </a:extLst>
          </p:cNvPr>
          <p:cNvSpPr>
            <a:spLocks noGrp="1"/>
          </p:cNvSpPr>
          <p:nvPr>
            <p:ph type="ftr" sz="quarter" idx="11"/>
          </p:nvPr>
        </p:nvSpPr>
        <p:spPr/>
        <p:txBody>
          <a:bodyPr/>
          <a:lstStyle>
            <a:lvl1pPr>
              <a:defRPr>
                <a:solidFill>
                  <a:schemeClr val="accent1"/>
                </a:solidFill>
              </a:defRPr>
            </a:lvl1pPr>
          </a:lstStyle>
          <a:p>
            <a:pPr>
              <a:defRPr/>
            </a:pPr>
            <a:r>
              <a:rPr lang="en-IN"/>
              <a:t>ADC-69322</a:t>
            </a:r>
            <a:endParaRPr lang="en-IN" dirty="0"/>
          </a:p>
        </p:txBody>
      </p:sp>
      <p:sp>
        <p:nvSpPr>
          <p:cNvPr id="10" name="Slide Number Placeholder 9">
            <a:extLst>
              <a:ext uri="{FF2B5EF4-FFF2-40B4-BE49-F238E27FC236}">
                <a16:creationId xmlns:a16="http://schemas.microsoft.com/office/drawing/2014/main" id="{ED4A8CC4-8FBE-45E1-BB15-2672002D5D44}"/>
              </a:ext>
            </a:extLst>
          </p:cNvPr>
          <p:cNvSpPr>
            <a:spLocks noGrp="1"/>
          </p:cNvSpPr>
          <p:nvPr>
            <p:ph type="sldNum" sz="quarter" idx="12"/>
          </p:nvPr>
        </p:nvSpPr>
        <p:spPr/>
        <p:txBody>
          <a:bodyPr/>
          <a:lstStyle>
            <a:lvl1pPr>
              <a:defRPr>
                <a:solidFill>
                  <a:schemeClr val="accent1"/>
                </a:solidFill>
              </a:defRPr>
            </a:lvl1pPr>
          </a:lstStyle>
          <a:p>
            <a:pPr>
              <a:defRPr/>
            </a:pPr>
            <a:r>
              <a:rPr lang="en-IN" dirty="0"/>
              <a:t>  </a:t>
            </a:r>
            <a:fld id="{7B2119CD-3B2D-4CEB-B404-D2E3F8CD6D69}" type="slidenum">
              <a:rPr lang="en-IN" smtClean="0"/>
              <a:pPr>
                <a:defRPr/>
              </a:pPr>
              <a:t>‹#›</a:t>
            </a:fld>
            <a:endParaRPr lang="en-IN" dirty="0"/>
          </a:p>
        </p:txBody>
      </p:sp>
    </p:spTree>
    <p:extLst>
      <p:ext uri="{BB962C8B-B14F-4D97-AF65-F5344CB8AC3E}">
        <p14:creationId xmlns:p14="http://schemas.microsoft.com/office/powerpoint/2010/main" val="841118719"/>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type="secHead" preserve="1">
  <p:cSld name="Section Header White">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850880" cy="1645920"/>
          </a:xfrm>
        </p:spPr>
        <p:txBody>
          <a:bodyPr rIns="0" bIns="0" anchor="t">
            <a:noAutofit/>
          </a:bodyPr>
          <a:lstStyle>
            <a:lvl1pPr algn="l">
              <a:lnSpc>
                <a:spcPct val="80000"/>
              </a:lnSpc>
              <a:defRPr sz="5867" b="0" cap="none" spc="0" baseline="0">
                <a:solidFill>
                  <a:schemeClr val="accent3"/>
                </a:solidFill>
                <a:latin typeface="+mj-lt"/>
              </a:defRPr>
            </a:lvl1pPr>
          </a:lstStyle>
          <a:p>
            <a:r>
              <a:rPr lang="en-US" dirty="0"/>
              <a:t>Click to edit master title style</a:t>
            </a:r>
          </a:p>
        </p:txBody>
      </p:sp>
      <p:sp>
        <p:nvSpPr>
          <p:cNvPr id="3" name="Text Placeholder 2"/>
          <p:cNvSpPr>
            <a:spLocks noGrp="1"/>
          </p:cNvSpPr>
          <p:nvPr>
            <p:ph type="body" idx="1" hasCustomPrompt="1"/>
          </p:nvPr>
        </p:nvSpPr>
        <p:spPr bwMode="gray">
          <a:xfrm>
            <a:off x="670560" y="2331720"/>
            <a:ext cx="10850880" cy="640080"/>
          </a:xfrm>
          <a:prstGeom prst="rect">
            <a:avLst/>
          </a:prstGeom>
        </p:spPr>
        <p:txBody>
          <a:bodyPr rIns="0" bIns="0" anchor="b"/>
          <a:lstStyle>
            <a:lvl1pPr marL="0" indent="0">
              <a:lnSpc>
                <a:spcPct val="100000"/>
              </a:lnSpc>
              <a:buNone/>
              <a:defRPr sz="2400" b="1" cap="all" spc="200" baseline="0">
                <a:solidFill>
                  <a:schemeClr val="accent3"/>
                </a:solidFill>
                <a:latin typeface="+mn-lt"/>
                <a:cs typeface="Calibri" panose="020F050202020403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dirty="0"/>
              <a:t>CLICK TO EDIT MASTER TEXT STYLES</a:t>
            </a:r>
          </a:p>
        </p:txBody>
      </p:sp>
      <p:sp>
        <p:nvSpPr>
          <p:cNvPr id="9" name="Content Placeholder 2">
            <a:extLst>
              <a:ext uri="{FF2B5EF4-FFF2-40B4-BE49-F238E27FC236}">
                <a16:creationId xmlns:a16="http://schemas.microsoft.com/office/drawing/2014/main" id="{EDF2FEF2-FECD-4ED1-BD47-FF58F25B75AD}"/>
              </a:ext>
            </a:extLst>
          </p:cNvPr>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33" dirty="0">
                <a:solidFill>
                  <a:schemeClr val="tx1"/>
                </a:solidFill>
                <a:latin typeface="Calibri" panose="020F0502020204030204" pitchFamily="34" charset="0"/>
                <a:cs typeface="Calibri" panose="020F0502020204030204" pitchFamily="34" charset="0"/>
              </a:rPr>
              <a:t>Proprietary and confidential — do not distribute</a:t>
            </a:r>
          </a:p>
        </p:txBody>
      </p:sp>
      <p:sp>
        <p:nvSpPr>
          <p:cNvPr id="4" name="Date Placeholder 3">
            <a:extLst>
              <a:ext uri="{FF2B5EF4-FFF2-40B4-BE49-F238E27FC236}">
                <a16:creationId xmlns:a16="http://schemas.microsoft.com/office/drawing/2014/main" id="{5E98435C-7AB2-499D-B9D2-7646859B2426}"/>
              </a:ext>
            </a:extLst>
          </p:cNvPr>
          <p:cNvSpPr>
            <a:spLocks noGrp="1"/>
          </p:cNvSpPr>
          <p:nvPr>
            <p:ph type="dt" sz="half" idx="10"/>
          </p:nvPr>
        </p:nvSpPr>
        <p:spPr/>
        <p:txBody>
          <a:bodyPr/>
          <a:lstStyle/>
          <a:p>
            <a:endParaRPr lang="en-IN" sz="1333" dirty="0"/>
          </a:p>
        </p:txBody>
      </p:sp>
      <p:sp>
        <p:nvSpPr>
          <p:cNvPr id="8" name="Footer Placeholder 7">
            <a:extLst>
              <a:ext uri="{FF2B5EF4-FFF2-40B4-BE49-F238E27FC236}">
                <a16:creationId xmlns:a16="http://schemas.microsoft.com/office/drawing/2014/main" id="{03953D83-DC20-4A71-BEBA-E5BD8133DB4D}"/>
              </a:ext>
            </a:extLst>
          </p:cNvPr>
          <p:cNvSpPr>
            <a:spLocks noGrp="1"/>
          </p:cNvSpPr>
          <p:nvPr>
            <p:ph type="ftr" sz="quarter" idx="11"/>
          </p:nvPr>
        </p:nvSpPr>
        <p:spPr/>
        <p:txBody>
          <a:bodyPr/>
          <a:lstStyle/>
          <a:p>
            <a:pPr>
              <a:defRPr/>
            </a:pPr>
            <a:r>
              <a:rPr lang="en-IN"/>
              <a:t>ADC-69322</a:t>
            </a:r>
            <a:endParaRPr lang="en-IN" dirty="0"/>
          </a:p>
        </p:txBody>
      </p:sp>
      <p:sp>
        <p:nvSpPr>
          <p:cNvPr id="10" name="Slide Number Placeholder 9">
            <a:extLst>
              <a:ext uri="{FF2B5EF4-FFF2-40B4-BE49-F238E27FC236}">
                <a16:creationId xmlns:a16="http://schemas.microsoft.com/office/drawing/2014/main" id="{0FF502C7-63A6-4765-B23E-CD59D755A2C7}"/>
              </a:ext>
            </a:extLst>
          </p:cNvPr>
          <p:cNvSpPr>
            <a:spLocks noGrp="1"/>
          </p:cNvSpPr>
          <p:nvPr>
            <p:ph type="sldNum" sz="quarter" idx="12"/>
          </p:nvPr>
        </p:nvSpPr>
        <p:spPr/>
        <p:txBody>
          <a:bodyPr/>
          <a:lstStyle/>
          <a:p>
            <a:pPr>
              <a:defRPr/>
            </a:pPr>
            <a:r>
              <a:rPr lang="en-IN" dirty="0"/>
              <a:t>  </a:t>
            </a:r>
            <a:fld id="{7B2119CD-3B2D-4CEB-B404-D2E3F8CD6D69}" type="slidenum">
              <a:rPr lang="en-IN" smtClean="0"/>
              <a:pPr>
                <a:defRPr/>
              </a:pPr>
              <a:t>‹#›</a:t>
            </a:fld>
            <a:endParaRPr lang="en-IN" dirty="0"/>
          </a:p>
        </p:txBody>
      </p:sp>
    </p:spTree>
    <p:extLst>
      <p:ext uri="{BB962C8B-B14F-4D97-AF65-F5344CB8AC3E}">
        <p14:creationId xmlns:p14="http://schemas.microsoft.com/office/powerpoint/2010/main" val="1160774785"/>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preserve="1" userDrawn="1">
  <p:cSld name="Quote with Solid Background">
    <p:bg bwMode="auto">
      <p:bgPr>
        <a:solidFill>
          <a:schemeClr val="accent3"/>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bwMode="gray">
          <a:xfrm>
            <a:off x="1828800" y="2011680"/>
            <a:ext cx="9144000" cy="3566160"/>
          </a:xfrm>
          <a:prstGeom prst="rect">
            <a:avLst/>
          </a:prstGeom>
        </p:spPr>
        <p:txBody>
          <a:bodyPr/>
          <a:lstStyle>
            <a:lvl1pPr algn="l">
              <a:lnSpc>
                <a:spcPct val="100000"/>
              </a:lnSpc>
              <a:defRPr sz="3200" b="0">
                <a:solidFill>
                  <a:schemeClr val="bg1"/>
                </a:solidFill>
                <a:latin typeface="+mj-lt"/>
              </a:defRPr>
            </a:lvl1pPr>
            <a:lvl2pPr marL="1828754" indent="-304792" algn="l">
              <a:lnSpc>
                <a:spcPct val="100000"/>
              </a:lnSpc>
              <a:spcBef>
                <a:spcPts val="2400"/>
              </a:spcBef>
              <a:buFont typeface="Arial" panose="020B0604020202020204" pitchFamily="34" charset="0"/>
              <a:buChar char="–"/>
              <a:defRPr sz="2400">
                <a:solidFill>
                  <a:schemeClr val="bg1"/>
                </a:solidFill>
                <a:latin typeface="+mj-lt"/>
              </a:defRPr>
            </a:lvl2pPr>
          </a:lstStyle>
          <a:p>
            <a:pPr lvl="0"/>
            <a:r>
              <a:rPr lang="en-US" dirty="0"/>
              <a:t>Click to edit quote text</a:t>
            </a:r>
          </a:p>
          <a:p>
            <a:pPr lvl="1"/>
            <a:r>
              <a:rPr lang="en-US" dirty="0"/>
              <a:t>Second level for attribution</a:t>
            </a:r>
          </a:p>
        </p:txBody>
      </p:sp>
      <p:sp>
        <p:nvSpPr>
          <p:cNvPr id="9" name="Content Placeholder 2">
            <a:extLst>
              <a:ext uri="{FF2B5EF4-FFF2-40B4-BE49-F238E27FC236}">
                <a16:creationId xmlns:a16="http://schemas.microsoft.com/office/drawing/2014/main" id="{6A501EA9-08EC-4F43-BB57-5CF4837F22E5}"/>
              </a:ext>
            </a:extLst>
          </p:cNvPr>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333" dirty="0">
                <a:solidFill>
                  <a:schemeClr val="bg1"/>
                </a:solidFill>
                <a:latin typeface="Calibri" panose="020F0502020204030204" pitchFamily="34" charset="0"/>
                <a:cs typeface="Calibri" panose="020F0502020204030204" pitchFamily="34" charset="0"/>
              </a:rPr>
              <a:t>Proprietary and confidential — do not distribute</a:t>
            </a:r>
          </a:p>
        </p:txBody>
      </p:sp>
      <p:sp>
        <p:nvSpPr>
          <p:cNvPr id="2" name="Date Placeholder 1">
            <a:extLst>
              <a:ext uri="{FF2B5EF4-FFF2-40B4-BE49-F238E27FC236}">
                <a16:creationId xmlns:a16="http://schemas.microsoft.com/office/drawing/2014/main" id="{5C6D6453-5C41-4AA1-8206-B28E31B4BDFC}"/>
              </a:ext>
            </a:extLst>
          </p:cNvPr>
          <p:cNvSpPr>
            <a:spLocks noGrp="1"/>
          </p:cNvSpPr>
          <p:nvPr>
            <p:ph type="dt" sz="half" idx="14"/>
          </p:nvPr>
        </p:nvSpPr>
        <p:spPr/>
        <p:txBody>
          <a:bodyPr/>
          <a:lstStyle>
            <a:lvl1pPr>
              <a:defRPr>
                <a:solidFill>
                  <a:schemeClr val="bg1"/>
                </a:solidFill>
              </a:defRPr>
            </a:lvl1pPr>
          </a:lstStyle>
          <a:p>
            <a:endParaRPr lang="en-IN" dirty="0"/>
          </a:p>
        </p:txBody>
      </p:sp>
      <p:sp>
        <p:nvSpPr>
          <p:cNvPr id="3" name="Footer Placeholder 2">
            <a:extLst>
              <a:ext uri="{FF2B5EF4-FFF2-40B4-BE49-F238E27FC236}">
                <a16:creationId xmlns:a16="http://schemas.microsoft.com/office/drawing/2014/main" id="{92915091-8BEE-4EAD-A12E-FE3FD4854682}"/>
              </a:ext>
            </a:extLst>
          </p:cNvPr>
          <p:cNvSpPr>
            <a:spLocks noGrp="1"/>
          </p:cNvSpPr>
          <p:nvPr>
            <p:ph type="ftr" sz="quarter" idx="15"/>
          </p:nvPr>
        </p:nvSpPr>
        <p:spPr/>
        <p:txBody>
          <a:bodyPr/>
          <a:lstStyle>
            <a:lvl1pPr>
              <a:defRPr>
                <a:solidFill>
                  <a:schemeClr val="bg1"/>
                </a:solidFill>
              </a:defRPr>
            </a:lvl1pPr>
          </a:lstStyle>
          <a:p>
            <a:pPr>
              <a:defRPr/>
            </a:pPr>
            <a:r>
              <a:rPr lang="en-IN"/>
              <a:t>ADC-69322</a:t>
            </a:r>
            <a:endParaRPr lang="en-IN" dirty="0"/>
          </a:p>
        </p:txBody>
      </p:sp>
      <p:sp>
        <p:nvSpPr>
          <p:cNvPr id="4" name="Slide Number Placeholder 3">
            <a:extLst>
              <a:ext uri="{FF2B5EF4-FFF2-40B4-BE49-F238E27FC236}">
                <a16:creationId xmlns:a16="http://schemas.microsoft.com/office/drawing/2014/main" id="{3367B97B-43D6-430D-9C83-B8A0A565552C}"/>
              </a:ext>
            </a:extLst>
          </p:cNvPr>
          <p:cNvSpPr>
            <a:spLocks noGrp="1"/>
          </p:cNvSpPr>
          <p:nvPr>
            <p:ph type="sldNum" sz="quarter" idx="16"/>
          </p:nvPr>
        </p:nvSpPr>
        <p:spPr/>
        <p:txBody>
          <a:bodyPr/>
          <a:lstStyle>
            <a:lvl1pPr>
              <a:defRPr>
                <a:solidFill>
                  <a:schemeClr val="bg1"/>
                </a:solidFill>
              </a:defRPr>
            </a:lvl1pPr>
          </a:lstStyle>
          <a:p>
            <a:pPr>
              <a:defRPr/>
            </a:pPr>
            <a:r>
              <a:rPr lang="en-IN" dirty="0"/>
              <a:t>  </a:t>
            </a:r>
            <a:fld id="{7B2119CD-3B2D-4CEB-B404-D2E3F8CD6D69}" type="slidenum">
              <a:rPr lang="en-IN" smtClean="0"/>
              <a:pPr>
                <a:defRPr/>
              </a:pPr>
              <a:t>‹#›</a:t>
            </a:fld>
            <a:endParaRPr lang="en-IN" dirty="0"/>
          </a:p>
        </p:txBody>
      </p:sp>
    </p:spTree>
    <p:extLst>
      <p:ext uri="{BB962C8B-B14F-4D97-AF65-F5344CB8AC3E}">
        <p14:creationId xmlns:p14="http://schemas.microsoft.com/office/powerpoint/2010/main" val="108673737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preserve="1" userDrawn="1">
  <p:cSld name="Closing Slide Blue">
    <p:bg bwMode="auto">
      <p:bgPr>
        <a:solidFill>
          <a:schemeClr val="accent3"/>
        </a:solidFill>
        <a:effectLst/>
      </p:bgPr>
    </p:bg>
    <p:spTree>
      <p:nvGrpSpPr>
        <p:cNvPr id="1" name=""/>
        <p:cNvGrpSpPr/>
        <p:nvPr/>
      </p:nvGrpSpPr>
      <p:grpSpPr>
        <a:xfrm>
          <a:off x="0" y="0"/>
          <a:ext cx="0" cy="0"/>
          <a:chOff x="0" y="0"/>
          <a:chExt cx="0" cy="0"/>
        </a:xfrm>
      </p:grpSpPr>
      <p:pic>
        <p:nvPicPr>
          <p:cNvPr id="3" name="Picture 2"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23255" y="1608463"/>
            <a:ext cx="3345492" cy="3641076"/>
          </a:xfrm>
          <a:prstGeom prst="rect">
            <a:avLst/>
          </a:prstGeom>
        </p:spPr>
      </p:pic>
    </p:spTree>
    <p:extLst>
      <p:ext uri="{BB962C8B-B14F-4D97-AF65-F5344CB8AC3E}">
        <p14:creationId xmlns:p14="http://schemas.microsoft.com/office/powerpoint/2010/main" val="61113862"/>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showMasterSp="0" preserve="1" userDrawn="1">
  <p:cSld name="Closing Slide LTTF Blue">
    <p:bg bwMode="auto">
      <p:bgPr>
        <a:solidFill>
          <a:schemeClr val="accent3"/>
        </a:solidFill>
        <a:effectLst/>
      </p:bgPr>
    </p:bg>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6BE25BFE-C141-9744-B07B-AF2EDC4463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3574190" y="1253124"/>
            <a:ext cx="5043620" cy="4351752"/>
          </a:xfrm>
          <a:prstGeom prst="rect">
            <a:avLst/>
          </a:prstGeom>
        </p:spPr>
      </p:pic>
    </p:spTree>
    <p:extLst>
      <p:ext uri="{BB962C8B-B14F-4D97-AF65-F5344CB8AC3E}">
        <p14:creationId xmlns:p14="http://schemas.microsoft.com/office/powerpoint/2010/main" val="165167560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showMasterSp="0" preserve="1" userDrawn="1">
  <p:cSld name="Closing Slide White">
    <p:spTree>
      <p:nvGrpSpPr>
        <p:cNvPr id="1" name=""/>
        <p:cNvGrpSpPr/>
        <p:nvPr/>
      </p:nvGrpSpPr>
      <p:grpSpPr>
        <a:xfrm>
          <a:off x="0" y="0"/>
          <a:ext cx="0" cy="0"/>
          <a:chOff x="0" y="0"/>
          <a:chExt cx="0" cy="0"/>
        </a:xfrm>
      </p:grpSpPr>
      <p:pic>
        <p:nvPicPr>
          <p:cNvPr id="2" name="Picture 1" descr="A close up of a sign&#10;&#10;Description automatically generated">
            <a:extLst>
              <a:ext uri="{FF2B5EF4-FFF2-40B4-BE49-F238E27FC236}">
                <a16:creationId xmlns:a16="http://schemas.microsoft.com/office/drawing/2014/main" id="{9D5804C8-119A-4621-B885-F0B59F0C231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280451" y="1418928"/>
            <a:ext cx="3670853" cy="3998608"/>
          </a:xfrm>
          <a:prstGeom prst="rect">
            <a:avLst/>
          </a:prstGeom>
        </p:spPr>
      </p:pic>
    </p:spTree>
    <p:extLst>
      <p:ext uri="{BB962C8B-B14F-4D97-AF65-F5344CB8AC3E}">
        <p14:creationId xmlns:p14="http://schemas.microsoft.com/office/powerpoint/2010/main" val="402932928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1"/>
            <a:ext cx="10850880" cy="914400"/>
          </a:xfrm>
        </p:spPr>
        <p:txBody>
          <a:bodyPr/>
          <a:lstStyle>
            <a:lvl1pPr>
              <a:defRPr cap="none" baseline="0"/>
            </a:lvl1pPr>
          </a:lstStyle>
          <a:p>
            <a:r>
              <a:rPr lang="en-US"/>
              <a:t>Click to edit master title style</a:t>
            </a:r>
          </a:p>
        </p:txBody>
      </p:sp>
      <p:sp>
        <p:nvSpPr>
          <p:cNvPr id="3" name="Content Placeholder 2"/>
          <p:cNvSpPr>
            <a:spLocks noGrp="1"/>
          </p:cNvSpPr>
          <p:nvPr>
            <p:ph idx="1" hasCustomPrompt="1"/>
          </p:nvPr>
        </p:nvSpPr>
        <p:spPr>
          <a:xfrm>
            <a:off x="670560" y="1750483"/>
            <a:ext cx="10850880" cy="4466484"/>
          </a:xfrm>
        </p:spPr>
        <p:txBody>
          <a:bodyPr/>
          <a:lstStyle>
            <a:lvl2pPr>
              <a:defRPr sz="2133"/>
            </a:lvl2pPr>
            <a:lvl3pPr>
              <a:defRPr sz="1867"/>
            </a:lvl3pPr>
            <a:lvl4pPr>
              <a:defRPr sz="1600"/>
            </a:lvl4pPr>
            <a:lvl5pPr>
              <a:defRPr sz="16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5" name="Footer Placeholder 3">
            <a:extLst>
              <a:ext uri="{FF2B5EF4-FFF2-40B4-BE49-F238E27FC236}">
                <a16:creationId xmlns:a16="http://schemas.microsoft.com/office/drawing/2014/main" id="{98800F8F-476E-4318-8FA7-B05E905DD9D1}"/>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6" name="Slide Number Placeholder 4">
            <a:extLst>
              <a:ext uri="{FF2B5EF4-FFF2-40B4-BE49-F238E27FC236}">
                <a16:creationId xmlns:a16="http://schemas.microsoft.com/office/drawing/2014/main" id="{5AE8861D-6521-41D7-9ED2-AA706BCB4923}"/>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2038789618"/>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showMasterSp="0" preserve="1" userDrawn="1">
  <p:cSld name="Closing Slide LTTF White">
    <p:spTree>
      <p:nvGrpSpPr>
        <p:cNvPr id="1" name=""/>
        <p:cNvGrpSpPr/>
        <p:nvPr/>
      </p:nvGrpSpPr>
      <p:grpSpPr>
        <a:xfrm>
          <a:off x="0" y="0"/>
          <a:ext cx="0" cy="0"/>
          <a:chOff x="0" y="0"/>
          <a:chExt cx="0" cy="0"/>
        </a:xfrm>
      </p:grpSpPr>
      <p:pic>
        <p:nvPicPr>
          <p:cNvPr id="2" name="Picture 1" descr="A picture containing object, clock&#10;&#10;Description automatically generated">
            <a:extLst>
              <a:ext uri="{FF2B5EF4-FFF2-40B4-BE49-F238E27FC236}">
                <a16:creationId xmlns:a16="http://schemas.microsoft.com/office/drawing/2014/main" id="{CA73EC50-27B9-4304-8A26-2A1CE79D62D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835347" y="524540"/>
            <a:ext cx="6313544" cy="5812469"/>
          </a:xfrm>
          <a:prstGeom prst="rect">
            <a:avLst/>
          </a:prstGeom>
        </p:spPr>
      </p:pic>
    </p:spTree>
    <p:extLst>
      <p:ext uri="{BB962C8B-B14F-4D97-AF65-F5344CB8AC3E}">
        <p14:creationId xmlns:p14="http://schemas.microsoft.com/office/powerpoint/2010/main" val="3571336470"/>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obj">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C76ABD1-15A0-4C85-9F32-73A1E60D63B6}"/>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B125C96E-ABBD-48F1-97FC-5C83470021D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7825C4A2-030F-4254-9D00-AB3BE410D5FB}"/>
              </a:ext>
            </a:extLst>
          </p:cNvPr>
          <p:cNvSpPr>
            <a:spLocks noGrp="1"/>
          </p:cNvSpPr>
          <p:nvPr>
            <p:ph type="dt" sz="half" idx="10"/>
          </p:nvPr>
        </p:nvSpPr>
        <p:spPr/>
        <p:txBody>
          <a:bodyPr/>
          <a:lstStyle/>
          <a:p>
            <a:endParaRPr lang="en-CA"/>
          </a:p>
        </p:txBody>
      </p:sp>
      <p:sp>
        <p:nvSpPr>
          <p:cNvPr id="5" name="Footer Placeholder 4">
            <a:extLst>
              <a:ext uri="{FF2B5EF4-FFF2-40B4-BE49-F238E27FC236}">
                <a16:creationId xmlns:a16="http://schemas.microsoft.com/office/drawing/2014/main" id="{26598394-2F04-4AA6-BDCC-81021CDBD23C}"/>
              </a:ext>
            </a:extLst>
          </p:cNvPr>
          <p:cNvSpPr>
            <a:spLocks noGrp="1"/>
          </p:cNvSpPr>
          <p:nvPr>
            <p:ph type="ftr" sz="quarter" idx="11"/>
          </p:nvPr>
        </p:nvSpPr>
        <p:spPr/>
        <p:txBody>
          <a:bodyPr/>
          <a:lstStyle/>
          <a:p>
            <a:r>
              <a:rPr lang="en-CA"/>
              <a:t>ADC-69322</a:t>
            </a:r>
          </a:p>
        </p:txBody>
      </p:sp>
      <p:sp>
        <p:nvSpPr>
          <p:cNvPr id="6" name="Slide Number Placeholder 5">
            <a:extLst>
              <a:ext uri="{FF2B5EF4-FFF2-40B4-BE49-F238E27FC236}">
                <a16:creationId xmlns:a16="http://schemas.microsoft.com/office/drawing/2014/main" id="{46249F55-064F-47A6-B82E-EFC0DE01E8C1}"/>
              </a:ext>
            </a:extLst>
          </p:cNvPr>
          <p:cNvSpPr>
            <a:spLocks noGrp="1"/>
          </p:cNvSpPr>
          <p:nvPr>
            <p:ph type="sldNum" sz="quarter" idx="12"/>
          </p:nvPr>
        </p:nvSpPr>
        <p:spPr/>
        <p:txBody>
          <a:bodyPr/>
          <a:lstStyle/>
          <a:p>
            <a:fld id="{A3C66772-34E5-4D0C-B355-63D7ECD2AAA4}" type="slidenum">
              <a:rPr lang="en-CA" smtClean="0"/>
              <a:t>‹#›</a:t>
            </a:fld>
            <a:endParaRPr lang="en-CA"/>
          </a:p>
        </p:txBody>
      </p:sp>
    </p:spTree>
    <p:extLst>
      <p:ext uri="{BB962C8B-B14F-4D97-AF65-F5344CB8AC3E}">
        <p14:creationId xmlns:p14="http://schemas.microsoft.com/office/powerpoint/2010/main" val="2023055880"/>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obj">
  <p:cSld name="1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304802" y="228600"/>
            <a:ext cx="11582399" cy="609600"/>
          </a:xfrm>
        </p:spPr>
        <p:txBody>
          <a:bodyPr anchor="ctr"/>
          <a:lstStyle/>
          <a:p>
            <a:r>
              <a:rPr lang="en-US"/>
              <a:t>Click to edit Master title style</a:t>
            </a:r>
          </a:p>
        </p:txBody>
      </p:sp>
      <p:sp>
        <p:nvSpPr>
          <p:cNvPr id="3" name="Content Placeholder 2"/>
          <p:cNvSpPr>
            <a:spLocks noGrp="1"/>
          </p:cNvSpPr>
          <p:nvPr>
            <p:ph idx="1"/>
          </p:nvPr>
        </p:nvSpPr>
        <p:spPr>
          <a:xfrm>
            <a:off x="304803" y="1295400"/>
            <a:ext cx="11582399" cy="4419600"/>
          </a:xfrm>
        </p:spPr>
        <p:txBody>
          <a:bodyPr/>
          <a:lstStyle>
            <a:lvl1pPr>
              <a:defRPr>
                <a:solidFill>
                  <a:schemeClr val="tx2"/>
                </a:solidFill>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12"/>
          </p:nvPr>
        </p:nvSpPr>
        <p:spPr/>
        <p:txBody>
          <a:bodyPr vert="horz" lIns="91440" tIns="45720" rIns="91440" bIns="45720" rtlCol="0" anchor="ctr"/>
          <a:lstStyle>
            <a:lvl1pPr>
              <a:defRPr lang="en-US" smtClean="0"/>
            </a:lvl1pPr>
          </a:lstStyle>
          <a:p>
            <a:fld id="{A2885E78-1F86-4A3D-9EE1-B0103B1CEF15}" type="slidenum">
              <a:rPr lang="en-US" smtClean="0"/>
              <a:pPr/>
              <a:t>‹#›</a:t>
            </a:fld>
            <a:endParaRPr lang="en-US"/>
          </a:p>
        </p:txBody>
      </p:sp>
      <p:sp>
        <p:nvSpPr>
          <p:cNvPr id="5" name="Content Placeholder 2">
            <a:extLst>
              <a:ext uri="{FF2B5EF4-FFF2-40B4-BE49-F238E27FC236}">
                <a16:creationId xmlns:a16="http://schemas.microsoft.com/office/drawing/2014/main" id="{64F7A51B-D87E-467C-A07D-A8FE6B1508B1}"/>
              </a:ext>
            </a:extLst>
          </p:cNvPr>
          <p:cNvSpPr>
            <a:spLocks noGrp="1"/>
          </p:cNvSpPr>
          <p:nvPr>
            <p:ph idx="13"/>
          </p:nvPr>
        </p:nvSpPr>
        <p:spPr>
          <a:xfrm>
            <a:off x="304801" y="5943600"/>
            <a:ext cx="11475307" cy="457200"/>
          </a:xfrm>
        </p:spPr>
        <p:txBody>
          <a:bodyPr anchor="b">
            <a:noAutofit/>
          </a:bodyPr>
          <a:lstStyle>
            <a:lvl1pPr marL="0" indent="0">
              <a:spcBef>
                <a:spcPts val="0"/>
              </a:spcBef>
              <a:buNone/>
              <a:defRPr sz="800">
                <a:solidFill>
                  <a:schemeClr val="tx1">
                    <a:lumMod val="75000"/>
                    <a:lumOff val="25000"/>
                  </a:schemeClr>
                </a:solidFill>
              </a:defRPr>
            </a:lvl1pPr>
            <a:lvl2pPr marL="457178" indent="0">
              <a:buNone/>
              <a:defRPr sz="1067"/>
            </a:lvl2pPr>
            <a:lvl3pPr marL="914354" indent="0">
              <a:buNone/>
              <a:defRPr sz="1067"/>
            </a:lvl3pPr>
            <a:lvl4pPr marL="1371532" indent="0">
              <a:buNone/>
              <a:defRPr sz="1067"/>
            </a:lvl4pPr>
            <a:lvl5pPr marL="1828709" indent="0">
              <a:buNone/>
              <a:defRPr sz="1067"/>
            </a:lvl5pPr>
          </a:lstStyle>
          <a:p>
            <a:pPr lvl="0"/>
            <a:r>
              <a:rPr lang="en-US"/>
              <a:t>Click to edit Master text styles</a:t>
            </a:r>
          </a:p>
        </p:txBody>
      </p:sp>
    </p:spTree>
    <p:extLst>
      <p:ext uri="{BB962C8B-B14F-4D97-AF65-F5344CB8AC3E}">
        <p14:creationId xmlns:p14="http://schemas.microsoft.com/office/powerpoint/2010/main" val="3442432106"/>
      </p:ext>
    </p:extLst>
  </p:cSld>
  <p:clrMapOvr>
    <a:masterClrMapping/>
  </p:clrMapOvr>
  <p:extLst>
    <p:ext uri="{DCECCB84-F9BA-43D5-87BE-67443E8EF086}">
      <p15:sldGuideLst xmlns:p15="http://schemas.microsoft.com/office/powerpoint/2012/main">
        <p15:guide id="4" orient="horz" pos="384">
          <p15:clr>
            <a:srgbClr val="FBAE4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userDrawn="1">
  <p:cSld name="3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800101"/>
            <a:ext cx="10850880" cy="476251"/>
          </a:xfrm>
        </p:spPr>
        <p:txBody>
          <a:bodyPr/>
          <a:lstStyle>
            <a:lvl1pPr>
              <a:defRPr cap="none" baseline="0"/>
            </a:lvl1pPr>
          </a:lstStyle>
          <a:p>
            <a:r>
              <a:rPr lang="en-US"/>
              <a:t>Click to edit master title style</a:t>
            </a:r>
          </a:p>
        </p:txBody>
      </p:sp>
      <p:sp>
        <p:nvSpPr>
          <p:cNvPr id="3" name="Content Placeholder 2"/>
          <p:cNvSpPr>
            <a:spLocks noGrp="1"/>
          </p:cNvSpPr>
          <p:nvPr>
            <p:ph idx="1" hasCustomPrompt="1"/>
          </p:nvPr>
        </p:nvSpPr>
        <p:spPr>
          <a:xfrm>
            <a:off x="670560" y="1462088"/>
            <a:ext cx="10850880" cy="4754880"/>
          </a:xfrm>
        </p:spPr>
        <p:txBody>
          <a:bodyPr/>
          <a:lstStyle>
            <a:lvl2pPr>
              <a:defRPr sz="2133"/>
            </a:lvl2pPr>
            <a:lvl3pPr marL="465643" indent="-237055">
              <a:tabLst/>
              <a:defRPr sz="1867"/>
            </a:lvl3pPr>
            <a:lvl4pPr>
              <a:defRPr sz="1600"/>
            </a:lvl4pPr>
            <a:lvl5pPr>
              <a:defRPr sz="1600"/>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10" name="Text Placeholder 9">
            <a:extLst>
              <a:ext uri="{FF2B5EF4-FFF2-40B4-BE49-F238E27FC236}">
                <a16:creationId xmlns:a16="http://schemas.microsoft.com/office/drawing/2014/main" id="{E16D6E74-3911-4251-9210-E9AF0CB4653E}"/>
              </a:ext>
            </a:extLst>
          </p:cNvPr>
          <p:cNvSpPr>
            <a:spLocks noGrp="1"/>
          </p:cNvSpPr>
          <p:nvPr>
            <p:ph type="body" sz="quarter" idx="10"/>
          </p:nvPr>
        </p:nvSpPr>
        <p:spPr>
          <a:xfrm>
            <a:off x="670564" y="451288"/>
            <a:ext cx="6989233" cy="333489"/>
          </a:xfrm>
        </p:spPr>
        <p:txBody>
          <a:bodyPr>
            <a:spAutoFit/>
          </a:bodyPr>
          <a:lstStyle>
            <a:lvl1pPr>
              <a:defRPr sz="1867" b="0" cap="all" spc="200" baseline="0">
                <a:solidFill>
                  <a:schemeClr val="tx2"/>
                </a:solidFill>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05930595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titleOnly">
  <p:cSld name="1_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B6DBB0-CF62-470F-A929-2035997D717D}"/>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22A9D19-9065-4903-8821-766B271FB32E}"/>
              </a:ext>
            </a:extLst>
          </p:cNvPr>
          <p:cNvSpPr>
            <a:spLocks noGrp="1"/>
          </p:cNvSpPr>
          <p:nvPr>
            <p:ph type="dt" sz="half" idx="10"/>
          </p:nvPr>
        </p:nvSpPr>
        <p:spPr/>
        <p:txBody>
          <a:bodyPr/>
          <a:lstStyle/>
          <a:p>
            <a:endParaRPr lang="en-CA"/>
          </a:p>
        </p:txBody>
      </p:sp>
      <p:sp>
        <p:nvSpPr>
          <p:cNvPr id="4" name="Footer Placeholder 3">
            <a:extLst>
              <a:ext uri="{FF2B5EF4-FFF2-40B4-BE49-F238E27FC236}">
                <a16:creationId xmlns:a16="http://schemas.microsoft.com/office/drawing/2014/main" id="{30183285-3E53-451D-B98E-19BC7D30E1CD}"/>
              </a:ext>
            </a:extLst>
          </p:cNvPr>
          <p:cNvSpPr>
            <a:spLocks noGrp="1"/>
          </p:cNvSpPr>
          <p:nvPr>
            <p:ph type="ftr" sz="quarter" idx="11"/>
          </p:nvPr>
        </p:nvSpPr>
        <p:spPr/>
        <p:txBody>
          <a:bodyPr/>
          <a:lstStyle/>
          <a:p>
            <a:r>
              <a:rPr lang="en-CA"/>
              <a:t>ADC-69322</a:t>
            </a:r>
          </a:p>
        </p:txBody>
      </p:sp>
      <p:sp>
        <p:nvSpPr>
          <p:cNvPr id="5" name="Slide Number Placeholder 4">
            <a:extLst>
              <a:ext uri="{FF2B5EF4-FFF2-40B4-BE49-F238E27FC236}">
                <a16:creationId xmlns:a16="http://schemas.microsoft.com/office/drawing/2014/main" id="{B32EDD90-F5A5-4486-8DCF-FC647BBEA4B7}"/>
              </a:ext>
            </a:extLst>
          </p:cNvPr>
          <p:cNvSpPr>
            <a:spLocks noGrp="1"/>
          </p:cNvSpPr>
          <p:nvPr>
            <p:ph type="sldNum" sz="quarter" idx="12"/>
          </p:nvPr>
        </p:nvSpPr>
        <p:spPr/>
        <p:txBody>
          <a:bodyPr/>
          <a:lstStyle/>
          <a:p>
            <a:fld id="{A3C66772-34E5-4D0C-B355-63D7ECD2AAA4}" type="slidenum">
              <a:rPr lang="en-CA" smtClean="0"/>
              <a:t>‹#›</a:t>
            </a:fld>
            <a:endParaRPr lang="en-CA"/>
          </a:p>
        </p:txBody>
      </p:sp>
    </p:spTree>
    <p:extLst>
      <p:ext uri="{BB962C8B-B14F-4D97-AF65-F5344CB8AC3E}">
        <p14:creationId xmlns:p14="http://schemas.microsoft.com/office/powerpoint/2010/main" val="114190992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userDrawn="1">
  <p:cSld name="1_Text with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425186" y="0"/>
            <a:ext cx="5766815" cy="6858000"/>
          </a:xfrm>
          <a:solidFill>
            <a:schemeClr val="bg2"/>
          </a:solidFill>
          <a:ln>
            <a:noFill/>
          </a:ln>
          <a:effectLst/>
        </p:spPr>
        <p:txBody>
          <a:bodyPr lIns="365760" rIns="365760" anchor="ctr" anchorCtr="1"/>
          <a:lstStyle>
            <a:lvl1pPr algn="ctr">
              <a:defRPr sz="2400" b="0" baseline="0">
                <a:solidFill>
                  <a:schemeClr val="tx2"/>
                </a:solidFill>
                <a:latin typeface="+mn-lt"/>
              </a:defRPr>
            </a:lvl1pPr>
          </a:lstStyle>
          <a:p>
            <a:r>
              <a:rPr lang="en-US"/>
              <a:t>Insert an image or chart </a:t>
            </a:r>
            <a:br>
              <a:rPr lang="en-US"/>
            </a:br>
            <a:r>
              <a:rPr lang="en-US"/>
              <a:t>within this placeholder </a:t>
            </a:r>
          </a:p>
        </p:txBody>
      </p:sp>
      <p:sp>
        <p:nvSpPr>
          <p:cNvPr id="2" name="Title 1"/>
          <p:cNvSpPr>
            <a:spLocks noGrp="1"/>
          </p:cNvSpPr>
          <p:nvPr>
            <p:ph type="title" hasCustomPrompt="1"/>
          </p:nvPr>
        </p:nvSpPr>
        <p:spPr>
          <a:xfrm>
            <a:off x="670560" y="800102"/>
            <a:ext cx="5096256" cy="480060"/>
          </a:xfrm>
        </p:spPr>
        <p:txBody>
          <a:bodyPr rIns="182880"/>
          <a:lstStyle>
            <a:lvl1pPr>
              <a:defRPr cap="none" baseline="0"/>
            </a:lvl1pPr>
          </a:lstStyle>
          <a:p>
            <a:r>
              <a:rPr lang="en-US"/>
              <a:t>Click to edit master title</a:t>
            </a:r>
          </a:p>
        </p:txBody>
      </p:sp>
      <p:sp>
        <p:nvSpPr>
          <p:cNvPr id="3" name="Content Placeholder 2"/>
          <p:cNvSpPr>
            <a:spLocks noGrp="1"/>
          </p:cNvSpPr>
          <p:nvPr>
            <p:ph sz="half" idx="1" hasCustomPrompt="1"/>
          </p:nvPr>
        </p:nvSpPr>
        <p:spPr>
          <a:xfrm>
            <a:off x="670560" y="1463040"/>
            <a:ext cx="5096256" cy="4617720"/>
          </a:xfrm>
        </p:spPr>
        <p:txBody>
          <a:bodyPr rIns="182880"/>
          <a:lstStyle>
            <a:lvl1pPr>
              <a:spcBef>
                <a:spcPts val="3000"/>
              </a:spcBef>
              <a:defRPr sz="2133" cap="all" baseline="0">
                <a:solidFill>
                  <a:schemeClr val="accent5"/>
                </a:solidFill>
              </a:defRPr>
            </a:lvl1pPr>
            <a:lvl2pPr>
              <a:defRPr sz="1867"/>
            </a:lvl2pPr>
            <a:lvl3pPr>
              <a:defRPr sz="1467"/>
            </a:lvl3pPr>
            <a:lvl4pPr>
              <a:defRPr sz="1333"/>
            </a:lvl4pPr>
            <a:lvl5pPr>
              <a:defRPr sz="1333"/>
            </a:lvl5pPr>
            <a:lvl6pPr>
              <a:defRPr sz="1800"/>
            </a:lvl6pPr>
            <a:lvl7pPr>
              <a:defRPr sz="1800"/>
            </a:lvl7pPr>
            <a:lvl8pPr>
              <a:defRPr sz="1800"/>
            </a:lvl8pPr>
            <a:lvl9pPr>
              <a:defRPr sz="18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11" name="Text Placeholder 9">
            <a:extLst>
              <a:ext uri="{FF2B5EF4-FFF2-40B4-BE49-F238E27FC236}">
                <a16:creationId xmlns:a16="http://schemas.microsoft.com/office/drawing/2014/main" id="{4EB8D071-B3BE-4FE7-850D-1AD18B8DA138}"/>
              </a:ext>
            </a:extLst>
          </p:cNvPr>
          <p:cNvSpPr>
            <a:spLocks noGrp="1"/>
          </p:cNvSpPr>
          <p:nvPr>
            <p:ph type="body" sz="quarter" idx="10"/>
          </p:nvPr>
        </p:nvSpPr>
        <p:spPr>
          <a:xfrm>
            <a:off x="670561" y="428428"/>
            <a:ext cx="5096256" cy="636072"/>
          </a:xfrm>
        </p:spPr>
        <p:txBody>
          <a:bodyPr wrap="square">
            <a:spAutoFit/>
          </a:bodyPr>
          <a:lstStyle>
            <a:lvl1pPr>
              <a:defRPr sz="1867" b="0" cap="all" spc="200" baseline="0">
                <a:solidFill>
                  <a:schemeClr val="tx2"/>
                </a:solidFill>
              </a:defRPr>
            </a:lvl1pPr>
            <a:lvl2pPr marL="0" indent="0">
              <a:buNone/>
              <a:defRPr/>
            </a:lvl2pPr>
          </a:lstStyle>
          <a:p>
            <a:pPr lvl="0"/>
            <a:r>
              <a:rPr lang="en-US"/>
              <a:t>Click to edit Master text styles</a:t>
            </a:r>
          </a:p>
        </p:txBody>
      </p:sp>
    </p:spTree>
    <p:extLst>
      <p:ext uri="{BB962C8B-B14F-4D97-AF65-F5344CB8AC3E}">
        <p14:creationId xmlns:p14="http://schemas.microsoft.com/office/powerpoint/2010/main" val="2711934740"/>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userDrawn="1">
  <p:cSld name="1_Two Content +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972800" cy="914400"/>
          </a:xfrm>
        </p:spPr>
        <p:txBody>
          <a:bodyPr/>
          <a:lstStyle>
            <a:lvl1pPr>
              <a:defRPr cap="none" baseline="0"/>
            </a:lvl1pPr>
          </a:lstStyle>
          <a:p>
            <a:r>
              <a:rPr lang="en-US"/>
              <a:t>Click to edit master title style</a:t>
            </a:r>
          </a:p>
        </p:txBody>
      </p:sp>
      <p:sp>
        <p:nvSpPr>
          <p:cNvPr id="3" name="Content Placeholder 2"/>
          <p:cNvSpPr>
            <a:spLocks noGrp="1"/>
          </p:cNvSpPr>
          <p:nvPr>
            <p:ph sz="half" idx="1" hasCustomPrompt="1"/>
          </p:nvPr>
        </p:nvSpPr>
        <p:spPr>
          <a:xfrm>
            <a:off x="670560" y="3012018"/>
            <a:ext cx="5303520" cy="3205903"/>
          </a:xfrm>
        </p:spPr>
        <p:txBody>
          <a:bodyPr/>
          <a:lstStyle>
            <a:lvl1pPr>
              <a:spcBef>
                <a:spcPts val="800"/>
              </a:spcBef>
              <a:defRPr sz="2133">
                <a:solidFill>
                  <a:schemeClr val="accent5"/>
                </a:solidFill>
                <a:latin typeface="Calibri" panose="020F0502020204030204" pitchFamily="34" charset="0"/>
                <a:cs typeface="Calibri" panose="020F0502020204030204" pitchFamily="34" charset="0"/>
              </a:defRPr>
            </a:lvl1pPr>
            <a:lvl2pPr>
              <a:spcBef>
                <a:spcPts val="800"/>
              </a:spcBef>
              <a:defRPr sz="2133">
                <a:solidFill>
                  <a:schemeClr val="tx1"/>
                </a:solidFill>
              </a:defRPr>
            </a:lvl2pPr>
            <a:lvl3pPr>
              <a:spcBef>
                <a:spcPts val="800"/>
              </a:spcBef>
              <a:defRPr sz="1867">
                <a:solidFill>
                  <a:schemeClr val="tx1"/>
                </a:solidFill>
              </a:defRPr>
            </a:lvl3pPr>
            <a:lvl4pPr>
              <a:spcBef>
                <a:spcPts val="800"/>
              </a:spcBef>
              <a:defRPr sz="1600">
                <a:solidFill>
                  <a:schemeClr val="tx1"/>
                </a:solidFill>
              </a:defRPr>
            </a:lvl4pPr>
            <a:lvl5pPr>
              <a:spcBef>
                <a:spcPts val="800"/>
              </a:spcBef>
              <a:defRPr sz="1600">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4" name="Content Placeholder 3"/>
          <p:cNvSpPr>
            <a:spLocks noGrp="1"/>
          </p:cNvSpPr>
          <p:nvPr>
            <p:ph sz="half" idx="2" hasCustomPrompt="1"/>
          </p:nvPr>
        </p:nvSpPr>
        <p:spPr>
          <a:xfrm>
            <a:off x="6339840" y="3012018"/>
            <a:ext cx="5303520" cy="3205903"/>
          </a:xfrm>
        </p:spPr>
        <p:txBody>
          <a:bodyPr/>
          <a:lstStyle>
            <a:lvl1pPr>
              <a:spcBef>
                <a:spcPts val="800"/>
              </a:spcBef>
              <a:defRPr lang="en-US" sz="2133" b="1" kern="1200" smtClean="0">
                <a:solidFill>
                  <a:schemeClr val="accent5"/>
                </a:solidFill>
                <a:latin typeface="Calibri" panose="020F0502020204030204" pitchFamily="34" charset="0"/>
                <a:ea typeface="+mn-ea"/>
                <a:cs typeface="Calibri" panose="020F0502020204030204" pitchFamily="34" charset="0"/>
              </a:defRPr>
            </a:lvl1pPr>
            <a:lvl2pPr>
              <a:spcBef>
                <a:spcPts val="800"/>
              </a:spcBef>
              <a:defRPr sz="2133">
                <a:solidFill>
                  <a:schemeClr val="tx1"/>
                </a:solidFill>
              </a:defRPr>
            </a:lvl2pPr>
            <a:lvl3pPr>
              <a:spcBef>
                <a:spcPts val="800"/>
              </a:spcBef>
              <a:defRPr sz="1867">
                <a:solidFill>
                  <a:schemeClr val="tx1"/>
                </a:solidFill>
              </a:defRPr>
            </a:lvl3pPr>
            <a:lvl4pPr>
              <a:spcBef>
                <a:spcPts val="800"/>
              </a:spcBef>
              <a:defRPr sz="1600">
                <a:solidFill>
                  <a:schemeClr val="tx1"/>
                </a:solidFill>
              </a:defRPr>
            </a:lvl4pPr>
            <a:lvl5pPr>
              <a:spcBef>
                <a:spcPts val="800"/>
              </a:spcBef>
              <a:defRPr sz="1600">
                <a:solidFill>
                  <a:schemeClr val="tx1"/>
                </a:solidFill>
              </a:defRPr>
            </a:lvl5pPr>
            <a:lvl6pPr>
              <a:defRPr sz="2400"/>
            </a:lvl6pPr>
            <a:lvl7pPr>
              <a:defRPr sz="2400"/>
            </a:lvl7pPr>
            <a:lvl8pPr>
              <a:defRPr sz="2400"/>
            </a:lvl8pPr>
            <a:lvl9pPr>
              <a:defRPr sz="2400"/>
            </a:lvl9pPr>
          </a:lstStyle>
          <a:p>
            <a:pPr marL="0" lvl="0" indent="0" algn="l" defTabSz="1219140" rtl="0" eaLnBrk="1" latinLnBrk="0" hangingPunct="1">
              <a:lnSpc>
                <a:spcPct val="100000"/>
              </a:lnSpc>
              <a:spcBef>
                <a:spcPts val="800"/>
              </a:spcBef>
              <a:buFont typeface="Arial" panose="020B0604020202020204" pitchFamily="34" charset="0"/>
              <a:buNone/>
            </a:pPr>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5" name="Date Placeholder 4"/>
          <p:cNvSpPr>
            <a:spLocks noGrp="1"/>
          </p:cNvSpPr>
          <p:nvPr>
            <p:ph type="dt" sz="half" idx="10"/>
          </p:nvPr>
        </p:nvSpPr>
        <p:spPr/>
        <p:txBody>
          <a:bodyPr/>
          <a:lstStyle/>
          <a:p>
            <a:endParaRPr lang="en-US">
              <a:solidFill>
                <a:srgbClr val="000000"/>
              </a:solidFill>
            </a:endParaRPr>
          </a:p>
        </p:txBody>
      </p:sp>
      <p:sp>
        <p:nvSpPr>
          <p:cNvPr id="7" name="Slide Number Placeholder 6"/>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
        <p:nvSpPr>
          <p:cNvPr id="10" name="Text Placeholder 9"/>
          <p:cNvSpPr>
            <a:spLocks noGrp="1"/>
          </p:cNvSpPr>
          <p:nvPr>
            <p:ph type="body" sz="quarter" idx="14"/>
          </p:nvPr>
        </p:nvSpPr>
        <p:spPr>
          <a:xfrm>
            <a:off x="670560" y="1463040"/>
            <a:ext cx="10972800" cy="1097280"/>
          </a:xfrm>
        </p:spPr>
        <p:txBody>
          <a:bodyPr/>
          <a:lstStyle>
            <a:lvl1pPr>
              <a:defRPr sz="2667" b="0">
                <a:solidFill>
                  <a:schemeClr val="accent5"/>
                </a:solidFill>
                <a:latin typeface="+mn-lt"/>
              </a:defRPr>
            </a:lvl1pPr>
          </a:lstStyle>
          <a:p>
            <a:pPr lvl="0"/>
            <a:r>
              <a:rPr lang="en-US"/>
              <a:t>Click to edit Master text styles</a:t>
            </a:r>
          </a:p>
        </p:txBody>
      </p:sp>
    </p:spTree>
    <p:extLst>
      <p:ext uri="{BB962C8B-B14F-4D97-AF65-F5344CB8AC3E}">
        <p14:creationId xmlns:p14="http://schemas.microsoft.com/office/powerpoint/2010/main" val="3665841451"/>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userDrawn="1">
  <p:cSld name="6_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1"/>
            <a:ext cx="10972800" cy="914400"/>
          </a:xfrm>
        </p:spPr>
        <p:txBody>
          <a:bodyPr/>
          <a:lstStyle>
            <a:lvl1pPr>
              <a:defRPr b="0" cap="none" baseline="0">
                <a:latin typeface="+mn-lt"/>
                <a:cs typeface="Calibri" panose="020F0502020204030204" pitchFamily="34" charset="0"/>
              </a:defRPr>
            </a:lvl1pPr>
          </a:lstStyle>
          <a:p>
            <a:r>
              <a:rPr lang="en-US"/>
              <a:t>Click to edit master title style</a:t>
            </a:r>
          </a:p>
        </p:txBody>
      </p:sp>
      <p:sp>
        <p:nvSpPr>
          <p:cNvPr id="3" name="Content Placeholder 2"/>
          <p:cNvSpPr>
            <a:spLocks noGrp="1"/>
          </p:cNvSpPr>
          <p:nvPr>
            <p:ph idx="1" hasCustomPrompt="1"/>
          </p:nvPr>
        </p:nvSpPr>
        <p:spPr>
          <a:xfrm>
            <a:off x="670560" y="1750483"/>
            <a:ext cx="10972800" cy="4466484"/>
          </a:xfrm>
        </p:spPr>
        <p:txBody>
          <a:bodyPr/>
          <a:lstStyle>
            <a:lvl1pPr>
              <a:defRPr b="0">
                <a:latin typeface="+mn-lt"/>
                <a:cs typeface="Calibri" panose="020F0502020204030204" pitchFamily="34" charset="0"/>
              </a:defRPr>
            </a:lvl1pPr>
            <a:lvl2pPr>
              <a:defRPr>
                <a:latin typeface="+mn-lt"/>
                <a:cs typeface="Calibri" panose="020F0502020204030204" pitchFamily="34" charset="0"/>
              </a:defRPr>
            </a:lvl2pPr>
            <a:lvl3pPr>
              <a:defRPr>
                <a:latin typeface="+mn-lt"/>
                <a:cs typeface="Calibri" panose="020F0502020204030204" pitchFamily="34" charset="0"/>
              </a:defRPr>
            </a:lvl3pPr>
            <a:lvl4pPr>
              <a:defRPr>
                <a:latin typeface="+mn-lt"/>
                <a:cs typeface="Calibri" panose="020F0502020204030204" pitchFamily="34" charset="0"/>
              </a:defRPr>
            </a:lvl4pPr>
            <a:lvl5pPr>
              <a:defRPr>
                <a:latin typeface="+mn-lt"/>
                <a:cs typeface="Calibri" panose="020F0502020204030204" pitchFamily="34" charset="0"/>
              </a:defRPr>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Tree>
    <p:extLst>
      <p:ext uri="{BB962C8B-B14F-4D97-AF65-F5344CB8AC3E}">
        <p14:creationId xmlns:p14="http://schemas.microsoft.com/office/powerpoint/2010/main" val="80875556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userDrawn="1">
  <p:cSld name="2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2" y="800102"/>
            <a:ext cx="10850879" cy="480060"/>
          </a:xfrm>
        </p:spPr>
        <p:txBody>
          <a:bodyPr/>
          <a:lstStyle>
            <a:lvl1pPr>
              <a:defRPr cap="none"/>
            </a:lvl1pPr>
          </a:lstStyle>
          <a:p>
            <a:r>
              <a:rPr lang="en-US"/>
              <a:t>Click to edit master title style</a:t>
            </a:r>
          </a:p>
        </p:txBody>
      </p:sp>
      <p:sp>
        <p:nvSpPr>
          <p:cNvPr id="8" name="Text Placeholder 9">
            <a:extLst>
              <a:ext uri="{FF2B5EF4-FFF2-40B4-BE49-F238E27FC236}">
                <a16:creationId xmlns:a16="http://schemas.microsoft.com/office/drawing/2014/main" id="{9F1B05F3-90A1-4152-BCA8-1DCF7545457A}"/>
              </a:ext>
            </a:extLst>
          </p:cNvPr>
          <p:cNvSpPr>
            <a:spLocks noGrp="1"/>
          </p:cNvSpPr>
          <p:nvPr>
            <p:ph type="body" sz="quarter" idx="10"/>
          </p:nvPr>
        </p:nvSpPr>
        <p:spPr>
          <a:xfrm>
            <a:off x="670564" y="451287"/>
            <a:ext cx="6989233" cy="333489"/>
          </a:xfrm>
        </p:spPr>
        <p:txBody>
          <a:bodyPr>
            <a:spAutoFit/>
          </a:bodyPr>
          <a:lstStyle>
            <a:lvl1pPr>
              <a:defRPr sz="1867" b="0" cap="all" spc="200" baseline="0">
                <a:solidFill>
                  <a:schemeClr val="tx2"/>
                </a:solidFill>
              </a:defRPr>
            </a:lvl1pPr>
            <a:lvl2pPr marL="0" indent="0">
              <a:buNone/>
              <a:defRPr/>
            </a:lvl2pPr>
          </a:lstStyle>
          <a:p>
            <a:pPr lvl="0"/>
            <a:r>
              <a:rPr lang="en-US"/>
              <a:t>Click to edit Master text styles</a:t>
            </a:r>
          </a:p>
        </p:txBody>
      </p:sp>
      <p:sp>
        <p:nvSpPr>
          <p:cNvPr id="5" name="Footer Placeholder 4">
            <a:extLst>
              <a:ext uri="{FF2B5EF4-FFF2-40B4-BE49-F238E27FC236}">
                <a16:creationId xmlns:a16="http://schemas.microsoft.com/office/drawing/2014/main" id="{331C82BF-5DB9-FE41-BBC5-5FA73BAD05E3}"/>
              </a:ext>
            </a:extLst>
          </p:cNvPr>
          <p:cNvSpPr>
            <a:spLocks noGrp="1"/>
          </p:cNvSpPr>
          <p:nvPr>
            <p:ph type="ftr" sz="quarter" idx="3"/>
          </p:nvPr>
        </p:nvSpPr>
        <p:spPr>
          <a:xfrm>
            <a:off x="4019295" y="6356352"/>
            <a:ext cx="5974080" cy="365125"/>
          </a:xfrm>
          <a:prstGeom prst="rect">
            <a:avLst/>
          </a:prstGeom>
        </p:spPr>
        <p:txBody>
          <a:bodyPr vert="horz" lIns="0" tIns="45720" rIns="0" bIns="45720" rtlCol="0" anchor="b" anchorCtr="0"/>
          <a:lstStyle>
            <a:lvl1pPr algn="r">
              <a:defRPr sz="1333">
                <a:solidFill>
                  <a:schemeClr val="tx1"/>
                </a:solidFill>
                <a:latin typeface="Calibri" panose="020F0502020204030204" pitchFamily="34" charset="0"/>
                <a:cs typeface="Calibri" panose="020F0502020204030204" pitchFamily="34" charset="0"/>
              </a:defRPr>
            </a:lvl1pPr>
          </a:lstStyle>
          <a:p>
            <a:r>
              <a:rPr lang="en-US">
                <a:solidFill>
                  <a:srgbClr val="000000"/>
                </a:solidFill>
              </a:rPr>
              <a:t>ADC-69322</a:t>
            </a:r>
          </a:p>
        </p:txBody>
      </p:sp>
    </p:spTree>
    <p:extLst>
      <p:ext uri="{BB962C8B-B14F-4D97-AF65-F5344CB8AC3E}">
        <p14:creationId xmlns:p14="http://schemas.microsoft.com/office/powerpoint/2010/main" val="112522531"/>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Closing Slide">
    <p:bg bwMode="auto">
      <p:bgPr>
        <a:solidFill>
          <a:schemeClr val="accent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23CF20C4-19A7-2A4F-AAFC-F4B9E4188DFB}"/>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9151639" y="5278676"/>
            <a:ext cx="2720831" cy="1148795"/>
          </a:xfrm>
          <a:prstGeom prst="rect">
            <a:avLst/>
          </a:prstGeom>
        </p:spPr>
      </p:pic>
      <p:pic>
        <p:nvPicPr>
          <p:cNvPr id="12" name="Picture 11" descr="A close up of a logo&#10;&#10;Description automatically generated">
            <a:extLst>
              <a:ext uri="{FF2B5EF4-FFF2-40B4-BE49-F238E27FC236}">
                <a16:creationId xmlns:a16="http://schemas.microsoft.com/office/drawing/2014/main" id="{D101116F-5BA2-604C-978A-926BEC321237}"/>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3827752" y="1243289"/>
            <a:ext cx="4432329" cy="4325847"/>
          </a:xfrm>
          <a:prstGeom prst="rect">
            <a:avLst/>
          </a:prstGeom>
        </p:spPr>
      </p:pic>
      <p:sp>
        <p:nvSpPr>
          <p:cNvPr id="2" name="Content Placeholder 2">
            <a:extLst>
              <a:ext uri="{FF2B5EF4-FFF2-40B4-BE49-F238E27FC236}">
                <a16:creationId xmlns:a16="http://schemas.microsoft.com/office/drawing/2014/main" id="{4C102E38-F80C-5C27-1354-41A7FA69FE0B}"/>
              </a:ext>
            </a:extLst>
          </p:cNvPr>
          <p:cNvSpPr txBox="1">
            <a:spLocks/>
          </p:cNvSpPr>
          <p:nvPr userDrawn="1"/>
        </p:nvSpPr>
        <p:spPr bwMode="gray">
          <a:xfrm>
            <a:off x="670560" y="6427471"/>
            <a:ext cx="7734981"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baseline="0" dirty="0">
                <a:solidFill>
                  <a:schemeClr val="bg1"/>
                </a:solidFill>
                <a:latin typeface="+mn-lt"/>
                <a:cs typeface="Calibri" panose="020F0502020204030204" pitchFamily="34" charset="0"/>
              </a:rPr>
              <a:t>Proprietary and confidential — do not distribute  I  This presentation is intended for Canadian Healthcare Professionals only.</a:t>
            </a:r>
          </a:p>
        </p:txBody>
      </p:sp>
      <p:pic>
        <p:nvPicPr>
          <p:cNvPr id="4" name="Picture 3" descr="Logo&#10;&#10;Description automatically generated">
            <a:extLst>
              <a:ext uri="{FF2B5EF4-FFF2-40B4-BE49-F238E27FC236}">
                <a16:creationId xmlns:a16="http://schemas.microsoft.com/office/drawing/2014/main" id="{A5D991D9-E689-BE80-7E41-281536879A2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406201" y="1723383"/>
            <a:ext cx="3489601" cy="2760688"/>
          </a:xfrm>
          <a:prstGeom prst="rect">
            <a:avLst/>
          </a:prstGeom>
        </p:spPr>
      </p:pic>
    </p:spTree>
    <p:extLst>
      <p:ext uri="{BB962C8B-B14F-4D97-AF65-F5344CB8AC3E}">
        <p14:creationId xmlns:p14="http://schemas.microsoft.com/office/powerpoint/2010/main" val="27000846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Long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850883" cy="914400"/>
          </a:xfrm>
        </p:spPr>
        <p:txBody>
          <a:bodyPr/>
          <a:lstStyle>
            <a:lvl1pPr>
              <a:defRPr cap="none" baseline="0"/>
            </a:lvl1pPr>
          </a:lstStyle>
          <a:p>
            <a:r>
              <a:rPr lang="en-US"/>
              <a:t>Click to edit master title style</a:t>
            </a:r>
          </a:p>
        </p:txBody>
      </p:sp>
      <p:sp>
        <p:nvSpPr>
          <p:cNvPr id="3" name="Content Placeholder 2"/>
          <p:cNvSpPr>
            <a:spLocks noGrp="1"/>
          </p:cNvSpPr>
          <p:nvPr>
            <p:ph idx="1"/>
          </p:nvPr>
        </p:nvSpPr>
        <p:spPr>
          <a:xfrm>
            <a:off x="670560" y="1463040"/>
            <a:ext cx="10850881" cy="4754880"/>
          </a:xfrm>
        </p:spPr>
        <p:txBody>
          <a:bodyPr/>
          <a:lstStyle>
            <a:lvl1pPr>
              <a:spcBef>
                <a:spcPts val="2400"/>
              </a:spcBef>
              <a:defRPr sz="2133" b="0">
                <a:solidFill>
                  <a:schemeClr val="tx1"/>
                </a:solidFill>
                <a:latin typeface="+mn-lt"/>
              </a:defRPr>
            </a:lvl1pPr>
            <a:lvl2pPr>
              <a:defRPr sz="1867"/>
            </a:lvl2pPr>
          </a:lstStyle>
          <a:p>
            <a:pPr lvl="0"/>
            <a:r>
              <a:rPr lang="en-US"/>
              <a:t>Click to edit Master text styles</a:t>
            </a:r>
          </a:p>
          <a:p>
            <a:pPr lvl="1"/>
            <a:r>
              <a:rPr lang="en-US"/>
              <a:t>Second level</a:t>
            </a:r>
          </a:p>
        </p:txBody>
      </p:sp>
      <p:sp>
        <p:nvSpPr>
          <p:cNvPr id="5" name="Footer Placeholder 3">
            <a:extLst>
              <a:ext uri="{FF2B5EF4-FFF2-40B4-BE49-F238E27FC236}">
                <a16:creationId xmlns:a16="http://schemas.microsoft.com/office/drawing/2014/main" id="{4D842178-E427-4290-BE23-7D984731032E}"/>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6" name="Slide Number Placeholder 4">
            <a:extLst>
              <a:ext uri="{FF2B5EF4-FFF2-40B4-BE49-F238E27FC236}">
                <a16:creationId xmlns:a16="http://schemas.microsoft.com/office/drawing/2014/main" id="{C78E9006-3E70-4CA8-9D0A-AEBE384D3FB1}"/>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3665126703"/>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userDrawn="1">
  <p:cSld name="3_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972800" cy="914400"/>
          </a:xfrm>
        </p:spPr>
        <p:txBody>
          <a:bodyPr/>
          <a:lstStyle>
            <a:lvl1pPr>
              <a:defRPr cap="none"/>
            </a:lvl1pPr>
          </a:lstStyle>
          <a:p>
            <a:r>
              <a:rPr lang="en-US"/>
              <a:t>Click to edit master title style</a:t>
            </a:r>
            <a:endParaRPr lang="en-US" dirty="0"/>
          </a:p>
        </p:txBody>
      </p:sp>
      <p:sp>
        <p:nvSpPr>
          <p:cNvPr id="3" name="Date Placeholder 2"/>
          <p:cNvSpPr>
            <a:spLocks noGrp="1"/>
          </p:cNvSpPr>
          <p:nvPr>
            <p:ph type="dt" sz="half" idx="10"/>
          </p:nvPr>
        </p:nvSpPr>
        <p:spPr/>
        <p:txBody>
          <a:bodyPr/>
          <a:lstStyle/>
          <a:p>
            <a:endParaRPr lang="en-US">
              <a:solidFill>
                <a:srgbClr val="000000"/>
              </a:solidFill>
            </a:endParaRPr>
          </a:p>
        </p:txBody>
      </p:sp>
      <p:sp>
        <p:nvSpPr>
          <p:cNvPr id="4" name="Footer Placeholder 3"/>
          <p:cNvSpPr>
            <a:spLocks noGrp="1"/>
          </p:cNvSpPr>
          <p:nvPr>
            <p:ph type="ftr" sz="quarter" idx="11"/>
          </p:nvPr>
        </p:nvSpPr>
        <p:spPr/>
        <p:txBody>
          <a:bodyPr/>
          <a:lstStyle/>
          <a:p>
            <a:endParaRPr lang="en-US">
              <a:solidFill>
                <a:srgbClr val="000000"/>
              </a:solidFill>
            </a:endParaRPr>
          </a:p>
        </p:txBody>
      </p:sp>
      <p:sp>
        <p:nvSpPr>
          <p:cNvPr id="5" name="Slide Number Placeholder 4"/>
          <p:cNvSpPr>
            <a:spLocks noGrp="1"/>
          </p:cNvSpPr>
          <p:nvPr>
            <p:ph type="sldNum" sz="quarter" idx="12"/>
          </p:nvPr>
        </p:nvSpPr>
        <p:spPr/>
        <p:txBody>
          <a:bodyPr/>
          <a:lstStyle/>
          <a:p>
            <a:fld id="{A2885E78-1F86-4A3D-9EE1-B0103B1CEF15}" type="slidenum">
              <a:rPr lang="en-US" smtClean="0">
                <a:solidFill>
                  <a:srgbClr val="000000"/>
                </a:solidFill>
              </a:rPr>
              <a:pPr/>
              <a:t>‹#›</a:t>
            </a:fld>
            <a:endParaRPr lang="en-US">
              <a:solidFill>
                <a:srgbClr val="000000"/>
              </a:solidFill>
            </a:endParaRPr>
          </a:p>
        </p:txBody>
      </p:sp>
    </p:spTree>
    <p:extLst>
      <p:ext uri="{BB962C8B-B14F-4D97-AF65-F5344CB8AC3E}">
        <p14:creationId xmlns:p14="http://schemas.microsoft.com/office/powerpoint/2010/main" val="1384970974"/>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title" preserve="1">
  <p:cSld name="Diapositive de titre">
    <p:spTree>
      <p:nvGrpSpPr>
        <p:cNvPr id="1" name=""/>
        <p:cNvGrpSpPr/>
        <p:nvPr/>
      </p:nvGrpSpPr>
      <p:grpSpPr>
        <a:xfrm>
          <a:off x="0" y="0"/>
          <a:ext cx="0" cy="0"/>
          <a:chOff x="0" y="0"/>
          <a:chExt cx="0" cy="0"/>
        </a:xfrm>
      </p:grpSpPr>
      <p:sp>
        <p:nvSpPr>
          <p:cNvPr id="2" name="Titre 1"/>
          <p:cNvSpPr>
            <a:spLocks noGrp="1"/>
          </p:cNvSpPr>
          <p:nvPr>
            <p:ph type="ctrTitle"/>
          </p:nvPr>
        </p:nvSpPr>
        <p:spPr>
          <a:xfrm>
            <a:off x="914400" y="2130458"/>
            <a:ext cx="10363200" cy="1470025"/>
          </a:xfrm>
        </p:spPr>
        <p:txBody>
          <a:bodyPr/>
          <a:lstStyle/>
          <a:p>
            <a:r>
              <a:rPr lang="fr-FR"/>
              <a:t>Modifiez le style du titre</a:t>
            </a:r>
          </a:p>
        </p:txBody>
      </p:sp>
      <p:sp>
        <p:nvSpPr>
          <p:cNvPr id="3" name="Sous-titr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fr-FR"/>
              <a:t>Modifiez le style des sous-titres du masque</a:t>
            </a:r>
          </a:p>
        </p:txBody>
      </p:sp>
      <p:sp>
        <p:nvSpPr>
          <p:cNvPr id="4" name="Espace réservé de la date 3"/>
          <p:cNvSpPr>
            <a:spLocks noGrp="1"/>
          </p:cNvSpPr>
          <p:nvPr>
            <p:ph type="dt" sz="half" idx="10"/>
          </p:nvPr>
        </p:nvSpPr>
        <p:spPr/>
        <p:txBody>
          <a:bodyPr/>
          <a:lstStyle>
            <a:lvl1pPr>
              <a:defRPr/>
            </a:lvl1pPr>
          </a:lstStyle>
          <a:p>
            <a:pPr>
              <a:defRPr/>
            </a:pPr>
            <a:fld id="{BDD19662-E951-4605-A6CD-08F8A25E28E8}" type="datetimeFigureOut">
              <a:rPr lang="fr-FR">
                <a:solidFill>
                  <a:prstClr val="white">
                    <a:tint val="75000"/>
                  </a:prstClr>
                </a:solidFill>
              </a:rPr>
              <a:pPr>
                <a:defRPr/>
              </a:pPr>
              <a:t>25/05/2023</a:t>
            </a:fld>
            <a:endParaRPr lang="fr-FR">
              <a:solidFill>
                <a:prstClr val="white">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709BE622-FCF6-4089-A8D4-F66C0602F44B}" type="slidenum">
              <a:rPr lang="fr-FR">
                <a:solidFill>
                  <a:prstClr val="white">
                    <a:tint val="75000"/>
                  </a:prstClr>
                </a:solidFill>
              </a:rPr>
              <a:pPr>
                <a:defRPr/>
              </a:pPr>
              <a:t>‹#›</a:t>
            </a:fld>
            <a:endParaRPr lang="fr-FR">
              <a:solidFill>
                <a:prstClr val="white">
                  <a:tint val="75000"/>
                </a:prstClr>
              </a:solidFill>
            </a:endParaRPr>
          </a:p>
        </p:txBody>
      </p:sp>
    </p:spTree>
    <p:extLst>
      <p:ext uri="{BB962C8B-B14F-4D97-AF65-F5344CB8AC3E}">
        <p14:creationId xmlns:p14="http://schemas.microsoft.com/office/powerpoint/2010/main" val="1591652441"/>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obj" preserve="1">
  <p:cSld name="Titre et contenu">
    <p:spTree>
      <p:nvGrpSpPr>
        <p:cNvPr id="1" name=""/>
        <p:cNvGrpSpPr/>
        <p:nvPr/>
      </p:nvGrpSpPr>
      <p:grpSpPr>
        <a:xfrm>
          <a:off x="0" y="0"/>
          <a:ext cx="0" cy="0"/>
          <a:chOff x="0" y="0"/>
          <a:chExt cx="0" cy="0"/>
        </a:xfrm>
      </p:grpSpPr>
      <p:pic>
        <p:nvPicPr>
          <p:cNvPr id="4" name="Picture 20" descr="C:\Documents and Settings\aliz_cb\Mes documents\Mes images\Bandeau Izabel.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6518308"/>
            <a:ext cx="121920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5" name="Picture 17" descr="C:\Documents and Settings\aliz_cb\Mes documents\Mes images\Bandeau Izabel.jpg"/>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33"/>
            <a:ext cx="12192000" cy="129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idx="1"/>
          </p:nvPr>
        </p:nvSpPr>
        <p:spPr/>
        <p:txBody>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e la date 3"/>
          <p:cNvSpPr>
            <a:spLocks noGrp="1"/>
          </p:cNvSpPr>
          <p:nvPr>
            <p:ph type="dt" sz="half" idx="10"/>
          </p:nvPr>
        </p:nvSpPr>
        <p:spPr/>
        <p:txBody>
          <a:bodyPr/>
          <a:lstStyle>
            <a:lvl1pPr>
              <a:defRPr/>
            </a:lvl1pPr>
          </a:lstStyle>
          <a:p>
            <a:pPr>
              <a:defRPr/>
            </a:pPr>
            <a:fld id="{E84AF73F-BD78-4C82-A207-006D63F41A26}" type="datetimeFigureOut">
              <a:rPr lang="fr-FR">
                <a:solidFill>
                  <a:prstClr val="white">
                    <a:tint val="75000"/>
                  </a:prstClr>
                </a:solidFill>
              </a:rPr>
              <a:pPr>
                <a:defRPr/>
              </a:pPr>
              <a:t>25/05/2023</a:t>
            </a:fld>
            <a:endParaRPr lang="fr-FR">
              <a:solidFill>
                <a:prstClr val="white">
                  <a:tint val="75000"/>
                </a:prstClr>
              </a:solidFill>
            </a:endParaRPr>
          </a:p>
        </p:txBody>
      </p:sp>
      <p:sp>
        <p:nvSpPr>
          <p:cNvPr id="7"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8" name="Espace réservé du numéro de diapositive 5"/>
          <p:cNvSpPr>
            <a:spLocks noGrp="1"/>
          </p:cNvSpPr>
          <p:nvPr>
            <p:ph type="sldNum" sz="quarter" idx="12"/>
          </p:nvPr>
        </p:nvSpPr>
        <p:spPr/>
        <p:txBody>
          <a:bodyPr/>
          <a:lstStyle>
            <a:lvl1pPr>
              <a:defRPr/>
            </a:lvl1pPr>
          </a:lstStyle>
          <a:p>
            <a:pPr>
              <a:defRPr/>
            </a:pPr>
            <a:fld id="{7B8CF953-1585-497C-813D-B5724E107C42}" type="slidenum">
              <a:rPr lang="fr-FR">
                <a:solidFill>
                  <a:prstClr val="white">
                    <a:tint val="75000"/>
                  </a:prstClr>
                </a:solidFill>
              </a:rPr>
              <a:pPr>
                <a:defRPr/>
              </a:pPr>
              <a:t>‹#›</a:t>
            </a:fld>
            <a:endParaRPr lang="fr-FR">
              <a:solidFill>
                <a:prstClr val="white">
                  <a:tint val="75000"/>
                </a:prstClr>
              </a:solidFill>
            </a:endParaRPr>
          </a:p>
        </p:txBody>
      </p:sp>
    </p:spTree>
    <p:extLst>
      <p:ext uri="{BB962C8B-B14F-4D97-AF65-F5344CB8AC3E}">
        <p14:creationId xmlns:p14="http://schemas.microsoft.com/office/powerpoint/2010/main" val="140606545"/>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secHead" preserve="1">
  <p:cSld name="Titre de section">
    <p:spTree>
      <p:nvGrpSpPr>
        <p:cNvPr id="1" name=""/>
        <p:cNvGrpSpPr/>
        <p:nvPr/>
      </p:nvGrpSpPr>
      <p:grpSpPr>
        <a:xfrm>
          <a:off x="0" y="0"/>
          <a:ext cx="0" cy="0"/>
          <a:chOff x="0" y="0"/>
          <a:chExt cx="0" cy="0"/>
        </a:xfrm>
      </p:grpSpPr>
      <p:sp>
        <p:nvSpPr>
          <p:cNvPr id="2" name="Titre 1"/>
          <p:cNvSpPr>
            <a:spLocks noGrp="1"/>
          </p:cNvSpPr>
          <p:nvPr>
            <p:ph type="title"/>
          </p:nvPr>
        </p:nvSpPr>
        <p:spPr>
          <a:xfrm>
            <a:off x="963084" y="4406933"/>
            <a:ext cx="10363200" cy="1362075"/>
          </a:xfrm>
        </p:spPr>
        <p:txBody>
          <a:bodyPr anchor="t"/>
          <a:lstStyle>
            <a:lvl1pPr algn="l">
              <a:defRPr sz="3000" b="1" cap="all"/>
            </a:lvl1pPr>
          </a:lstStyle>
          <a:p>
            <a:r>
              <a:rPr lang="fr-FR"/>
              <a:t>Modifiez le style du titre</a:t>
            </a:r>
          </a:p>
        </p:txBody>
      </p:sp>
      <p:sp>
        <p:nvSpPr>
          <p:cNvPr id="3" name="Espace réservé du texte 2"/>
          <p:cNvSpPr>
            <a:spLocks noGrp="1"/>
          </p:cNvSpPr>
          <p:nvPr>
            <p:ph type="body" idx="1"/>
          </p:nvPr>
        </p:nvSpPr>
        <p:spPr>
          <a:xfrm>
            <a:off x="963084" y="2906713"/>
            <a:ext cx="103632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fr-FR"/>
              <a:t>Modifiez les styles du texte du masque</a:t>
            </a:r>
          </a:p>
        </p:txBody>
      </p:sp>
      <p:sp>
        <p:nvSpPr>
          <p:cNvPr id="4" name="Espace réservé de la date 3"/>
          <p:cNvSpPr>
            <a:spLocks noGrp="1"/>
          </p:cNvSpPr>
          <p:nvPr>
            <p:ph type="dt" sz="half" idx="10"/>
          </p:nvPr>
        </p:nvSpPr>
        <p:spPr/>
        <p:txBody>
          <a:bodyPr/>
          <a:lstStyle>
            <a:lvl1pPr>
              <a:defRPr/>
            </a:lvl1pPr>
          </a:lstStyle>
          <a:p>
            <a:pPr>
              <a:defRPr/>
            </a:pPr>
            <a:fld id="{CA3B32DE-B853-434A-B016-A96E9637F1F4}" type="datetimeFigureOut">
              <a:rPr lang="fr-FR">
                <a:solidFill>
                  <a:prstClr val="white">
                    <a:tint val="75000"/>
                  </a:prstClr>
                </a:solidFill>
              </a:rPr>
              <a:pPr>
                <a:defRPr/>
              </a:pPr>
              <a:t>25/05/2023</a:t>
            </a:fld>
            <a:endParaRPr lang="fr-FR">
              <a:solidFill>
                <a:prstClr val="white">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0E567CC5-3E4F-48BA-BAA6-F082C866E70A}" type="slidenum">
              <a:rPr lang="fr-FR">
                <a:solidFill>
                  <a:prstClr val="white">
                    <a:tint val="75000"/>
                  </a:prstClr>
                </a:solidFill>
              </a:rPr>
              <a:pPr>
                <a:defRPr/>
              </a:pPr>
              <a:t>‹#›</a:t>
            </a:fld>
            <a:endParaRPr lang="fr-FR">
              <a:solidFill>
                <a:prstClr val="white">
                  <a:tint val="75000"/>
                </a:prstClr>
              </a:solidFill>
            </a:endParaRPr>
          </a:p>
        </p:txBody>
      </p:sp>
    </p:spTree>
    <p:extLst>
      <p:ext uri="{BB962C8B-B14F-4D97-AF65-F5344CB8AC3E}">
        <p14:creationId xmlns:p14="http://schemas.microsoft.com/office/powerpoint/2010/main" val="378145381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Obj" preserve="1">
  <p:cSld name="Deux contenus">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contenu 2"/>
          <p:cNvSpPr>
            <a:spLocks noGrp="1"/>
          </p:cNvSpPr>
          <p:nvPr>
            <p:ph sz="half" idx="1"/>
          </p:nvPr>
        </p:nvSpPr>
        <p:spPr>
          <a:xfrm>
            <a:off x="609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contenu 3"/>
          <p:cNvSpPr>
            <a:spLocks noGrp="1"/>
          </p:cNvSpPr>
          <p:nvPr>
            <p:ph sz="half" idx="2"/>
          </p:nvPr>
        </p:nvSpPr>
        <p:spPr>
          <a:xfrm>
            <a:off x="6197600" y="1600206"/>
            <a:ext cx="53848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e la date 3"/>
          <p:cNvSpPr>
            <a:spLocks noGrp="1"/>
          </p:cNvSpPr>
          <p:nvPr>
            <p:ph type="dt" sz="half" idx="10"/>
          </p:nvPr>
        </p:nvSpPr>
        <p:spPr/>
        <p:txBody>
          <a:bodyPr/>
          <a:lstStyle>
            <a:lvl1pPr>
              <a:defRPr/>
            </a:lvl1pPr>
          </a:lstStyle>
          <a:p>
            <a:pPr>
              <a:defRPr/>
            </a:pPr>
            <a:fld id="{4D3C3DBF-6D53-44DA-836C-40E75B1D3007}" type="datetimeFigureOut">
              <a:rPr lang="fr-FR">
                <a:solidFill>
                  <a:prstClr val="white">
                    <a:tint val="75000"/>
                  </a:prstClr>
                </a:solidFill>
              </a:rPr>
              <a:pPr>
                <a:defRPr/>
              </a:pPr>
              <a:t>25/05/2023</a:t>
            </a:fld>
            <a:endParaRPr lang="fr-FR">
              <a:solidFill>
                <a:prstClr val="white">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ED8880DF-738D-4C8A-8AF5-8FF33452B1BE}" type="slidenum">
              <a:rPr lang="fr-FR">
                <a:solidFill>
                  <a:prstClr val="white">
                    <a:tint val="75000"/>
                  </a:prstClr>
                </a:solidFill>
              </a:rPr>
              <a:pPr>
                <a:defRPr/>
              </a:pPr>
              <a:t>‹#›</a:t>
            </a:fld>
            <a:endParaRPr lang="fr-FR">
              <a:solidFill>
                <a:prstClr val="white">
                  <a:tint val="75000"/>
                </a:prstClr>
              </a:solidFill>
            </a:endParaRPr>
          </a:p>
        </p:txBody>
      </p:sp>
    </p:spTree>
    <p:extLst>
      <p:ext uri="{BB962C8B-B14F-4D97-AF65-F5344CB8AC3E}">
        <p14:creationId xmlns:p14="http://schemas.microsoft.com/office/powerpoint/2010/main" val="120841183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TxTwoObj" preserve="1">
  <p:cSld name="Comparaison">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lvl1pPr>
              <a:defRPr/>
            </a:lvl1pPr>
          </a:lstStyle>
          <a:p>
            <a:r>
              <a:rPr lang="fr-FR"/>
              <a:t>Modifiez le style du titre</a:t>
            </a:r>
          </a:p>
        </p:txBody>
      </p:sp>
      <p:sp>
        <p:nvSpPr>
          <p:cNvPr id="3" name="Espace réservé du texte 2"/>
          <p:cNvSpPr>
            <a:spLocks noGrp="1"/>
          </p:cNvSpPr>
          <p:nvPr>
            <p:ph type="body" idx="1"/>
          </p:nvPr>
        </p:nvSpPr>
        <p:spPr>
          <a:xfrm>
            <a:off x="609600" y="1535113"/>
            <a:ext cx="5386917"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4" name="Espace réservé du contenu 3"/>
          <p:cNvSpPr>
            <a:spLocks noGrp="1"/>
          </p:cNvSpPr>
          <p:nvPr>
            <p:ph sz="half" idx="2"/>
          </p:nvPr>
        </p:nvSpPr>
        <p:spPr>
          <a:xfrm>
            <a:off x="609600" y="2174875"/>
            <a:ext cx="5386917"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5" name="Espace réservé du texte 4"/>
          <p:cNvSpPr>
            <a:spLocks noGrp="1"/>
          </p:cNvSpPr>
          <p:nvPr>
            <p:ph type="body" sz="quarter" idx="3"/>
          </p:nvPr>
        </p:nvSpPr>
        <p:spPr>
          <a:xfrm>
            <a:off x="6193389" y="1535113"/>
            <a:ext cx="5389033"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fr-FR"/>
              <a:t>Modifiez les styles du texte du masque</a:t>
            </a:r>
          </a:p>
        </p:txBody>
      </p:sp>
      <p:sp>
        <p:nvSpPr>
          <p:cNvPr id="6" name="Espace réservé du contenu 5"/>
          <p:cNvSpPr>
            <a:spLocks noGrp="1"/>
          </p:cNvSpPr>
          <p:nvPr>
            <p:ph sz="quarter" idx="4"/>
          </p:nvPr>
        </p:nvSpPr>
        <p:spPr>
          <a:xfrm>
            <a:off x="6193389" y="2174875"/>
            <a:ext cx="5389033"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7" name="Espace réservé de la date 3"/>
          <p:cNvSpPr>
            <a:spLocks noGrp="1"/>
          </p:cNvSpPr>
          <p:nvPr>
            <p:ph type="dt" sz="half" idx="10"/>
          </p:nvPr>
        </p:nvSpPr>
        <p:spPr/>
        <p:txBody>
          <a:bodyPr/>
          <a:lstStyle>
            <a:lvl1pPr>
              <a:defRPr/>
            </a:lvl1pPr>
          </a:lstStyle>
          <a:p>
            <a:pPr>
              <a:defRPr/>
            </a:pPr>
            <a:fld id="{7766CF8A-9BE5-4E6F-9369-802C5A25E097}" type="datetimeFigureOut">
              <a:rPr lang="fr-FR">
                <a:solidFill>
                  <a:prstClr val="white">
                    <a:tint val="75000"/>
                  </a:prstClr>
                </a:solidFill>
              </a:rPr>
              <a:pPr>
                <a:defRPr/>
              </a:pPr>
              <a:t>25/05/2023</a:t>
            </a:fld>
            <a:endParaRPr lang="fr-FR">
              <a:solidFill>
                <a:prstClr val="white">
                  <a:tint val="75000"/>
                </a:prstClr>
              </a:solidFill>
            </a:endParaRPr>
          </a:p>
        </p:txBody>
      </p:sp>
      <p:sp>
        <p:nvSpPr>
          <p:cNvPr id="8"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9" name="Espace réservé du numéro de diapositive 5"/>
          <p:cNvSpPr>
            <a:spLocks noGrp="1"/>
          </p:cNvSpPr>
          <p:nvPr>
            <p:ph type="sldNum" sz="quarter" idx="12"/>
          </p:nvPr>
        </p:nvSpPr>
        <p:spPr/>
        <p:txBody>
          <a:bodyPr/>
          <a:lstStyle>
            <a:lvl1pPr>
              <a:defRPr/>
            </a:lvl1pPr>
          </a:lstStyle>
          <a:p>
            <a:pPr>
              <a:defRPr/>
            </a:pPr>
            <a:fld id="{2FD48DE0-711D-42A7-83E0-C6414907D145}" type="slidenum">
              <a:rPr lang="fr-FR">
                <a:solidFill>
                  <a:prstClr val="white">
                    <a:tint val="75000"/>
                  </a:prstClr>
                </a:solidFill>
              </a:rPr>
              <a:pPr>
                <a:defRPr/>
              </a:pPr>
              <a:t>‹#›</a:t>
            </a:fld>
            <a:endParaRPr lang="fr-FR">
              <a:solidFill>
                <a:prstClr val="white">
                  <a:tint val="75000"/>
                </a:prstClr>
              </a:solidFill>
            </a:endParaRPr>
          </a:p>
        </p:txBody>
      </p:sp>
    </p:spTree>
    <p:extLst>
      <p:ext uri="{BB962C8B-B14F-4D97-AF65-F5344CB8AC3E}">
        <p14:creationId xmlns:p14="http://schemas.microsoft.com/office/powerpoint/2010/main" val="282347083"/>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itleOnly" preserve="1">
  <p:cSld name="Titre seu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e la date 3"/>
          <p:cNvSpPr>
            <a:spLocks noGrp="1"/>
          </p:cNvSpPr>
          <p:nvPr>
            <p:ph type="dt" sz="half" idx="10"/>
          </p:nvPr>
        </p:nvSpPr>
        <p:spPr/>
        <p:txBody>
          <a:bodyPr/>
          <a:lstStyle>
            <a:lvl1pPr>
              <a:defRPr/>
            </a:lvl1pPr>
          </a:lstStyle>
          <a:p>
            <a:pPr>
              <a:defRPr/>
            </a:pPr>
            <a:fld id="{88BCAD62-C745-4334-8084-42DAF2E94049}" type="datetimeFigureOut">
              <a:rPr lang="fr-FR">
                <a:solidFill>
                  <a:prstClr val="white">
                    <a:tint val="75000"/>
                  </a:prstClr>
                </a:solidFill>
              </a:rPr>
              <a:pPr>
                <a:defRPr/>
              </a:pPr>
              <a:t>25/05/2023</a:t>
            </a:fld>
            <a:endParaRPr lang="fr-FR">
              <a:solidFill>
                <a:prstClr val="white">
                  <a:tint val="75000"/>
                </a:prstClr>
              </a:solidFill>
            </a:endParaRPr>
          </a:p>
        </p:txBody>
      </p:sp>
      <p:sp>
        <p:nvSpPr>
          <p:cNvPr id="4"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5" name="Espace réservé du numéro de diapositive 5"/>
          <p:cNvSpPr>
            <a:spLocks noGrp="1"/>
          </p:cNvSpPr>
          <p:nvPr>
            <p:ph type="sldNum" sz="quarter" idx="12"/>
          </p:nvPr>
        </p:nvSpPr>
        <p:spPr/>
        <p:txBody>
          <a:bodyPr/>
          <a:lstStyle>
            <a:lvl1pPr>
              <a:defRPr/>
            </a:lvl1pPr>
          </a:lstStyle>
          <a:p>
            <a:pPr>
              <a:defRPr/>
            </a:pPr>
            <a:fld id="{0DC1C814-943A-4EA7-B6D2-BB33445AF3F4}" type="slidenum">
              <a:rPr lang="fr-FR">
                <a:solidFill>
                  <a:prstClr val="white">
                    <a:tint val="75000"/>
                  </a:prstClr>
                </a:solidFill>
              </a:rPr>
              <a:pPr>
                <a:defRPr/>
              </a:pPr>
              <a:t>‹#›</a:t>
            </a:fld>
            <a:endParaRPr lang="fr-FR">
              <a:solidFill>
                <a:prstClr val="white">
                  <a:tint val="75000"/>
                </a:prstClr>
              </a:solidFill>
            </a:endParaRPr>
          </a:p>
        </p:txBody>
      </p:sp>
    </p:spTree>
    <p:extLst>
      <p:ext uri="{BB962C8B-B14F-4D97-AF65-F5344CB8AC3E}">
        <p14:creationId xmlns:p14="http://schemas.microsoft.com/office/powerpoint/2010/main" val="304521524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blank" preserve="1">
  <p:cSld name="Vide">
    <p:spTree>
      <p:nvGrpSpPr>
        <p:cNvPr id="1" name=""/>
        <p:cNvGrpSpPr/>
        <p:nvPr/>
      </p:nvGrpSpPr>
      <p:grpSpPr>
        <a:xfrm>
          <a:off x="0" y="0"/>
          <a:ext cx="0" cy="0"/>
          <a:chOff x="0" y="0"/>
          <a:chExt cx="0" cy="0"/>
        </a:xfrm>
      </p:grpSpPr>
      <p:sp>
        <p:nvSpPr>
          <p:cNvPr id="2" name="Espace réservé de la date 3"/>
          <p:cNvSpPr>
            <a:spLocks noGrp="1"/>
          </p:cNvSpPr>
          <p:nvPr>
            <p:ph type="dt" sz="half" idx="10"/>
          </p:nvPr>
        </p:nvSpPr>
        <p:spPr/>
        <p:txBody>
          <a:bodyPr/>
          <a:lstStyle>
            <a:lvl1pPr>
              <a:defRPr/>
            </a:lvl1pPr>
          </a:lstStyle>
          <a:p>
            <a:pPr>
              <a:defRPr/>
            </a:pPr>
            <a:fld id="{38C909EE-CA85-4ED9-BE6A-3E70DD2E4524}" type="datetimeFigureOut">
              <a:rPr lang="fr-FR">
                <a:solidFill>
                  <a:prstClr val="white">
                    <a:tint val="75000"/>
                  </a:prstClr>
                </a:solidFill>
              </a:rPr>
              <a:pPr>
                <a:defRPr/>
              </a:pPr>
              <a:t>25/05/2023</a:t>
            </a:fld>
            <a:endParaRPr lang="fr-FR">
              <a:solidFill>
                <a:prstClr val="white">
                  <a:tint val="75000"/>
                </a:prstClr>
              </a:solidFill>
            </a:endParaRPr>
          </a:p>
        </p:txBody>
      </p:sp>
      <p:sp>
        <p:nvSpPr>
          <p:cNvPr id="3"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4" name="Espace réservé du numéro de diapositive 5"/>
          <p:cNvSpPr>
            <a:spLocks noGrp="1"/>
          </p:cNvSpPr>
          <p:nvPr>
            <p:ph type="sldNum" sz="quarter" idx="12"/>
          </p:nvPr>
        </p:nvSpPr>
        <p:spPr/>
        <p:txBody>
          <a:bodyPr/>
          <a:lstStyle>
            <a:lvl1pPr>
              <a:defRPr/>
            </a:lvl1pPr>
          </a:lstStyle>
          <a:p>
            <a:pPr>
              <a:defRPr/>
            </a:pPr>
            <a:fld id="{04044813-F69D-4081-B795-9A94117F0D4C}" type="slidenum">
              <a:rPr lang="fr-FR">
                <a:solidFill>
                  <a:prstClr val="white">
                    <a:tint val="75000"/>
                  </a:prstClr>
                </a:solidFill>
              </a:rPr>
              <a:pPr>
                <a:defRPr/>
              </a:pPr>
              <a:t>‹#›</a:t>
            </a:fld>
            <a:endParaRPr lang="fr-FR">
              <a:solidFill>
                <a:prstClr val="white">
                  <a:tint val="75000"/>
                </a:prstClr>
              </a:solidFill>
            </a:endParaRPr>
          </a:p>
        </p:txBody>
      </p:sp>
    </p:spTree>
    <p:extLst>
      <p:ext uri="{BB962C8B-B14F-4D97-AF65-F5344CB8AC3E}">
        <p14:creationId xmlns:p14="http://schemas.microsoft.com/office/powerpoint/2010/main" val="2092726716"/>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objTx" preserve="1">
  <p:cSld name="Contenu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609603" y="273050"/>
            <a:ext cx="4011084" cy="1162050"/>
          </a:xfrm>
        </p:spPr>
        <p:txBody>
          <a:bodyPr anchor="b"/>
          <a:lstStyle>
            <a:lvl1pPr algn="l">
              <a:defRPr sz="1500" b="1"/>
            </a:lvl1pPr>
          </a:lstStyle>
          <a:p>
            <a:r>
              <a:rPr lang="fr-FR"/>
              <a:t>Modifiez le style du titre</a:t>
            </a:r>
          </a:p>
        </p:txBody>
      </p:sp>
      <p:sp>
        <p:nvSpPr>
          <p:cNvPr id="3" name="Espace réservé du contenu 2"/>
          <p:cNvSpPr>
            <a:spLocks noGrp="1"/>
          </p:cNvSpPr>
          <p:nvPr>
            <p:ph idx="1"/>
          </p:nvPr>
        </p:nvSpPr>
        <p:spPr>
          <a:xfrm>
            <a:off x="4766733" y="273083"/>
            <a:ext cx="6815667"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u texte 3"/>
          <p:cNvSpPr>
            <a:spLocks noGrp="1"/>
          </p:cNvSpPr>
          <p:nvPr>
            <p:ph type="body" sz="half" idx="2"/>
          </p:nvPr>
        </p:nvSpPr>
        <p:spPr>
          <a:xfrm>
            <a:off x="609603" y="1435103"/>
            <a:ext cx="4011084"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E10FC5A9-79BB-4203-875A-425415A85AD0}" type="datetimeFigureOut">
              <a:rPr lang="fr-FR">
                <a:solidFill>
                  <a:prstClr val="white">
                    <a:tint val="75000"/>
                  </a:prstClr>
                </a:solidFill>
              </a:rPr>
              <a:pPr>
                <a:defRPr/>
              </a:pPr>
              <a:t>25/05/2023</a:t>
            </a:fld>
            <a:endParaRPr lang="fr-FR">
              <a:solidFill>
                <a:prstClr val="white">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9CF04E06-52FA-4BF1-8F13-2D0E94FBE799}" type="slidenum">
              <a:rPr lang="fr-FR">
                <a:solidFill>
                  <a:prstClr val="white">
                    <a:tint val="75000"/>
                  </a:prstClr>
                </a:solidFill>
              </a:rPr>
              <a:pPr>
                <a:defRPr/>
              </a:pPr>
              <a:t>‹#›</a:t>
            </a:fld>
            <a:endParaRPr lang="fr-FR">
              <a:solidFill>
                <a:prstClr val="white">
                  <a:tint val="75000"/>
                </a:prstClr>
              </a:solidFill>
            </a:endParaRPr>
          </a:p>
        </p:txBody>
      </p:sp>
    </p:spTree>
    <p:extLst>
      <p:ext uri="{BB962C8B-B14F-4D97-AF65-F5344CB8AC3E}">
        <p14:creationId xmlns:p14="http://schemas.microsoft.com/office/powerpoint/2010/main" val="530844884"/>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picTx" preserve="1">
  <p:cSld name="Image avec légende">
    <p:spTree>
      <p:nvGrpSpPr>
        <p:cNvPr id="1" name=""/>
        <p:cNvGrpSpPr/>
        <p:nvPr/>
      </p:nvGrpSpPr>
      <p:grpSpPr>
        <a:xfrm>
          <a:off x="0" y="0"/>
          <a:ext cx="0" cy="0"/>
          <a:chOff x="0" y="0"/>
          <a:chExt cx="0" cy="0"/>
        </a:xfrm>
      </p:grpSpPr>
      <p:sp>
        <p:nvSpPr>
          <p:cNvPr id="2" name="Titre 1"/>
          <p:cNvSpPr>
            <a:spLocks noGrp="1"/>
          </p:cNvSpPr>
          <p:nvPr>
            <p:ph type="title"/>
          </p:nvPr>
        </p:nvSpPr>
        <p:spPr>
          <a:xfrm>
            <a:off x="2389717" y="4800600"/>
            <a:ext cx="7315200" cy="566738"/>
          </a:xfrm>
        </p:spPr>
        <p:txBody>
          <a:bodyPr anchor="b"/>
          <a:lstStyle>
            <a:lvl1pPr algn="l">
              <a:defRPr sz="1500" b="1"/>
            </a:lvl1pPr>
          </a:lstStyle>
          <a:p>
            <a:r>
              <a:rPr lang="fr-FR"/>
              <a:t>Modifiez le style du titre</a:t>
            </a:r>
          </a:p>
        </p:txBody>
      </p:sp>
      <p:sp>
        <p:nvSpPr>
          <p:cNvPr id="3" name="Espace réservé pour une image  2"/>
          <p:cNvSpPr>
            <a:spLocks noGrp="1"/>
          </p:cNvSpPr>
          <p:nvPr>
            <p:ph type="pic" idx="1"/>
          </p:nvPr>
        </p:nvSpPr>
        <p:spPr>
          <a:xfrm>
            <a:off x="2389717" y="612775"/>
            <a:ext cx="7315200" cy="4114800"/>
          </a:xfrm>
        </p:spPr>
        <p:txBody>
          <a:bodyPr rtlCol="0">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pPr lvl="0"/>
            <a:endParaRPr lang="fr-FR" noProof="0"/>
          </a:p>
        </p:txBody>
      </p:sp>
      <p:sp>
        <p:nvSpPr>
          <p:cNvPr id="4" name="Espace réservé du texte 3"/>
          <p:cNvSpPr>
            <a:spLocks noGrp="1"/>
          </p:cNvSpPr>
          <p:nvPr>
            <p:ph type="body" sz="half" idx="2"/>
          </p:nvPr>
        </p:nvSpPr>
        <p:spPr>
          <a:xfrm>
            <a:off x="2389717" y="5367338"/>
            <a:ext cx="73152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fr-FR"/>
              <a:t>Modifiez les styles du texte du masque</a:t>
            </a:r>
          </a:p>
        </p:txBody>
      </p:sp>
      <p:sp>
        <p:nvSpPr>
          <p:cNvPr id="5" name="Espace réservé de la date 3"/>
          <p:cNvSpPr>
            <a:spLocks noGrp="1"/>
          </p:cNvSpPr>
          <p:nvPr>
            <p:ph type="dt" sz="half" idx="10"/>
          </p:nvPr>
        </p:nvSpPr>
        <p:spPr/>
        <p:txBody>
          <a:bodyPr/>
          <a:lstStyle>
            <a:lvl1pPr>
              <a:defRPr/>
            </a:lvl1pPr>
          </a:lstStyle>
          <a:p>
            <a:pPr>
              <a:defRPr/>
            </a:pPr>
            <a:fld id="{8E8F00B1-E920-4D17-9095-973B55181FA7}" type="datetimeFigureOut">
              <a:rPr lang="fr-FR">
                <a:solidFill>
                  <a:prstClr val="white">
                    <a:tint val="75000"/>
                  </a:prstClr>
                </a:solidFill>
              </a:rPr>
              <a:pPr>
                <a:defRPr/>
              </a:pPr>
              <a:t>25/05/2023</a:t>
            </a:fld>
            <a:endParaRPr lang="fr-FR">
              <a:solidFill>
                <a:prstClr val="white">
                  <a:tint val="75000"/>
                </a:prstClr>
              </a:solidFill>
            </a:endParaRPr>
          </a:p>
        </p:txBody>
      </p:sp>
      <p:sp>
        <p:nvSpPr>
          <p:cNvPr id="6"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7" name="Espace réservé du numéro de diapositive 5"/>
          <p:cNvSpPr>
            <a:spLocks noGrp="1"/>
          </p:cNvSpPr>
          <p:nvPr>
            <p:ph type="sldNum" sz="quarter" idx="12"/>
          </p:nvPr>
        </p:nvSpPr>
        <p:spPr/>
        <p:txBody>
          <a:bodyPr/>
          <a:lstStyle>
            <a:lvl1pPr>
              <a:defRPr/>
            </a:lvl1pPr>
          </a:lstStyle>
          <a:p>
            <a:pPr>
              <a:defRPr/>
            </a:pPr>
            <a:fld id="{FEF29442-FA1B-43BF-BC8B-B81F53C6A1E3}" type="slidenum">
              <a:rPr lang="fr-FR">
                <a:solidFill>
                  <a:prstClr val="white">
                    <a:tint val="75000"/>
                  </a:prstClr>
                </a:solidFill>
              </a:rPr>
              <a:pPr>
                <a:defRPr/>
              </a:pPr>
              <a:t>‹#›</a:t>
            </a:fld>
            <a:endParaRPr lang="fr-FR">
              <a:solidFill>
                <a:prstClr val="white">
                  <a:tint val="75000"/>
                </a:prstClr>
              </a:solidFill>
            </a:endParaRPr>
          </a:p>
        </p:txBody>
      </p:sp>
    </p:spTree>
    <p:extLst>
      <p:ext uri="{BB962C8B-B14F-4D97-AF65-F5344CB8AC3E}">
        <p14:creationId xmlns:p14="http://schemas.microsoft.com/office/powerpoint/2010/main" val="386346137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 Content_CALIBRI SUBHEAD O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850880" cy="914400"/>
          </a:xfrm>
        </p:spPr>
        <p:txBody>
          <a:bodyPr/>
          <a:lstStyle>
            <a:lvl1pPr>
              <a:defRPr cap="none" baseline="0"/>
            </a:lvl1pPr>
          </a:lstStyle>
          <a:p>
            <a:r>
              <a:rPr lang="en-US"/>
              <a:t>Click to edit master title style</a:t>
            </a:r>
          </a:p>
        </p:txBody>
      </p:sp>
      <p:sp>
        <p:nvSpPr>
          <p:cNvPr id="3" name="Content Placeholder 2"/>
          <p:cNvSpPr>
            <a:spLocks noGrp="1"/>
          </p:cNvSpPr>
          <p:nvPr>
            <p:ph sz="half" idx="1" hasCustomPrompt="1"/>
          </p:nvPr>
        </p:nvSpPr>
        <p:spPr>
          <a:xfrm>
            <a:off x="670560" y="1750483"/>
            <a:ext cx="5090160" cy="4467436"/>
          </a:xfrm>
        </p:spPr>
        <p:txBody>
          <a:bodyPr/>
          <a:lstStyle>
            <a:lvl1pPr>
              <a:spcBef>
                <a:spcPts val="800"/>
              </a:spcBef>
              <a:defRPr sz="2400" b="1">
                <a:solidFill>
                  <a:schemeClr val="accent5"/>
                </a:solidFill>
                <a:latin typeface="Calibri" panose="020F0502020204030204" pitchFamily="34" charset="0"/>
                <a:cs typeface="Calibri" panose="020F0502020204030204" pitchFamily="34" charset="0"/>
              </a:defRPr>
            </a:lvl1pPr>
            <a:lvl2pPr>
              <a:spcBef>
                <a:spcPts val="800"/>
              </a:spcBef>
              <a:defRPr sz="2133"/>
            </a:lvl2pPr>
            <a:lvl3pPr>
              <a:spcBef>
                <a:spcPts val="800"/>
              </a:spcBef>
              <a:defRPr sz="1867"/>
            </a:lvl3pPr>
            <a:lvl4pPr>
              <a:spcBef>
                <a:spcPts val="800"/>
              </a:spcBef>
              <a:defRPr sz="1600"/>
            </a:lvl4pPr>
            <a:lvl5pPr>
              <a:spcBef>
                <a:spcPts val="800"/>
              </a:spcBef>
              <a:defRPr sz="1600"/>
            </a:lvl5pPr>
            <a:lvl6pPr>
              <a:defRPr sz="2400"/>
            </a:lvl6pPr>
            <a:lvl7pPr>
              <a:defRPr sz="2400"/>
            </a:lvl7pPr>
            <a:lvl8pPr>
              <a:defRPr sz="2400"/>
            </a:lvl8pPr>
            <a:lvl9pPr>
              <a:defRPr sz="24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4" name="Content Placeholder 3"/>
          <p:cNvSpPr>
            <a:spLocks noGrp="1"/>
          </p:cNvSpPr>
          <p:nvPr>
            <p:ph sz="half" idx="2" hasCustomPrompt="1"/>
          </p:nvPr>
        </p:nvSpPr>
        <p:spPr>
          <a:xfrm>
            <a:off x="6431280" y="1750483"/>
            <a:ext cx="5090160" cy="4467436"/>
          </a:xfrm>
        </p:spPr>
        <p:txBody>
          <a:bodyPr/>
          <a:lstStyle>
            <a:lvl1pPr>
              <a:spcBef>
                <a:spcPts val="800"/>
              </a:spcBef>
              <a:defRPr lang="en-US" sz="2400" b="1" kern="1200" smtClean="0">
                <a:solidFill>
                  <a:schemeClr val="accent5"/>
                </a:solidFill>
                <a:latin typeface="Calibri" panose="020F0502020204030204" pitchFamily="34" charset="0"/>
                <a:ea typeface="+mn-ea"/>
                <a:cs typeface="Calibri" panose="020F0502020204030204" pitchFamily="34" charset="0"/>
              </a:defRPr>
            </a:lvl1pPr>
            <a:lvl2pPr>
              <a:spcBef>
                <a:spcPts val="800"/>
              </a:spcBef>
              <a:defRPr sz="2133"/>
            </a:lvl2pPr>
            <a:lvl3pPr>
              <a:spcBef>
                <a:spcPts val="800"/>
              </a:spcBef>
              <a:defRPr sz="1867"/>
            </a:lvl3pPr>
            <a:lvl4pPr>
              <a:spcBef>
                <a:spcPts val="800"/>
              </a:spcBef>
              <a:defRPr sz="1600"/>
            </a:lvl4pPr>
            <a:lvl5pPr>
              <a:spcBef>
                <a:spcPts val="800"/>
              </a:spcBef>
              <a:defRPr sz="1600"/>
            </a:lvl5pPr>
            <a:lvl6pPr>
              <a:defRPr sz="2400"/>
            </a:lvl6pPr>
            <a:lvl7pPr>
              <a:defRPr sz="2400"/>
            </a:lvl7pPr>
            <a:lvl8pPr>
              <a:defRPr sz="2400"/>
            </a:lvl8pPr>
            <a:lvl9pPr>
              <a:defRPr sz="2400"/>
            </a:lvl9pPr>
          </a:lstStyle>
          <a:p>
            <a:pPr marL="0" lvl="0" indent="0" algn="l" defTabSz="1219170" rtl="0" eaLnBrk="1" latinLnBrk="0" hangingPunct="1">
              <a:lnSpc>
                <a:spcPct val="100000"/>
              </a:lnSpc>
              <a:spcBef>
                <a:spcPts val="800"/>
              </a:spcBef>
              <a:buFont typeface="Arial" panose="020B0604020202020204" pitchFamily="34" charset="0"/>
              <a:buNone/>
            </a:pPr>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6" name="Footer Placeholder 3">
            <a:extLst>
              <a:ext uri="{FF2B5EF4-FFF2-40B4-BE49-F238E27FC236}">
                <a16:creationId xmlns:a16="http://schemas.microsoft.com/office/drawing/2014/main" id="{09413C78-A9E7-44C5-8E88-62C58A8A7901}"/>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7" name="Slide Number Placeholder 4">
            <a:extLst>
              <a:ext uri="{FF2B5EF4-FFF2-40B4-BE49-F238E27FC236}">
                <a16:creationId xmlns:a16="http://schemas.microsoft.com/office/drawing/2014/main" id="{2ED3493C-D29B-4FDE-B145-295B50BDD0E5}"/>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965924529"/>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x" preserve="1">
  <p:cSld name="Titre et texte vertical">
    <p:spTree>
      <p:nvGrpSpPr>
        <p:cNvPr id="1" name=""/>
        <p:cNvGrpSpPr/>
        <p:nvPr/>
      </p:nvGrpSpPr>
      <p:grpSpPr>
        <a:xfrm>
          <a:off x="0" y="0"/>
          <a:ext cx="0" cy="0"/>
          <a:chOff x="0" y="0"/>
          <a:chExt cx="0" cy="0"/>
        </a:xfrm>
      </p:grpSpPr>
      <p:sp>
        <p:nvSpPr>
          <p:cNvPr id="2" name="Titre 1"/>
          <p:cNvSpPr>
            <a:spLocks noGrp="1"/>
          </p:cNvSpPr>
          <p:nvPr>
            <p:ph type="title"/>
          </p:nvPr>
        </p:nvSpPr>
        <p:spPr/>
        <p:txBody>
          <a:bodyPr/>
          <a:lstStyle/>
          <a:p>
            <a:r>
              <a:rPr lang="fr-FR"/>
              <a:t>Modifiez le style du titre</a:t>
            </a:r>
          </a:p>
        </p:txBody>
      </p:sp>
      <p:sp>
        <p:nvSpPr>
          <p:cNvPr id="3" name="Espace réservé du texte vertical 2"/>
          <p:cNvSpPr>
            <a:spLocks noGrp="1"/>
          </p:cNvSpPr>
          <p:nvPr>
            <p:ph type="body" orient="vert" idx="1"/>
          </p:nvPr>
        </p:nvSpPr>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9A89D0B1-E80E-44D1-9CB1-C677CFF96B89}" type="datetimeFigureOut">
              <a:rPr lang="fr-FR">
                <a:solidFill>
                  <a:prstClr val="white">
                    <a:tint val="75000"/>
                  </a:prstClr>
                </a:solidFill>
              </a:rPr>
              <a:pPr>
                <a:defRPr/>
              </a:pPr>
              <a:t>25/05/2023</a:t>
            </a:fld>
            <a:endParaRPr lang="fr-FR">
              <a:solidFill>
                <a:prstClr val="white">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16B6AEB8-1014-43EA-8088-536CAD04A17A}" type="slidenum">
              <a:rPr lang="fr-FR">
                <a:solidFill>
                  <a:prstClr val="white">
                    <a:tint val="75000"/>
                  </a:prstClr>
                </a:solidFill>
              </a:rPr>
              <a:pPr>
                <a:defRPr/>
              </a:pPr>
              <a:t>‹#›</a:t>
            </a:fld>
            <a:endParaRPr lang="fr-FR">
              <a:solidFill>
                <a:prstClr val="white">
                  <a:tint val="75000"/>
                </a:prstClr>
              </a:solidFill>
            </a:endParaRPr>
          </a:p>
        </p:txBody>
      </p:sp>
    </p:spTree>
    <p:extLst>
      <p:ext uri="{BB962C8B-B14F-4D97-AF65-F5344CB8AC3E}">
        <p14:creationId xmlns:p14="http://schemas.microsoft.com/office/powerpoint/2010/main" val="240059084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itleAndTx" preserve="1">
  <p:cSld name="Titre vertical et texte">
    <p:spTree>
      <p:nvGrpSpPr>
        <p:cNvPr id="1" name=""/>
        <p:cNvGrpSpPr/>
        <p:nvPr/>
      </p:nvGrpSpPr>
      <p:grpSpPr>
        <a:xfrm>
          <a:off x="0" y="0"/>
          <a:ext cx="0" cy="0"/>
          <a:chOff x="0" y="0"/>
          <a:chExt cx="0" cy="0"/>
        </a:xfrm>
      </p:grpSpPr>
      <p:sp>
        <p:nvSpPr>
          <p:cNvPr id="2" name="Titre vertical 1"/>
          <p:cNvSpPr>
            <a:spLocks noGrp="1"/>
          </p:cNvSpPr>
          <p:nvPr>
            <p:ph type="title" orient="vert"/>
          </p:nvPr>
        </p:nvSpPr>
        <p:spPr>
          <a:xfrm>
            <a:off x="8839200" y="274671"/>
            <a:ext cx="2743200" cy="5851525"/>
          </a:xfrm>
        </p:spPr>
        <p:txBody>
          <a:bodyPr vert="eaVert"/>
          <a:lstStyle/>
          <a:p>
            <a:r>
              <a:rPr lang="fr-FR"/>
              <a:t>Modifiez le style du titre</a:t>
            </a:r>
          </a:p>
        </p:txBody>
      </p:sp>
      <p:sp>
        <p:nvSpPr>
          <p:cNvPr id="3" name="Espace réservé du texte vertical 2"/>
          <p:cNvSpPr>
            <a:spLocks noGrp="1"/>
          </p:cNvSpPr>
          <p:nvPr>
            <p:ph type="body" orient="vert" idx="1"/>
          </p:nvPr>
        </p:nvSpPr>
        <p:spPr>
          <a:xfrm>
            <a:off x="609600" y="274671"/>
            <a:ext cx="8026400" cy="5851525"/>
          </a:xfrm>
        </p:spPr>
        <p:txBody>
          <a:bodyPr vert="eaVert"/>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10"/>
          </p:nvPr>
        </p:nvSpPr>
        <p:spPr/>
        <p:txBody>
          <a:bodyPr/>
          <a:lstStyle>
            <a:lvl1pPr>
              <a:defRPr/>
            </a:lvl1pPr>
          </a:lstStyle>
          <a:p>
            <a:pPr>
              <a:defRPr/>
            </a:pPr>
            <a:fld id="{2EBF8B5D-0052-4750-9F28-1B807392AEBC}" type="datetimeFigureOut">
              <a:rPr lang="fr-FR">
                <a:solidFill>
                  <a:prstClr val="white">
                    <a:tint val="75000"/>
                  </a:prstClr>
                </a:solidFill>
              </a:rPr>
              <a:pPr>
                <a:defRPr/>
              </a:pPr>
              <a:t>25/05/2023</a:t>
            </a:fld>
            <a:endParaRPr lang="fr-FR">
              <a:solidFill>
                <a:prstClr val="white">
                  <a:tint val="75000"/>
                </a:prstClr>
              </a:solidFill>
            </a:endParaRPr>
          </a:p>
        </p:txBody>
      </p:sp>
      <p:sp>
        <p:nvSpPr>
          <p:cNvPr id="5" name="Espace réservé du pied de page 4"/>
          <p:cNvSpPr>
            <a:spLocks noGrp="1"/>
          </p:cNvSpPr>
          <p:nvPr>
            <p:ph type="ftr" sz="quarter" idx="11"/>
          </p:nvPr>
        </p:nvSpPr>
        <p:spPr/>
        <p:txBody>
          <a:bodyPr/>
          <a:lstStyle>
            <a:lvl1pPr>
              <a:defRPr/>
            </a:lvl1pPr>
          </a:lstStyle>
          <a:p>
            <a:pPr>
              <a:defRPr/>
            </a:pPr>
            <a:endParaRPr lang="fr-FR">
              <a:solidFill>
                <a:prstClr val="white">
                  <a:tint val="75000"/>
                </a:prstClr>
              </a:solidFill>
            </a:endParaRPr>
          </a:p>
        </p:txBody>
      </p:sp>
      <p:sp>
        <p:nvSpPr>
          <p:cNvPr id="6" name="Espace réservé du numéro de diapositive 5"/>
          <p:cNvSpPr>
            <a:spLocks noGrp="1"/>
          </p:cNvSpPr>
          <p:nvPr>
            <p:ph type="sldNum" sz="quarter" idx="12"/>
          </p:nvPr>
        </p:nvSpPr>
        <p:spPr/>
        <p:txBody>
          <a:bodyPr/>
          <a:lstStyle>
            <a:lvl1pPr>
              <a:defRPr/>
            </a:lvl1pPr>
          </a:lstStyle>
          <a:p>
            <a:pPr>
              <a:defRPr/>
            </a:pPr>
            <a:fld id="{31458367-F284-4188-BC04-0A02D83C2381}" type="slidenum">
              <a:rPr lang="fr-FR">
                <a:solidFill>
                  <a:prstClr val="white">
                    <a:tint val="75000"/>
                  </a:prstClr>
                </a:solidFill>
              </a:rPr>
              <a:pPr>
                <a:defRPr/>
              </a:pPr>
              <a:t>‹#›</a:t>
            </a:fld>
            <a:endParaRPr lang="fr-FR">
              <a:solidFill>
                <a:prstClr val="white">
                  <a:tint val="75000"/>
                </a:prstClr>
              </a:solidFill>
            </a:endParaRPr>
          </a:p>
        </p:txBody>
      </p:sp>
    </p:spTree>
    <p:extLst>
      <p:ext uri="{BB962C8B-B14F-4D97-AF65-F5344CB8AC3E}">
        <p14:creationId xmlns:p14="http://schemas.microsoft.com/office/powerpoint/2010/main" val="37603547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userDrawn="1">
  <p:cSld name="2_Titre et contenu">
    <p:spTree>
      <p:nvGrpSpPr>
        <p:cNvPr id="1" name=""/>
        <p:cNvGrpSpPr/>
        <p:nvPr/>
      </p:nvGrpSpPr>
      <p:grpSpPr>
        <a:xfrm>
          <a:off x="0" y="0"/>
          <a:ext cx="0" cy="0"/>
          <a:chOff x="0" y="0"/>
          <a:chExt cx="0" cy="0"/>
        </a:xfrm>
      </p:grpSpPr>
      <p:sp>
        <p:nvSpPr>
          <p:cNvPr id="3" name="Espace réservé du contenu 2"/>
          <p:cNvSpPr>
            <a:spLocks noGrp="1"/>
          </p:cNvSpPr>
          <p:nvPr>
            <p:ph idx="1"/>
          </p:nvPr>
        </p:nvSpPr>
        <p:spPr/>
        <p:txBody>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endParaRPr lang="en-US"/>
          </a:p>
        </p:txBody>
      </p:sp>
    </p:spTree>
    <p:extLst>
      <p:ext uri="{BB962C8B-B14F-4D97-AF65-F5344CB8AC3E}">
        <p14:creationId xmlns:p14="http://schemas.microsoft.com/office/powerpoint/2010/main" val="1827538205"/>
      </p:ext>
    </p:extLst>
  </p:cSld>
  <p:clrMapOvr>
    <a:masterClrMapping/>
  </p:clrMapOvr>
  <p:transition/>
</p:sldLayout>
</file>

<file path=ppt/slideLayouts/slideLayout183.xml><?xml version="1.0" encoding="utf-8"?>
<p:sldLayout xmlns:a="http://schemas.openxmlformats.org/drawingml/2006/main" xmlns:r="http://schemas.openxmlformats.org/officeDocument/2006/relationships" xmlns:p="http://schemas.openxmlformats.org/presentationml/2006/main"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p>
            <a:r>
              <a:rPr lang="en-CA"/>
              <a:t>Click to edit Master title style</a:t>
            </a:r>
            <a:endParaRPr lang="en-US"/>
          </a:p>
        </p:txBody>
      </p:sp>
      <p:sp>
        <p:nvSpPr>
          <p:cNvPr id="3" name="Table Placeholder 2"/>
          <p:cNvSpPr>
            <a:spLocks noGrp="1"/>
          </p:cNvSpPr>
          <p:nvPr>
            <p:ph type="tbl" idx="1"/>
          </p:nvPr>
        </p:nvSpPr>
        <p:spPr>
          <a:xfrm>
            <a:off x="609600" y="1600206"/>
            <a:ext cx="10972800" cy="4525963"/>
          </a:xfrm>
        </p:spPr>
        <p:txBody>
          <a:bodyPr/>
          <a:lstStyle/>
          <a:p>
            <a:endParaRPr lang="en-US"/>
          </a:p>
        </p:txBody>
      </p:sp>
      <p:sp>
        <p:nvSpPr>
          <p:cNvPr id="4" name="Date Placeholder 3"/>
          <p:cNvSpPr>
            <a:spLocks noGrp="1"/>
          </p:cNvSpPr>
          <p:nvPr>
            <p:ph type="dt" sz="half" idx="10"/>
          </p:nvPr>
        </p:nvSpPr>
        <p:spPr>
          <a:xfrm>
            <a:off x="609600" y="6245225"/>
            <a:ext cx="2844800" cy="476250"/>
          </a:xfrm>
          <a:prstGeom prst="rect">
            <a:avLst/>
          </a:prstGeom>
        </p:spPr>
        <p:txBody>
          <a:bodyPr/>
          <a:lstStyle>
            <a:lvl1pPr>
              <a:defRPr/>
            </a:lvl1pPr>
          </a:lstStyle>
          <a:p>
            <a:endParaRPr lang="en-US">
              <a:solidFill>
                <a:srgbClr val="FFFFFF"/>
              </a:solidFill>
            </a:endParaRPr>
          </a:p>
        </p:txBody>
      </p:sp>
      <p:sp>
        <p:nvSpPr>
          <p:cNvPr id="5" name="Footer Placeholder 4"/>
          <p:cNvSpPr>
            <a:spLocks noGrp="1"/>
          </p:cNvSpPr>
          <p:nvPr>
            <p:ph type="ftr" sz="quarter" idx="11"/>
          </p:nvPr>
        </p:nvSpPr>
        <p:spPr>
          <a:xfrm>
            <a:off x="4165600" y="6245225"/>
            <a:ext cx="3860800" cy="476250"/>
          </a:xfrm>
          <a:prstGeom prst="rect">
            <a:avLst/>
          </a:prstGeom>
        </p:spPr>
        <p:txBody>
          <a:bodyPr/>
          <a:lstStyle>
            <a:lvl1pPr>
              <a:defRPr/>
            </a:lvl1pPr>
          </a:lstStyle>
          <a:p>
            <a:endParaRPr lang="en-US">
              <a:solidFill>
                <a:srgbClr val="FFFFFF"/>
              </a:solidFill>
            </a:endParaRPr>
          </a:p>
        </p:txBody>
      </p:sp>
      <p:sp>
        <p:nvSpPr>
          <p:cNvPr id="6" name="Slide Number Placeholder 5"/>
          <p:cNvSpPr>
            <a:spLocks noGrp="1"/>
          </p:cNvSpPr>
          <p:nvPr>
            <p:ph type="sldNum" sz="quarter" idx="12"/>
          </p:nvPr>
        </p:nvSpPr>
        <p:spPr>
          <a:xfrm>
            <a:off x="8737600" y="6245225"/>
            <a:ext cx="2844800" cy="476250"/>
          </a:xfrm>
        </p:spPr>
        <p:txBody>
          <a:bodyPr/>
          <a:lstStyle>
            <a:lvl1pPr>
              <a:defRPr/>
            </a:lvl1pPr>
          </a:lstStyle>
          <a:p>
            <a:fld id="{0F50B850-5CED-7D42-A5B9-3C6BF18B8962}" type="slidenum">
              <a:rPr lang="en-US">
                <a:solidFill>
                  <a:srgbClr val="FFFFFF"/>
                </a:solidFill>
              </a:rPr>
              <a:pPr/>
              <a:t>‹#›</a:t>
            </a:fld>
            <a:endParaRPr lang="en-US">
              <a:solidFill>
                <a:srgbClr val="FFFFFF"/>
              </a:solidFill>
            </a:endParaRPr>
          </a:p>
        </p:txBody>
      </p:sp>
    </p:spTree>
    <p:extLst>
      <p:ext uri="{BB962C8B-B14F-4D97-AF65-F5344CB8AC3E}">
        <p14:creationId xmlns:p14="http://schemas.microsoft.com/office/powerpoint/2010/main" val="395354533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9" name="Title 8"/>
          <p:cNvSpPr>
            <a:spLocks noGrp="1"/>
          </p:cNvSpPr>
          <p:nvPr>
            <p:ph type="ctrTitle"/>
          </p:nvPr>
        </p:nvSpPr>
        <p:spPr>
          <a:xfrm>
            <a:off x="711200" y="1371600"/>
            <a:ext cx="10468864" cy="1828800"/>
          </a:xfrm>
          <a:ln>
            <a:noFill/>
          </a:ln>
        </p:spPr>
        <p:txBody>
          <a:bodyPr tIns="0" rIns="18288">
            <a:normAutofit/>
            <a:scene3d>
              <a:camera prst="orthographicFront"/>
              <a:lightRig rig="freezing" dir="t">
                <a:rot lat="0" lon="0" rev="5640000"/>
              </a:lightRig>
            </a:scene3d>
            <a:sp3d prstMaterial="flat">
              <a:bevelT w="38100" h="38100"/>
              <a:contourClr>
                <a:schemeClr val="tx2"/>
              </a:contourClr>
            </a:sp3d>
          </a:bodyPr>
          <a:lstStyle>
            <a:lvl1pPr algn="r" rtl="0">
              <a:spcBef>
                <a:spcPct val="0"/>
              </a:spcBef>
              <a:buNone/>
              <a:defRPr sz="5600" b="1">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17" name="Subtitle 16"/>
          <p:cNvSpPr>
            <a:spLocks noGrp="1"/>
          </p:cNvSpPr>
          <p:nvPr>
            <p:ph type="subTitle" idx="1"/>
          </p:nvPr>
        </p:nvSpPr>
        <p:spPr>
          <a:xfrm>
            <a:off x="711200" y="3228536"/>
            <a:ext cx="10472928" cy="1752600"/>
          </a:xfrm>
        </p:spPr>
        <p:txBody>
          <a:bodyPr lIns="0" rIns="18288"/>
          <a:lstStyle>
            <a:lvl1pPr marL="0" marR="45720" indent="0" algn="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4" name="Date Placeholder 9"/>
          <p:cNvSpPr>
            <a:spLocks noGrp="1"/>
          </p:cNvSpPr>
          <p:nvPr>
            <p:ph type="dt" sz="half" idx="10"/>
          </p:nvPr>
        </p:nvSpPr>
        <p:spPr/>
        <p:txBody>
          <a:bodyPr/>
          <a:lstStyle>
            <a:lvl1pPr>
              <a:defRPr/>
            </a:lvl1pPr>
          </a:lstStyle>
          <a:p>
            <a:fld id="{1AD7F5E2-14AD-4A8C-B8F3-891A5F712713}" type="datetime1">
              <a:rPr lang="en-US" altLang="en-US"/>
              <a:pPr/>
              <a:t>5/25/2023</a:t>
            </a:fld>
            <a:endParaRPr lang="en-US" altLang="en-US"/>
          </a:p>
        </p:txBody>
      </p:sp>
      <p:sp>
        <p:nvSpPr>
          <p:cNvPr id="5" name="Footer Placeholder 21"/>
          <p:cNvSpPr>
            <a:spLocks noGrp="1"/>
          </p:cNvSpPr>
          <p:nvPr>
            <p:ph type="ftr" sz="quarter" idx="11"/>
          </p:nvPr>
        </p:nvSpPr>
        <p:spPr/>
        <p:txBody>
          <a:bodyPr/>
          <a:lstStyle>
            <a:lvl1pPr>
              <a:defRPr/>
            </a:lvl1pPr>
          </a:lstStyle>
          <a:p>
            <a:pPr>
              <a:defRPr/>
            </a:pPr>
            <a:endParaRPr lang="en-CA"/>
          </a:p>
        </p:txBody>
      </p:sp>
      <p:sp>
        <p:nvSpPr>
          <p:cNvPr id="6" name="Slide Number Placeholder 17"/>
          <p:cNvSpPr>
            <a:spLocks noGrp="1"/>
          </p:cNvSpPr>
          <p:nvPr>
            <p:ph type="sldNum" sz="quarter" idx="12"/>
          </p:nvPr>
        </p:nvSpPr>
        <p:spPr/>
        <p:txBody>
          <a:bodyPr/>
          <a:lstStyle>
            <a:lvl1pPr>
              <a:defRPr/>
            </a:lvl1pPr>
          </a:lstStyle>
          <a:p>
            <a:fld id="{7BCAB75B-78DF-4C39-B722-C7F35ED281CB}" type="slidenum">
              <a:rPr lang="en-US" altLang="en-US"/>
              <a:pPr/>
              <a:t>‹#›</a:t>
            </a:fld>
            <a:endParaRPr lang="en-US" altLang="en-US"/>
          </a:p>
        </p:txBody>
      </p:sp>
    </p:spTree>
    <p:extLst>
      <p:ext uri="{BB962C8B-B14F-4D97-AF65-F5344CB8AC3E}">
        <p14:creationId xmlns:p14="http://schemas.microsoft.com/office/powerpoint/2010/main" val="2823318471"/>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fld id="{A6C3A91F-F1A3-48A8-8018-A5667C119713}" type="datetime1">
              <a:rPr lang="en-US" altLang="en-US"/>
              <a:pPr/>
              <a:t>5/25/2023</a:t>
            </a:fld>
            <a:endParaRPr lang="en-US" altLang="en-US"/>
          </a:p>
        </p:txBody>
      </p:sp>
      <p:sp>
        <p:nvSpPr>
          <p:cNvPr id="5" name="Footer Placeholder 21"/>
          <p:cNvSpPr>
            <a:spLocks noGrp="1"/>
          </p:cNvSpPr>
          <p:nvPr>
            <p:ph type="ftr" sz="quarter" idx="11"/>
          </p:nvPr>
        </p:nvSpPr>
        <p:spPr/>
        <p:txBody>
          <a:bodyPr/>
          <a:lstStyle>
            <a:lvl1pPr>
              <a:defRPr/>
            </a:lvl1pPr>
          </a:lstStyle>
          <a:p>
            <a:pPr>
              <a:defRPr/>
            </a:pPr>
            <a:endParaRPr lang="en-CA"/>
          </a:p>
        </p:txBody>
      </p:sp>
      <p:sp>
        <p:nvSpPr>
          <p:cNvPr id="6" name="Slide Number Placeholder 17"/>
          <p:cNvSpPr>
            <a:spLocks noGrp="1"/>
          </p:cNvSpPr>
          <p:nvPr>
            <p:ph type="sldNum" sz="quarter" idx="12"/>
          </p:nvPr>
        </p:nvSpPr>
        <p:spPr/>
        <p:txBody>
          <a:bodyPr/>
          <a:lstStyle>
            <a:lvl1pPr>
              <a:defRPr/>
            </a:lvl1pPr>
          </a:lstStyle>
          <a:p>
            <a:fld id="{E7368A20-7197-452B-BFC0-35CD6D5A7BAD}" type="slidenum">
              <a:rPr lang="en-US" altLang="en-US"/>
              <a:pPr/>
              <a:t>‹#›</a:t>
            </a:fld>
            <a:endParaRPr lang="en-US" altLang="en-US"/>
          </a:p>
        </p:txBody>
      </p:sp>
    </p:spTree>
    <p:extLst>
      <p:ext uri="{BB962C8B-B14F-4D97-AF65-F5344CB8AC3E}">
        <p14:creationId xmlns:p14="http://schemas.microsoft.com/office/powerpoint/2010/main" val="4170823731"/>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07136" y="1316736"/>
            <a:ext cx="10363200" cy="1362456"/>
          </a:xfrm>
          <a:ln>
            <a:noFill/>
          </a:ln>
        </p:spPr>
        <p:txBody>
          <a:bodyPr tIns="0">
            <a:noAutofit/>
            <a:scene3d>
              <a:camera prst="orthographicFront"/>
              <a:lightRig rig="freezing" dir="t">
                <a:rot lat="0" lon="0" rev="5640000"/>
              </a:lightRig>
            </a:scene3d>
            <a:sp3d prstMaterial="flat">
              <a:bevelT w="38100" h="38100"/>
            </a:sp3d>
          </a:bodyPr>
          <a:lstStyle>
            <a:lvl1pPr algn="l" rtl="0">
              <a:spcBef>
                <a:spcPct val="0"/>
              </a:spcBef>
              <a:buNone/>
              <a:defRPr lang="en-US" sz="5600" b="1" cap="none" baseline="0" dirty="0">
                <a:ln w="635">
                  <a:noFill/>
                </a:ln>
                <a:solidFill>
                  <a:schemeClr val="accent4">
                    <a:tint val="90000"/>
                    <a:satMod val="125000"/>
                  </a:schemeClr>
                </a:solidFill>
                <a:effectLst>
                  <a:outerShdw blurRad="38100" dist="25400" dir="5400000" algn="tl" rotWithShape="0">
                    <a:srgbClr val="000000">
                      <a:alpha val="43000"/>
                    </a:srgbClr>
                  </a:outerShdw>
                </a:effectLst>
                <a:latin typeface="+mj-lt"/>
                <a:ea typeface="+mj-ea"/>
                <a:cs typeface="+mj-cs"/>
              </a:defRPr>
            </a:lvl1pPr>
          </a:lstStyle>
          <a:p>
            <a:r>
              <a:rPr lang="en-US"/>
              <a:t>Click to edit Master title style</a:t>
            </a:r>
          </a:p>
        </p:txBody>
      </p:sp>
      <p:sp>
        <p:nvSpPr>
          <p:cNvPr id="3" name="Text Placeholder 2"/>
          <p:cNvSpPr>
            <a:spLocks noGrp="1"/>
          </p:cNvSpPr>
          <p:nvPr>
            <p:ph type="body" idx="1"/>
          </p:nvPr>
        </p:nvSpPr>
        <p:spPr>
          <a:xfrm>
            <a:off x="707136" y="2704664"/>
            <a:ext cx="10363200" cy="1509712"/>
          </a:xfrm>
        </p:spPr>
        <p:txBody>
          <a:bodyPr lIns="45720" rIns="45720"/>
          <a:lstStyle>
            <a:lvl1pPr marL="0" indent="0">
              <a:buNone/>
              <a:defRPr sz="22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4" name="Date Placeholder 9"/>
          <p:cNvSpPr>
            <a:spLocks noGrp="1"/>
          </p:cNvSpPr>
          <p:nvPr>
            <p:ph type="dt" sz="half" idx="10"/>
          </p:nvPr>
        </p:nvSpPr>
        <p:spPr/>
        <p:txBody>
          <a:bodyPr/>
          <a:lstStyle>
            <a:lvl1pPr>
              <a:defRPr/>
            </a:lvl1pPr>
          </a:lstStyle>
          <a:p>
            <a:fld id="{01351206-446E-432A-AE42-B3A4626135DB}" type="datetime1">
              <a:rPr lang="en-US" altLang="en-US"/>
              <a:pPr/>
              <a:t>5/25/2023</a:t>
            </a:fld>
            <a:endParaRPr lang="en-US" altLang="en-US"/>
          </a:p>
        </p:txBody>
      </p:sp>
      <p:sp>
        <p:nvSpPr>
          <p:cNvPr id="5" name="Footer Placeholder 21"/>
          <p:cNvSpPr>
            <a:spLocks noGrp="1"/>
          </p:cNvSpPr>
          <p:nvPr>
            <p:ph type="ftr" sz="quarter" idx="11"/>
          </p:nvPr>
        </p:nvSpPr>
        <p:spPr/>
        <p:txBody>
          <a:bodyPr/>
          <a:lstStyle>
            <a:lvl1pPr>
              <a:defRPr/>
            </a:lvl1pPr>
          </a:lstStyle>
          <a:p>
            <a:pPr>
              <a:defRPr/>
            </a:pPr>
            <a:endParaRPr lang="en-CA"/>
          </a:p>
        </p:txBody>
      </p:sp>
      <p:sp>
        <p:nvSpPr>
          <p:cNvPr id="6" name="Slide Number Placeholder 17"/>
          <p:cNvSpPr>
            <a:spLocks noGrp="1"/>
          </p:cNvSpPr>
          <p:nvPr>
            <p:ph type="sldNum" sz="quarter" idx="12"/>
          </p:nvPr>
        </p:nvSpPr>
        <p:spPr/>
        <p:txBody>
          <a:bodyPr/>
          <a:lstStyle>
            <a:lvl1pPr>
              <a:defRPr/>
            </a:lvl1pPr>
          </a:lstStyle>
          <a:p>
            <a:fld id="{F85AD8A4-11B1-477B-BCC6-774FCF3113E2}" type="slidenum">
              <a:rPr lang="en-US" altLang="en-US"/>
              <a:pPr/>
              <a:t>‹#›</a:t>
            </a:fld>
            <a:endParaRPr lang="en-US" altLang="en-US"/>
          </a:p>
        </p:txBody>
      </p:sp>
    </p:spTree>
    <p:extLst>
      <p:ext uri="{BB962C8B-B14F-4D97-AF65-F5344CB8AC3E}">
        <p14:creationId xmlns:p14="http://schemas.microsoft.com/office/powerpoint/2010/main" val="1085123027"/>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p>
            <a:r>
              <a:rPr lang="en-US"/>
              <a:t>Click to edit Master title style</a:t>
            </a:r>
          </a:p>
        </p:txBody>
      </p:sp>
      <p:sp>
        <p:nvSpPr>
          <p:cNvPr id="3" name="Content Placeholder 2"/>
          <p:cNvSpPr>
            <a:spLocks noGrp="1"/>
          </p:cNvSpPr>
          <p:nvPr>
            <p:ph sz="half" idx="1"/>
          </p:nvPr>
        </p:nvSpPr>
        <p:spPr>
          <a:xfrm>
            <a:off x="609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20085"/>
            <a:ext cx="5384800" cy="4434840"/>
          </a:xfrm>
        </p:spPr>
        <p:txBody>
          <a:bodyPr/>
          <a:lstStyle>
            <a:lvl1pPr>
              <a:defRPr sz="2600"/>
            </a:lvl1pPr>
            <a:lvl2pPr>
              <a:defRPr sz="24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fld id="{A3A27A38-B3B3-4EF7-BFEB-2778CF1DC153}" type="datetime1">
              <a:rPr lang="en-US" altLang="en-US"/>
              <a:pPr/>
              <a:t>5/25/2023</a:t>
            </a:fld>
            <a:endParaRPr lang="en-US" altLang="en-US"/>
          </a:p>
        </p:txBody>
      </p:sp>
      <p:sp>
        <p:nvSpPr>
          <p:cNvPr id="6" name="Footer Placeholder 21"/>
          <p:cNvSpPr>
            <a:spLocks noGrp="1"/>
          </p:cNvSpPr>
          <p:nvPr>
            <p:ph type="ftr" sz="quarter" idx="11"/>
          </p:nvPr>
        </p:nvSpPr>
        <p:spPr/>
        <p:txBody>
          <a:bodyPr/>
          <a:lstStyle>
            <a:lvl1pPr>
              <a:defRPr/>
            </a:lvl1pPr>
          </a:lstStyle>
          <a:p>
            <a:pPr>
              <a:defRPr/>
            </a:pPr>
            <a:endParaRPr lang="en-CA"/>
          </a:p>
        </p:txBody>
      </p:sp>
      <p:sp>
        <p:nvSpPr>
          <p:cNvPr id="7" name="Slide Number Placeholder 17"/>
          <p:cNvSpPr>
            <a:spLocks noGrp="1"/>
          </p:cNvSpPr>
          <p:nvPr>
            <p:ph type="sldNum" sz="quarter" idx="12"/>
          </p:nvPr>
        </p:nvSpPr>
        <p:spPr/>
        <p:txBody>
          <a:bodyPr/>
          <a:lstStyle>
            <a:lvl1pPr>
              <a:defRPr/>
            </a:lvl1pPr>
          </a:lstStyle>
          <a:p>
            <a:fld id="{3B7E0A52-CD05-4855-A427-4F9DE3C202CD}" type="slidenum">
              <a:rPr lang="en-US" altLang="en-US"/>
              <a:pPr/>
              <a:t>‹#›</a:t>
            </a:fld>
            <a:endParaRPr lang="en-US" altLang="en-US"/>
          </a:p>
        </p:txBody>
      </p:sp>
    </p:spTree>
    <p:extLst>
      <p:ext uri="{BB962C8B-B14F-4D97-AF65-F5344CB8AC3E}">
        <p14:creationId xmlns:p14="http://schemas.microsoft.com/office/powerpoint/2010/main" val="1896394028"/>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855248"/>
            <a:ext cx="5386917" cy="659352"/>
          </a:xfrm>
        </p:spPr>
        <p:txBody>
          <a:bodyPr lIns="45720" tIns="0" rIns="45720" bIns="0" anchor="ctr">
            <a:noAutofit/>
          </a:bodyP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6193368" y="1859758"/>
            <a:ext cx="5389033" cy="654843"/>
          </a:xfrm>
        </p:spPr>
        <p:txBody>
          <a:bodyPr lIns="45720" tIns="0" rIns="45720" bIns="0" anchor="ctr"/>
          <a:lstStyle>
            <a:lvl1pPr marL="0" indent="0">
              <a:buNone/>
              <a:defRPr sz="2400" b="1" cap="none" baseline="0">
                <a:solidFill>
                  <a:schemeClr val="tx2"/>
                </a:solidFill>
                <a:effectLst/>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609600" y="2514600"/>
            <a:ext cx="5386917"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6193368" y="2514600"/>
            <a:ext cx="5389033" cy="3845720"/>
          </a:xfrm>
        </p:spPr>
        <p:txBody>
          <a:bodyPr tIns="0"/>
          <a:lstStyle>
            <a:lvl1pPr>
              <a:defRPr sz="22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defRPr/>
            </a:lvl1pPr>
          </a:lstStyle>
          <a:p>
            <a:fld id="{812E325C-4A31-48BA-B765-554328C1A106}" type="datetime1">
              <a:rPr lang="en-US" altLang="en-US"/>
              <a:pPr/>
              <a:t>5/25/2023</a:t>
            </a:fld>
            <a:endParaRPr lang="en-US" altLang="en-US"/>
          </a:p>
        </p:txBody>
      </p:sp>
      <p:sp>
        <p:nvSpPr>
          <p:cNvPr id="8" name="Footer Placeholder 21"/>
          <p:cNvSpPr>
            <a:spLocks noGrp="1"/>
          </p:cNvSpPr>
          <p:nvPr>
            <p:ph type="ftr" sz="quarter" idx="11"/>
          </p:nvPr>
        </p:nvSpPr>
        <p:spPr/>
        <p:txBody>
          <a:bodyPr/>
          <a:lstStyle>
            <a:lvl1pPr>
              <a:defRPr/>
            </a:lvl1pPr>
          </a:lstStyle>
          <a:p>
            <a:pPr>
              <a:defRPr/>
            </a:pPr>
            <a:endParaRPr lang="en-CA"/>
          </a:p>
        </p:txBody>
      </p:sp>
      <p:sp>
        <p:nvSpPr>
          <p:cNvPr id="9" name="Slide Number Placeholder 17"/>
          <p:cNvSpPr>
            <a:spLocks noGrp="1"/>
          </p:cNvSpPr>
          <p:nvPr>
            <p:ph type="sldNum" sz="quarter" idx="12"/>
          </p:nvPr>
        </p:nvSpPr>
        <p:spPr/>
        <p:txBody>
          <a:bodyPr/>
          <a:lstStyle>
            <a:lvl1pPr>
              <a:defRPr/>
            </a:lvl1pPr>
          </a:lstStyle>
          <a:p>
            <a:fld id="{BD1761AA-38A0-4091-AC40-B4ED8B767CA5}" type="slidenum">
              <a:rPr lang="en-US" altLang="en-US"/>
              <a:pPr/>
              <a:t>‹#›</a:t>
            </a:fld>
            <a:endParaRPr lang="en-US" altLang="en-US"/>
          </a:p>
        </p:txBody>
      </p:sp>
    </p:spTree>
    <p:extLst>
      <p:ext uri="{BB962C8B-B14F-4D97-AF65-F5344CB8AC3E}">
        <p14:creationId xmlns:p14="http://schemas.microsoft.com/office/powerpoint/2010/main" val="4287040851"/>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600" y="704088"/>
            <a:ext cx="11074400" cy="1143000"/>
          </a:xfrm>
        </p:spPr>
        <p:txBody>
          <a:bodyPr>
            <a:normAutofit/>
            <a:scene3d>
              <a:camera prst="orthographicFront"/>
              <a:lightRig rig="freezing" dir="t">
                <a:rot lat="0" lon="0" rev="5640000"/>
              </a:lightRig>
            </a:scene3d>
            <a:sp3d prstMaterial="flat">
              <a:contourClr>
                <a:schemeClr val="tx2"/>
              </a:contourClr>
            </a:sp3d>
          </a:bodyPr>
          <a:lstStyle>
            <a:lvl1pPr algn="l" rtl="0">
              <a:spcBef>
                <a:spcPct val="0"/>
              </a:spcBef>
              <a:buNone/>
              <a:defRPr sz="5000" b="0">
                <a:ln>
                  <a:noFill/>
                </a:ln>
                <a:solidFill>
                  <a:schemeClr val="tx2"/>
                </a:solidFill>
                <a:effectLst/>
                <a:latin typeface="+mj-lt"/>
                <a:ea typeface="+mj-ea"/>
                <a:cs typeface="+mj-cs"/>
              </a:defRPr>
            </a:lvl1pPr>
          </a:lstStyle>
          <a:p>
            <a:r>
              <a:rPr lang="en-US"/>
              <a:t>Click to edit Master title style</a:t>
            </a:r>
          </a:p>
        </p:txBody>
      </p:sp>
      <p:sp>
        <p:nvSpPr>
          <p:cNvPr id="3" name="Date Placeholder 9"/>
          <p:cNvSpPr>
            <a:spLocks noGrp="1"/>
          </p:cNvSpPr>
          <p:nvPr>
            <p:ph type="dt" sz="half" idx="10"/>
          </p:nvPr>
        </p:nvSpPr>
        <p:spPr/>
        <p:txBody>
          <a:bodyPr/>
          <a:lstStyle>
            <a:lvl1pPr>
              <a:defRPr/>
            </a:lvl1pPr>
          </a:lstStyle>
          <a:p>
            <a:fld id="{08FD0CF2-0D4A-4809-92E2-73A0803078BF}" type="datetime1">
              <a:rPr lang="en-US" altLang="en-US"/>
              <a:pPr/>
              <a:t>5/25/2023</a:t>
            </a:fld>
            <a:endParaRPr lang="en-US" altLang="en-US"/>
          </a:p>
        </p:txBody>
      </p:sp>
      <p:sp>
        <p:nvSpPr>
          <p:cNvPr id="4" name="Footer Placeholder 21"/>
          <p:cNvSpPr>
            <a:spLocks noGrp="1"/>
          </p:cNvSpPr>
          <p:nvPr>
            <p:ph type="ftr" sz="quarter" idx="11"/>
          </p:nvPr>
        </p:nvSpPr>
        <p:spPr/>
        <p:txBody>
          <a:bodyPr/>
          <a:lstStyle>
            <a:lvl1pPr>
              <a:defRPr/>
            </a:lvl1pPr>
          </a:lstStyle>
          <a:p>
            <a:pPr>
              <a:defRPr/>
            </a:pPr>
            <a:endParaRPr lang="en-CA"/>
          </a:p>
        </p:txBody>
      </p:sp>
      <p:sp>
        <p:nvSpPr>
          <p:cNvPr id="5" name="Slide Number Placeholder 17"/>
          <p:cNvSpPr>
            <a:spLocks noGrp="1"/>
          </p:cNvSpPr>
          <p:nvPr>
            <p:ph type="sldNum" sz="quarter" idx="12"/>
          </p:nvPr>
        </p:nvSpPr>
        <p:spPr/>
        <p:txBody>
          <a:bodyPr/>
          <a:lstStyle>
            <a:lvl1pPr>
              <a:defRPr/>
            </a:lvl1pPr>
          </a:lstStyle>
          <a:p>
            <a:fld id="{2E3BE307-A11F-4430-A8DE-C4704EB3C534}" type="slidenum">
              <a:rPr lang="en-US" altLang="en-US"/>
              <a:pPr/>
              <a:t>‹#›</a:t>
            </a:fld>
            <a:endParaRPr lang="en-US" altLang="en-US"/>
          </a:p>
        </p:txBody>
      </p:sp>
    </p:spTree>
    <p:extLst>
      <p:ext uri="{BB962C8B-B14F-4D97-AF65-F5344CB8AC3E}">
        <p14:creationId xmlns:p14="http://schemas.microsoft.com/office/powerpoint/2010/main" val="28125994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Two Content +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838688" cy="914400"/>
          </a:xfrm>
        </p:spPr>
        <p:txBody>
          <a:bodyPr/>
          <a:lstStyle>
            <a:lvl1pPr>
              <a:defRPr cap="none" baseline="0"/>
            </a:lvl1pPr>
          </a:lstStyle>
          <a:p>
            <a:r>
              <a:rPr lang="en-US"/>
              <a:t>Click to edit master title style</a:t>
            </a:r>
          </a:p>
        </p:txBody>
      </p:sp>
      <p:sp>
        <p:nvSpPr>
          <p:cNvPr id="3" name="Content Placeholder 2"/>
          <p:cNvSpPr>
            <a:spLocks noGrp="1"/>
          </p:cNvSpPr>
          <p:nvPr>
            <p:ph sz="half" idx="1" hasCustomPrompt="1"/>
          </p:nvPr>
        </p:nvSpPr>
        <p:spPr>
          <a:xfrm>
            <a:off x="670560" y="2743201"/>
            <a:ext cx="5096256" cy="3474719"/>
          </a:xfrm>
        </p:spPr>
        <p:txBody>
          <a:bodyPr/>
          <a:lstStyle>
            <a:lvl1pPr>
              <a:spcBef>
                <a:spcPts val="800"/>
              </a:spcBef>
              <a:defRPr sz="2133">
                <a:solidFill>
                  <a:schemeClr val="accent5"/>
                </a:solidFill>
                <a:latin typeface="Calibri" panose="020F0502020204030204" pitchFamily="34" charset="0"/>
                <a:cs typeface="Calibri" panose="020F0502020204030204" pitchFamily="34" charset="0"/>
              </a:defRPr>
            </a:lvl1pPr>
            <a:lvl2pPr>
              <a:spcBef>
                <a:spcPts val="800"/>
              </a:spcBef>
              <a:defRPr sz="1867">
                <a:solidFill>
                  <a:schemeClr val="tx1"/>
                </a:solidFill>
              </a:defRPr>
            </a:lvl2pPr>
            <a:lvl3pPr>
              <a:spcBef>
                <a:spcPts val="800"/>
              </a:spcBef>
              <a:defRPr sz="1600">
                <a:solidFill>
                  <a:schemeClr val="tx1"/>
                </a:solidFill>
              </a:defRPr>
            </a:lvl3pPr>
            <a:lvl4pPr>
              <a:spcBef>
                <a:spcPts val="800"/>
              </a:spcBef>
              <a:defRPr sz="1467">
                <a:solidFill>
                  <a:schemeClr val="tx1"/>
                </a:solidFill>
              </a:defRPr>
            </a:lvl4pPr>
            <a:lvl5pPr>
              <a:spcBef>
                <a:spcPts val="800"/>
              </a:spcBef>
              <a:defRPr sz="1467">
                <a:solidFill>
                  <a:schemeClr val="tx1"/>
                </a:solidFill>
              </a:defRPr>
            </a:lvl5pPr>
            <a:lvl6pPr>
              <a:defRPr sz="2400"/>
            </a:lvl6pPr>
            <a:lvl7pPr>
              <a:defRPr sz="2400"/>
            </a:lvl7pPr>
            <a:lvl8pPr>
              <a:defRPr sz="2400"/>
            </a:lvl8pPr>
            <a:lvl9pPr>
              <a:defRPr sz="24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4" name="Content Placeholder 3"/>
          <p:cNvSpPr>
            <a:spLocks noGrp="1"/>
          </p:cNvSpPr>
          <p:nvPr>
            <p:ph sz="half" idx="2" hasCustomPrompt="1"/>
          </p:nvPr>
        </p:nvSpPr>
        <p:spPr>
          <a:xfrm>
            <a:off x="6431280" y="2743201"/>
            <a:ext cx="5077968" cy="3474719"/>
          </a:xfrm>
        </p:spPr>
        <p:txBody>
          <a:bodyPr/>
          <a:lstStyle>
            <a:lvl1pPr>
              <a:spcBef>
                <a:spcPts val="800"/>
              </a:spcBef>
              <a:defRPr lang="en-US" sz="2133" b="1" kern="1200" smtClean="0">
                <a:solidFill>
                  <a:schemeClr val="accent5"/>
                </a:solidFill>
                <a:latin typeface="Calibri" panose="020F0502020204030204" pitchFamily="34" charset="0"/>
                <a:ea typeface="+mn-ea"/>
                <a:cs typeface="Calibri" panose="020F0502020204030204" pitchFamily="34" charset="0"/>
              </a:defRPr>
            </a:lvl1pPr>
            <a:lvl2pPr>
              <a:spcBef>
                <a:spcPts val="800"/>
              </a:spcBef>
              <a:defRPr sz="1867">
                <a:solidFill>
                  <a:schemeClr val="tx1"/>
                </a:solidFill>
              </a:defRPr>
            </a:lvl2pPr>
            <a:lvl3pPr>
              <a:spcBef>
                <a:spcPts val="800"/>
              </a:spcBef>
              <a:defRPr sz="1600">
                <a:solidFill>
                  <a:schemeClr val="tx1"/>
                </a:solidFill>
              </a:defRPr>
            </a:lvl3pPr>
            <a:lvl4pPr>
              <a:spcBef>
                <a:spcPts val="800"/>
              </a:spcBef>
              <a:defRPr sz="1467">
                <a:solidFill>
                  <a:schemeClr val="tx1"/>
                </a:solidFill>
              </a:defRPr>
            </a:lvl4pPr>
            <a:lvl5pPr>
              <a:spcBef>
                <a:spcPts val="800"/>
              </a:spcBef>
              <a:defRPr sz="1467">
                <a:solidFill>
                  <a:schemeClr val="tx1"/>
                </a:solidFill>
              </a:defRPr>
            </a:lvl5pPr>
            <a:lvl6pPr>
              <a:defRPr sz="2400"/>
            </a:lvl6pPr>
            <a:lvl7pPr>
              <a:defRPr sz="2400"/>
            </a:lvl7pPr>
            <a:lvl8pPr>
              <a:defRPr sz="2400"/>
            </a:lvl8pPr>
            <a:lvl9pPr>
              <a:defRPr sz="2400"/>
            </a:lvl9pPr>
          </a:lstStyle>
          <a:p>
            <a:pPr marL="0" lvl="0" indent="0" algn="l" defTabSz="1219170" rtl="0" eaLnBrk="1" latinLnBrk="0" hangingPunct="1">
              <a:lnSpc>
                <a:spcPct val="100000"/>
              </a:lnSpc>
              <a:spcBef>
                <a:spcPts val="800"/>
              </a:spcBef>
              <a:buFont typeface="Arial" panose="020B0604020202020204" pitchFamily="34" charset="0"/>
              <a:buNone/>
            </a:pPr>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10" name="Text Placeholder 9"/>
          <p:cNvSpPr>
            <a:spLocks noGrp="1"/>
          </p:cNvSpPr>
          <p:nvPr>
            <p:ph type="body" sz="quarter" idx="14"/>
          </p:nvPr>
        </p:nvSpPr>
        <p:spPr>
          <a:xfrm>
            <a:off x="670560" y="1463040"/>
            <a:ext cx="10838688" cy="1097280"/>
          </a:xfrm>
        </p:spPr>
        <p:txBody>
          <a:bodyPr/>
          <a:lstStyle>
            <a:lvl1pPr>
              <a:defRPr sz="2400" b="0">
                <a:solidFill>
                  <a:schemeClr val="accent5"/>
                </a:solidFill>
                <a:latin typeface="+mn-lt"/>
              </a:defRPr>
            </a:lvl1pPr>
          </a:lstStyle>
          <a:p>
            <a:pPr lvl="0"/>
            <a:r>
              <a:rPr lang="en-US"/>
              <a:t>Click to edit Master text styles</a:t>
            </a:r>
          </a:p>
        </p:txBody>
      </p:sp>
      <p:sp>
        <p:nvSpPr>
          <p:cNvPr id="6" name="Footer Placeholder 3">
            <a:extLst>
              <a:ext uri="{FF2B5EF4-FFF2-40B4-BE49-F238E27FC236}">
                <a16:creationId xmlns:a16="http://schemas.microsoft.com/office/drawing/2014/main" id="{258D6352-6BF3-4606-A008-6F7B634CFF92}"/>
              </a:ext>
            </a:extLst>
          </p:cNvPr>
          <p:cNvSpPr>
            <a:spLocks noGrp="1"/>
          </p:cNvSpPr>
          <p:nvPr>
            <p:ph type="ftr" sz="quarter" idx="3"/>
          </p:nvPr>
        </p:nvSpPr>
        <p:spPr>
          <a:xfrm>
            <a:off x="5824267" y="6399480"/>
            <a:ext cx="4114800" cy="365125"/>
          </a:xfrm>
          <a:prstGeom prst="rect">
            <a:avLst/>
          </a:prstGeom>
        </p:spPr>
        <p:txBody>
          <a:bodyPr vert="horz" lIns="91440" tIns="45720" rIns="91440" bIns="45720" rtlCol="0" anchor="ctr"/>
          <a:lstStyle>
            <a:lvl1pPr algn="r">
              <a:defRPr lang="en-CA" sz="1333" kern="1200">
                <a:solidFill>
                  <a:schemeClr val="tx1"/>
                </a:solidFill>
                <a:latin typeface="Calibri" panose="020F0502020204030204" pitchFamily="34" charset="0"/>
                <a:ea typeface="+mn-ea"/>
                <a:cs typeface="Calibri" panose="020F0502020204030204" pitchFamily="34" charset="0"/>
              </a:defRPr>
            </a:lvl1pPr>
          </a:lstStyle>
          <a:p>
            <a:r>
              <a:rPr lang="it-IT"/>
              <a:t>Remote Diabetes Management |</a:t>
            </a:r>
            <a:endParaRPr lang="en-CA"/>
          </a:p>
        </p:txBody>
      </p:sp>
    </p:spTree>
    <p:extLst>
      <p:ext uri="{BB962C8B-B14F-4D97-AF65-F5344CB8AC3E}">
        <p14:creationId xmlns:p14="http://schemas.microsoft.com/office/powerpoint/2010/main" val="1125852757"/>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defRPr/>
            </a:lvl1pPr>
          </a:lstStyle>
          <a:p>
            <a:fld id="{2CEAEDE0-1534-46A9-A2EE-16A43FF301DF}" type="datetime1">
              <a:rPr lang="en-US" altLang="en-US"/>
              <a:pPr/>
              <a:t>5/25/2023</a:t>
            </a:fld>
            <a:endParaRPr lang="en-US" altLang="en-US"/>
          </a:p>
        </p:txBody>
      </p:sp>
      <p:sp>
        <p:nvSpPr>
          <p:cNvPr id="3" name="Footer Placeholder 21"/>
          <p:cNvSpPr>
            <a:spLocks noGrp="1"/>
          </p:cNvSpPr>
          <p:nvPr>
            <p:ph type="ftr" sz="quarter" idx="11"/>
          </p:nvPr>
        </p:nvSpPr>
        <p:spPr/>
        <p:txBody>
          <a:bodyPr/>
          <a:lstStyle>
            <a:lvl1pPr>
              <a:defRPr/>
            </a:lvl1pPr>
          </a:lstStyle>
          <a:p>
            <a:pPr>
              <a:defRPr/>
            </a:pPr>
            <a:endParaRPr lang="en-CA"/>
          </a:p>
        </p:txBody>
      </p:sp>
      <p:sp>
        <p:nvSpPr>
          <p:cNvPr id="4" name="Slide Number Placeholder 17"/>
          <p:cNvSpPr>
            <a:spLocks noGrp="1"/>
          </p:cNvSpPr>
          <p:nvPr>
            <p:ph type="sldNum" sz="quarter" idx="12"/>
          </p:nvPr>
        </p:nvSpPr>
        <p:spPr/>
        <p:txBody>
          <a:bodyPr/>
          <a:lstStyle>
            <a:lvl1pPr>
              <a:defRPr/>
            </a:lvl1pPr>
          </a:lstStyle>
          <a:p>
            <a:fld id="{75530E8B-2FA5-44CC-B2D1-6657ABFC21EA}" type="slidenum">
              <a:rPr lang="en-US" altLang="en-US"/>
              <a:pPr/>
              <a:t>‹#›</a:t>
            </a:fld>
            <a:endParaRPr lang="en-US" altLang="en-US"/>
          </a:p>
        </p:txBody>
      </p:sp>
    </p:spTree>
    <p:extLst>
      <p:ext uri="{BB962C8B-B14F-4D97-AF65-F5344CB8AC3E}">
        <p14:creationId xmlns:p14="http://schemas.microsoft.com/office/powerpoint/2010/main" val="1920632655"/>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514352"/>
            <a:ext cx="3657600" cy="1162050"/>
          </a:xfrm>
        </p:spPr>
        <p:txBody>
          <a:bodyPr>
            <a:noAutofit/>
          </a:bodyPr>
          <a:lstStyle>
            <a:lvl1pPr algn="l" rtl="0">
              <a:spcBef>
                <a:spcPct val="0"/>
              </a:spcBef>
              <a:buNone/>
              <a:defRPr sz="2600" b="0">
                <a:ln>
                  <a:noFill/>
                </a:ln>
                <a:solidFill>
                  <a:schemeClr val="tx2"/>
                </a:solidFill>
                <a:effectLst/>
                <a:latin typeface="+mj-lt"/>
                <a:ea typeface="+mj-ea"/>
                <a:cs typeface="+mj-cs"/>
              </a:defRPr>
            </a:lvl1pPr>
          </a:lstStyle>
          <a:p>
            <a:r>
              <a:rPr lang="en-US"/>
              <a:t>Click to edit Master title style</a:t>
            </a:r>
          </a:p>
        </p:txBody>
      </p:sp>
      <p:sp>
        <p:nvSpPr>
          <p:cNvPr id="3" name="Text Placeholder 2"/>
          <p:cNvSpPr>
            <a:spLocks noGrp="1"/>
          </p:cNvSpPr>
          <p:nvPr>
            <p:ph type="body" idx="2"/>
          </p:nvPr>
        </p:nvSpPr>
        <p:spPr>
          <a:xfrm>
            <a:off x="914400" y="1676400"/>
            <a:ext cx="3657600" cy="4572000"/>
          </a:xfrm>
        </p:spPr>
        <p:txBody>
          <a:bodyPr lIns="18288" rIns="18288"/>
          <a:lstStyle>
            <a:lvl1pPr marL="0" indent="0" algn="l">
              <a:buNone/>
              <a:defRPr sz="1400"/>
            </a:lvl1pPr>
            <a:lvl2pPr indent="0" algn="l">
              <a:buNone/>
              <a:defRPr sz="1200"/>
            </a:lvl2pPr>
            <a:lvl3pPr indent="0" algn="l">
              <a:buNone/>
              <a:defRPr sz="1000"/>
            </a:lvl3pPr>
            <a:lvl4pPr indent="0" algn="l">
              <a:buNone/>
              <a:defRPr sz="900"/>
            </a:lvl4pPr>
            <a:lvl5pPr indent="0" algn="l">
              <a:buNone/>
              <a:defRPr sz="900"/>
            </a:lvl5pPr>
          </a:lstStyle>
          <a:p>
            <a:pPr lvl="0"/>
            <a:r>
              <a:rPr lang="en-US"/>
              <a:t>Click to edit Master text styles</a:t>
            </a:r>
          </a:p>
        </p:txBody>
      </p:sp>
      <p:sp>
        <p:nvSpPr>
          <p:cNvPr id="4" name="Content Placeholder 3"/>
          <p:cNvSpPr>
            <a:spLocks noGrp="1"/>
          </p:cNvSpPr>
          <p:nvPr>
            <p:ph sz="half" idx="1"/>
          </p:nvPr>
        </p:nvSpPr>
        <p:spPr>
          <a:xfrm>
            <a:off x="4766733" y="1676400"/>
            <a:ext cx="6815667" cy="4572000"/>
          </a:xfrm>
        </p:spPr>
        <p:txBody>
          <a:bodyPr tIns="0"/>
          <a:lstStyle>
            <a:lvl1pPr>
              <a:defRPr sz="2800"/>
            </a:lvl1pPr>
            <a:lvl2pPr>
              <a:defRPr sz="2600"/>
            </a:lvl2pPr>
            <a:lvl3pPr>
              <a:defRPr sz="2400"/>
            </a:lvl3pPr>
            <a:lvl4pPr>
              <a:defRPr sz="20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defRPr/>
            </a:lvl1pPr>
          </a:lstStyle>
          <a:p>
            <a:fld id="{C7BF1E68-670C-460C-872C-05FCA78EC1DD}" type="datetime1">
              <a:rPr lang="en-US" altLang="en-US"/>
              <a:pPr/>
              <a:t>5/25/2023</a:t>
            </a:fld>
            <a:endParaRPr lang="en-US" altLang="en-US"/>
          </a:p>
        </p:txBody>
      </p:sp>
      <p:sp>
        <p:nvSpPr>
          <p:cNvPr id="6" name="Footer Placeholder 21"/>
          <p:cNvSpPr>
            <a:spLocks noGrp="1"/>
          </p:cNvSpPr>
          <p:nvPr>
            <p:ph type="ftr" sz="quarter" idx="11"/>
          </p:nvPr>
        </p:nvSpPr>
        <p:spPr/>
        <p:txBody>
          <a:bodyPr/>
          <a:lstStyle>
            <a:lvl1pPr>
              <a:defRPr/>
            </a:lvl1pPr>
          </a:lstStyle>
          <a:p>
            <a:pPr>
              <a:defRPr/>
            </a:pPr>
            <a:endParaRPr lang="en-CA"/>
          </a:p>
        </p:txBody>
      </p:sp>
      <p:sp>
        <p:nvSpPr>
          <p:cNvPr id="7" name="Slide Number Placeholder 17"/>
          <p:cNvSpPr>
            <a:spLocks noGrp="1"/>
          </p:cNvSpPr>
          <p:nvPr>
            <p:ph type="sldNum" sz="quarter" idx="12"/>
          </p:nvPr>
        </p:nvSpPr>
        <p:spPr/>
        <p:txBody>
          <a:bodyPr/>
          <a:lstStyle>
            <a:lvl1pPr>
              <a:defRPr/>
            </a:lvl1pPr>
          </a:lstStyle>
          <a:p>
            <a:fld id="{96F0BBB9-95CA-43CC-A224-860040C11E15}" type="slidenum">
              <a:rPr lang="en-US" altLang="en-US"/>
              <a:pPr/>
              <a:t>‹#›</a:t>
            </a:fld>
            <a:endParaRPr lang="en-US" altLang="en-US"/>
          </a:p>
        </p:txBody>
      </p:sp>
    </p:spTree>
    <p:extLst>
      <p:ext uri="{BB962C8B-B14F-4D97-AF65-F5344CB8AC3E}">
        <p14:creationId xmlns:p14="http://schemas.microsoft.com/office/powerpoint/2010/main" val="3035158589"/>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fld id="{291F4AF5-E695-401D-9447-7DA8C986A436}" type="datetime1">
              <a:rPr lang="en-US" altLang="en-US"/>
              <a:pPr/>
              <a:t>5/25/2023</a:t>
            </a:fld>
            <a:endParaRPr lang="en-US" altLang="en-US"/>
          </a:p>
        </p:txBody>
      </p:sp>
      <p:sp>
        <p:nvSpPr>
          <p:cNvPr id="5" name="Footer Placeholder 21"/>
          <p:cNvSpPr>
            <a:spLocks noGrp="1"/>
          </p:cNvSpPr>
          <p:nvPr>
            <p:ph type="ftr" sz="quarter" idx="11"/>
          </p:nvPr>
        </p:nvSpPr>
        <p:spPr/>
        <p:txBody>
          <a:bodyPr/>
          <a:lstStyle>
            <a:lvl1pPr>
              <a:defRPr/>
            </a:lvl1pPr>
          </a:lstStyle>
          <a:p>
            <a:pPr>
              <a:defRPr/>
            </a:pPr>
            <a:endParaRPr lang="en-CA"/>
          </a:p>
        </p:txBody>
      </p:sp>
      <p:sp>
        <p:nvSpPr>
          <p:cNvPr id="6" name="Slide Number Placeholder 17"/>
          <p:cNvSpPr>
            <a:spLocks noGrp="1"/>
          </p:cNvSpPr>
          <p:nvPr>
            <p:ph type="sldNum" sz="quarter" idx="12"/>
          </p:nvPr>
        </p:nvSpPr>
        <p:spPr/>
        <p:txBody>
          <a:bodyPr/>
          <a:lstStyle>
            <a:lvl1pPr>
              <a:defRPr/>
            </a:lvl1pPr>
          </a:lstStyle>
          <a:p>
            <a:fld id="{9443C8A7-82E6-4D49-92BE-1FF0C66FF73D}" type="slidenum">
              <a:rPr lang="en-US" altLang="en-US"/>
              <a:pPr/>
              <a:t>‹#›</a:t>
            </a:fld>
            <a:endParaRPr lang="en-US" altLang="en-US"/>
          </a:p>
        </p:txBody>
      </p:sp>
    </p:spTree>
    <p:extLst>
      <p:ext uri="{BB962C8B-B14F-4D97-AF65-F5344CB8AC3E}">
        <p14:creationId xmlns:p14="http://schemas.microsoft.com/office/powerpoint/2010/main" val="1827547605"/>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914402"/>
            <a:ext cx="2743200" cy="5211763"/>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914402"/>
            <a:ext cx="8026400" cy="521176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defRPr/>
            </a:lvl1pPr>
          </a:lstStyle>
          <a:p>
            <a:fld id="{74B9C88E-D122-4096-8953-9400D6D8BBA5}" type="datetime1">
              <a:rPr lang="en-US" altLang="en-US"/>
              <a:pPr/>
              <a:t>5/25/2023</a:t>
            </a:fld>
            <a:endParaRPr lang="en-US" altLang="en-US"/>
          </a:p>
        </p:txBody>
      </p:sp>
      <p:sp>
        <p:nvSpPr>
          <p:cNvPr id="5" name="Footer Placeholder 21"/>
          <p:cNvSpPr>
            <a:spLocks noGrp="1"/>
          </p:cNvSpPr>
          <p:nvPr>
            <p:ph type="ftr" sz="quarter" idx="11"/>
          </p:nvPr>
        </p:nvSpPr>
        <p:spPr/>
        <p:txBody>
          <a:bodyPr/>
          <a:lstStyle>
            <a:lvl1pPr>
              <a:defRPr/>
            </a:lvl1pPr>
          </a:lstStyle>
          <a:p>
            <a:pPr>
              <a:defRPr/>
            </a:pPr>
            <a:endParaRPr lang="en-CA"/>
          </a:p>
        </p:txBody>
      </p:sp>
      <p:sp>
        <p:nvSpPr>
          <p:cNvPr id="6" name="Slide Number Placeholder 17"/>
          <p:cNvSpPr>
            <a:spLocks noGrp="1"/>
          </p:cNvSpPr>
          <p:nvPr>
            <p:ph type="sldNum" sz="quarter" idx="12"/>
          </p:nvPr>
        </p:nvSpPr>
        <p:spPr/>
        <p:txBody>
          <a:bodyPr/>
          <a:lstStyle>
            <a:lvl1pPr>
              <a:defRPr/>
            </a:lvl1pPr>
          </a:lstStyle>
          <a:p>
            <a:fld id="{7278F3C0-7A03-4687-B1E8-FD75135D24AF}" type="slidenum">
              <a:rPr lang="en-US" altLang="en-US"/>
              <a:pPr/>
              <a:t>‹#›</a:t>
            </a:fld>
            <a:endParaRPr lang="en-US" altLang="en-US"/>
          </a:p>
        </p:txBody>
      </p:sp>
    </p:spTree>
    <p:extLst>
      <p:ext uri="{BB962C8B-B14F-4D97-AF65-F5344CB8AC3E}">
        <p14:creationId xmlns:p14="http://schemas.microsoft.com/office/powerpoint/2010/main" val="3275195419"/>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tbl" preserve="1">
  <p:cSld name="1_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09600" y="704850"/>
            <a:ext cx="10972800" cy="1143000"/>
          </a:xfrm>
        </p:spPr>
        <p:txBody>
          <a:bodyPr/>
          <a:lstStyle/>
          <a:p>
            <a:r>
              <a:rPr lang="en-US"/>
              <a:t>Click to edit Master title style</a:t>
            </a:r>
          </a:p>
        </p:txBody>
      </p:sp>
      <p:sp>
        <p:nvSpPr>
          <p:cNvPr id="3" name="Table Placeholder 2"/>
          <p:cNvSpPr>
            <a:spLocks noGrp="1"/>
          </p:cNvSpPr>
          <p:nvPr>
            <p:ph type="tbl" idx="1"/>
          </p:nvPr>
        </p:nvSpPr>
        <p:spPr>
          <a:xfrm>
            <a:off x="609600" y="1935164"/>
            <a:ext cx="10972800" cy="4389437"/>
          </a:xfrm>
        </p:spPr>
        <p:txBody>
          <a:bodyPr/>
          <a:lstStyle/>
          <a:p>
            <a:pPr lvl="0"/>
            <a:endParaRPr lang="en-US" noProof="0"/>
          </a:p>
        </p:txBody>
      </p:sp>
      <p:sp>
        <p:nvSpPr>
          <p:cNvPr id="4" name="Date Placeholder 9"/>
          <p:cNvSpPr>
            <a:spLocks noGrp="1"/>
          </p:cNvSpPr>
          <p:nvPr>
            <p:ph type="dt" sz="half" idx="10"/>
          </p:nvPr>
        </p:nvSpPr>
        <p:spPr/>
        <p:txBody>
          <a:bodyPr/>
          <a:lstStyle>
            <a:lvl1pPr>
              <a:defRPr/>
            </a:lvl1pPr>
          </a:lstStyle>
          <a:p>
            <a:fld id="{BFBCB5A9-1937-4D4F-B7AB-53304F8D39D3}" type="datetime1">
              <a:rPr lang="en-US" altLang="en-US"/>
              <a:pPr/>
              <a:t>5/25/2023</a:t>
            </a:fld>
            <a:endParaRPr lang="en-US" altLang="en-US"/>
          </a:p>
        </p:txBody>
      </p:sp>
      <p:sp>
        <p:nvSpPr>
          <p:cNvPr id="5" name="Footer Placeholder 21"/>
          <p:cNvSpPr>
            <a:spLocks noGrp="1"/>
          </p:cNvSpPr>
          <p:nvPr>
            <p:ph type="ftr" sz="quarter" idx="11"/>
          </p:nvPr>
        </p:nvSpPr>
        <p:spPr/>
        <p:txBody>
          <a:bodyPr/>
          <a:lstStyle>
            <a:lvl1pPr>
              <a:defRPr/>
            </a:lvl1pPr>
          </a:lstStyle>
          <a:p>
            <a:pPr>
              <a:defRPr/>
            </a:pPr>
            <a:endParaRPr lang="en-CA"/>
          </a:p>
        </p:txBody>
      </p:sp>
      <p:sp>
        <p:nvSpPr>
          <p:cNvPr id="6" name="Slide Number Placeholder 17"/>
          <p:cNvSpPr>
            <a:spLocks noGrp="1"/>
          </p:cNvSpPr>
          <p:nvPr>
            <p:ph type="sldNum" sz="quarter" idx="12"/>
          </p:nvPr>
        </p:nvSpPr>
        <p:spPr/>
        <p:txBody>
          <a:bodyPr/>
          <a:lstStyle>
            <a:lvl1pPr>
              <a:defRPr/>
            </a:lvl1pPr>
          </a:lstStyle>
          <a:p>
            <a:fld id="{C923AACF-10CF-4B66-8FAD-27F8E2DF8ACA}" type="slidenum">
              <a:rPr lang="en-US" altLang="en-US"/>
              <a:pPr/>
              <a:t>‹#›</a:t>
            </a:fld>
            <a:endParaRPr lang="en-US" altLang="en-US"/>
          </a:p>
        </p:txBody>
      </p:sp>
    </p:spTree>
    <p:extLst>
      <p:ext uri="{BB962C8B-B14F-4D97-AF65-F5344CB8AC3E}">
        <p14:creationId xmlns:p14="http://schemas.microsoft.com/office/powerpoint/2010/main" val="3108703442"/>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609600" y="404813"/>
            <a:ext cx="10972800" cy="1143000"/>
          </a:xfrm>
        </p:spPr>
        <p:txBody>
          <a:bodyPr/>
          <a:lstStyle/>
          <a:p>
            <a:r>
              <a:rPr lang="en-US"/>
              <a:t>Click to edit Master title style</a:t>
            </a:r>
            <a:endParaRPr lang="en-CA"/>
          </a:p>
        </p:txBody>
      </p:sp>
      <p:sp>
        <p:nvSpPr>
          <p:cNvPr id="3" name="Chart Placeholder 2"/>
          <p:cNvSpPr>
            <a:spLocks noGrp="1"/>
          </p:cNvSpPr>
          <p:nvPr>
            <p:ph type="chart" idx="1"/>
          </p:nvPr>
        </p:nvSpPr>
        <p:spPr>
          <a:xfrm>
            <a:off x="609600" y="1935164"/>
            <a:ext cx="10972800" cy="4389437"/>
          </a:xfrm>
        </p:spPr>
        <p:txBody>
          <a:bodyPr/>
          <a:lstStyle/>
          <a:p>
            <a:pPr lvl="0"/>
            <a:endParaRPr lang="en-CA" noProof="0"/>
          </a:p>
        </p:txBody>
      </p:sp>
      <p:sp>
        <p:nvSpPr>
          <p:cNvPr id="4" name="Date Placeholder 9"/>
          <p:cNvSpPr>
            <a:spLocks noGrp="1"/>
          </p:cNvSpPr>
          <p:nvPr>
            <p:ph type="dt" sz="half" idx="10"/>
          </p:nvPr>
        </p:nvSpPr>
        <p:spPr/>
        <p:txBody>
          <a:bodyPr/>
          <a:lstStyle>
            <a:lvl1pPr>
              <a:defRPr/>
            </a:lvl1pPr>
          </a:lstStyle>
          <a:p>
            <a:fld id="{CA47ED4B-72B7-483E-92F3-12DC0B950FD8}" type="datetime1">
              <a:rPr lang="en-US" altLang="en-US"/>
              <a:pPr/>
              <a:t>5/25/2023</a:t>
            </a:fld>
            <a:endParaRPr lang="en-US" altLang="en-US"/>
          </a:p>
        </p:txBody>
      </p:sp>
      <p:sp>
        <p:nvSpPr>
          <p:cNvPr id="5" name="Footer Placeholder 21"/>
          <p:cNvSpPr>
            <a:spLocks noGrp="1"/>
          </p:cNvSpPr>
          <p:nvPr>
            <p:ph type="ftr" sz="quarter" idx="11"/>
          </p:nvPr>
        </p:nvSpPr>
        <p:spPr/>
        <p:txBody>
          <a:bodyPr/>
          <a:lstStyle>
            <a:lvl1pPr>
              <a:defRPr/>
            </a:lvl1pPr>
          </a:lstStyle>
          <a:p>
            <a:pPr>
              <a:defRPr/>
            </a:pPr>
            <a:endParaRPr lang="en-CA"/>
          </a:p>
        </p:txBody>
      </p:sp>
      <p:sp>
        <p:nvSpPr>
          <p:cNvPr id="6" name="Slide Number Placeholder 17"/>
          <p:cNvSpPr>
            <a:spLocks noGrp="1"/>
          </p:cNvSpPr>
          <p:nvPr>
            <p:ph type="sldNum" sz="quarter" idx="12"/>
          </p:nvPr>
        </p:nvSpPr>
        <p:spPr/>
        <p:txBody>
          <a:bodyPr/>
          <a:lstStyle>
            <a:lvl1pPr>
              <a:defRPr/>
            </a:lvl1pPr>
          </a:lstStyle>
          <a:p>
            <a:fld id="{DCEB6734-16FB-43EF-B6A4-E1273285727B}" type="slidenum">
              <a:rPr lang="en-US" altLang="en-US"/>
              <a:pPr/>
              <a:t>‹#›</a:t>
            </a:fld>
            <a:endParaRPr lang="en-US" altLang="en-US"/>
          </a:p>
        </p:txBody>
      </p:sp>
    </p:spTree>
    <p:extLst>
      <p:ext uri="{BB962C8B-B14F-4D97-AF65-F5344CB8AC3E}">
        <p14:creationId xmlns:p14="http://schemas.microsoft.com/office/powerpoint/2010/main" val="1120482417"/>
      </p:ext>
    </p:extLst>
  </p:cSld>
  <p:clrMapOvr>
    <a:masterClrMapping/>
  </p:clrMapOvr>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704850"/>
            <a:ext cx="10972800" cy="1143000"/>
          </a:xfrm>
        </p:spPr>
        <p:txBody>
          <a:bodyPr/>
          <a:lstStyle/>
          <a:p>
            <a:r>
              <a:rPr lang="en-US"/>
              <a:t>Click to edit Master title style</a:t>
            </a:r>
            <a:endParaRPr lang="en-CA"/>
          </a:p>
        </p:txBody>
      </p:sp>
      <p:sp>
        <p:nvSpPr>
          <p:cNvPr id="3" name="Text Placeholder 2"/>
          <p:cNvSpPr>
            <a:spLocks noGrp="1"/>
          </p:cNvSpPr>
          <p:nvPr>
            <p:ph type="body" sz="half" idx="1"/>
          </p:nvPr>
        </p:nvSpPr>
        <p:spPr>
          <a:xfrm>
            <a:off x="609600" y="1935164"/>
            <a:ext cx="5384800" cy="438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p:cNvSpPr>
            <a:spLocks noGrp="1"/>
          </p:cNvSpPr>
          <p:nvPr>
            <p:ph sz="half" idx="2"/>
          </p:nvPr>
        </p:nvSpPr>
        <p:spPr>
          <a:xfrm>
            <a:off x="6197600" y="1935164"/>
            <a:ext cx="5384800" cy="438943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9"/>
          <p:cNvSpPr>
            <a:spLocks noGrp="1"/>
          </p:cNvSpPr>
          <p:nvPr>
            <p:ph type="dt" sz="half" idx="10"/>
          </p:nvPr>
        </p:nvSpPr>
        <p:spPr/>
        <p:txBody>
          <a:bodyPr/>
          <a:lstStyle>
            <a:lvl1pPr>
              <a:defRPr/>
            </a:lvl1pPr>
          </a:lstStyle>
          <a:p>
            <a:pPr>
              <a:defRPr/>
            </a:pPr>
            <a:fld id="{C190ECED-7BCF-AC4A-A990-8C78B087F8F7}" type="datetime1">
              <a:rPr lang="en-US"/>
              <a:pPr>
                <a:defRPr/>
              </a:pPr>
              <a:t>5/25/2023</a:t>
            </a:fld>
            <a:endParaRPr lang="en-US"/>
          </a:p>
        </p:txBody>
      </p:sp>
      <p:sp>
        <p:nvSpPr>
          <p:cNvPr id="6" name="Footer Placeholder 21"/>
          <p:cNvSpPr>
            <a:spLocks noGrp="1"/>
          </p:cNvSpPr>
          <p:nvPr>
            <p:ph type="ftr" sz="quarter" idx="11"/>
          </p:nvPr>
        </p:nvSpPr>
        <p:spPr/>
        <p:txBody>
          <a:bodyPr/>
          <a:lstStyle>
            <a:lvl1pPr>
              <a:defRPr/>
            </a:lvl1pPr>
          </a:lstStyle>
          <a:p>
            <a:pPr>
              <a:defRPr/>
            </a:pPr>
            <a:endParaRPr lang="en-US"/>
          </a:p>
        </p:txBody>
      </p:sp>
      <p:sp>
        <p:nvSpPr>
          <p:cNvPr id="7" name="Slide Number Placeholder 17"/>
          <p:cNvSpPr>
            <a:spLocks noGrp="1"/>
          </p:cNvSpPr>
          <p:nvPr>
            <p:ph type="sldNum" sz="quarter" idx="12"/>
          </p:nvPr>
        </p:nvSpPr>
        <p:spPr/>
        <p:txBody>
          <a:bodyPr/>
          <a:lstStyle>
            <a:lvl1pPr>
              <a:defRPr/>
            </a:lvl1pPr>
          </a:lstStyle>
          <a:p>
            <a:pPr>
              <a:defRPr/>
            </a:pPr>
            <a:fld id="{AFD31327-9ABE-4547-8DB8-A808EFD1A247}" type="slidenum">
              <a:rPr lang="en-US"/>
              <a:pPr>
                <a:defRPr/>
              </a:pPr>
              <a:t>‹#›</a:t>
            </a:fld>
            <a:endParaRPr lang="en-US"/>
          </a:p>
        </p:txBody>
      </p:sp>
    </p:spTree>
    <p:extLst>
      <p:ext uri="{BB962C8B-B14F-4D97-AF65-F5344CB8AC3E}">
        <p14:creationId xmlns:p14="http://schemas.microsoft.com/office/powerpoint/2010/main" val="1427885858"/>
      </p:ext>
    </p:extLst>
  </p:cSld>
  <p:clrMapOvr>
    <a:masterClrMapping/>
  </p:clrMapOvr>
  <p:transition/>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4"/>
            <a:ext cx="9144000" cy="23876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524000" y="3602039"/>
            <a:ext cx="9144000" cy="1655763"/>
          </a:xfrm>
        </p:spPr>
        <p:txBody>
          <a:bodyPr/>
          <a:lstStyle>
            <a:lvl1pPr marL="0" indent="0" algn="ctr">
              <a:buNone/>
              <a:defRPr sz="1800"/>
            </a:lvl1pPr>
            <a:lvl2pPr marL="342891" indent="0" algn="ctr">
              <a:buNone/>
              <a:defRPr sz="1500"/>
            </a:lvl2pPr>
            <a:lvl3pPr marL="685783" indent="0" algn="ctr">
              <a:buNone/>
              <a:defRPr sz="1351"/>
            </a:lvl3pPr>
            <a:lvl4pPr marL="1028674" indent="0" algn="ctr">
              <a:buNone/>
              <a:defRPr sz="1200"/>
            </a:lvl4pPr>
            <a:lvl5pPr marL="1371566" indent="0" algn="ctr">
              <a:buNone/>
              <a:defRPr sz="1200"/>
            </a:lvl5pPr>
            <a:lvl6pPr marL="1714457" indent="0" algn="ctr">
              <a:buNone/>
              <a:defRPr sz="1200"/>
            </a:lvl6pPr>
            <a:lvl7pPr marL="2057349" indent="0" algn="ctr">
              <a:buNone/>
              <a:defRPr sz="1200"/>
            </a:lvl7pPr>
            <a:lvl8pPr marL="2400240" indent="0" algn="ctr">
              <a:buNone/>
              <a:defRPr sz="1200"/>
            </a:lvl8pPr>
            <a:lvl9pPr marL="2743131"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740376D1-89F2-E242-8529-F16A0CCB0B21}"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69089029"/>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0376D1-89F2-E242-8529-F16A0CCB0B21}"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11473485"/>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1"/>
            <a:ext cx="10515600" cy="2852737"/>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831851" y="4589465"/>
            <a:ext cx="10515600" cy="1500188"/>
          </a:xfrm>
        </p:spPr>
        <p:txBody>
          <a:bodyPr/>
          <a:lstStyle>
            <a:lvl1pPr marL="0" indent="0">
              <a:buNone/>
              <a:defRPr sz="1800">
                <a:solidFill>
                  <a:schemeClr val="tx1">
                    <a:tint val="75000"/>
                  </a:schemeClr>
                </a:solidFill>
              </a:defRPr>
            </a:lvl1pPr>
            <a:lvl2pPr marL="342891" indent="0">
              <a:buNone/>
              <a:defRPr sz="1500">
                <a:solidFill>
                  <a:schemeClr val="tx1">
                    <a:tint val="75000"/>
                  </a:schemeClr>
                </a:solidFill>
              </a:defRPr>
            </a:lvl2pPr>
            <a:lvl3pPr marL="685783" indent="0">
              <a:buNone/>
              <a:defRPr sz="1351">
                <a:solidFill>
                  <a:schemeClr val="tx1">
                    <a:tint val="75000"/>
                  </a:schemeClr>
                </a:solidFill>
              </a:defRPr>
            </a:lvl3pPr>
            <a:lvl4pPr marL="1028674" indent="0">
              <a:buNone/>
              <a:defRPr sz="1200">
                <a:solidFill>
                  <a:schemeClr val="tx1">
                    <a:tint val="75000"/>
                  </a:schemeClr>
                </a:solidFill>
              </a:defRPr>
            </a:lvl4pPr>
            <a:lvl5pPr marL="1371566" indent="0">
              <a:buNone/>
              <a:defRPr sz="1200">
                <a:solidFill>
                  <a:schemeClr val="tx1">
                    <a:tint val="75000"/>
                  </a:schemeClr>
                </a:solidFill>
              </a:defRPr>
            </a:lvl5pPr>
            <a:lvl6pPr marL="1714457" indent="0">
              <a:buNone/>
              <a:defRPr sz="1200">
                <a:solidFill>
                  <a:schemeClr val="tx1">
                    <a:tint val="75000"/>
                  </a:schemeClr>
                </a:solidFill>
              </a:defRPr>
            </a:lvl6pPr>
            <a:lvl7pPr marL="2057349" indent="0">
              <a:buNone/>
              <a:defRPr sz="1200">
                <a:solidFill>
                  <a:schemeClr val="tx1">
                    <a:tint val="75000"/>
                  </a:schemeClr>
                </a:solidFill>
              </a:defRPr>
            </a:lvl7pPr>
            <a:lvl8pPr marL="2400240" indent="0">
              <a:buNone/>
              <a:defRPr sz="1200">
                <a:solidFill>
                  <a:schemeClr val="tx1">
                    <a:tint val="75000"/>
                  </a:schemeClr>
                </a:solidFill>
              </a:defRPr>
            </a:lvl8pPr>
            <a:lvl9pPr marL="2743131"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740376D1-89F2-E242-8529-F16A0CCB0B21}"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942287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C2BD1-86C9-4240-94BF-95655453390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F10051A-56D7-F144-9288-B0030BB1063B}"/>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B80AA73-3AF5-4D46-BFD5-3049FBD01517}"/>
              </a:ext>
            </a:extLst>
          </p:cNvPr>
          <p:cNvSpPr>
            <a:spLocks noGrp="1"/>
          </p:cNvSpPr>
          <p:nvPr>
            <p:ph type="dt" sz="half" idx="10"/>
          </p:nvPr>
        </p:nvSpPr>
        <p:spPr/>
        <p:txBody>
          <a:bodyPr/>
          <a:lstStyle/>
          <a:p>
            <a:fld id="{D23C0B91-CE0D-C444-88B7-9CDBF01910AF}" type="datetimeFigureOut">
              <a:rPr lang="en-US" smtClean="0"/>
              <a:t>5/25/2023</a:t>
            </a:fld>
            <a:endParaRPr lang="en-US"/>
          </a:p>
        </p:txBody>
      </p:sp>
      <p:sp>
        <p:nvSpPr>
          <p:cNvPr id="5" name="Footer Placeholder 4">
            <a:extLst>
              <a:ext uri="{FF2B5EF4-FFF2-40B4-BE49-F238E27FC236}">
                <a16:creationId xmlns:a16="http://schemas.microsoft.com/office/drawing/2014/main" id="{0CBCD333-3254-B147-B460-AC0BC877B18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B038E07-FE22-AD45-AE1F-FD1FF441E678}"/>
              </a:ext>
            </a:extLst>
          </p:cNvPr>
          <p:cNvSpPr>
            <a:spLocks noGrp="1"/>
          </p:cNvSpPr>
          <p:nvPr>
            <p:ph type="sldNum" sz="quarter" idx="12"/>
          </p:nvPr>
        </p:nvSpPr>
        <p:spPr/>
        <p:txBody>
          <a:bodyPr/>
          <a:lstStyle/>
          <a:p>
            <a:fld id="{8F34386E-91CB-6F4E-AF44-76F488AE4FDA}" type="slidenum">
              <a:rPr lang="en-US" smtClean="0"/>
              <a:t>‹#›</a:t>
            </a:fld>
            <a:endParaRPr lang="en-US"/>
          </a:p>
        </p:txBody>
      </p:sp>
    </p:spTree>
    <p:extLst>
      <p:ext uri="{BB962C8B-B14F-4D97-AF65-F5344CB8AC3E}">
        <p14:creationId xmlns:p14="http://schemas.microsoft.com/office/powerpoint/2010/main" val="425171998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ext with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425187" y="0"/>
            <a:ext cx="5766813" cy="6858000"/>
          </a:xfrm>
          <a:solidFill>
            <a:schemeClr val="bg2"/>
          </a:solidFill>
          <a:ln>
            <a:noFill/>
          </a:ln>
          <a:effectLst/>
        </p:spPr>
        <p:txBody>
          <a:bodyPr lIns="365760" rIns="365760" anchor="ctr" anchorCtr="1"/>
          <a:lstStyle>
            <a:lvl1pPr algn="ctr">
              <a:defRPr sz="2400" b="0" baseline="0">
                <a:solidFill>
                  <a:schemeClr val="tx2"/>
                </a:solidFill>
                <a:latin typeface="+mn-lt"/>
              </a:defRPr>
            </a:lvl1pPr>
          </a:lstStyle>
          <a:p>
            <a:r>
              <a:rPr lang="en-US"/>
              <a:t>Insert an image or chart </a:t>
            </a:r>
            <a:br>
              <a:rPr lang="en-US"/>
            </a:br>
            <a:r>
              <a:rPr lang="en-US"/>
              <a:t>within this placeholder </a:t>
            </a:r>
          </a:p>
        </p:txBody>
      </p:sp>
      <p:sp>
        <p:nvSpPr>
          <p:cNvPr id="2" name="Title 1"/>
          <p:cNvSpPr>
            <a:spLocks noGrp="1"/>
          </p:cNvSpPr>
          <p:nvPr>
            <p:ph type="title" hasCustomPrompt="1"/>
          </p:nvPr>
        </p:nvSpPr>
        <p:spPr>
          <a:xfrm>
            <a:off x="670560" y="365760"/>
            <a:ext cx="5096256" cy="914400"/>
          </a:xfrm>
        </p:spPr>
        <p:txBody>
          <a:bodyPr rIns="182880"/>
          <a:lstStyle>
            <a:lvl1pPr>
              <a:defRPr cap="none" baseline="0"/>
            </a:lvl1pPr>
          </a:lstStyle>
          <a:p>
            <a:r>
              <a:rPr lang="en-US"/>
              <a:t>Click to edit master title</a:t>
            </a:r>
          </a:p>
        </p:txBody>
      </p:sp>
      <p:sp>
        <p:nvSpPr>
          <p:cNvPr id="3" name="Content Placeholder 2"/>
          <p:cNvSpPr>
            <a:spLocks noGrp="1"/>
          </p:cNvSpPr>
          <p:nvPr>
            <p:ph sz="half" idx="1" hasCustomPrompt="1"/>
          </p:nvPr>
        </p:nvSpPr>
        <p:spPr>
          <a:xfrm>
            <a:off x="670560" y="1463040"/>
            <a:ext cx="5096256" cy="4617720"/>
          </a:xfrm>
        </p:spPr>
        <p:txBody>
          <a:bodyPr rIns="182880"/>
          <a:lstStyle>
            <a:lvl1pPr>
              <a:spcBef>
                <a:spcPts val="4000"/>
              </a:spcBef>
              <a:defRPr sz="2133">
                <a:solidFill>
                  <a:schemeClr val="accent5"/>
                </a:solidFill>
              </a:defRPr>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Tree>
    <p:extLst>
      <p:ext uri="{BB962C8B-B14F-4D97-AF65-F5344CB8AC3E}">
        <p14:creationId xmlns:p14="http://schemas.microsoft.com/office/powerpoint/2010/main" val="3258602105"/>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40376D1-89F2-E242-8529-F16A0CCB0B21}"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89432430"/>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7"/>
            <a:ext cx="10515600" cy="1325564"/>
          </a:xfrm>
        </p:spPr>
        <p:txBody>
          <a:bodyPr/>
          <a:lstStyle/>
          <a:p>
            <a:r>
              <a:rPr lang="en-US"/>
              <a:t>Click to edit Master title style</a:t>
            </a:r>
          </a:p>
        </p:txBody>
      </p:sp>
      <p:sp>
        <p:nvSpPr>
          <p:cNvPr id="3" name="Text Placeholder 2"/>
          <p:cNvSpPr>
            <a:spLocks noGrp="1"/>
          </p:cNvSpPr>
          <p:nvPr>
            <p:ph type="body" idx="1"/>
          </p:nvPr>
        </p:nvSpPr>
        <p:spPr>
          <a:xfrm>
            <a:off x="839789" y="1681164"/>
            <a:ext cx="5157787"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4" name="Content Placeholder 3"/>
          <p:cNvSpPr>
            <a:spLocks noGrp="1"/>
          </p:cNvSpPr>
          <p:nvPr>
            <p:ph sz="half" idx="2"/>
          </p:nvPr>
        </p:nvSpPr>
        <p:spPr>
          <a:xfrm>
            <a:off x="839789" y="2505077"/>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2" y="1681164"/>
            <a:ext cx="5183188" cy="823912"/>
          </a:xfrm>
        </p:spPr>
        <p:txBody>
          <a:bodyPr anchor="b"/>
          <a:lstStyle>
            <a:lvl1pPr marL="0" indent="0">
              <a:buNone/>
              <a:defRPr sz="1800" b="1"/>
            </a:lvl1pPr>
            <a:lvl2pPr marL="342891" indent="0">
              <a:buNone/>
              <a:defRPr sz="1500" b="1"/>
            </a:lvl2pPr>
            <a:lvl3pPr marL="685783" indent="0">
              <a:buNone/>
              <a:defRPr sz="1351" b="1"/>
            </a:lvl3pPr>
            <a:lvl4pPr marL="1028674" indent="0">
              <a:buNone/>
              <a:defRPr sz="1200" b="1"/>
            </a:lvl4pPr>
            <a:lvl5pPr marL="1371566" indent="0">
              <a:buNone/>
              <a:defRPr sz="1200" b="1"/>
            </a:lvl5pPr>
            <a:lvl6pPr marL="1714457" indent="0">
              <a:buNone/>
              <a:defRPr sz="1200" b="1"/>
            </a:lvl6pPr>
            <a:lvl7pPr marL="2057349" indent="0">
              <a:buNone/>
              <a:defRPr sz="1200" b="1"/>
            </a:lvl7pPr>
            <a:lvl8pPr marL="2400240" indent="0">
              <a:buNone/>
              <a:defRPr sz="1200" b="1"/>
            </a:lvl8pPr>
            <a:lvl9pPr marL="2743131" indent="0">
              <a:buNone/>
              <a:defRPr sz="1200" b="1"/>
            </a:lvl9pPr>
          </a:lstStyle>
          <a:p>
            <a:pPr lvl="0"/>
            <a:r>
              <a:rPr lang="en-US"/>
              <a:t>Click to edit Master text styles</a:t>
            </a:r>
          </a:p>
        </p:txBody>
      </p:sp>
      <p:sp>
        <p:nvSpPr>
          <p:cNvPr id="6" name="Content Placeholder 5"/>
          <p:cNvSpPr>
            <a:spLocks noGrp="1"/>
          </p:cNvSpPr>
          <p:nvPr>
            <p:ph sz="quarter" idx="4"/>
          </p:nvPr>
        </p:nvSpPr>
        <p:spPr>
          <a:xfrm>
            <a:off x="6172202" y="2505077"/>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40376D1-89F2-E242-8529-F16A0CCB0B21}" type="datetimeFigureOut">
              <a:rPr lang="en-US" smtClean="0">
                <a:solidFill>
                  <a:prstClr val="black">
                    <a:tint val="75000"/>
                  </a:prstClr>
                </a:solidFill>
              </a:rPr>
              <a:pPr/>
              <a:t>5/25/2023</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6360921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40376D1-89F2-E242-8529-F16A0CCB0B21}" type="datetimeFigureOut">
              <a:rPr lang="en-US" smtClean="0">
                <a:solidFill>
                  <a:prstClr val="black">
                    <a:tint val="75000"/>
                  </a:prstClr>
                </a:solidFill>
              </a:rPr>
              <a:pPr/>
              <a:t>5/25/2023</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188891"/>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40376D1-89F2-E242-8529-F16A0CCB0B21}" type="datetimeFigureOut">
              <a:rPr lang="en-US" smtClean="0">
                <a:solidFill>
                  <a:prstClr val="black">
                    <a:tint val="75000"/>
                  </a:prstClr>
                </a:solidFill>
              </a:rPr>
              <a:pPr/>
              <a:t>5/25/2023</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51484182"/>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5183188" y="987428"/>
            <a:ext cx="617220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fld id="{740376D1-89F2-E242-8529-F16A0CCB0B21}"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6872571"/>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5183188" y="987428"/>
            <a:ext cx="6172200" cy="4873625"/>
          </a:xfrm>
        </p:spPr>
        <p:txBody>
          <a:bodyPr/>
          <a:lstStyle>
            <a:lvl1pPr marL="0" indent="0">
              <a:buNone/>
              <a:defRPr sz="2400"/>
            </a:lvl1pPr>
            <a:lvl2pPr marL="342891" indent="0">
              <a:buNone/>
              <a:defRPr sz="2100"/>
            </a:lvl2pPr>
            <a:lvl3pPr marL="685783" indent="0">
              <a:buNone/>
              <a:defRPr sz="1800"/>
            </a:lvl3pPr>
            <a:lvl4pPr marL="1028674" indent="0">
              <a:buNone/>
              <a:defRPr sz="1500"/>
            </a:lvl4pPr>
            <a:lvl5pPr marL="1371566" indent="0">
              <a:buNone/>
              <a:defRPr sz="1500"/>
            </a:lvl5pPr>
            <a:lvl6pPr marL="1714457" indent="0">
              <a:buNone/>
              <a:defRPr sz="1500"/>
            </a:lvl6pPr>
            <a:lvl7pPr marL="2057349" indent="0">
              <a:buNone/>
              <a:defRPr sz="1500"/>
            </a:lvl7pPr>
            <a:lvl8pPr marL="2400240" indent="0">
              <a:buNone/>
              <a:defRPr sz="1500"/>
            </a:lvl8pPr>
            <a:lvl9pPr marL="2743131" indent="0">
              <a:buNone/>
              <a:defRPr sz="15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200"/>
            </a:lvl1pPr>
            <a:lvl2pPr marL="342891" indent="0">
              <a:buNone/>
              <a:defRPr sz="1051"/>
            </a:lvl2pPr>
            <a:lvl3pPr marL="685783" indent="0">
              <a:buNone/>
              <a:defRPr sz="900"/>
            </a:lvl3pPr>
            <a:lvl4pPr marL="1028674" indent="0">
              <a:buNone/>
              <a:defRPr sz="751"/>
            </a:lvl4pPr>
            <a:lvl5pPr marL="1371566" indent="0">
              <a:buNone/>
              <a:defRPr sz="751"/>
            </a:lvl5pPr>
            <a:lvl6pPr marL="1714457" indent="0">
              <a:buNone/>
              <a:defRPr sz="751"/>
            </a:lvl6pPr>
            <a:lvl7pPr marL="2057349" indent="0">
              <a:buNone/>
              <a:defRPr sz="751"/>
            </a:lvl7pPr>
            <a:lvl8pPr marL="2400240" indent="0">
              <a:buNone/>
              <a:defRPr sz="751"/>
            </a:lvl8pPr>
            <a:lvl9pPr marL="2743131" indent="0">
              <a:buNone/>
              <a:defRPr sz="751"/>
            </a:lvl9pPr>
          </a:lstStyle>
          <a:p>
            <a:pPr lvl="0"/>
            <a:r>
              <a:rPr lang="en-US"/>
              <a:t>Click to edit Master text styles</a:t>
            </a:r>
          </a:p>
        </p:txBody>
      </p:sp>
      <p:sp>
        <p:nvSpPr>
          <p:cNvPr id="5" name="Date Placeholder 4"/>
          <p:cNvSpPr>
            <a:spLocks noGrp="1"/>
          </p:cNvSpPr>
          <p:nvPr>
            <p:ph type="dt" sz="half" idx="10"/>
          </p:nvPr>
        </p:nvSpPr>
        <p:spPr/>
        <p:txBody>
          <a:bodyPr/>
          <a:lstStyle/>
          <a:p>
            <a:fld id="{740376D1-89F2-E242-8529-F16A0CCB0B21}" type="datetimeFigureOut">
              <a:rPr lang="en-US" smtClean="0">
                <a:solidFill>
                  <a:prstClr val="black">
                    <a:tint val="75000"/>
                  </a:prstClr>
                </a:solidFill>
              </a:rPr>
              <a:pPr/>
              <a:t>5/25/2023</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57987869"/>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0376D1-89F2-E242-8529-F16A0CCB0B21}"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0661166"/>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2"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2" y="365126"/>
            <a:ext cx="7734300" cy="581183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0376D1-89F2-E242-8529-F16A0CCB0B21}" type="datetimeFigureOut">
              <a:rPr lang="en-US" smtClean="0">
                <a:solidFill>
                  <a:prstClr val="black">
                    <a:tint val="75000"/>
                  </a:prstClr>
                </a:solidFill>
              </a:rPr>
              <a:pPr/>
              <a:t>5/25/2023</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99A7B73B-A2BF-4445-BD87-39084DD6230F}"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74477308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endParaRPr lang="en-GB">
              <a:solidFill>
                <a:prstClr val="black">
                  <a:tint val="75000"/>
                </a:prstClr>
              </a:solidFill>
            </a:endParaRPr>
          </a:p>
        </p:txBody>
      </p:sp>
      <p:sp>
        <p:nvSpPr>
          <p:cNvPr id="5" name="Footer Placeholder 4"/>
          <p:cNvSpPr>
            <a:spLocks noGrp="1"/>
          </p:cNvSpPr>
          <p:nvPr>
            <p:ph type="ftr" sz="quarter" idx="11"/>
          </p:nvPr>
        </p:nvSpPr>
        <p:spPr/>
        <p:txBody>
          <a:bodyPr/>
          <a:lstStyle/>
          <a:p>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fld id="{D446586B-FF75-47A1-A069-ED9CC9CD5B58}" type="slidenum">
              <a:rPr lang="en-GB" smtClean="0">
                <a:solidFill>
                  <a:prstClr val="black">
                    <a:tint val="75000"/>
                  </a:prstClr>
                </a:solidFill>
              </a:rPr>
              <a:pPr/>
              <a:t>‹#›</a:t>
            </a:fld>
            <a:endParaRPr lang="en-GB">
              <a:solidFill>
                <a:prstClr val="black">
                  <a:tint val="75000"/>
                </a:prstClr>
              </a:solidFill>
            </a:endParaRPr>
          </a:p>
        </p:txBody>
      </p:sp>
      <p:sp>
        <p:nvSpPr>
          <p:cNvPr id="8" name="Text Placeholder 7"/>
          <p:cNvSpPr>
            <a:spLocks noGrp="1"/>
          </p:cNvSpPr>
          <p:nvPr>
            <p:ph type="body" sz="quarter" idx="13"/>
          </p:nvPr>
        </p:nvSpPr>
        <p:spPr>
          <a:xfrm>
            <a:off x="335366" y="6431224"/>
            <a:ext cx="9122833" cy="196336"/>
          </a:xfrm>
        </p:spPr>
        <p:txBody>
          <a:bodyPr anchor="b">
            <a:spAutoFit/>
          </a:bodyPr>
          <a:lstStyle>
            <a:lvl1pPr marL="0" indent="0">
              <a:buNone/>
              <a:defRPr sz="751"/>
            </a:lvl1pPr>
            <a:lvl2pPr marL="342891" indent="0">
              <a:buNone/>
              <a:defRPr sz="825"/>
            </a:lvl2pPr>
            <a:lvl3pPr marL="685783" indent="0">
              <a:buNone/>
              <a:defRPr sz="788"/>
            </a:lvl3pPr>
            <a:lvl4pPr marL="1028674" indent="0">
              <a:buNone/>
              <a:defRPr sz="751"/>
            </a:lvl4pPr>
            <a:lvl5pPr marL="1371566" indent="0">
              <a:buNone/>
              <a:defRPr sz="751"/>
            </a:lvl5pPr>
          </a:lstStyle>
          <a:p>
            <a:pPr lvl="0"/>
            <a:r>
              <a:rPr lang="en-US"/>
              <a:t>Click to edit Master text styles</a:t>
            </a:r>
          </a:p>
        </p:txBody>
      </p:sp>
    </p:spTree>
    <p:extLst>
      <p:ext uri="{BB962C8B-B14F-4D97-AF65-F5344CB8AC3E}">
        <p14:creationId xmlns:p14="http://schemas.microsoft.com/office/powerpoint/2010/main" val="2029791608"/>
      </p:ext>
    </p:extLst>
  </p:cSld>
  <p:clrMapOvr>
    <a:masterClrMapping/>
  </p:clrMapOvr>
  <p:hf hdr="0" ftr="0" dt="0"/>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2_Text with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532" y="0"/>
            <a:ext cx="5730240" cy="6858000"/>
          </a:xfrm>
          <a:solidFill>
            <a:schemeClr val="bg2"/>
          </a:solidFill>
          <a:ln>
            <a:noFill/>
          </a:ln>
          <a:effectLst/>
        </p:spPr>
        <p:txBody>
          <a:bodyPr lIns="365760" rIns="365760" anchor="ctr" anchorCtr="1"/>
          <a:lstStyle>
            <a:lvl1pPr algn="ctr">
              <a:defRPr sz="2400" b="0" baseline="0">
                <a:solidFill>
                  <a:schemeClr val="tx2"/>
                </a:solidFill>
                <a:latin typeface="+mn-lt"/>
              </a:defRPr>
            </a:lvl1pPr>
          </a:lstStyle>
          <a:p>
            <a:r>
              <a:rPr lang="en-US"/>
              <a:t>Insert an image or chart </a:t>
            </a:r>
            <a:br>
              <a:rPr lang="en-US"/>
            </a:br>
            <a:r>
              <a:rPr lang="en-US"/>
              <a:t>within this placeholder </a:t>
            </a:r>
          </a:p>
        </p:txBody>
      </p:sp>
      <p:sp>
        <p:nvSpPr>
          <p:cNvPr id="2" name="Title 1"/>
          <p:cNvSpPr>
            <a:spLocks noGrp="1"/>
          </p:cNvSpPr>
          <p:nvPr>
            <p:ph type="title" hasCustomPrompt="1"/>
          </p:nvPr>
        </p:nvSpPr>
        <p:spPr>
          <a:xfrm>
            <a:off x="6407332" y="377952"/>
            <a:ext cx="5096256" cy="914400"/>
          </a:xfrm>
        </p:spPr>
        <p:txBody>
          <a:bodyPr rIns="182880"/>
          <a:lstStyle>
            <a:lvl1pPr>
              <a:defRPr cap="none" baseline="0"/>
            </a:lvl1pPr>
          </a:lstStyle>
          <a:p>
            <a:r>
              <a:rPr lang="en-US"/>
              <a:t>Click to edit master title</a:t>
            </a:r>
          </a:p>
        </p:txBody>
      </p:sp>
      <p:sp>
        <p:nvSpPr>
          <p:cNvPr id="3" name="Content Placeholder 2"/>
          <p:cNvSpPr>
            <a:spLocks noGrp="1"/>
          </p:cNvSpPr>
          <p:nvPr>
            <p:ph sz="half" idx="1" hasCustomPrompt="1"/>
          </p:nvPr>
        </p:nvSpPr>
        <p:spPr>
          <a:xfrm>
            <a:off x="6407332" y="1475232"/>
            <a:ext cx="5096256" cy="4617720"/>
          </a:xfrm>
        </p:spPr>
        <p:txBody>
          <a:bodyPr rIns="182880"/>
          <a:lstStyle>
            <a:lvl1pPr>
              <a:spcBef>
                <a:spcPts val="4000"/>
              </a:spcBef>
              <a:defRPr sz="2133">
                <a:solidFill>
                  <a:schemeClr val="accent5"/>
                </a:solidFill>
              </a:defRPr>
            </a:lvl1pPr>
            <a:lvl2pPr>
              <a:defRPr sz="1867"/>
            </a:lvl2pPr>
            <a:lvl3pPr>
              <a:defRPr sz="1600"/>
            </a:lvl3pPr>
            <a:lvl4pPr>
              <a:defRPr sz="1467"/>
            </a:lvl4pPr>
            <a:lvl5pPr>
              <a:defRPr sz="1467"/>
            </a:lvl5pPr>
            <a:lvl6pPr>
              <a:defRPr sz="2400"/>
            </a:lvl6pPr>
            <a:lvl7pPr>
              <a:defRPr sz="2400"/>
            </a:lvl7pPr>
            <a:lvl8pPr>
              <a:defRPr sz="2400"/>
            </a:lvl8pPr>
            <a:lvl9pPr>
              <a:defRPr sz="24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5" name="Footer Placeholder 3">
            <a:extLst>
              <a:ext uri="{FF2B5EF4-FFF2-40B4-BE49-F238E27FC236}">
                <a16:creationId xmlns:a16="http://schemas.microsoft.com/office/drawing/2014/main" id="{978879CD-3831-4B4A-86CB-2132519DD676}"/>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6" name="Slide Number Placeholder 4">
            <a:extLst>
              <a:ext uri="{FF2B5EF4-FFF2-40B4-BE49-F238E27FC236}">
                <a16:creationId xmlns:a16="http://schemas.microsoft.com/office/drawing/2014/main" id="{8B507316-7704-410F-AD42-60AB5B090CF6}"/>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790746857"/>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850880" cy="914400"/>
          </a:xfrm>
        </p:spPr>
        <p:txBody>
          <a:bodyPr/>
          <a:lstStyle>
            <a:lvl1pPr>
              <a:defRPr cap="none"/>
            </a:lvl1pPr>
          </a:lstStyle>
          <a:p>
            <a:r>
              <a:rPr lang="en-US"/>
              <a:t>Click to edit master title style</a:t>
            </a:r>
          </a:p>
        </p:txBody>
      </p:sp>
      <p:sp>
        <p:nvSpPr>
          <p:cNvPr id="4" name="Footer Placeholder 3">
            <a:extLst>
              <a:ext uri="{FF2B5EF4-FFF2-40B4-BE49-F238E27FC236}">
                <a16:creationId xmlns:a16="http://schemas.microsoft.com/office/drawing/2014/main" id="{7BB00855-B49A-41CA-A504-D65450151370}"/>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5" name="Slide Number Placeholder 4">
            <a:extLst>
              <a:ext uri="{FF2B5EF4-FFF2-40B4-BE49-F238E27FC236}">
                <a16:creationId xmlns:a16="http://schemas.microsoft.com/office/drawing/2014/main" id="{45A0334A-C362-4907-A52E-016E696B9561}"/>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19714629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3">
            <a:extLst>
              <a:ext uri="{FF2B5EF4-FFF2-40B4-BE49-F238E27FC236}">
                <a16:creationId xmlns:a16="http://schemas.microsoft.com/office/drawing/2014/main" id="{34EDEC4A-B43D-49EF-9DD1-172DA1B30FE9}"/>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4" name="Slide Number Placeholder 4">
            <a:extLst>
              <a:ext uri="{FF2B5EF4-FFF2-40B4-BE49-F238E27FC236}">
                <a16:creationId xmlns:a16="http://schemas.microsoft.com/office/drawing/2014/main" id="{F957A725-4849-4AD1-9404-FBA31B6683B5}"/>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25451276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Full Page Chart +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850880" cy="914400"/>
          </a:xfrm>
        </p:spPr>
        <p:txBody>
          <a:bodyPr/>
          <a:lstStyle>
            <a:lvl1pPr>
              <a:defRPr cap="none" baseline="0"/>
            </a:lvl1pPr>
          </a:lstStyle>
          <a:p>
            <a:r>
              <a:rPr lang="en-US"/>
              <a:t>Click to edit master title style</a:t>
            </a:r>
          </a:p>
        </p:txBody>
      </p:sp>
      <p:sp>
        <p:nvSpPr>
          <p:cNvPr id="7" name="Text Placeholder 6"/>
          <p:cNvSpPr>
            <a:spLocks noGrp="1"/>
          </p:cNvSpPr>
          <p:nvPr>
            <p:ph type="body" sz="quarter" idx="13" hasCustomPrompt="1"/>
          </p:nvPr>
        </p:nvSpPr>
        <p:spPr>
          <a:xfrm>
            <a:off x="670560" y="1463040"/>
            <a:ext cx="10850880" cy="731520"/>
          </a:xfrm>
        </p:spPr>
        <p:txBody>
          <a:bodyPr/>
          <a:lstStyle>
            <a:lvl1pPr>
              <a:lnSpc>
                <a:spcPct val="100000"/>
              </a:lnSpc>
              <a:spcBef>
                <a:spcPts val="0"/>
              </a:spcBef>
              <a:defRPr sz="2400"/>
            </a:lvl1pPr>
            <a:lvl2pPr marL="0" indent="0">
              <a:lnSpc>
                <a:spcPct val="100000"/>
              </a:lnSpc>
              <a:spcBef>
                <a:spcPts val="0"/>
              </a:spcBef>
              <a:buNone/>
              <a:defRPr sz="1867">
                <a:latin typeface="+mj-lt"/>
              </a:defRPr>
            </a:lvl2pPr>
          </a:lstStyle>
          <a:p>
            <a:pPr lvl="0"/>
            <a:r>
              <a:rPr lang="en-US"/>
              <a:t>CLICK TO EDIT CHART TITLE</a:t>
            </a:r>
          </a:p>
          <a:p>
            <a:pPr lvl="1"/>
            <a:r>
              <a:rPr lang="en-US"/>
              <a:t>Second level for chart subtitle</a:t>
            </a:r>
          </a:p>
        </p:txBody>
      </p:sp>
      <p:sp>
        <p:nvSpPr>
          <p:cNvPr id="9" name="Chart Placeholder 8"/>
          <p:cNvSpPr>
            <a:spLocks noGrp="1"/>
          </p:cNvSpPr>
          <p:nvPr>
            <p:ph type="chart" sz="quarter" idx="14"/>
          </p:nvPr>
        </p:nvSpPr>
        <p:spPr>
          <a:xfrm>
            <a:off x="670560" y="2286000"/>
            <a:ext cx="10850880" cy="3657600"/>
          </a:xfrm>
        </p:spPr>
        <p:txBody>
          <a:bodyPr rIns="0" anchor="ctr" anchorCtr="1"/>
          <a:lstStyle/>
          <a:p>
            <a:r>
              <a:rPr lang="en-US"/>
              <a:t>Click icon to add chart</a:t>
            </a:r>
          </a:p>
        </p:txBody>
      </p:sp>
      <p:sp>
        <p:nvSpPr>
          <p:cNvPr id="8" name="Text Placeholder 7"/>
          <p:cNvSpPr>
            <a:spLocks noGrp="1"/>
          </p:cNvSpPr>
          <p:nvPr>
            <p:ph type="body" sz="quarter" idx="16"/>
          </p:nvPr>
        </p:nvSpPr>
        <p:spPr>
          <a:xfrm>
            <a:off x="670560" y="6279874"/>
            <a:ext cx="10850880" cy="212366"/>
          </a:xfrm>
        </p:spPr>
        <p:txBody>
          <a:bodyPr wrap="square" anchor="b" anchorCtr="0">
            <a:spAutoFit/>
          </a:bodyPr>
          <a:lstStyle>
            <a:lvl1pPr>
              <a:lnSpc>
                <a:spcPct val="90000"/>
              </a:lnSpc>
              <a:spcBef>
                <a:spcPts val="267"/>
              </a:spcBef>
              <a:defRPr sz="1200" b="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0" name="Footer Placeholder 3">
            <a:extLst>
              <a:ext uri="{FF2B5EF4-FFF2-40B4-BE49-F238E27FC236}">
                <a16:creationId xmlns:a16="http://schemas.microsoft.com/office/drawing/2014/main" id="{D2DE8E97-9EAD-4264-87A2-88A4DC8DF58A}"/>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11" name="Slide Number Placeholder 4">
            <a:extLst>
              <a:ext uri="{FF2B5EF4-FFF2-40B4-BE49-F238E27FC236}">
                <a16:creationId xmlns:a16="http://schemas.microsoft.com/office/drawing/2014/main" id="{7500E954-A7B1-4883-AA0A-4C81DF6AFB83}"/>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16596095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1_Full Page Chart +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850880" cy="914400"/>
          </a:xfrm>
        </p:spPr>
        <p:txBody>
          <a:bodyPr/>
          <a:lstStyle>
            <a:lvl1pPr>
              <a:defRPr cap="none" baseline="0"/>
            </a:lvl1pPr>
          </a:lstStyle>
          <a:p>
            <a:r>
              <a:rPr lang="en-US"/>
              <a:t>Click to edit master title style</a:t>
            </a:r>
          </a:p>
        </p:txBody>
      </p:sp>
      <p:sp>
        <p:nvSpPr>
          <p:cNvPr id="7" name="Text Placeholder 6"/>
          <p:cNvSpPr>
            <a:spLocks noGrp="1"/>
          </p:cNvSpPr>
          <p:nvPr>
            <p:ph type="body" sz="quarter" idx="13" hasCustomPrompt="1"/>
          </p:nvPr>
        </p:nvSpPr>
        <p:spPr>
          <a:xfrm>
            <a:off x="670560" y="1463040"/>
            <a:ext cx="10850880" cy="731520"/>
          </a:xfrm>
        </p:spPr>
        <p:txBody>
          <a:bodyPr/>
          <a:lstStyle>
            <a:lvl1pPr>
              <a:lnSpc>
                <a:spcPct val="100000"/>
              </a:lnSpc>
              <a:spcBef>
                <a:spcPts val="0"/>
              </a:spcBef>
              <a:defRPr sz="2400" cap="all" baseline="0"/>
            </a:lvl1pPr>
            <a:lvl2pPr marL="0" indent="0">
              <a:lnSpc>
                <a:spcPct val="100000"/>
              </a:lnSpc>
              <a:spcBef>
                <a:spcPts val="0"/>
              </a:spcBef>
              <a:buNone/>
              <a:defRPr sz="1867">
                <a:latin typeface="+mj-lt"/>
              </a:defRPr>
            </a:lvl2pPr>
          </a:lstStyle>
          <a:p>
            <a:pPr lvl="0"/>
            <a:r>
              <a:rPr lang="en-US"/>
              <a:t>CLICK TO EDIT TABLE TITLE</a:t>
            </a:r>
          </a:p>
          <a:p>
            <a:pPr lvl="1"/>
            <a:r>
              <a:rPr lang="en-US"/>
              <a:t>Second level for chart subtitle</a:t>
            </a:r>
          </a:p>
        </p:txBody>
      </p:sp>
      <p:sp>
        <p:nvSpPr>
          <p:cNvPr id="9" name="Chart Placeholder 8"/>
          <p:cNvSpPr>
            <a:spLocks noGrp="1"/>
          </p:cNvSpPr>
          <p:nvPr>
            <p:ph type="chart" sz="quarter" idx="14"/>
          </p:nvPr>
        </p:nvSpPr>
        <p:spPr>
          <a:xfrm>
            <a:off x="670560" y="2286000"/>
            <a:ext cx="10850880" cy="3657600"/>
          </a:xfrm>
        </p:spPr>
        <p:txBody>
          <a:bodyPr rIns="0" anchor="ctr" anchorCtr="1"/>
          <a:lstStyle/>
          <a:p>
            <a:r>
              <a:rPr lang="en-US"/>
              <a:t>Click icon to add chart</a:t>
            </a:r>
          </a:p>
        </p:txBody>
      </p:sp>
      <p:sp>
        <p:nvSpPr>
          <p:cNvPr id="8" name="Text Placeholder 7"/>
          <p:cNvSpPr>
            <a:spLocks noGrp="1"/>
          </p:cNvSpPr>
          <p:nvPr>
            <p:ph type="body" sz="quarter" idx="16"/>
          </p:nvPr>
        </p:nvSpPr>
        <p:spPr>
          <a:xfrm>
            <a:off x="670560" y="6171250"/>
            <a:ext cx="10850880" cy="212366"/>
          </a:xfrm>
        </p:spPr>
        <p:txBody>
          <a:bodyPr wrap="square" anchor="b" anchorCtr="0">
            <a:spAutoFit/>
          </a:bodyPr>
          <a:lstStyle>
            <a:lvl1pPr>
              <a:lnSpc>
                <a:spcPct val="90000"/>
              </a:lnSpc>
              <a:spcBef>
                <a:spcPts val="267"/>
              </a:spcBef>
              <a:defRPr sz="1200" b="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0" name="Footer Placeholder 3">
            <a:extLst>
              <a:ext uri="{FF2B5EF4-FFF2-40B4-BE49-F238E27FC236}">
                <a16:creationId xmlns:a16="http://schemas.microsoft.com/office/drawing/2014/main" id="{AA478737-4BC0-4FB2-B933-C2549FFF9909}"/>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11" name="Slide Number Placeholder 4">
            <a:extLst>
              <a:ext uri="{FF2B5EF4-FFF2-40B4-BE49-F238E27FC236}">
                <a16:creationId xmlns:a16="http://schemas.microsoft.com/office/drawing/2014/main" id="{68C14962-818A-4745-AF97-BCC7329BC58D}"/>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32216270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850880" cy="1645920"/>
          </a:xfrm>
        </p:spPr>
        <p:txBody>
          <a:bodyPr wrap="square" rIns="0" bIns="0" anchor="t">
            <a:noAutofit/>
          </a:bodyPr>
          <a:lstStyle>
            <a:lvl1pPr algn="l">
              <a:lnSpc>
                <a:spcPct val="80000"/>
              </a:lnSpc>
              <a:defRPr sz="5867" b="0" cap="none" spc="0" baseline="0">
                <a:solidFill>
                  <a:schemeClr val="bg1"/>
                </a:solidFill>
                <a:latin typeface="+mn-lt"/>
              </a:defRPr>
            </a:lvl1pPr>
          </a:lstStyle>
          <a:p>
            <a:r>
              <a:rPr lang="en-US"/>
              <a:t>Click to edit master title style</a:t>
            </a:r>
          </a:p>
        </p:txBody>
      </p:sp>
      <p:sp>
        <p:nvSpPr>
          <p:cNvPr id="3" name="Text Placeholder 2"/>
          <p:cNvSpPr>
            <a:spLocks noGrp="1"/>
          </p:cNvSpPr>
          <p:nvPr>
            <p:ph type="body" idx="1" hasCustomPrompt="1"/>
          </p:nvPr>
        </p:nvSpPr>
        <p:spPr bwMode="gray">
          <a:xfrm>
            <a:off x="670560" y="2331720"/>
            <a:ext cx="10850880" cy="640080"/>
          </a:xfrm>
        </p:spPr>
        <p:txBody>
          <a:bodyPr rIns="0" bIns="0" anchor="b"/>
          <a:lstStyle>
            <a:lvl1pPr marL="0" indent="0">
              <a:lnSpc>
                <a:spcPct val="100000"/>
              </a:lnSpc>
              <a:buNone/>
              <a:defRPr sz="2400" b="1" cap="all" spc="200" baseline="0">
                <a:solidFill>
                  <a:schemeClr val="bg1"/>
                </a:solidFill>
                <a:latin typeface="Calibri" panose="020F0502020204030204" pitchFamily="34" charset="0"/>
                <a:cs typeface="Calibri" panose="020F050202020403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Content Placeholder 2">
            <a:extLst>
              <a:ext uri="{FF2B5EF4-FFF2-40B4-BE49-F238E27FC236}">
                <a16:creationId xmlns:a16="http://schemas.microsoft.com/office/drawing/2014/main" id="{15E88BF5-04DE-E34D-97AF-D764CF63476A}"/>
              </a:ext>
            </a:extLst>
          </p:cNvPr>
          <p:cNvSpPr txBox="1">
            <a:spLocks/>
          </p:cNvSpPr>
          <p:nvPr userDrawn="1"/>
        </p:nvSpPr>
        <p:spPr bwMode="gray">
          <a:xfrm>
            <a:off x="670561" y="6234644"/>
            <a:ext cx="3565009" cy="486833"/>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598044" algn="ctr"/>
                <a:tab pos="10972526" algn="r"/>
              </a:tabLst>
            </a:pPr>
            <a:r>
              <a:rPr lang="en-US" sz="1333">
                <a:solidFill>
                  <a:schemeClr val="bg1"/>
                </a:solidFill>
                <a:latin typeface="Calibri" panose="020F0502020204030204" pitchFamily="34" charset="0"/>
                <a:cs typeface="Calibri" panose="020F0502020204030204" pitchFamily="34" charset="0"/>
              </a:rPr>
              <a:t>Proprietary and confidential — do not distribute</a:t>
            </a:r>
          </a:p>
        </p:txBody>
      </p:sp>
      <p:sp>
        <p:nvSpPr>
          <p:cNvPr id="7" name="Footer Placeholder 3">
            <a:extLst>
              <a:ext uri="{FF2B5EF4-FFF2-40B4-BE49-F238E27FC236}">
                <a16:creationId xmlns:a16="http://schemas.microsoft.com/office/drawing/2014/main" id="{137C2757-C353-4B56-AE98-E79770EA4436}"/>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bg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8" name="Slide Number Placeholder 4">
            <a:extLst>
              <a:ext uri="{FF2B5EF4-FFF2-40B4-BE49-F238E27FC236}">
                <a16:creationId xmlns:a16="http://schemas.microsoft.com/office/drawing/2014/main" id="{6B27A860-9835-4641-BFD3-0725C3933F85}"/>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bg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417961619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bwMode="auto">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850880" cy="1645920"/>
          </a:xfrm>
        </p:spPr>
        <p:txBody>
          <a:bodyPr rIns="0" bIns="0" anchor="t">
            <a:noAutofit/>
          </a:bodyPr>
          <a:lstStyle>
            <a:lvl1pPr algn="l">
              <a:lnSpc>
                <a:spcPct val="80000"/>
              </a:lnSpc>
              <a:defRPr sz="5867" b="0" cap="none" spc="0" baseline="0">
                <a:solidFill>
                  <a:schemeClr val="bg1"/>
                </a:solidFill>
                <a:latin typeface="+mn-lt"/>
              </a:defRPr>
            </a:lvl1pPr>
          </a:lstStyle>
          <a:p>
            <a:r>
              <a:rPr lang="en-US"/>
              <a:t>Click to edit master title style</a:t>
            </a:r>
          </a:p>
        </p:txBody>
      </p:sp>
      <p:sp>
        <p:nvSpPr>
          <p:cNvPr id="3" name="Text Placeholder 2"/>
          <p:cNvSpPr>
            <a:spLocks noGrp="1"/>
          </p:cNvSpPr>
          <p:nvPr>
            <p:ph type="body" idx="1" hasCustomPrompt="1"/>
          </p:nvPr>
        </p:nvSpPr>
        <p:spPr bwMode="gray">
          <a:xfrm>
            <a:off x="670560" y="2331720"/>
            <a:ext cx="10850880" cy="640080"/>
          </a:xfrm>
        </p:spPr>
        <p:txBody>
          <a:bodyPr rIns="0" bIns="0" anchor="b"/>
          <a:lstStyle>
            <a:lvl1pPr marL="0" indent="0">
              <a:lnSpc>
                <a:spcPct val="100000"/>
              </a:lnSpc>
              <a:buNone/>
              <a:defRPr sz="2400" b="1" cap="all" spc="200" baseline="0">
                <a:solidFill>
                  <a:schemeClr val="bg1"/>
                </a:solidFill>
                <a:latin typeface="Calibri" panose="020F0502020204030204" pitchFamily="34" charset="0"/>
                <a:cs typeface="Calibri" panose="020F050202020403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Content Placeholder 2">
            <a:extLst>
              <a:ext uri="{FF2B5EF4-FFF2-40B4-BE49-F238E27FC236}">
                <a16:creationId xmlns:a16="http://schemas.microsoft.com/office/drawing/2014/main" id="{833C3F78-17BE-604F-B95A-6DD34FDE24B7}"/>
              </a:ext>
            </a:extLst>
          </p:cNvPr>
          <p:cNvSpPr txBox="1">
            <a:spLocks/>
          </p:cNvSpPr>
          <p:nvPr userDrawn="1"/>
        </p:nvSpPr>
        <p:spPr bwMode="gray">
          <a:xfrm>
            <a:off x="670562" y="6234644"/>
            <a:ext cx="5169522" cy="486833"/>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598044" algn="ctr"/>
                <a:tab pos="10972526" algn="r"/>
              </a:tabLst>
            </a:pPr>
            <a:r>
              <a:rPr lang="en-US" sz="1333">
                <a:solidFill>
                  <a:schemeClr val="bg1"/>
                </a:solidFill>
                <a:latin typeface="Calibri" panose="020F0502020204030204" pitchFamily="34" charset="0"/>
                <a:cs typeface="Calibri" panose="020F0502020204030204" pitchFamily="34" charset="0"/>
              </a:rPr>
              <a:t>Proprietary and confidential — do not distribute</a:t>
            </a:r>
          </a:p>
        </p:txBody>
      </p:sp>
      <p:sp>
        <p:nvSpPr>
          <p:cNvPr id="7" name="Footer Placeholder 3">
            <a:extLst>
              <a:ext uri="{FF2B5EF4-FFF2-40B4-BE49-F238E27FC236}">
                <a16:creationId xmlns:a16="http://schemas.microsoft.com/office/drawing/2014/main" id="{D39B2F24-F50A-4563-807C-62C00ED09FCE}"/>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bg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8" name="Slide Number Placeholder 4">
            <a:extLst>
              <a:ext uri="{FF2B5EF4-FFF2-40B4-BE49-F238E27FC236}">
                <a16:creationId xmlns:a16="http://schemas.microsoft.com/office/drawing/2014/main" id="{40448E8E-778F-4054-AB56-F27ED50DEDC6}"/>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bg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162804514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bg bwMode="auto">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850880" cy="1645920"/>
          </a:xfrm>
        </p:spPr>
        <p:txBody>
          <a:bodyPr rIns="0" bIns="0" anchor="t">
            <a:noAutofit/>
          </a:bodyPr>
          <a:lstStyle>
            <a:lvl1pPr algn="l">
              <a:lnSpc>
                <a:spcPct val="80000"/>
              </a:lnSpc>
              <a:defRPr sz="5867" b="0" cap="none" spc="0" baseline="0">
                <a:solidFill>
                  <a:schemeClr val="tx2"/>
                </a:solidFill>
                <a:latin typeface="+mn-lt"/>
              </a:defRPr>
            </a:lvl1pPr>
          </a:lstStyle>
          <a:p>
            <a:r>
              <a:rPr lang="en-US"/>
              <a:t>Click to edit master title style</a:t>
            </a:r>
          </a:p>
        </p:txBody>
      </p:sp>
      <p:sp>
        <p:nvSpPr>
          <p:cNvPr id="3" name="Text Placeholder 2"/>
          <p:cNvSpPr>
            <a:spLocks noGrp="1"/>
          </p:cNvSpPr>
          <p:nvPr>
            <p:ph type="body" idx="1" hasCustomPrompt="1"/>
          </p:nvPr>
        </p:nvSpPr>
        <p:spPr bwMode="gray">
          <a:xfrm>
            <a:off x="670560" y="2331720"/>
            <a:ext cx="10850880" cy="640080"/>
          </a:xfrm>
        </p:spPr>
        <p:txBody>
          <a:bodyPr rIns="0" bIns="0" anchor="b"/>
          <a:lstStyle>
            <a:lvl1pPr marL="0" indent="0">
              <a:lnSpc>
                <a:spcPct val="100000"/>
              </a:lnSpc>
              <a:buNone/>
              <a:defRPr sz="2400" b="1" cap="all" spc="200" baseline="0">
                <a:solidFill>
                  <a:schemeClr val="tx2"/>
                </a:solidFill>
                <a:latin typeface="Calibri" panose="020F0502020204030204" pitchFamily="34" charset="0"/>
                <a:cs typeface="Calibri" panose="020F0502020204030204" pitchFamily="34" charset="0"/>
              </a:defRPr>
            </a:lvl1pPr>
            <a:lvl2pPr marL="609585" indent="0">
              <a:buNone/>
              <a:defRPr sz="2400">
                <a:solidFill>
                  <a:schemeClr val="tx1">
                    <a:tint val="75000"/>
                  </a:schemeClr>
                </a:solidFill>
              </a:defRPr>
            </a:lvl2pPr>
            <a:lvl3pPr marL="1219170" indent="0">
              <a:buNone/>
              <a:defRPr sz="2133">
                <a:solidFill>
                  <a:schemeClr val="tx1">
                    <a:tint val="75000"/>
                  </a:schemeClr>
                </a:solidFill>
              </a:defRPr>
            </a:lvl3pPr>
            <a:lvl4pPr marL="1828754" indent="0">
              <a:buNone/>
              <a:defRPr sz="1867">
                <a:solidFill>
                  <a:schemeClr val="tx1">
                    <a:tint val="75000"/>
                  </a:schemeClr>
                </a:solidFill>
              </a:defRPr>
            </a:lvl4pPr>
            <a:lvl5pPr marL="2438339" indent="0">
              <a:buNone/>
              <a:defRPr sz="1867">
                <a:solidFill>
                  <a:schemeClr val="tx1">
                    <a:tint val="75000"/>
                  </a:schemeClr>
                </a:solidFill>
              </a:defRPr>
            </a:lvl5pPr>
            <a:lvl6pPr marL="3047924" indent="0">
              <a:buNone/>
              <a:defRPr sz="1867">
                <a:solidFill>
                  <a:schemeClr val="tx1">
                    <a:tint val="75000"/>
                  </a:schemeClr>
                </a:solidFill>
              </a:defRPr>
            </a:lvl6pPr>
            <a:lvl7pPr marL="3657509" indent="0">
              <a:buNone/>
              <a:defRPr sz="1867">
                <a:solidFill>
                  <a:schemeClr val="tx1">
                    <a:tint val="75000"/>
                  </a:schemeClr>
                </a:solidFill>
              </a:defRPr>
            </a:lvl7pPr>
            <a:lvl8pPr marL="4267093" indent="0">
              <a:buNone/>
              <a:defRPr sz="1867">
                <a:solidFill>
                  <a:schemeClr val="tx1">
                    <a:tint val="75000"/>
                  </a:schemeClr>
                </a:solidFill>
              </a:defRPr>
            </a:lvl8pPr>
            <a:lvl9pPr marL="4876678" indent="0">
              <a:buNone/>
              <a:defRPr sz="1867">
                <a:solidFill>
                  <a:schemeClr val="tx1">
                    <a:tint val="75000"/>
                  </a:schemeClr>
                </a:solidFill>
              </a:defRPr>
            </a:lvl9pPr>
          </a:lstStyle>
          <a:p>
            <a:pPr lvl="0"/>
            <a:r>
              <a:rPr lang="en-US"/>
              <a:t>CLICK TO EDIT MASTER TEXT STYLES</a:t>
            </a:r>
          </a:p>
        </p:txBody>
      </p:sp>
      <p:sp>
        <p:nvSpPr>
          <p:cNvPr id="5" name="Content Placeholder 2">
            <a:extLst>
              <a:ext uri="{FF2B5EF4-FFF2-40B4-BE49-F238E27FC236}">
                <a16:creationId xmlns:a16="http://schemas.microsoft.com/office/drawing/2014/main" id="{D63EB260-8E68-B549-9D00-CCBDB9F121A7}"/>
              </a:ext>
            </a:extLst>
          </p:cNvPr>
          <p:cNvSpPr txBox="1">
            <a:spLocks/>
          </p:cNvSpPr>
          <p:nvPr userDrawn="1"/>
        </p:nvSpPr>
        <p:spPr bwMode="gray">
          <a:xfrm>
            <a:off x="670562" y="6234644"/>
            <a:ext cx="3590888" cy="486833"/>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598044" algn="ctr"/>
                <a:tab pos="10972526" algn="r"/>
              </a:tabLst>
            </a:pPr>
            <a:r>
              <a:rPr lang="en-US" sz="1333">
                <a:solidFill>
                  <a:schemeClr val="tx2"/>
                </a:solidFill>
                <a:latin typeface="Calibri" panose="020F0502020204030204" pitchFamily="34" charset="0"/>
                <a:cs typeface="Calibri" panose="020F0502020204030204" pitchFamily="34" charset="0"/>
              </a:rPr>
              <a:t>Proprietary and confidential — do not distribute</a:t>
            </a:r>
          </a:p>
        </p:txBody>
      </p:sp>
      <p:sp>
        <p:nvSpPr>
          <p:cNvPr id="7" name="Footer Placeholder 3">
            <a:extLst>
              <a:ext uri="{FF2B5EF4-FFF2-40B4-BE49-F238E27FC236}">
                <a16:creationId xmlns:a16="http://schemas.microsoft.com/office/drawing/2014/main" id="{4BE49659-9DC2-4F51-BFEF-2406D768C25C}"/>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2"/>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8" name="Slide Number Placeholder 4">
            <a:extLst>
              <a:ext uri="{FF2B5EF4-FFF2-40B4-BE49-F238E27FC236}">
                <a16:creationId xmlns:a16="http://schemas.microsoft.com/office/drawing/2014/main" id="{6C704189-6CE5-4DFC-9F28-FFB1812FCBD2}"/>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2"/>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21250396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preserve="1" userDrawn="1">
  <p:cSld name="Quote with Solid Background">
    <p:bg bwMode="auto">
      <p:bgPr>
        <a:solidFill>
          <a:schemeClr val="accent5"/>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bwMode="gray">
          <a:xfrm>
            <a:off x="1828800" y="2011680"/>
            <a:ext cx="9144000" cy="3566160"/>
          </a:xfrm>
        </p:spPr>
        <p:txBody>
          <a:bodyPr/>
          <a:lstStyle>
            <a:lvl1pPr algn="l">
              <a:lnSpc>
                <a:spcPct val="90000"/>
              </a:lnSpc>
              <a:defRPr sz="3733" b="0">
                <a:solidFill>
                  <a:schemeClr val="bg1"/>
                </a:solidFill>
                <a:latin typeface="+mn-lt"/>
              </a:defRPr>
            </a:lvl1pPr>
            <a:lvl2pPr marL="1828754" indent="-304792" algn="l">
              <a:spcBef>
                <a:spcPts val="2400"/>
              </a:spcBef>
              <a:buFont typeface="Arial" panose="020B0604020202020204" pitchFamily="34" charset="0"/>
              <a:buChar char="–"/>
              <a:defRPr sz="2400">
                <a:solidFill>
                  <a:schemeClr val="bg1"/>
                </a:solidFill>
                <a:latin typeface="+mj-lt"/>
              </a:defRPr>
            </a:lvl2pPr>
          </a:lstStyle>
          <a:p>
            <a:pPr lvl="0"/>
            <a:r>
              <a:rPr lang="en-US"/>
              <a:t>Click to edit quote text</a:t>
            </a:r>
          </a:p>
          <a:p>
            <a:pPr lvl="1"/>
            <a:r>
              <a:rPr lang="en-US"/>
              <a:t>Second level for attribution</a:t>
            </a:r>
          </a:p>
        </p:txBody>
      </p:sp>
      <p:sp>
        <p:nvSpPr>
          <p:cNvPr id="4" name="Content Placeholder 2">
            <a:extLst>
              <a:ext uri="{FF2B5EF4-FFF2-40B4-BE49-F238E27FC236}">
                <a16:creationId xmlns:a16="http://schemas.microsoft.com/office/drawing/2014/main" id="{53322378-8A6D-2B4B-921C-AF15A4041795}"/>
              </a:ext>
            </a:extLst>
          </p:cNvPr>
          <p:cNvSpPr txBox="1">
            <a:spLocks/>
          </p:cNvSpPr>
          <p:nvPr userDrawn="1"/>
        </p:nvSpPr>
        <p:spPr bwMode="gray">
          <a:xfrm>
            <a:off x="670562" y="6234644"/>
            <a:ext cx="5083258" cy="486833"/>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598044" algn="ctr"/>
                <a:tab pos="10972526" algn="r"/>
              </a:tabLst>
            </a:pPr>
            <a:r>
              <a:rPr lang="en-US" sz="1333">
                <a:solidFill>
                  <a:schemeClr val="bg1"/>
                </a:solidFill>
                <a:latin typeface="Calibri" panose="020F0502020204030204" pitchFamily="34" charset="0"/>
                <a:cs typeface="Calibri" panose="020F0502020204030204" pitchFamily="34" charset="0"/>
              </a:rPr>
              <a:t>Proprietary and confidential — do not distribute</a:t>
            </a:r>
          </a:p>
        </p:txBody>
      </p:sp>
      <p:sp>
        <p:nvSpPr>
          <p:cNvPr id="6" name="Footer Placeholder 3">
            <a:extLst>
              <a:ext uri="{FF2B5EF4-FFF2-40B4-BE49-F238E27FC236}">
                <a16:creationId xmlns:a16="http://schemas.microsoft.com/office/drawing/2014/main" id="{8FE05FC1-31CB-4BA9-A611-45A8EA8A749A}"/>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bg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8" name="Slide Number Placeholder 4">
            <a:extLst>
              <a:ext uri="{FF2B5EF4-FFF2-40B4-BE49-F238E27FC236}">
                <a16:creationId xmlns:a16="http://schemas.microsoft.com/office/drawing/2014/main" id="{480E4AAD-B616-40E2-9E7B-C8F88965DF98}"/>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bg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367835982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DB85C4-A416-144D-852C-1161939AC70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07E2205-7F65-4240-BE0D-9F3C97FA768E}"/>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372B0735-81E3-CF4D-B298-50D5703D1166}"/>
              </a:ext>
            </a:extLst>
          </p:cNvPr>
          <p:cNvSpPr>
            <a:spLocks noGrp="1"/>
          </p:cNvSpPr>
          <p:nvPr>
            <p:ph type="dt" sz="half" idx="10"/>
          </p:nvPr>
        </p:nvSpPr>
        <p:spPr/>
        <p:txBody>
          <a:bodyPr/>
          <a:lstStyle/>
          <a:p>
            <a:fld id="{D23C0B91-CE0D-C444-88B7-9CDBF01910AF}" type="datetimeFigureOut">
              <a:rPr lang="en-US" smtClean="0"/>
              <a:t>5/25/2023</a:t>
            </a:fld>
            <a:endParaRPr lang="en-US"/>
          </a:p>
        </p:txBody>
      </p:sp>
      <p:sp>
        <p:nvSpPr>
          <p:cNvPr id="5" name="Footer Placeholder 4">
            <a:extLst>
              <a:ext uri="{FF2B5EF4-FFF2-40B4-BE49-F238E27FC236}">
                <a16:creationId xmlns:a16="http://schemas.microsoft.com/office/drawing/2014/main" id="{6D854625-E173-5841-A5CD-3D25B1BF2A11}"/>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1510F8D-19B9-6741-8A10-9B7C67CB1E8F}"/>
              </a:ext>
            </a:extLst>
          </p:cNvPr>
          <p:cNvSpPr>
            <a:spLocks noGrp="1"/>
          </p:cNvSpPr>
          <p:nvPr>
            <p:ph type="sldNum" sz="quarter" idx="12"/>
          </p:nvPr>
        </p:nvSpPr>
        <p:spPr/>
        <p:txBody>
          <a:bodyPr/>
          <a:lstStyle/>
          <a:p>
            <a:fld id="{8F34386E-91CB-6F4E-AF44-76F488AE4FDA}" type="slidenum">
              <a:rPr lang="en-US" smtClean="0"/>
              <a:t>‹#›</a:t>
            </a:fld>
            <a:endParaRPr lang="en-US"/>
          </a:p>
        </p:txBody>
      </p:sp>
    </p:spTree>
    <p:extLst>
      <p:ext uri="{BB962C8B-B14F-4D97-AF65-F5344CB8AC3E}">
        <p14:creationId xmlns:p14="http://schemas.microsoft.com/office/powerpoint/2010/main" val="9391239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bwMode="auto">
      <p:bgPr>
        <a:solidFill>
          <a:schemeClr val="accent5"/>
        </a:solidFill>
        <a:effectLst/>
      </p:bgPr>
    </p:bg>
    <p:spTree>
      <p:nvGrpSpPr>
        <p:cNvPr id="1" name=""/>
        <p:cNvGrpSpPr/>
        <p:nvPr/>
      </p:nvGrpSpPr>
      <p:grpSpPr>
        <a:xfrm>
          <a:off x="0" y="0"/>
          <a:ext cx="0" cy="0"/>
          <a:chOff x="0" y="0"/>
          <a:chExt cx="0" cy="0"/>
        </a:xfrm>
      </p:grpSpPr>
      <p:pic>
        <p:nvPicPr>
          <p:cNvPr id="3" name="Picture 2"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423255" y="1608463"/>
            <a:ext cx="3345492" cy="3641076"/>
          </a:xfrm>
          <a:prstGeom prst="rect">
            <a:avLst/>
          </a:prstGeom>
        </p:spPr>
      </p:pic>
    </p:spTree>
    <p:extLst>
      <p:ext uri="{BB962C8B-B14F-4D97-AF65-F5344CB8AC3E}">
        <p14:creationId xmlns:p14="http://schemas.microsoft.com/office/powerpoint/2010/main" val="45425837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bwMode="auto">
      <p:bgPr>
        <a:solidFill>
          <a:schemeClr val="accent5"/>
        </a:solidFill>
        <a:effectLst/>
      </p:bgPr>
    </p:bg>
    <p:spTree>
      <p:nvGrpSpPr>
        <p:cNvPr id="1" name=""/>
        <p:cNvGrpSpPr/>
        <p:nvPr/>
      </p:nvGrpSpPr>
      <p:grpSpPr>
        <a:xfrm>
          <a:off x="0" y="0"/>
          <a:ext cx="0" cy="0"/>
          <a:chOff x="0" y="0"/>
          <a:chExt cx="0" cy="0"/>
        </a:xfrm>
      </p:grpSpPr>
      <p:pic>
        <p:nvPicPr>
          <p:cNvPr id="4" name="Picture 3" descr="A picture containing drawing&#10;&#10;Description automatically generated">
            <a:extLst>
              <a:ext uri="{FF2B5EF4-FFF2-40B4-BE49-F238E27FC236}">
                <a16:creationId xmlns:a16="http://schemas.microsoft.com/office/drawing/2014/main" id="{6BE25BFE-C141-9744-B07B-AF2EDC44630E}"/>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38501" y="1546422"/>
            <a:ext cx="4114998" cy="3549706"/>
          </a:xfrm>
          <a:prstGeom prst="rect">
            <a:avLst/>
          </a:prstGeom>
        </p:spPr>
      </p:pic>
    </p:spTree>
    <p:extLst>
      <p:ext uri="{BB962C8B-B14F-4D97-AF65-F5344CB8AC3E}">
        <p14:creationId xmlns:p14="http://schemas.microsoft.com/office/powerpoint/2010/main" val="956344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Pr>
        <a:solidFill>
          <a:schemeClr val="accent5"/>
        </a:solidFill>
        <a:effectLst/>
      </p:bgPr>
    </p:bg>
    <p:spTree>
      <p:nvGrpSpPr>
        <p:cNvPr id="1" name=""/>
        <p:cNvGrpSpPr/>
        <p:nvPr/>
      </p:nvGrpSpPr>
      <p:grpSpPr>
        <a:xfrm>
          <a:off x="0" y="0"/>
          <a:ext cx="0" cy="0"/>
          <a:chOff x="0" y="0"/>
          <a:chExt cx="0" cy="0"/>
        </a:xfrm>
      </p:grpSpPr>
      <p:sp>
        <p:nvSpPr>
          <p:cNvPr id="10" name="Content Placeholder 2"/>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a:solidFill>
                  <a:prstClr val="white"/>
                </a:solidFill>
                <a:latin typeface="Calibri" panose="020F0502020204030204" pitchFamily="34" charset="0"/>
                <a:cs typeface="Calibri" panose="020F0502020204030204" pitchFamily="34" charset="0"/>
              </a:rPr>
              <a:t>Proprietary and confidential — do not distribute</a:t>
            </a:r>
          </a:p>
        </p:txBody>
      </p:sp>
      <p:sp>
        <p:nvSpPr>
          <p:cNvPr id="2" name="Title 1"/>
          <p:cNvSpPr>
            <a:spLocks noGrp="1"/>
          </p:cNvSpPr>
          <p:nvPr>
            <p:ph type="ctrTitle" hasCustomPrompt="1"/>
          </p:nvPr>
        </p:nvSpPr>
        <p:spPr bwMode="gray">
          <a:xfrm>
            <a:off x="670560" y="3106738"/>
            <a:ext cx="10850880" cy="1645920"/>
          </a:xfrm>
        </p:spPr>
        <p:txBody>
          <a:bodyPr/>
          <a:lstStyle>
            <a:lvl1pPr algn="l">
              <a:lnSpc>
                <a:spcPct val="90000"/>
              </a:lnSpc>
              <a:defRPr sz="4400" b="0" cap="none" spc="0" baseline="0">
                <a:solidFill>
                  <a:schemeClr val="bg1"/>
                </a:solidFill>
                <a:latin typeface="+mn-lt"/>
              </a:defRPr>
            </a:lvl1pPr>
          </a:lstStyle>
          <a:p>
            <a:r>
              <a:rPr lang="en-US"/>
              <a:t>Click to edit master title style</a:t>
            </a:r>
          </a:p>
        </p:txBody>
      </p:sp>
      <p:sp>
        <p:nvSpPr>
          <p:cNvPr id="3" name="Subtitle 2"/>
          <p:cNvSpPr>
            <a:spLocks noGrp="1"/>
          </p:cNvSpPr>
          <p:nvPr>
            <p:ph type="subTitle" idx="1" hasCustomPrompt="1"/>
          </p:nvPr>
        </p:nvSpPr>
        <p:spPr bwMode="gray">
          <a:xfrm>
            <a:off x="670560" y="2333308"/>
            <a:ext cx="10850880" cy="640080"/>
          </a:xfrm>
        </p:spPr>
        <p:txBody>
          <a:bodyPr rIns="0" bIns="0" anchor="b" anchorCtr="0"/>
          <a:lstStyle>
            <a:lvl1pPr marL="0" indent="0" algn="l">
              <a:lnSpc>
                <a:spcPct val="100000"/>
              </a:lnSpc>
              <a:buNone/>
              <a:defRPr sz="1800" b="1" cap="all" spc="150" baseline="0">
                <a:solidFill>
                  <a:schemeClr val="tx2"/>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bwMode="gray">
          <a:xfrm>
            <a:off x="670560" y="4935538"/>
            <a:ext cx="6461760" cy="640080"/>
          </a:xfrm>
        </p:spPr>
        <p:txBody>
          <a:bodyPr/>
          <a:lstStyle>
            <a:lvl1pPr>
              <a:defRPr sz="1400" b="0" i="0">
                <a:solidFill>
                  <a:schemeClr val="bg1"/>
                </a:solidFill>
                <a:latin typeface="+mn-lt"/>
              </a:defRPr>
            </a:lvl1pPr>
          </a:lstStyle>
          <a:p>
            <a:pPr lvl="0"/>
            <a:r>
              <a:rPr lang="en-US"/>
              <a:t>Click to edit date</a:t>
            </a:r>
          </a:p>
        </p:txBody>
      </p:sp>
      <p:pic>
        <p:nvPicPr>
          <p:cNvPr id="6" name="Picture 5"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8492" y="152401"/>
            <a:ext cx="1280163" cy="1395987"/>
          </a:xfrm>
          <a:prstGeom prst="rect">
            <a:avLst/>
          </a:prstGeom>
        </p:spPr>
      </p:pic>
    </p:spTree>
    <p:extLst>
      <p:ext uri="{BB962C8B-B14F-4D97-AF65-F5344CB8AC3E}">
        <p14:creationId xmlns:p14="http://schemas.microsoft.com/office/powerpoint/2010/main" val="425810018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bwMode="gray">
      <p:bgPr>
        <a:solidFill>
          <a:schemeClr val="bg1"/>
        </a:solidFill>
        <a:effectLst/>
      </p:bgPr>
    </p:bg>
    <p:spTree>
      <p:nvGrpSpPr>
        <p:cNvPr id="1" name=""/>
        <p:cNvGrpSpPr/>
        <p:nvPr/>
      </p:nvGrpSpPr>
      <p:grpSpPr>
        <a:xfrm>
          <a:off x="0" y="0"/>
          <a:ext cx="0" cy="0"/>
          <a:chOff x="0" y="0"/>
          <a:chExt cx="0" cy="0"/>
        </a:xfrm>
      </p:grpSpPr>
      <p:sp>
        <p:nvSpPr>
          <p:cNvPr id="10" name="Content Placeholder 2"/>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a:solidFill>
                  <a:schemeClr val="tx1"/>
                </a:solidFill>
                <a:latin typeface="Calibri" panose="020F0502020204030204" pitchFamily="34" charset="0"/>
                <a:cs typeface="Calibri" panose="020F0502020204030204" pitchFamily="34" charset="0"/>
              </a:rPr>
              <a:t>Proprietary and confidential — do not distribute</a:t>
            </a:r>
          </a:p>
        </p:txBody>
      </p:sp>
      <p:sp>
        <p:nvSpPr>
          <p:cNvPr id="2" name="Title 1"/>
          <p:cNvSpPr>
            <a:spLocks noGrp="1"/>
          </p:cNvSpPr>
          <p:nvPr>
            <p:ph type="ctrTitle" hasCustomPrompt="1"/>
          </p:nvPr>
        </p:nvSpPr>
        <p:spPr bwMode="gray">
          <a:xfrm>
            <a:off x="670560" y="3106738"/>
            <a:ext cx="10850880" cy="1645920"/>
          </a:xfrm>
        </p:spPr>
        <p:txBody>
          <a:bodyPr/>
          <a:lstStyle>
            <a:lvl1pPr algn="l">
              <a:lnSpc>
                <a:spcPct val="90000"/>
              </a:lnSpc>
              <a:defRPr sz="4400" b="0" cap="none" spc="0" baseline="0">
                <a:solidFill>
                  <a:schemeClr val="tx1"/>
                </a:solidFill>
                <a:latin typeface="+mn-lt"/>
              </a:defRPr>
            </a:lvl1pPr>
          </a:lstStyle>
          <a:p>
            <a:r>
              <a:rPr lang="en-US"/>
              <a:t>Click to edit master title style</a:t>
            </a:r>
          </a:p>
        </p:txBody>
      </p:sp>
      <p:sp>
        <p:nvSpPr>
          <p:cNvPr id="3" name="Subtitle 2"/>
          <p:cNvSpPr>
            <a:spLocks noGrp="1"/>
          </p:cNvSpPr>
          <p:nvPr>
            <p:ph type="subTitle" idx="1" hasCustomPrompt="1"/>
          </p:nvPr>
        </p:nvSpPr>
        <p:spPr bwMode="gray">
          <a:xfrm>
            <a:off x="670560" y="2333308"/>
            <a:ext cx="10850880" cy="640080"/>
          </a:xfrm>
        </p:spPr>
        <p:txBody>
          <a:bodyPr rIns="0" bIns="0" anchor="b" anchorCtr="0"/>
          <a:lstStyle>
            <a:lvl1pPr marL="0" indent="0" algn="l">
              <a:lnSpc>
                <a:spcPct val="100000"/>
              </a:lnSpc>
              <a:buNone/>
              <a:defRPr sz="1800" b="1" cap="all" spc="150" baseline="0">
                <a:solidFill>
                  <a:schemeClr val="accent5"/>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bwMode="gray">
          <a:xfrm>
            <a:off x="670560" y="4935538"/>
            <a:ext cx="6461760" cy="640080"/>
          </a:xfrm>
        </p:spPr>
        <p:txBody>
          <a:bodyPr/>
          <a:lstStyle>
            <a:lvl1pPr>
              <a:defRPr sz="1400" b="0" i="0">
                <a:solidFill>
                  <a:schemeClr val="tx1"/>
                </a:solidFill>
                <a:latin typeface="+mn-lt"/>
              </a:defRPr>
            </a:lvl1pPr>
          </a:lstStyle>
          <a:p>
            <a:pPr lvl="0"/>
            <a:r>
              <a:rPr lang="en-US"/>
              <a:t>Click to edit date</a:t>
            </a:r>
          </a:p>
        </p:txBody>
      </p:sp>
      <p:pic>
        <p:nvPicPr>
          <p:cNvPr id="6" name="Picture 5"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8492" y="152401"/>
            <a:ext cx="1828800" cy="14956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0658" y="75119"/>
            <a:ext cx="1525459" cy="1658469"/>
          </a:xfrm>
          <a:prstGeom prst="rect">
            <a:avLst/>
          </a:prstGeom>
        </p:spPr>
      </p:pic>
    </p:spTree>
    <p:extLst>
      <p:ext uri="{BB962C8B-B14F-4D97-AF65-F5344CB8AC3E}">
        <p14:creationId xmlns:p14="http://schemas.microsoft.com/office/powerpoint/2010/main" val="104505873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e">
    <p:bg bwMode="gray">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670560" y="1844040"/>
            <a:ext cx="10850880" cy="1645920"/>
          </a:xfrm>
        </p:spPr>
        <p:txBody>
          <a:bodyPr/>
          <a:lstStyle>
            <a:lvl1pPr algn="l">
              <a:lnSpc>
                <a:spcPct val="90000"/>
              </a:lnSpc>
              <a:defRPr sz="4400" b="0" cap="none" spc="0" baseline="0">
                <a:solidFill>
                  <a:schemeClr val="bg1"/>
                </a:solidFill>
                <a:latin typeface="+mn-lt"/>
              </a:defRPr>
            </a:lvl1pPr>
          </a:lstStyle>
          <a:p>
            <a:r>
              <a:rPr lang="en-US"/>
              <a:t>Click to edit master title style</a:t>
            </a:r>
          </a:p>
        </p:txBody>
      </p:sp>
      <p:sp>
        <p:nvSpPr>
          <p:cNvPr id="3" name="Subtitle 2"/>
          <p:cNvSpPr>
            <a:spLocks noGrp="1"/>
          </p:cNvSpPr>
          <p:nvPr>
            <p:ph type="subTitle" idx="1" hasCustomPrompt="1"/>
          </p:nvPr>
        </p:nvSpPr>
        <p:spPr bwMode="gray">
          <a:xfrm>
            <a:off x="670560" y="1066800"/>
            <a:ext cx="10850880" cy="640080"/>
          </a:xfrm>
        </p:spPr>
        <p:txBody>
          <a:bodyPr rIns="0" bIns="0" anchor="b" anchorCtr="0"/>
          <a:lstStyle>
            <a:lvl1pPr marL="0" indent="0" algn="l">
              <a:lnSpc>
                <a:spcPct val="100000"/>
              </a:lnSpc>
              <a:buNone/>
              <a:defRPr sz="1800" b="1" cap="all" spc="150" baseline="0">
                <a:solidFill>
                  <a:schemeClr val="tx2"/>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Content Placeholder 2"/>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a:solidFill>
                  <a:prstClr val="white"/>
                </a:solidFill>
                <a:latin typeface="Calibri" panose="020F0502020204030204" pitchFamily="34" charset="0"/>
                <a:cs typeface="Calibri" panose="020F0502020204030204" pitchFamily="34" charset="0"/>
              </a:rPr>
              <a:t>Proprietary and confidential — do not distribute</a:t>
            </a:r>
          </a:p>
        </p:txBody>
      </p:sp>
      <p:sp>
        <p:nvSpPr>
          <p:cNvPr id="5" name="Text Placeholder 4"/>
          <p:cNvSpPr>
            <a:spLocks noGrp="1"/>
          </p:cNvSpPr>
          <p:nvPr>
            <p:ph type="body" sz="quarter" idx="10" hasCustomPrompt="1"/>
          </p:nvPr>
        </p:nvSpPr>
        <p:spPr bwMode="gray">
          <a:xfrm>
            <a:off x="670560" y="3657600"/>
            <a:ext cx="6461760" cy="640080"/>
          </a:xfrm>
        </p:spPr>
        <p:txBody>
          <a:bodyPr/>
          <a:lstStyle>
            <a:lvl1pPr>
              <a:defRPr sz="1400" b="0" i="0">
                <a:solidFill>
                  <a:schemeClr val="bg1"/>
                </a:solidFill>
                <a:latin typeface="+mn-lt"/>
              </a:defRPr>
            </a:lvl1pPr>
          </a:lstStyle>
          <a:p>
            <a:pPr lvl="0"/>
            <a:r>
              <a:rPr lang="en-US"/>
              <a:t>Click to edit date</a:t>
            </a:r>
          </a:p>
        </p:txBody>
      </p:sp>
      <p:pic>
        <p:nvPicPr>
          <p:cNvPr id="9" name="Picture 8" descr="A_symbol_wordm_below_w_rgb-01.png">
            <a:extLst>
              <a:ext uri="{FF2B5EF4-FFF2-40B4-BE49-F238E27FC236}">
                <a16:creationId xmlns:a16="http://schemas.microsoft.com/office/drawing/2014/main" id="{BB1E7DCC-A6A0-5243-B3A5-46889CE32E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69340" y="5157540"/>
            <a:ext cx="1280163" cy="1395987"/>
          </a:xfrm>
          <a:prstGeom prst="rect">
            <a:avLst/>
          </a:prstGeom>
        </p:spPr>
      </p:pic>
    </p:spTree>
    <p:extLst>
      <p:ext uri="{BB962C8B-B14F-4D97-AF65-F5344CB8AC3E}">
        <p14:creationId xmlns:p14="http://schemas.microsoft.com/office/powerpoint/2010/main" val="15353417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userDrawn="1">
  <p:cSld name="1_Title Slide Alterna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670560" y="1844040"/>
            <a:ext cx="10850880" cy="1645920"/>
          </a:xfrm>
        </p:spPr>
        <p:txBody>
          <a:bodyPr/>
          <a:lstStyle>
            <a:lvl1pPr algn="l">
              <a:lnSpc>
                <a:spcPct val="90000"/>
              </a:lnSpc>
              <a:defRPr sz="4400" b="0" cap="none" spc="0" baseline="0">
                <a:solidFill>
                  <a:schemeClr val="tx1"/>
                </a:solidFill>
                <a:latin typeface="+mn-lt"/>
              </a:defRPr>
            </a:lvl1pPr>
          </a:lstStyle>
          <a:p>
            <a:r>
              <a:rPr lang="en-US"/>
              <a:t>Click to edit master title style</a:t>
            </a:r>
          </a:p>
        </p:txBody>
      </p:sp>
      <p:sp>
        <p:nvSpPr>
          <p:cNvPr id="3" name="Subtitle 2"/>
          <p:cNvSpPr>
            <a:spLocks noGrp="1"/>
          </p:cNvSpPr>
          <p:nvPr>
            <p:ph type="subTitle" idx="1" hasCustomPrompt="1"/>
          </p:nvPr>
        </p:nvSpPr>
        <p:spPr bwMode="gray">
          <a:xfrm>
            <a:off x="670560" y="1066800"/>
            <a:ext cx="10850880" cy="640080"/>
          </a:xfrm>
        </p:spPr>
        <p:txBody>
          <a:bodyPr rIns="0" bIns="0" anchor="b" anchorCtr="0"/>
          <a:lstStyle>
            <a:lvl1pPr marL="0" indent="0" algn="l">
              <a:lnSpc>
                <a:spcPct val="100000"/>
              </a:lnSpc>
              <a:buNone/>
              <a:defRPr sz="1800" b="1" cap="all" spc="150" baseline="0">
                <a:solidFill>
                  <a:schemeClr val="accent5"/>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Content Placeholder 2"/>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a:solidFill>
                  <a:schemeClr val="tx1"/>
                </a:solidFill>
                <a:latin typeface="Calibri" panose="020F0502020204030204" pitchFamily="34" charset="0"/>
                <a:cs typeface="Calibri" panose="020F0502020204030204" pitchFamily="34" charset="0"/>
              </a:rPr>
              <a:t>Proprietary and confidential — do not distribute</a:t>
            </a:r>
          </a:p>
        </p:txBody>
      </p:sp>
      <p:sp>
        <p:nvSpPr>
          <p:cNvPr id="5" name="Text Placeholder 4"/>
          <p:cNvSpPr>
            <a:spLocks noGrp="1"/>
          </p:cNvSpPr>
          <p:nvPr>
            <p:ph type="body" sz="quarter" idx="10" hasCustomPrompt="1"/>
          </p:nvPr>
        </p:nvSpPr>
        <p:spPr bwMode="gray">
          <a:xfrm>
            <a:off x="670560" y="3657600"/>
            <a:ext cx="6461760" cy="640080"/>
          </a:xfrm>
        </p:spPr>
        <p:txBody>
          <a:bodyPr/>
          <a:lstStyle>
            <a:lvl1pPr>
              <a:defRPr sz="1400" b="0" i="0">
                <a:solidFill>
                  <a:schemeClr val="tx1"/>
                </a:solidFill>
                <a:latin typeface="+mn-lt"/>
              </a:defRPr>
            </a:lvl1pPr>
          </a:lstStyle>
          <a:p>
            <a:pPr lvl="0"/>
            <a:r>
              <a:rPr lang="en-US"/>
              <a:t>Click to edit date</a:t>
            </a:r>
          </a:p>
        </p:txBody>
      </p:sp>
      <p:pic>
        <p:nvPicPr>
          <p:cNvPr id="7" name="Picture 6"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53600" y="4953001"/>
            <a:ext cx="2121595" cy="1735163"/>
          </a:xfrm>
          <a:prstGeom prst="rect">
            <a:avLst/>
          </a:prstGeom>
        </p:spPr>
      </p:pic>
      <p:pic>
        <p:nvPicPr>
          <p:cNvPr id="9" name="Picture 8">
            <a:extLst>
              <a:ext uri="{FF2B5EF4-FFF2-40B4-BE49-F238E27FC236}">
                <a16:creationId xmlns:a16="http://schemas.microsoft.com/office/drawing/2014/main" id="{021DCDBB-6FA7-774C-B060-8CA44816178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9736" y="5076552"/>
            <a:ext cx="1525459" cy="1658469"/>
          </a:xfrm>
          <a:prstGeom prst="rect">
            <a:avLst/>
          </a:prstGeom>
        </p:spPr>
      </p:pic>
    </p:spTree>
    <p:extLst>
      <p:ext uri="{BB962C8B-B14F-4D97-AF65-F5344CB8AC3E}">
        <p14:creationId xmlns:p14="http://schemas.microsoft.com/office/powerpoint/2010/main" val="15842402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0"/>
            <a:ext cx="10850880" cy="914400"/>
          </a:xfrm>
        </p:spPr>
        <p:txBody>
          <a:bodyPr/>
          <a:lstStyle>
            <a:lvl1pPr>
              <a:defRPr cap="none" baseline="0"/>
            </a:lvl1pPr>
          </a:lstStyle>
          <a:p>
            <a:r>
              <a:rPr lang="en-US"/>
              <a:t>Click to edit master title style</a:t>
            </a:r>
          </a:p>
        </p:txBody>
      </p:sp>
      <p:sp>
        <p:nvSpPr>
          <p:cNvPr id="3" name="Content Placeholder 2"/>
          <p:cNvSpPr>
            <a:spLocks noGrp="1"/>
          </p:cNvSpPr>
          <p:nvPr>
            <p:ph idx="1" hasCustomPrompt="1"/>
          </p:nvPr>
        </p:nvSpPr>
        <p:spPr>
          <a:xfrm>
            <a:off x="670560" y="1462088"/>
            <a:ext cx="10850880" cy="4754880"/>
          </a:xfrm>
        </p:spPr>
        <p:txBody>
          <a:bodyPr/>
          <a:lstStyle>
            <a:lvl2pPr>
              <a:defRPr/>
            </a:lvl2pPr>
            <a:lvl3pPr>
              <a:defRPr/>
            </a:lvl3pPr>
            <a:lvl4pPr>
              <a:defRPr/>
            </a:lvl4pPr>
            <a:lvl5pPr>
              <a:defRPr/>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6" name="Footer Placeholder 3">
            <a:extLst>
              <a:ext uri="{FF2B5EF4-FFF2-40B4-BE49-F238E27FC236}">
                <a16:creationId xmlns:a16="http://schemas.microsoft.com/office/drawing/2014/main" id="{D2B878D4-7C5A-4066-AC5C-9F050243D976}"/>
              </a:ext>
            </a:extLst>
          </p:cNvPr>
          <p:cNvSpPr>
            <a:spLocks noGrp="1"/>
          </p:cNvSpPr>
          <p:nvPr>
            <p:ph type="ftr" sz="quarter" idx="3"/>
          </p:nvPr>
        </p:nvSpPr>
        <p:spPr>
          <a:xfrm>
            <a:off x="4271510"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7" name="Slide Number Placeholder 4">
            <a:extLst>
              <a:ext uri="{FF2B5EF4-FFF2-40B4-BE49-F238E27FC236}">
                <a16:creationId xmlns:a16="http://schemas.microsoft.com/office/drawing/2014/main" id="{B0ACC264-CD66-4CF8-9966-FEDC91E84CE3}"/>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11981813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Title and Long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850883" cy="914400"/>
          </a:xfrm>
        </p:spPr>
        <p:txBody>
          <a:bodyPr/>
          <a:lstStyle>
            <a:lvl1pPr>
              <a:defRPr cap="none" baseline="0"/>
            </a:lvl1pPr>
          </a:lstStyle>
          <a:p>
            <a:r>
              <a:rPr lang="en-US"/>
              <a:t>Click to edit master title style</a:t>
            </a:r>
          </a:p>
        </p:txBody>
      </p:sp>
      <p:sp>
        <p:nvSpPr>
          <p:cNvPr id="3" name="Content Placeholder 2"/>
          <p:cNvSpPr>
            <a:spLocks noGrp="1"/>
          </p:cNvSpPr>
          <p:nvPr>
            <p:ph idx="1"/>
          </p:nvPr>
        </p:nvSpPr>
        <p:spPr>
          <a:xfrm>
            <a:off x="670560" y="1463040"/>
            <a:ext cx="10850881" cy="4754880"/>
          </a:xfrm>
        </p:spPr>
        <p:txBody>
          <a:bodyPr/>
          <a:lstStyle>
            <a:lvl1pPr>
              <a:spcBef>
                <a:spcPts val="1800"/>
              </a:spcBef>
              <a:defRPr sz="1600" b="0">
                <a:solidFill>
                  <a:schemeClr val="tx1"/>
                </a:solidFill>
                <a:latin typeface="+mn-lt"/>
              </a:defRPr>
            </a:lvl1pPr>
            <a:lvl2pPr>
              <a:defRPr sz="1400"/>
            </a:lvl2pPr>
          </a:lstStyle>
          <a:p>
            <a:pPr lvl="0"/>
            <a:r>
              <a:rPr lang="en-US"/>
              <a:t>Click to edit Master text styles</a:t>
            </a:r>
          </a:p>
          <a:p>
            <a:pPr lvl="1"/>
            <a:r>
              <a:rPr lang="en-US"/>
              <a:t>Second level</a:t>
            </a:r>
          </a:p>
        </p:txBody>
      </p:sp>
      <p:sp>
        <p:nvSpPr>
          <p:cNvPr id="6" name="Footer Placeholder 3">
            <a:extLst>
              <a:ext uri="{FF2B5EF4-FFF2-40B4-BE49-F238E27FC236}">
                <a16:creationId xmlns:a16="http://schemas.microsoft.com/office/drawing/2014/main" id="{EAD98076-A42B-4E51-BBD4-454783C1E136}"/>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7" name="Slide Number Placeholder 4">
            <a:extLst>
              <a:ext uri="{FF2B5EF4-FFF2-40B4-BE49-F238E27FC236}">
                <a16:creationId xmlns:a16="http://schemas.microsoft.com/office/drawing/2014/main" id="{084483A4-411E-4800-93AD-513F6CD19090}"/>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427212861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2 Content_CALIBRI SUBHEAD O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850880" cy="914400"/>
          </a:xfrm>
        </p:spPr>
        <p:txBody>
          <a:bodyPr/>
          <a:lstStyle>
            <a:lvl1pPr>
              <a:defRPr cap="none" baseline="0"/>
            </a:lvl1pPr>
          </a:lstStyle>
          <a:p>
            <a:r>
              <a:rPr lang="en-US"/>
              <a:t>Click to edit master title style</a:t>
            </a:r>
          </a:p>
        </p:txBody>
      </p:sp>
      <p:sp>
        <p:nvSpPr>
          <p:cNvPr id="3" name="Content Placeholder 2"/>
          <p:cNvSpPr>
            <a:spLocks noGrp="1"/>
          </p:cNvSpPr>
          <p:nvPr>
            <p:ph sz="half" idx="1" hasCustomPrompt="1"/>
          </p:nvPr>
        </p:nvSpPr>
        <p:spPr>
          <a:xfrm>
            <a:off x="670560" y="1463040"/>
            <a:ext cx="5181600" cy="4754880"/>
          </a:xfrm>
        </p:spPr>
        <p:txBody>
          <a:bodyPr/>
          <a:lstStyle>
            <a:lvl1pPr>
              <a:spcBef>
                <a:spcPts val="600"/>
              </a:spcBef>
              <a:defRPr sz="1800" b="1">
                <a:solidFill>
                  <a:schemeClr val="accent5"/>
                </a:solidFill>
                <a:latin typeface="Calibri" panose="020F0502020204030204" pitchFamily="34" charset="0"/>
                <a:cs typeface="Calibri" panose="020F0502020204030204" pitchFamily="34" charset="0"/>
              </a:defRPr>
            </a:lvl1pPr>
            <a:lvl2pPr>
              <a:spcBef>
                <a:spcPts val="600"/>
              </a:spcBef>
              <a:defRPr sz="1600"/>
            </a:lvl2pPr>
            <a:lvl3pPr>
              <a:spcBef>
                <a:spcPts val="600"/>
              </a:spcBef>
              <a:defRPr sz="1400"/>
            </a:lvl3pPr>
            <a:lvl4pPr>
              <a:spcBef>
                <a:spcPts val="600"/>
              </a:spcBef>
              <a:defRPr sz="1200"/>
            </a:lvl4pPr>
            <a:lvl5pPr>
              <a:spcBef>
                <a:spcPts val="600"/>
              </a:spcBef>
              <a:defRPr sz="1200"/>
            </a:lvl5pPr>
            <a:lvl6pPr>
              <a:defRPr sz="1800"/>
            </a:lvl6pPr>
            <a:lvl7pPr>
              <a:defRPr sz="1800"/>
            </a:lvl7pPr>
            <a:lvl8pPr>
              <a:defRPr sz="1800"/>
            </a:lvl8pPr>
            <a:lvl9pPr>
              <a:defRPr sz="18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4" name="Content Placeholder 3"/>
          <p:cNvSpPr>
            <a:spLocks noGrp="1"/>
          </p:cNvSpPr>
          <p:nvPr>
            <p:ph sz="half" idx="2" hasCustomPrompt="1"/>
          </p:nvPr>
        </p:nvSpPr>
        <p:spPr>
          <a:xfrm>
            <a:off x="6339840" y="1463040"/>
            <a:ext cx="5181600" cy="4754880"/>
          </a:xfrm>
        </p:spPr>
        <p:txBody>
          <a:bodyPr/>
          <a:lstStyle>
            <a:lvl1pPr>
              <a:spcBef>
                <a:spcPts val="600"/>
              </a:spcBef>
              <a:defRPr lang="en-US" sz="1800" b="1" kern="1200" smtClean="0">
                <a:solidFill>
                  <a:schemeClr val="accent5"/>
                </a:solidFill>
                <a:latin typeface="Calibri" panose="020F0502020204030204" pitchFamily="34" charset="0"/>
                <a:ea typeface="+mn-ea"/>
                <a:cs typeface="Calibri" panose="020F0502020204030204" pitchFamily="34" charset="0"/>
              </a:defRPr>
            </a:lvl1pPr>
            <a:lvl2pPr>
              <a:spcBef>
                <a:spcPts val="600"/>
              </a:spcBef>
              <a:defRPr sz="1600"/>
            </a:lvl2pPr>
            <a:lvl3pPr>
              <a:spcBef>
                <a:spcPts val="600"/>
              </a:spcBef>
              <a:defRPr sz="1400"/>
            </a:lvl3pPr>
            <a:lvl4pPr>
              <a:spcBef>
                <a:spcPts val="600"/>
              </a:spcBef>
              <a:defRPr sz="1200"/>
            </a:lvl4pPr>
            <a:lvl5pPr>
              <a:spcBef>
                <a:spcPts val="600"/>
              </a:spcBef>
              <a:defRPr sz="1200"/>
            </a:lvl5pPr>
            <a:lvl6pPr>
              <a:defRPr sz="1800"/>
            </a:lvl6pPr>
            <a:lvl7pPr>
              <a:defRPr sz="1800"/>
            </a:lvl7pPr>
            <a:lvl8pPr>
              <a:defRPr sz="1800"/>
            </a:lvl8pPr>
            <a:lvl9pPr>
              <a:defRPr sz="18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7" name="Footer Placeholder 3">
            <a:extLst>
              <a:ext uri="{FF2B5EF4-FFF2-40B4-BE49-F238E27FC236}">
                <a16:creationId xmlns:a16="http://schemas.microsoft.com/office/drawing/2014/main" id="{D0B1F1B8-47B1-4148-B3C8-AB785F61E54A}"/>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8" name="Slide Number Placeholder 4">
            <a:extLst>
              <a:ext uri="{FF2B5EF4-FFF2-40B4-BE49-F238E27FC236}">
                <a16:creationId xmlns:a16="http://schemas.microsoft.com/office/drawing/2014/main" id="{5F2A1A51-64A1-432E-9138-001E2F8F6B44}"/>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13548191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wo Content +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850880" cy="914400"/>
          </a:xfrm>
        </p:spPr>
        <p:txBody>
          <a:bodyPr/>
          <a:lstStyle>
            <a:lvl1pPr>
              <a:defRPr cap="none" baseline="0"/>
            </a:lvl1pPr>
          </a:lstStyle>
          <a:p>
            <a:r>
              <a:rPr lang="en-US"/>
              <a:t>Click to edit master title style</a:t>
            </a:r>
          </a:p>
        </p:txBody>
      </p:sp>
      <p:sp>
        <p:nvSpPr>
          <p:cNvPr id="3" name="Content Placeholder 2"/>
          <p:cNvSpPr>
            <a:spLocks noGrp="1"/>
          </p:cNvSpPr>
          <p:nvPr>
            <p:ph sz="half" idx="1" hasCustomPrompt="1"/>
          </p:nvPr>
        </p:nvSpPr>
        <p:spPr>
          <a:xfrm>
            <a:off x="670560" y="2743200"/>
            <a:ext cx="5181600" cy="3474720"/>
          </a:xfrm>
        </p:spPr>
        <p:txBody>
          <a:bodyPr/>
          <a:lstStyle>
            <a:lvl1pPr>
              <a:spcBef>
                <a:spcPts val="600"/>
              </a:spcBef>
              <a:defRPr sz="1800">
                <a:solidFill>
                  <a:schemeClr val="accent5"/>
                </a:solidFill>
                <a:latin typeface="Calibri" panose="020F0502020204030204" pitchFamily="34" charset="0"/>
                <a:cs typeface="Calibri" panose="020F0502020204030204" pitchFamily="34" charset="0"/>
              </a:defRPr>
            </a:lvl1pPr>
            <a:lvl2pPr>
              <a:spcBef>
                <a:spcPts val="600"/>
              </a:spcBef>
              <a:defRPr sz="1600">
                <a:solidFill>
                  <a:schemeClr val="tx1"/>
                </a:solidFill>
              </a:defRPr>
            </a:lvl2pPr>
            <a:lvl3pPr>
              <a:spcBef>
                <a:spcPts val="600"/>
              </a:spcBef>
              <a:defRPr sz="1400">
                <a:solidFill>
                  <a:schemeClr val="tx1"/>
                </a:solidFill>
              </a:defRPr>
            </a:lvl3pPr>
            <a:lvl4pPr>
              <a:spcBef>
                <a:spcPts val="600"/>
              </a:spcBef>
              <a:defRPr sz="1200">
                <a:solidFill>
                  <a:schemeClr val="tx1"/>
                </a:solidFill>
              </a:defRPr>
            </a:lvl4pPr>
            <a:lvl5pPr>
              <a:spcBef>
                <a:spcPts val="600"/>
              </a:spcBef>
              <a:defRPr sz="12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4" name="Content Placeholder 3"/>
          <p:cNvSpPr>
            <a:spLocks noGrp="1"/>
          </p:cNvSpPr>
          <p:nvPr>
            <p:ph sz="half" idx="2" hasCustomPrompt="1"/>
          </p:nvPr>
        </p:nvSpPr>
        <p:spPr>
          <a:xfrm>
            <a:off x="6339840" y="2743200"/>
            <a:ext cx="5181600" cy="3474720"/>
          </a:xfrm>
        </p:spPr>
        <p:txBody>
          <a:bodyPr/>
          <a:lstStyle>
            <a:lvl1pPr>
              <a:spcBef>
                <a:spcPts val="600"/>
              </a:spcBef>
              <a:defRPr lang="en-US" sz="1800" b="1" kern="1200" smtClean="0">
                <a:solidFill>
                  <a:schemeClr val="accent5"/>
                </a:solidFill>
                <a:latin typeface="Calibri" panose="020F0502020204030204" pitchFamily="34" charset="0"/>
                <a:ea typeface="+mn-ea"/>
                <a:cs typeface="Calibri" panose="020F0502020204030204" pitchFamily="34" charset="0"/>
              </a:defRPr>
            </a:lvl1pPr>
            <a:lvl2pPr>
              <a:spcBef>
                <a:spcPts val="600"/>
              </a:spcBef>
              <a:defRPr sz="1600">
                <a:solidFill>
                  <a:schemeClr val="tx1"/>
                </a:solidFill>
              </a:defRPr>
            </a:lvl2pPr>
            <a:lvl3pPr>
              <a:spcBef>
                <a:spcPts val="600"/>
              </a:spcBef>
              <a:defRPr sz="1400">
                <a:solidFill>
                  <a:schemeClr val="tx1"/>
                </a:solidFill>
              </a:defRPr>
            </a:lvl3pPr>
            <a:lvl4pPr>
              <a:spcBef>
                <a:spcPts val="600"/>
              </a:spcBef>
              <a:defRPr sz="1200">
                <a:solidFill>
                  <a:schemeClr val="tx1"/>
                </a:solidFill>
              </a:defRPr>
            </a:lvl4pPr>
            <a:lvl5pPr>
              <a:spcBef>
                <a:spcPts val="600"/>
              </a:spcBef>
              <a:defRPr sz="1200">
                <a:solidFill>
                  <a:schemeClr val="tx1"/>
                </a:solidFill>
              </a:defRPr>
            </a:lvl5pPr>
            <a:lvl6pPr>
              <a:defRPr sz="1800"/>
            </a:lvl6pPr>
            <a:lvl7pPr>
              <a:defRPr sz="1800"/>
            </a:lvl7pPr>
            <a:lvl8pPr>
              <a:defRPr sz="1800"/>
            </a:lvl8pPr>
            <a:lvl9pPr>
              <a:defRPr sz="18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10" name="Text Placeholder 9"/>
          <p:cNvSpPr>
            <a:spLocks noGrp="1"/>
          </p:cNvSpPr>
          <p:nvPr>
            <p:ph type="body" sz="quarter" idx="14"/>
          </p:nvPr>
        </p:nvSpPr>
        <p:spPr>
          <a:xfrm>
            <a:off x="670560" y="1463040"/>
            <a:ext cx="10850880" cy="1097280"/>
          </a:xfrm>
        </p:spPr>
        <p:txBody>
          <a:bodyPr/>
          <a:lstStyle>
            <a:lvl1pPr>
              <a:defRPr sz="2000" b="0">
                <a:solidFill>
                  <a:schemeClr val="accent5"/>
                </a:solidFill>
                <a:latin typeface="+mn-lt"/>
              </a:defRPr>
            </a:lvl1pPr>
          </a:lstStyle>
          <a:p>
            <a:pPr lvl="0"/>
            <a:r>
              <a:rPr lang="en-US"/>
              <a:t>Click to edit Master text styles</a:t>
            </a:r>
          </a:p>
        </p:txBody>
      </p:sp>
      <p:sp>
        <p:nvSpPr>
          <p:cNvPr id="8" name="Footer Placeholder 3">
            <a:extLst>
              <a:ext uri="{FF2B5EF4-FFF2-40B4-BE49-F238E27FC236}">
                <a16:creationId xmlns:a16="http://schemas.microsoft.com/office/drawing/2014/main" id="{E77C2F38-AD32-4D64-A145-BFED40A5804A}"/>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9" name="Slide Number Placeholder 4">
            <a:extLst>
              <a:ext uri="{FF2B5EF4-FFF2-40B4-BE49-F238E27FC236}">
                <a16:creationId xmlns:a16="http://schemas.microsoft.com/office/drawing/2014/main" id="{A9608A2A-A0E6-468E-814A-D2A6F7120AF9}"/>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86791595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95D8D7-F34D-3D40-8DB0-A33CBB33777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6C574D5-F894-3241-9851-3D3F509CE5C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6BCD33F0-9885-E847-82D0-C1D1D09BBF4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DEAC7C48-967A-C447-8CA5-1150D4657048}"/>
              </a:ext>
            </a:extLst>
          </p:cNvPr>
          <p:cNvSpPr>
            <a:spLocks noGrp="1"/>
          </p:cNvSpPr>
          <p:nvPr>
            <p:ph type="dt" sz="half" idx="10"/>
          </p:nvPr>
        </p:nvSpPr>
        <p:spPr/>
        <p:txBody>
          <a:bodyPr/>
          <a:lstStyle/>
          <a:p>
            <a:fld id="{D23C0B91-CE0D-C444-88B7-9CDBF01910AF}" type="datetimeFigureOut">
              <a:rPr lang="en-US" smtClean="0"/>
              <a:t>5/25/2023</a:t>
            </a:fld>
            <a:endParaRPr lang="en-US"/>
          </a:p>
        </p:txBody>
      </p:sp>
      <p:sp>
        <p:nvSpPr>
          <p:cNvPr id="6" name="Footer Placeholder 5">
            <a:extLst>
              <a:ext uri="{FF2B5EF4-FFF2-40B4-BE49-F238E27FC236}">
                <a16:creationId xmlns:a16="http://schemas.microsoft.com/office/drawing/2014/main" id="{128E060F-A540-434E-AE59-32BAE4EA2019}"/>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A1E4921-B64F-8943-BAD8-EA4490906952}"/>
              </a:ext>
            </a:extLst>
          </p:cNvPr>
          <p:cNvSpPr>
            <a:spLocks noGrp="1"/>
          </p:cNvSpPr>
          <p:nvPr>
            <p:ph type="sldNum" sz="quarter" idx="12"/>
          </p:nvPr>
        </p:nvSpPr>
        <p:spPr/>
        <p:txBody>
          <a:bodyPr/>
          <a:lstStyle/>
          <a:p>
            <a:fld id="{8F34386E-91CB-6F4E-AF44-76F488AE4FDA}" type="slidenum">
              <a:rPr lang="en-US" smtClean="0"/>
              <a:t>‹#›</a:t>
            </a:fld>
            <a:endParaRPr lang="en-US"/>
          </a:p>
        </p:txBody>
      </p:sp>
    </p:spTree>
    <p:extLst>
      <p:ext uri="{BB962C8B-B14F-4D97-AF65-F5344CB8AC3E}">
        <p14:creationId xmlns:p14="http://schemas.microsoft.com/office/powerpoint/2010/main" val="4217147706"/>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1_Text with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339842" y="0"/>
            <a:ext cx="5852159" cy="6858000"/>
          </a:xfrm>
          <a:solidFill>
            <a:schemeClr val="bg2"/>
          </a:solidFill>
          <a:ln>
            <a:noFill/>
          </a:ln>
          <a:effectLst/>
        </p:spPr>
        <p:txBody>
          <a:bodyPr lIns="365760" rIns="365760" anchor="ctr" anchorCtr="1"/>
          <a:lstStyle>
            <a:lvl1pPr algn="ctr">
              <a:defRPr sz="2400" b="0" baseline="0">
                <a:solidFill>
                  <a:schemeClr val="tx2"/>
                </a:solidFill>
                <a:latin typeface="+mn-lt"/>
              </a:defRPr>
            </a:lvl1pPr>
          </a:lstStyle>
          <a:p>
            <a:r>
              <a:rPr lang="en-US"/>
              <a:t>Insert an image or chart within this placeholder </a:t>
            </a:r>
          </a:p>
        </p:txBody>
      </p:sp>
      <p:sp>
        <p:nvSpPr>
          <p:cNvPr id="2" name="Title 1"/>
          <p:cNvSpPr>
            <a:spLocks noGrp="1"/>
          </p:cNvSpPr>
          <p:nvPr>
            <p:ph type="title" hasCustomPrompt="1"/>
          </p:nvPr>
        </p:nvSpPr>
        <p:spPr>
          <a:xfrm>
            <a:off x="670560" y="365760"/>
            <a:ext cx="5181600" cy="914400"/>
          </a:xfrm>
        </p:spPr>
        <p:txBody>
          <a:bodyPr rIns="182880"/>
          <a:lstStyle>
            <a:lvl1pPr>
              <a:defRPr cap="none" baseline="0"/>
            </a:lvl1pPr>
          </a:lstStyle>
          <a:p>
            <a:r>
              <a:rPr lang="en-US"/>
              <a:t>Click to edit master title</a:t>
            </a:r>
          </a:p>
        </p:txBody>
      </p:sp>
      <p:sp>
        <p:nvSpPr>
          <p:cNvPr id="3" name="Content Placeholder 2"/>
          <p:cNvSpPr>
            <a:spLocks noGrp="1"/>
          </p:cNvSpPr>
          <p:nvPr>
            <p:ph sz="half" idx="1" hasCustomPrompt="1"/>
          </p:nvPr>
        </p:nvSpPr>
        <p:spPr>
          <a:xfrm>
            <a:off x="670560" y="1463040"/>
            <a:ext cx="5181600" cy="4617720"/>
          </a:xfrm>
        </p:spPr>
        <p:txBody>
          <a:bodyPr rIns="182880"/>
          <a:lstStyle>
            <a:lvl1pPr>
              <a:spcBef>
                <a:spcPts val="3000"/>
              </a:spcBef>
              <a:defRPr sz="1600">
                <a:solidFill>
                  <a:schemeClr val="accent5"/>
                </a:solidFill>
              </a:defRPr>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Tree>
    <p:extLst>
      <p:ext uri="{BB962C8B-B14F-4D97-AF65-F5344CB8AC3E}">
        <p14:creationId xmlns:p14="http://schemas.microsoft.com/office/powerpoint/2010/main" val="3441412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2_Tex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39841" y="365760"/>
            <a:ext cx="5181600" cy="914400"/>
          </a:xfrm>
        </p:spPr>
        <p:txBody>
          <a:bodyPr rIns="182880"/>
          <a:lstStyle>
            <a:lvl1pPr>
              <a:defRPr cap="none" baseline="0"/>
            </a:lvl1pPr>
          </a:lstStyle>
          <a:p>
            <a:r>
              <a:rPr lang="en-US"/>
              <a:t>Click to edit master title</a:t>
            </a:r>
          </a:p>
        </p:txBody>
      </p:sp>
      <p:sp>
        <p:nvSpPr>
          <p:cNvPr id="3" name="Content Placeholder 2"/>
          <p:cNvSpPr>
            <a:spLocks noGrp="1"/>
          </p:cNvSpPr>
          <p:nvPr>
            <p:ph sz="half" idx="1" hasCustomPrompt="1"/>
          </p:nvPr>
        </p:nvSpPr>
        <p:spPr>
          <a:xfrm>
            <a:off x="6339841" y="1463040"/>
            <a:ext cx="5181600" cy="4617720"/>
          </a:xfrm>
        </p:spPr>
        <p:txBody>
          <a:bodyPr rIns="182880"/>
          <a:lstStyle>
            <a:lvl1pPr>
              <a:spcBef>
                <a:spcPts val="3000"/>
              </a:spcBef>
              <a:defRPr sz="1600">
                <a:solidFill>
                  <a:schemeClr val="accent5"/>
                </a:solidFill>
              </a:defRPr>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7" name="Picture Placeholder 9">
            <a:extLst>
              <a:ext uri="{FF2B5EF4-FFF2-40B4-BE49-F238E27FC236}">
                <a16:creationId xmlns:a16="http://schemas.microsoft.com/office/drawing/2014/main" id="{0F0FD428-C707-784D-924E-FE59AA02E902}"/>
              </a:ext>
            </a:extLst>
          </p:cNvPr>
          <p:cNvSpPr>
            <a:spLocks noGrp="1"/>
          </p:cNvSpPr>
          <p:nvPr>
            <p:ph type="pic" sz="quarter" idx="14" hasCustomPrompt="1"/>
          </p:nvPr>
        </p:nvSpPr>
        <p:spPr>
          <a:xfrm>
            <a:off x="1" y="0"/>
            <a:ext cx="5852159" cy="6858000"/>
          </a:xfrm>
          <a:solidFill>
            <a:schemeClr val="bg2"/>
          </a:solidFill>
          <a:ln>
            <a:noFill/>
          </a:ln>
          <a:effectLst/>
        </p:spPr>
        <p:txBody>
          <a:bodyPr lIns="365760" rIns="365760" anchor="ctr" anchorCtr="1"/>
          <a:lstStyle>
            <a:lvl1pPr algn="ctr">
              <a:defRPr sz="2400" b="0" baseline="0">
                <a:solidFill>
                  <a:schemeClr val="tx2"/>
                </a:solidFill>
                <a:latin typeface="+mn-lt"/>
              </a:defRPr>
            </a:lvl1pPr>
          </a:lstStyle>
          <a:p>
            <a:r>
              <a:rPr lang="en-US"/>
              <a:t>Insert an image or chart within this placeholder </a:t>
            </a:r>
          </a:p>
        </p:txBody>
      </p:sp>
      <p:sp>
        <p:nvSpPr>
          <p:cNvPr id="5" name="Footer Placeholder 3">
            <a:extLst>
              <a:ext uri="{FF2B5EF4-FFF2-40B4-BE49-F238E27FC236}">
                <a16:creationId xmlns:a16="http://schemas.microsoft.com/office/drawing/2014/main" id="{2239B0FA-A762-4A01-8DB7-8605AB859BDA}"/>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6" name="Slide Number Placeholder 4">
            <a:extLst>
              <a:ext uri="{FF2B5EF4-FFF2-40B4-BE49-F238E27FC236}">
                <a16:creationId xmlns:a16="http://schemas.microsoft.com/office/drawing/2014/main" id="{D96A5050-EC85-45E5-9289-21822D0EFE4E}"/>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159820165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850880" cy="914400"/>
          </a:xfrm>
        </p:spPr>
        <p:txBody>
          <a:bodyPr/>
          <a:lstStyle>
            <a:lvl1pPr>
              <a:defRPr cap="none"/>
            </a:lvl1pPr>
          </a:lstStyle>
          <a:p>
            <a:r>
              <a:rPr lang="en-US"/>
              <a:t>Click to edit master title style</a:t>
            </a:r>
          </a:p>
        </p:txBody>
      </p:sp>
      <p:sp>
        <p:nvSpPr>
          <p:cNvPr id="5" name="Footer Placeholder 3">
            <a:extLst>
              <a:ext uri="{FF2B5EF4-FFF2-40B4-BE49-F238E27FC236}">
                <a16:creationId xmlns:a16="http://schemas.microsoft.com/office/drawing/2014/main" id="{89434F7C-7758-4F6F-A3D7-6D15BF8C2E85}"/>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6" name="Slide Number Placeholder 4">
            <a:extLst>
              <a:ext uri="{FF2B5EF4-FFF2-40B4-BE49-F238E27FC236}">
                <a16:creationId xmlns:a16="http://schemas.microsoft.com/office/drawing/2014/main" id="{2DDF46DE-0D6C-4309-BA34-AAA819DE6359}"/>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103163316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CA47CFE8-E503-40FB-B115-098EB702B8EE}"/>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5" name="Slide Number Placeholder 4">
            <a:extLst>
              <a:ext uri="{FF2B5EF4-FFF2-40B4-BE49-F238E27FC236}">
                <a16:creationId xmlns:a16="http://schemas.microsoft.com/office/drawing/2014/main" id="{0CF36480-1841-4213-9AB8-C8875FD08C6F}"/>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78569729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ull Page Chart +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850880" cy="914400"/>
          </a:xfrm>
        </p:spPr>
        <p:txBody>
          <a:bodyPr/>
          <a:lstStyle>
            <a:lvl1pPr>
              <a:defRPr cap="none" baseline="0"/>
            </a:lvl1pPr>
          </a:lstStyle>
          <a:p>
            <a:r>
              <a:rPr lang="en-US"/>
              <a:t>Click to edit master title style</a:t>
            </a:r>
          </a:p>
        </p:txBody>
      </p:sp>
      <p:sp>
        <p:nvSpPr>
          <p:cNvPr id="7" name="Text Placeholder 6"/>
          <p:cNvSpPr>
            <a:spLocks noGrp="1"/>
          </p:cNvSpPr>
          <p:nvPr>
            <p:ph type="body" sz="quarter" idx="13" hasCustomPrompt="1"/>
          </p:nvPr>
        </p:nvSpPr>
        <p:spPr>
          <a:xfrm>
            <a:off x="670560" y="1463040"/>
            <a:ext cx="10850880" cy="731520"/>
          </a:xfrm>
        </p:spPr>
        <p:txBody>
          <a:bodyPr/>
          <a:lstStyle>
            <a:lvl1pPr>
              <a:lnSpc>
                <a:spcPct val="100000"/>
              </a:lnSpc>
              <a:spcBef>
                <a:spcPts val="0"/>
              </a:spcBef>
              <a:defRPr sz="1800"/>
            </a:lvl1pPr>
            <a:lvl2pPr marL="0" indent="0">
              <a:lnSpc>
                <a:spcPct val="100000"/>
              </a:lnSpc>
              <a:spcBef>
                <a:spcPts val="0"/>
              </a:spcBef>
              <a:buNone/>
              <a:defRPr sz="1400">
                <a:latin typeface="+mj-lt"/>
              </a:defRPr>
            </a:lvl2pPr>
          </a:lstStyle>
          <a:p>
            <a:pPr lvl="0"/>
            <a:r>
              <a:rPr lang="en-US"/>
              <a:t>CLICK TO EDIT CHART TITLE</a:t>
            </a:r>
          </a:p>
          <a:p>
            <a:pPr lvl="1"/>
            <a:r>
              <a:rPr lang="en-US"/>
              <a:t>Second level for chart subtitle</a:t>
            </a:r>
          </a:p>
        </p:txBody>
      </p:sp>
      <p:sp>
        <p:nvSpPr>
          <p:cNvPr id="9" name="Chart Placeholder 8"/>
          <p:cNvSpPr>
            <a:spLocks noGrp="1"/>
          </p:cNvSpPr>
          <p:nvPr>
            <p:ph type="chart" sz="quarter" idx="14"/>
          </p:nvPr>
        </p:nvSpPr>
        <p:spPr>
          <a:xfrm>
            <a:off x="670560" y="2286000"/>
            <a:ext cx="10850880" cy="3657600"/>
          </a:xfrm>
        </p:spPr>
        <p:txBody>
          <a:bodyPr rIns="0" anchor="ctr" anchorCtr="1"/>
          <a:lstStyle/>
          <a:p>
            <a:r>
              <a:rPr lang="en-US"/>
              <a:t>Click icon to add chart</a:t>
            </a:r>
          </a:p>
        </p:txBody>
      </p:sp>
      <p:sp>
        <p:nvSpPr>
          <p:cNvPr id="8" name="Text Placeholder 7"/>
          <p:cNvSpPr>
            <a:spLocks noGrp="1"/>
          </p:cNvSpPr>
          <p:nvPr>
            <p:ph type="body" sz="quarter" idx="16"/>
          </p:nvPr>
        </p:nvSpPr>
        <p:spPr>
          <a:xfrm>
            <a:off x="670560" y="6229984"/>
            <a:ext cx="10850880" cy="170816"/>
          </a:xfrm>
        </p:spPr>
        <p:txBody>
          <a:bodyPr wrap="square" anchor="b" anchorCtr="0">
            <a:spAutoFit/>
          </a:bodyPr>
          <a:lstStyle>
            <a:lvl1pPr>
              <a:lnSpc>
                <a:spcPct val="90000"/>
              </a:lnSpc>
              <a:spcBef>
                <a:spcPts val="200"/>
              </a:spcBef>
              <a:defRPr sz="900" b="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1" name="Footer Placeholder 3">
            <a:extLst>
              <a:ext uri="{FF2B5EF4-FFF2-40B4-BE49-F238E27FC236}">
                <a16:creationId xmlns:a16="http://schemas.microsoft.com/office/drawing/2014/main" id="{A5229B68-D152-44A9-927D-59FA3026D548}"/>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12" name="Slide Number Placeholder 4">
            <a:extLst>
              <a:ext uri="{FF2B5EF4-FFF2-40B4-BE49-F238E27FC236}">
                <a16:creationId xmlns:a16="http://schemas.microsoft.com/office/drawing/2014/main" id="{52A6BFF9-0F86-4A4D-BD33-A67F35FE6B4E}"/>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2610764386"/>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Full Page Chart +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850880" cy="914400"/>
          </a:xfrm>
        </p:spPr>
        <p:txBody>
          <a:bodyPr/>
          <a:lstStyle>
            <a:lvl1pPr>
              <a:defRPr cap="none" baseline="0"/>
            </a:lvl1pPr>
          </a:lstStyle>
          <a:p>
            <a:r>
              <a:rPr lang="en-US"/>
              <a:t>Click to edit master title style</a:t>
            </a:r>
          </a:p>
        </p:txBody>
      </p:sp>
      <p:sp>
        <p:nvSpPr>
          <p:cNvPr id="7" name="Text Placeholder 6"/>
          <p:cNvSpPr>
            <a:spLocks noGrp="1"/>
          </p:cNvSpPr>
          <p:nvPr>
            <p:ph type="body" sz="quarter" idx="13" hasCustomPrompt="1"/>
          </p:nvPr>
        </p:nvSpPr>
        <p:spPr>
          <a:xfrm>
            <a:off x="670560" y="1463040"/>
            <a:ext cx="10850880" cy="731520"/>
          </a:xfrm>
        </p:spPr>
        <p:txBody>
          <a:bodyPr/>
          <a:lstStyle>
            <a:lvl1pPr>
              <a:lnSpc>
                <a:spcPct val="100000"/>
              </a:lnSpc>
              <a:spcBef>
                <a:spcPts val="0"/>
              </a:spcBef>
              <a:defRPr sz="1800" cap="all" baseline="0"/>
            </a:lvl1pPr>
            <a:lvl2pPr marL="0" indent="0">
              <a:lnSpc>
                <a:spcPct val="100000"/>
              </a:lnSpc>
              <a:spcBef>
                <a:spcPts val="0"/>
              </a:spcBef>
              <a:buNone/>
              <a:defRPr sz="1400">
                <a:latin typeface="+mj-lt"/>
              </a:defRPr>
            </a:lvl2pPr>
          </a:lstStyle>
          <a:p>
            <a:pPr lvl="0"/>
            <a:r>
              <a:rPr lang="en-US"/>
              <a:t>CLICK TO EDIT TABLE TITLE</a:t>
            </a:r>
          </a:p>
          <a:p>
            <a:pPr lvl="1"/>
            <a:r>
              <a:rPr lang="en-US"/>
              <a:t>Second level for chart subtitle</a:t>
            </a:r>
          </a:p>
        </p:txBody>
      </p:sp>
      <p:sp>
        <p:nvSpPr>
          <p:cNvPr id="9" name="Chart Placeholder 8"/>
          <p:cNvSpPr>
            <a:spLocks noGrp="1"/>
          </p:cNvSpPr>
          <p:nvPr>
            <p:ph type="chart" sz="quarter" idx="14"/>
          </p:nvPr>
        </p:nvSpPr>
        <p:spPr>
          <a:xfrm>
            <a:off x="670560" y="2286000"/>
            <a:ext cx="10850880" cy="3657600"/>
          </a:xfrm>
        </p:spPr>
        <p:txBody>
          <a:bodyPr rIns="0" anchor="ctr" anchorCtr="1"/>
          <a:lstStyle/>
          <a:p>
            <a:r>
              <a:rPr lang="en-US"/>
              <a:t>Click icon to add chart</a:t>
            </a:r>
          </a:p>
        </p:txBody>
      </p:sp>
      <p:sp>
        <p:nvSpPr>
          <p:cNvPr id="8" name="Text Placeholder 7"/>
          <p:cNvSpPr>
            <a:spLocks noGrp="1"/>
          </p:cNvSpPr>
          <p:nvPr>
            <p:ph type="body" sz="quarter" idx="16"/>
          </p:nvPr>
        </p:nvSpPr>
        <p:spPr>
          <a:xfrm>
            <a:off x="670560" y="6229984"/>
            <a:ext cx="10850880" cy="170816"/>
          </a:xfrm>
        </p:spPr>
        <p:txBody>
          <a:bodyPr wrap="square" anchor="b" anchorCtr="0">
            <a:spAutoFit/>
          </a:bodyPr>
          <a:lstStyle>
            <a:lvl1pPr>
              <a:lnSpc>
                <a:spcPct val="90000"/>
              </a:lnSpc>
              <a:spcBef>
                <a:spcPts val="200"/>
              </a:spcBef>
              <a:defRPr sz="900" b="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11" name="Footer Placeholder 3">
            <a:extLst>
              <a:ext uri="{FF2B5EF4-FFF2-40B4-BE49-F238E27FC236}">
                <a16:creationId xmlns:a16="http://schemas.microsoft.com/office/drawing/2014/main" id="{B99A6C13-ADBA-49BA-BB47-2C4DDF73364C}"/>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12" name="Slide Number Placeholder 4">
            <a:extLst>
              <a:ext uri="{FF2B5EF4-FFF2-40B4-BE49-F238E27FC236}">
                <a16:creationId xmlns:a16="http://schemas.microsoft.com/office/drawing/2014/main" id="{5D47C2C7-352E-4ADC-BD14-80BF93DF4E73}"/>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3939354737"/>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850880" cy="1645920"/>
          </a:xfrm>
        </p:spPr>
        <p:txBody>
          <a:bodyPr wrap="square" rIns="0" bIns="0" anchor="t">
            <a:noAutofit/>
          </a:bodyPr>
          <a:lstStyle>
            <a:lvl1pPr algn="l">
              <a:lnSpc>
                <a:spcPct val="80000"/>
              </a:lnSpc>
              <a:defRPr sz="4400" b="0" cap="none" spc="0" baseline="0">
                <a:solidFill>
                  <a:schemeClr val="bg1"/>
                </a:solidFill>
                <a:latin typeface="+mn-lt"/>
              </a:defRPr>
            </a:lvl1pPr>
          </a:lstStyle>
          <a:p>
            <a:r>
              <a:rPr lang="en-US"/>
              <a:t>Click to edit master title style</a:t>
            </a:r>
          </a:p>
        </p:txBody>
      </p:sp>
      <p:sp>
        <p:nvSpPr>
          <p:cNvPr id="3" name="Text Placeholder 2"/>
          <p:cNvSpPr>
            <a:spLocks noGrp="1"/>
          </p:cNvSpPr>
          <p:nvPr>
            <p:ph type="body" idx="1" hasCustomPrompt="1"/>
          </p:nvPr>
        </p:nvSpPr>
        <p:spPr bwMode="gray">
          <a:xfrm>
            <a:off x="670559" y="2331720"/>
            <a:ext cx="10850879" cy="640080"/>
          </a:xfrm>
        </p:spPr>
        <p:txBody>
          <a:bodyPr rIns="0" bIns="0" anchor="b"/>
          <a:lstStyle>
            <a:lvl1pPr marL="0" indent="0">
              <a:lnSpc>
                <a:spcPct val="100000"/>
              </a:lnSpc>
              <a:buNone/>
              <a:defRPr sz="1800" b="1" cap="all" spc="150" baseline="0">
                <a:solidFill>
                  <a:schemeClr val="bg1"/>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Content Placeholder 2">
            <a:extLst>
              <a:ext uri="{FF2B5EF4-FFF2-40B4-BE49-F238E27FC236}">
                <a16:creationId xmlns:a16="http://schemas.microsoft.com/office/drawing/2014/main" id="{9542FB60-967B-7746-AE32-DE6EB1D795FA}"/>
              </a:ext>
            </a:extLst>
          </p:cNvPr>
          <p:cNvSpPr txBox="1">
            <a:spLocks/>
          </p:cNvSpPr>
          <p:nvPr userDrawn="1"/>
        </p:nvSpPr>
        <p:spPr bwMode="gray">
          <a:xfrm>
            <a:off x="670561" y="6309678"/>
            <a:ext cx="11265305"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en-US" sz="1000">
                <a:solidFill>
                  <a:schemeClr val="bg1"/>
                </a:solidFill>
                <a:latin typeface="Calibri" panose="020F0502020204030204" pitchFamily="34" charset="0"/>
                <a:cs typeface="Calibri" panose="020F0502020204030204" pitchFamily="34" charset="0"/>
              </a:rPr>
              <a:t>Proprietary and confidential — do not distribute</a:t>
            </a:r>
          </a:p>
        </p:txBody>
      </p:sp>
      <p:sp>
        <p:nvSpPr>
          <p:cNvPr id="7" name="Footer Placeholder 3">
            <a:extLst>
              <a:ext uri="{FF2B5EF4-FFF2-40B4-BE49-F238E27FC236}">
                <a16:creationId xmlns:a16="http://schemas.microsoft.com/office/drawing/2014/main" id="{0889D223-0D15-4E29-B48D-9F3B649BDEB9}"/>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bg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8" name="Slide Number Placeholder 4">
            <a:extLst>
              <a:ext uri="{FF2B5EF4-FFF2-40B4-BE49-F238E27FC236}">
                <a16:creationId xmlns:a16="http://schemas.microsoft.com/office/drawing/2014/main" id="{8C328C45-2215-4A4C-8E65-D071FEC419F0}"/>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bg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3708232083"/>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bwMode="auto">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850880" cy="1645920"/>
          </a:xfrm>
        </p:spPr>
        <p:txBody>
          <a:bodyPr rIns="0" bIns="0" anchor="t">
            <a:noAutofit/>
          </a:bodyPr>
          <a:lstStyle>
            <a:lvl1pPr algn="l">
              <a:lnSpc>
                <a:spcPct val="80000"/>
              </a:lnSpc>
              <a:defRPr sz="4400" b="0" cap="none" spc="0" baseline="0">
                <a:solidFill>
                  <a:schemeClr val="bg1"/>
                </a:solidFill>
                <a:latin typeface="+mn-lt"/>
              </a:defRPr>
            </a:lvl1pPr>
          </a:lstStyle>
          <a:p>
            <a:r>
              <a:rPr lang="en-US"/>
              <a:t>Click to edit master title style</a:t>
            </a:r>
          </a:p>
        </p:txBody>
      </p:sp>
      <p:sp>
        <p:nvSpPr>
          <p:cNvPr id="3" name="Text Placeholder 2"/>
          <p:cNvSpPr>
            <a:spLocks noGrp="1"/>
          </p:cNvSpPr>
          <p:nvPr>
            <p:ph type="body" idx="1" hasCustomPrompt="1"/>
          </p:nvPr>
        </p:nvSpPr>
        <p:spPr bwMode="gray">
          <a:xfrm>
            <a:off x="670560" y="2331720"/>
            <a:ext cx="10850880" cy="640080"/>
          </a:xfrm>
        </p:spPr>
        <p:txBody>
          <a:bodyPr rIns="0" bIns="0" anchor="b"/>
          <a:lstStyle>
            <a:lvl1pPr marL="0" indent="0">
              <a:lnSpc>
                <a:spcPct val="100000"/>
              </a:lnSpc>
              <a:buNone/>
              <a:defRPr sz="1800" b="1" cap="all" spc="150" baseline="0">
                <a:solidFill>
                  <a:schemeClr val="bg1"/>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Content Placeholder 2">
            <a:extLst>
              <a:ext uri="{FF2B5EF4-FFF2-40B4-BE49-F238E27FC236}">
                <a16:creationId xmlns:a16="http://schemas.microsoft.com/office/drawing/2014/main" id="{17E951FC-82EC-094F-8AE2-84C9FEE47609}"/>
              </a:ext>
            </a:extLst>
          </p:cNvPr>
          <p:cNvSpPr txBox="1">
            <a:spLocks/>
          </p:cNvSpPr>
          <p:nvPr userDrawn="1"/>
        </p:nvSpPr>
        <p:spPr bwMode="gray">
          <a:xfrm>
            <a:off x="670562" y="6309678"/>
            <a:ext cx="4703696"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en-US" sz="1000">
                <a:solidFill>
                  <a:schemeClr val="bg1"/>
                </a:solidFill>
                <a:latin typeface="Calibri" panose="020F0502020204030204" pitchFamily="34" charset="0"/>
                <a:cs typeface="Calibri" panose="020F0502020204030204" pitchFamily="34" charset="0"/>
              </a:rPr>
              <a:t>Proprietary and confidential — do not distribute </a:t>
            </a:r>
          </a:p>
        </p:txBody>
      </p:sp>
      <p:sp>
        <p:nvSpPr>
          <p:cNvPr id="7" name="Footer Placeholder 3">
            <a:extLst>
              <a:ext uri="{FF2B5EF4-FFF2-40B4-BE49-F238E27FC236}">
                <a16:creationId xmlns:a16="http://schemas.microsoft.com/office/drawing/2014/main" id="{41DF9B29-4614-40B5-BE28-3D917D2A55B4}"/>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bg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8" name="Slide Number Placeholder 4">
            <a:extLst>
              <a:ext uri="{FF2B5EF4-FFF2-40B4-BE49-F238E27FC236}">
                <a16:creationId xmlns:a16="http://schemas.microsoft.com/office/drawing/2014/main" id="{B8A5FE21-4A77-4960-B168-49CA14E464D6}"/>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bg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212053806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bg bwMode="auto">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850880" cy="1645920"/>
          </a:xfrm>
        </p:spPr>
        <p:txBody>
          <a:bodyPr rIns="0" bIns="0" anchor="t">
            <a:noAutofit/>
          </a:bodyPr>
          <a:lstStyle>
            <a:lvl1pPr algn="l">
              <a:lnSpc>
                <a:spcPct val="80000"/>
              </a:lnSpc>
              <a:defRPr sz="4400" b="0" cap="none" spc="0" baseline="0">
                <a:solidFill>
                  <a:schemeClr val="tx2"/>
                </a:solidFill>
                <a:latin typeface="+mn-lt"/>
              </a:defRPr>
            </a:lvl1pPr>
          </a:lstStyle>
          <a:p>
            <a:r>
              <a:rPr lang="en-US"/>
              <a:t>Click to edit master title style</a:t>
            </a:r>
          </a:p>
        </p:txBody>
      </p:sp>
      <p:sp>
        <p:nvSpPr>
          <p:cNvPr id="3" name="Text Placeholder 2"/>
          <p:cNvSpPr>
            <a:spLocks noGrp="1"/>
          </p:cNvSpPr>
          <p:nvPr>
            <p:ph type="body" idx="1" hasCustomPrompt="1"/>
          </p:nvPr>
        </p:nvSpPr>
        <p:spPr bwMode="gray">
          <a:xfrm>
            <a:off x="670559" y="2331720"/>
            <a:ext cx="10850879" cy="640080"/>
          </a:xfrm>
        </p:spPr>
        <p:txBody>
          <a:bodyPr rIns="0" bIns="0" anchor="b"/>
          <a:lstStyle>
            <a:lvl1pPr marL="0" indent="0">
              <a:lnSpc>
                <a:spcPct val="100000"/>
              </a:lnSpc>
              <a:buNone/>
              <a:defRPr sz="1800" b="1" cap="all" spc="150" baseline="0">
                <a:solidFill>
                  <a:schemeClr val="tx2"/>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Content Placeholder 2">
            <a:extLst>
              <a:ext uri="{FF2B5EF4-FFF2-40B4-BE49-F238E27FC236}">
                <a16:creationId xmlns:a16="http://schemas.microsoft.com/office/drawing/2014/main" id="{349A0C03-6C3B-CF43-8219-5D7A685C8182}"/>
              </a:ext>
            </a:extLst>
          </p:cNvPr>
          <p:cNvSpPr txBox="1">
            <a:spLocks/>
          </p:cNvSpPr>
          <p:nvPr userDrawn="1"/>
        </p:nvSpPr>
        <p:spPr bwMode="gray">
          <a:xfrm>
            <a:off x="670561" y="6309678"/>
            <a:ext cx="2866269"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en-US" sz="1000">
                <a:solidFill>
                  <a:schemeClr val="tx2"/>
                </a:solidFill>
                <a:latin typeface="Calibri" panose="020F0502020204030204" pitchFamily="34" charset="0"/>
                <a:cs typeface="Calibri" panose="020F0502020204030204" pitchFamily="34" charset="0"/>
              </a:rPr>
              <a:t>Proprietary and confidential — do not distribute </a:t>
            </a:r>
          </a:p>
        </p:txBody>
      </p:sp>
      <p:sp>
        <p:nvSpPr>
          <p:cNvPr id="7" name="Footer Placeholder 3">
            <a:extLst>
              <a:ext uri="{FF2B5EF4-FFF2-40B4-BE49-F238E27FC236}">
                <a16:creationId xmlns:a16="http://schemas.microsoft.com/office/drawing/2014/main" id="{3BD0985F-4F1C-473D-A45A-CE242902C6E8}"/>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2"/>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8" name="Slide Number Placeholder 4">
            <a:extLst>
              <a:ext uri="{FF2B5EF4-FFF2-40B4-BE49-F238E27FC236}">
                <a16:creationId xmlns:a16="http://schemas.microsoft.com/office/drawing/2014/main" id="{18E58F7F-6BE5-4BF5-81C0-687E8B6D0976}"/>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2"/>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279237284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preserve="1" userDrawn="1">
  <p:cSld name="Quote with Solid Background">
    <p:bg bwMode="auto">
      <p:bgPr>
        <a:solidFill>
          <a:schemeClr val="accent5"/>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bwMode="gray">
          <a:xfrm>
            <a:off x="1828800" y="2011680"/>
            <a:ext cx="9144000" cy="3566160"/>
          </a:xfrm>
        </p:spPr>
        <p:txBody>
          <a:bodyPr/>
          <a:lstStyle>
            <a:lvl1pPr algn="l">
              <a:lnSpc>
                <a:spcPct val="90000"/>
              </a:lnSpc>
              <a:defRPr sz="2400" b="0">
                <a:solidFill>
                  <a:schemeClr val="bg1"/>
                </a:solidFill>
                <a:latin typeface="+mn-lt"/>
              </a:defRPr>
            </a:lvl1pPr>
            <a:lvl2pPr marL="1371600" indent="-228600" algn="l">
              <a:spcBef>
                <a:spcPts val="1800"/>
              </a:spcBef>
              <a:buFont typeface="Arial" panose="020B0604020202020204" pitchFamily="34" charset="0"/>
              <a:buChar char="–"/>
              <a:defRPr sz="1600">
                <a:solidFill>
                  <a:schemeClr val="bg1"/>
                </a:solidFill>
                <a:latin typeface="+mj-lt"/>
              </a:defRPr>
            </a:lvl2pPr>
          </a:lstStyle>
          <a:p>
            <a:pPr lvl="0"/>
            <a:r>
              <a:rPr lang="en-US"/>
              <a:t>Click to edit quote text</a:t>
            </a:r>
          </a:p>
          <a:p>
            <a:pPr lvl="1"/>
            <a:r>
              <a:rPr lang="en-US"/>
              <a:t>Second level for attribution</a:t>
            </a:r>
          </a:p>
        </p:txBody>
      </p:sp>
      <p:sp>
        <p:nvSpPr>
          <p:cNvPr id="3" name="Content Placeholder 2">
            <a:extLst>
              <a:ext uri="{FF2B5EF4-FFF2-40B4-BE49-F238E27FC236}">
                <a16:creationId xmlns:a16="http://schemas.microsoft.com/office/drawing/2014/main" id="{572D923F-755E-0D42-99F3-248BD81E603A}"/>
              </a:ext>
            </a:extLst>
          </p:cNvPr>
          <p:cNvSpPr txBox="1">
            <a:spLocks/>
          </p:cNvSpPr>
          <p:nvPr userDrawn="1"/>
        </p:nvSpPr>
        <p:spPr bwMode="gray">
          <a:xfrm>
            <a:off x="670561" y="6309678"/>
            <a:ext cx="11265305"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en-US" sz="1000">
                <a:solidFill>
                  <a:schemeClr val="bg1"/>
                </a:solidFill>
                <a:latin typeface="Calibri" panose="020F0502020204030204" pitchFamily="34" charset="0"/>
                <a:cs typeface="Calibri" panose="020F0502020204030204" pitchFamily="34" charset="0"/>
              </a:rPr>
              <a:t>Proprietary and confidential — do not distribute </a:t>
            </a:r>
          </a:p>
        </p:txBody>
      </p:sp>
      <p:sp>
        <p:nvSpPr>
          <p:cNvPr id="6" name="Footer Placeholder 3">
            <a:extLst>
              <a:ext uri="{FF2B5EF4-FFF2-40B4-BE49-F238E27FC236}">
                <a16:creationId xmlns:a16="http://schemas.microsoft.com/office/drawing/2014/main" id="{5945D7D2-8D45-4BF8-AA2F-044CF6179DA8}"/>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bg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8" name="Slide Number Placeholder 4">
            <a:extLst>
              <a:ext uri="{FF2B5EF4-FFF2-40B4-BE49-F238E27FC236}">
                <a16:creationId xmlns:a16="http://schemas.microsoft.com/office/drawing/2014/main" id="{E8BD2F36-3E31-4030-9E30-B24144CFE1A2}"/>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bg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276054823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77F7A4-0E8F-E940-A899-C1C9AD0287DB}"/>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E9DDF1-DDB3-4041-8393-B5525C4211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18F79F03-999A-704B-B2FC-43E6A046DF56}"/>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0822D78-0B54-A24C-A86A-D261E88A8B5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8E97C1EB-8905-CE40-B939-12AF13B75A2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2C28C47-F00F-C04F-A8B9-733A1FD1BA0C}"/>
              </a:ext>
            </a:extLst>
          </p:cNvPr>
          <p:cNvSpPr>
            <a:spLocks noGrp="1"/>
          </p:cNvSpPr>
          <p:nvPr>
            <p:ph type="dt" sz="half" idx="10"/>
          </p:nvPr>
        </p:nvSpPr>
        <p:spPr/>
        <p:txBody>
          <a:bodyPr/>
          <a:lstStyle/>
          <a:p>
            <a:fld id="{D23C0B91-CE0D-C444-88B7-9CDBF01910AF}" type="datetimeFigureOut">
              <a:rPr lang="en-US" smtClean="0"/>
              <a:t>5/25/2023</a:t>
            </a:fld>
            <a:endParaRPr lang="en-US"/>
          </a:p>
        </p:txBody>
      </p:sp>
      <p:sp>
        <p:nvSpPr>
          <p:cNvPr id="8" name="Footer Placeholder 7">
            <a:extLst>
              <a:ext uri="{FF2B5EF4-FFF2-40B4-BE49-F238E27FC236}">
                <a16:creationId xmlns:a16="http://schemas.microsoft.com/office/drawing/2014/main" id="{1BF7989D-7799-9440-B370-E55ADC721FD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043EB3A-C4BA-064F-A814-E13A34116896}"/>
              </a:ext>
            </a:extLst>
          </p:cNvPr>
          <p:cNvSpPr>
            <a:spLocks noGrp="1"/>
          </p:cNvSpPr>
          <p:nvPr>
            <p:ph type="sldNum" sz="quarter" idx="12"/>
          </p:nvPr>
        </p:nvSpPr>
        <p:spPr/>
        <p:txBody>
          <a:bodyPr/>
          <a:lstStyle/>
          <a:p>
            <a:fld id="{8F34386E-91CB-6F4E-AF44-76F488AE4FDA}" type="slidenum">
              <a:rPr lang="en-US" smtClean="0"/>
              <a:t>‹#›</a:t>
            </a:fld>
            <a:endParaRPr lang="en-US"/>
          </a:p>
        </p:txBody>
      </p:sp>
    </p:spTree>
    <p:extLst>
      <p:ext uri="{BB962C8B-B14F-4D97-AF65-F5344CB8AC3E}">
        <p14:creationId xmlns:p14="http://schemas.microsoft.com/office/powerpoint/2010/main" val="3276648953"/>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bwMode="auto">
      <p:bgPr>
        <a:solidFill>
          <a:schemeClr val="accent5"/>
        </a:solidFill>
        <a:effectLst/>
      </p:bgPr>
    </p:bg>
    <p:spTree>
      <p:nvGrpSpPr>
        <p:cNvPr id="1" name=""/>
        <p:cNvGrpSpPr/>
        <p:nvPr/>
      </p:nvGrpSpPr>
      <p:grpSpPr>
        <a:xfrm>
          <a:off x="0" y="0"/>
          <a:ext cx="0" cy="0"/>
          <a:chOff x="0" y="0"/>
          <a:chExt cx="0" cy="0"/>
        </a:xfrm>
      </p:grpSpPr>
      <p:pic>
        <p:nvPicPr>
          <p:cNvPr id="6" name="Picture 5"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29147" y="1226629"/>
            <a:ext cx="4333706" cy="4725802"/>
          </a:xfrm>
          <a:prstGeom prst="rect">
            <a:avLst/>
          </a:prstGeom>
        </p:spPr>
      </p:pic>
    </p:spTree>
    <p:extLst>
      <p:ext uri="{BB962C8B-B14F-4D97-AF65-F5344CB8AC3E}">
        <p14:creationId xmlns:p14="http://schemas.microsoft.com/office/powerpoint/2010/main" val="13064376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bwMode="auto">
      <p:bgPr>
        <a:solidFill>
          <a:schemeClr val="accent5"/>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E7241441-30A5-624A-8A4C-2F97E2ABF38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231406" y="1654147"/>
            <a:ext cx="4114998" cy="3549706"/>
          </a:xfrm>
          <a:prstGeom prst="rect">
            <a:avLst/>
          </a:prstGeom>
        </p:spPr>
      </p:pic>
    </p:spTree>
    <p:extLst>
      <p:ext uri="{BB962C8B-B14F-4D97-AF65-F5344CB8AC3E}">
        <p14:creationId xmlns:p14="http://schemas.microsoft.com/office/powerpoint/2010/main" val="128251119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Slide">
    <p:bg bwMode="gray">
      <p:bgPr>
        <a:solidFill>
          <a:schemeClr val="accent5"/>
        </a:solidFill>
        <a:effectLst/>
      </p:bgPr>
    </p:bg>
    <p:spTree>
      <p:nvGrpSpPr>
        <p:cNvPr id="1" name=""/>
        <p:cNvGrpSpPr/>
        <p:nvPr/>
      </p:nvGrpSpPr>
      <p:grpSpPr>
        <a:xfrm>
          <a:off x="0" y="0"/>
          <a:ext cx="0" cy="0"/>
          <a:chOff x="0" y="0"/>
          <a:chExt cx="0" cy="0"/>
        </a:xfrm>
      </p:grpSpPr>
      <p:sp>
        <p:nvSpPr>
          <p:cNvPr id="10" name="Content Placeholder 2"/>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a:solidFill>
                  <a:prstClr val="white"/>
                </a:solidFill>
                <a:latin typeface="Calibri" panose="020F0502020204030204" pitchFamily="34" charset="0"/>
                <a:cs typeface="Calibri" panose="020F0502020204030204" pitchFamily="34" charset="0"/>
              </a:rPr>
              <a:t>Proprietary and confidential — do not distribute</a:t>
            </a:r>
          </a:p>
        </p:txBody>
      </p:sp>
      <p:sp>
        <p:nvSpPr>
          <p:cNvPr id="2" name="Title 1"/>
          <p:cNvSpPr>
            <a:spLocks noGrp="1"/>
          </p:cNvSpPr>
          <p:nvPr>
            <p:ph type="ctrTitle" hasCustomPrompt="1"/>
          </p:nvPr>
        </p:nvSpPr>
        <p:spPr bwMode="gray">
          <a:xfrm>
            <a:off x="670560" y="3106738"/>
            <a:ext cx="10850880" cy="1645920"/>
          </a:xfrm>
        </p:spPr>
        <p:txBody>
          <a:bodyPr/>
          <a:lstStyle>
            <a:lvl1pPr algn="l">
              <a:lnSpc>
                <a:spcPct val="90000"/>
              </a:lnSpc>
              <a:defRPr sz="4400" b="0" cap="none" spc="0" baseline="0">
                <a:solidFill>
                  <a:schemeClr val="bg1"/>
                </a:solidFill>
                <a:latin typeface="+mn-lt"/>
              </a:defRPr>
            </a:lvl1pPr>
          </a:lstStyle>
          <a:p>
            <a:r>
              <a:rPr lang="en-US"/>
              <a:t>Click to edit master title style</a:t>
            </a:r>
          </a:p>
        </p:txBody>
      </p:sp>
      <p:sp>
        <p:nvSpPr>
          <p:cNvPr id="3" name="Subtitle 2"/>
          <p:cNvSpPr>
            <a:spLocks noGrp="1"/>
          </p:cNvSpPr>
          <p:nvPr>
            <p:ph type="subTitle" idx="1" hasCustomPrompt="1"/>
          </p:nvPr>
        </p:nvSpPr>
        <p:spPr bwMode="gray">
          <a:xfrm>
            <a:off x="670560" y="2333308"/>
            <a:ext cx="10850880" cy="640080"/>
          </a:xfrm>
        </p:spPr>
        <p:txBody>
          <a:bodyPr rIns="0" bIns="0" anchor="b" anchorCtr="0"/>
          <a:lstStyle>
            <a:lvl1pPr marL="0" indent="0" algn="l">
              <a:lnSpc>
                <a:spcPct val="100000"/>
              </a:lnSpc>
              <a:buNone/>
              <a:defRPr sz="1800" b="1" cap="all" spc="150" baseline="0">
                <a:solidFill>
                  <a:schemeClr val="tx2"/>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bwMode="gray">
          <a:xfrm>
            <a:off x="670560" y="4935538"/>
            <a:ext cx="6461760" cy="640080"/>
          </a:xfrm>
        </p:spPr>
        <p:txBody>
          <a:bodyPr/>
          <a:lstStyle>
            <a:lvl1pPr>
              <a:defRPr sz="1400" b="0" i="0">
                <a:solidFill>
                  <a:schemeClr val="bg1"/>
                </a:solidFill>
                <a:latin typeface="+mn-lt"/>
              </a:defRPr>
            </a:lvl1pPr>
          </a:lstStyle>
          <a:p>
            <a:pPr lvl="0"/>
            <a:r>
              <a:rPr lang="en-US"/>
              <a:t>Click to edit date</a:t>
            </a:r>
          </a:p>
        </p:txBody>
      </p:sp>
      <p:pic>
        <p:nvPicPr>
          <p:cNvPr id="6" name="Picture 5"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8492" y="152401"/>
            <a:ext cx="1280163" cy="1395987"/>
          </a:xfrm>
          <a:prstGeom prst="rect">
            <a:avLst/>
          </a:prstGeom>
        </p:spPr>
      </p:pic>
    </p:spTree>
    <p:extLst>
      <p:ext uri="{BB962C8B-B14F-4D97-AF65-F5344CB8AC3E}">
        <p14:creationId xmlns:p14="http://schemas.microsoft.com/office/powerpoint/2010/main" val="1751052442"/>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showMasterSp="0" preserve="1" userDrawn="1">
  <p:cSld name="1_Title Slide">
    <p:bg bwMode="gray">
      <p:bgPr>
        <a:solidFill>
          <a:schemeClr val="bg1"/>
        </a:solidFill>
        <a:effectLst/>
      </p:bgPr>
    </p:bg>
    <p:spTree>
      <p:nvGrpSpPr>
        <p:cNvPr id="1" name=""/>
        <p:cNvGrpSpPr/>
        <p:nvPr/>
      </p:nvGrpSpPr>
      <p:grpSpPr>
        <a:xfrm>
          <a:off x="0" y="0"/>
          <a:ext cx="0" cy="0"/>
          <a:chOff x="0" y="0"/>
          <a:chExt cx="0" cy="0"/>
        </a:xfrm>
      </p:grpSpPr>
      <p:sp>
        <p:nvSpPr>
          <p:cNvPr id="10" name="Content Placeholder 2"/>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a:solidFill>
                  <a:schemeClr val="tx1"/>
                </a:solidFill>
                <a:latin typeface="Calibri" panose="020F0502020204030204" pitchFamily="34" charset="0"/>
                <a:cs typeface="Calibri" panose="020F0502020204030204" pitchFamily="34" charset="0"/>
              </a:rPr>
              <a:t>Proprietary and confidential — do not distribute</a:t>
            </a:r>
          </a:p>
        </p:txBody>
      </p:sp>
      <p:sp>
        <p:nvSpPr>
          <p:cNvPr id="2" name="Title 1"/>
          <p:cNvSpPr>
            <a:spLocks noGrp="1"/>
          </p:cNvSpPr>
          <p:nvPr>
            <p:ph type="ctrTitle" hasCustomPrompt="1"/>
          </p:nvPr>
        </p:nvSpPr>
        <p:spPr bwMode="gray">
          <a:xfrm>
            <a:off x="670560" y="3106738"/>
            <a:ext cx="10850880" cy="1645920"/>
          </a:xfrm>
        </p:spPr>
        <p:txBody>
          <a:bodyPr/>
          <a:lstStyle>
            <a:lvl1pPr algn="l">
              <a:lnSpc>
                <a:spcPct val="90000"/>
              </a:lnSpc>
              <a:defRPr sz="4400" b="0" cap="none" spc="0" baseline="0">
                <a:solidFill>
                  <a:schemeClr val="tx1"/>
                </a:solidFill>
                <a:latin typeface="+mn-lt"/>
              </a:defRPr>
            </a:lvl1pPr>
          </a:lstStyle>
          <a:p>
            <a:r>
              <a:rPr lang="en-US"/>
              <a:t>Click to edit master title style</a:t>
            </a:r>
          </a:p>
        </p:txBody>
      </p:sp>
      <p:sp>
        <p:nvSpPr>
          <p:cNvPr id="3" name="Subtitle 2"/>
          <p:cNvSpPr>
            <a:spLocks noGrp="1"/>
          </p:cNvSpPr>
          <p:nvPr>
            <p:ph type="subTitle" idx="1" hasCustomPrompt="1"/>
          </p:nvPr>
        </p:nvSpPr>
        <p:spPr bwMode="gray">
          <a:xfrm>
            <a:off x="670560" y="2333308"/>
            <a:ext cx="10850880" cy="640080"/>
          </a:xfrm>
        </p:spPr>
        <p:txBody>
          <a:bodyPr rIns="0" bIns="0" anchor="b" anchorCtr="0"/>
          <a:lstStyle>
            <a:lvl1pPr marL="0" indent="0" algn="l">
              <a:lnSpc>
                <a:spcPct val="100000"/>
              </a:lnSpc>
              <a:buNone/>
              <a:defRPr sz="1800" b="1" cap="all" spc="150" baseline="0">
                <a:solidFill>
                  <a:schemeClr val="accent5"/>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5" name="Text Placeholder 4"/>
          <p:cNvSpPr>
            <a:spLocks noGrp="1"/>
          </p:cNvSpPr>
          <p:nvPr>
            <p:ph type="body" sz="quarter" idx="10" hasCustomPrompt="1"/>
          </p:nvPr>
        </p:nvSpPr>
        <p:spPr bwMode="gray">
          <a:xfrm>
            <a:off x="670560" y="4935538"/>
            <a:ext cx="6461760" cy="640080"/>
          </a:xfrm>
        </p:spPr>
        <p:txBody>
          <a:bodyPr/>
          <a:lstStyle>
            <a:lvl1pPr>
              <a:defRPr sz="1400" b="0" i="0">
                <a:solidFill>
                  <a:schemeClr val="tx1"/>
                </a:solidFill>
                <a:latin typeface="+mn-lt"/>
              </a:defRPr>
            </a:lvl1pPr>
          </a:lstStyle>
          <a:p>
            <a:pPr lvl="0"/>
            <a:r>
              <a:rPr lang="en-US"/>
              <a:t>Click to edit date</a:t>
            </a:r>
          </a:p>
        </p:txBody>
      </p:sp>
      <p:pic>
        <p:nvPicPr>
          <p:cNvPr id="6" name="Picture 5"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438492" y="152401"/>
            <a:ext cx="1828800" cy="1495699"/>
          </a:xfrm>
          <a:prstGeom prst="rect">
            <a:avLst/>
          </a:prstGeom>
        </p:spPr>
      </p:pic>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340658" y="75119"/>
            <a:ext cx="1525459" cy="1658469"/>
          </a:xfrm>
          <a:prstGeom prst="rect">
            <a:avLst/>
          </a:prstGeom>
        </p:spPr>
      </p:pic>
    </p:spTree>
    <p:extLst>
      <p:ext uri="{BB962C8B-B14F-4D97-AF65-F5344CB8AC3E}">
        <p14:creationId xmlns:p14="http://schemas.microsoft.com/office/powerpoint/2010/main" val="3853901313"/>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showMasterSp="0" preserve="1" userDrawn="1">
  <p:cSld name="Title Slide Alternate">
    <p:bg bwMode="gray">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670560" y="1844040"/>
            <a:ext cx="10850880" cy="1645920"/>
          </a:xfrm>
        </p:spPr>
        <p:txBody>
          <a:bodyPr/>
          <a:lstStyle>
            <a:lvl1pPr algn="l">
              <a:lnSpc>
                <a:spcPct val="90000"/>
              </a:lnSpc>
              <a:defRPr sz="4400" b="0" cap="none" spc="0" baseline="0">
                <a:solidFill>
                  <a:schemeClr val="bg1"/>
                </a:solidFill>
                <a:latin typeface="+mn-lt"/>
              </a:defRPr>
            </a:lvl1pPr>
          </a:lstStyle>
          <a:p>
            <a:r>
              <a:rPr lang="en-US"/>
              <a:t>Click to edit master title style</a:t>
            </a:r>
          </a:p>
        </p:txBody>
      </p:sp>
      <p:sp>
        <p:nvSpPr>
          <p:cNvPr id="3" name="Subtitle 2"/>
          <p:cNvSpPr>
            <a:spLocks noGrp="1"/>
          </p:cNvSpPr>
          <p:nvPr>
            <p:ph type="subTitle" idx="1" hasCustomPrompt="1"/>
          </p:nvPr>
        </p:nvSpPr>
        <p:spPr bwMode="gray">
          <a:xfrm>
            <a:off x="670560" y="1066800"/>
            <a:ext cx="10850880" cy="640080"/>
          </a:xfrm>
        </p:spPr>
        <p:txBody>
          <a:bodyPr rIns="0" bIns="0" anchor="b" anchorCtr="0"/>
          <a:lstStyle>
            <a:lvl1pPr marL="0" indent="0" algn="l">
              <a:lnSpc>
                <a:spcPct val="100000"/>
              </a:lnSpc>
              <a:buNone/>
              <a:defRPr sz="1800" b="1" cap="all" spc="150" baseline="0">
                <a:solidFill>
                  <a:schemeClr val="tx2"/>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Content Placeholder 2"/>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a:solidFill>
                  <a:prstClr val="white"/>
                </a:solidFill>
                <a:latin typeface="Calibri" panose="020F0502020204030204" pitchFamily="34" charset="0"/>
                <a:cs typeface="Calibri" panose="020F0502020204030204" pitchFamily="34" charset="0"/>
              </a:rPr>
              <a:t>Proprietary and confidential — do not distribute</a:t>
            </a:r>
          </a:p>
        </p:txBody>
      </p:sp>
      <p:sp>
        <p:nvSpPr>
          <p:cNvPr id="5" name="Text Placeholder 4"/>
          <p:cNvSpPr>
            <a:spLocks noGrp="1"/>
          </p:cNvSpPr>
          <p:nvPr>
            <p:ph type="body" sz="quarter" idx="10" hasCustomPrompt="1"/>
          </p:nvPr>
        </p:nvSpPr>
        <p:spPr bwMode="gray">
          <a:xfrm>
            <a:off x="670560" y="3657600"/>
            <a:ext cx="6461760" cy="640080"/>
          </a:xfrm>
        </p:spPr>
        <p:txBody>
          <a:bodyPr/>
          <a:lstStyle>
            <a:lvl1pPr>
              <a:defRPr sz="1400" b="0" i="0">
                <a:solidFill>
                  <a:schemeClr val="bg1"/>
                </a:solidFill>
                <a:latin typeface="+mn-lt"/>
              </a:defRPr>
            </a:lvl1pPr>
          </a:lstStyle>
          <a:p>
            <a:pPr lvl="0"/>
            <a:r>
              <a:rPr lang="en-US"/>
              <a:t>Click to edit date</a:t>
            </a:r>
          </a:p>
        </p:txBody>
      </p:sp>
      <p:pic>
        <p:nvPicPr>
          <p:cNvPr id="9" name="Picture 8" descr="A_symbol_wordm_below_w_rgb-01.png">
            <a:extLst>
              <a:ext uri="{FF2B5EF4-FFF2-40B4-BE49-F238E27FC236}">
                <a16:creationId xmlns:a16="http://schemas.microsoft.com/office/drawing/2014/main" id="{BB1E7DCC-A6A0-5243-B3A5-46889CE32E4D}"/>
              </a:ext>
            </a:extLst>
          </p:cNvPr>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10477966" y="5157540"/>
            <a:ext cx="1280163" cy="1395987"/>
          </a:xfrm>
          <a:prstGeom prst="rect">
            <a:avLst/>
          </a:prstGeom>
        </p:spPr>
      </p:pic>
    </p:spTree>
    <p:extLst>
      <p:ext uri="{BB962C8B-B14F-4D97-AF65-F5344CB8AC3E}">
        <p14:creationId xmlns:p14="http://schemas.microsoft.com/office/powerpoint/2010/main" val="310779523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showMasterSp="0" preserve="1" userDrawn="1">
  <p:cSld name="1_Title Slide Alternate">
    <p:bg bwMode="gray">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bwMode="gray">
          <a:xfrm>
            <a:off x="670560" y="1844040"/>
            <a:ext cx="10850880" cy="1645920"/>
          </a:xfrm>
        </p:spPr>
        <p:txBody>
          <a:bodyPr/>
          <a:lstStyle>
            <a:lvl1pPr algn="l">
              <a:lnSpc>
                <a:spcPct val="90000"/>
              </a:lnSpc>
              <a:defRPr sz="4400" b="0" cap="none" spc="0" baseline="0">
                <a:solidFill>
                  <a:schemeClr val="tx1"/>
                </a:solidFill>
                <a:latin typeface="+mn-lt"/>
              </a:defRPr>
            </a:lvl1pPr>
          </a:lstStyle>
          <a:p>
            <a:r>
              <a:rPr lang="en-US"/>
              <a:t>Click to edit master title style</a:t>
            </a:r>
          </a:p>
        </p:txBody>
      </p:sp>
      <p:sp>
        <p:nvSpPr>
          <p:cNvPr id="3" name="Subtitle 2"/>
          <p:cNvSpPr>
            <a:spLocks noGrp="1"/>
          </p:cNvSpPr>
          <p:nvPr>
            <p:ph type="subTitle" idx="1" hasCustomPrompt="1"/>
          </p:nvPr>
        </p:nvSpPr>
        <p:spPr bwMode="gray">
          <a:xfrm>
            <a:off x="670560" y="1066800"/>
            <a:ext cx="10850880" cy="640080"/>
          </a:xfrm>
        </p:spPr>
        <p:txBody>
          <a:bodyPr rIns="0" bIns="0" anchor="b" anchorCtr="0"/>
          <a:lstStyle>
            <a:lvl1pPr marL="0" indent="0" algn="l">
              <a:lnSpc>
                <a:spcPct val="100000"/>
              </a:lnSpc>
              <a:buNone/>
              <a:defRPr sz="1800" b="1" cap="all" spc="150" baseline="0">
                <a:solidFill>
                  <a:schemeClr val="accent5"/>
                </a:solidFill>
                <a:latin typeface="Calibri" panose="020F0502020204030204" pitchFamily="34" charset="0"/>
                <a:cs typeface="Calibri" panose="020F050202020403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10" name="Content Placeholder 2"/>
          <p:cNvSpPr txBox="1">
            <a:spLocks/>
          </p:cNvSpPr>
          <p:nvPr userDrawn="1"/>
        </p:nvSpPr>
        <p:spPr bwMode="gray">
          <a:xfrm>
            <a:off x="670561" y="6427471"/>
            <a:ext cx="4077308"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1000">
                <a:solidFill>
                  <a:schemeClr val="tx1"/>
                </a:solidFill>
                <a:latin typeface="Calibri" panose="020F0502020204030204" pitchFamily="34" charset="0"/>
                <a:cs typeface="Calibri" panose="020F0502020204030204" pitchFamily="34" charset="0"/>
              </a:rPr>
              <a:t>Proprietary and confidential — do not distribute</a:t>
            </a:r>
          </a:p>
        </p:txBody>
      </p:sp>
      <p:sp>
        <p:nvSpPr>
          <p:cNvPr id="5" name="Text Placeholder 4"/>
          <p:cNvSpPr>
            <a:spLocks noGrp="1"/>
          </p:cNvSpPr>
          <p:nvPr>
            <p:ph type="body" sz="quarter" idx="10" hasCustomPrompt="1"/>
          </p:nvPr>
        </p:nvSpPr>
        <p:spPr bwMode="gray">
          <a:xfrm>
            <a:off x="670560" y="3657600"/>
            <a:ext cx="6461760" cy="640080"/>
          </a:xfrm>
        </p:spPr>
        <p:txBody>
          <a:bodyPr/>
          <a:lstStyle>
            <a:lvl1pPr>
              <a:defRPr sz="1400" b="0" i="0">
                <a:solidFill>
                  <a:schemeClr val="tx1"/>
                </a:solidFill>
                <a:latin typeface="+mn-lt"/>
              </a:defRPr>
            </a:lvl1pPr>
          </a:lstStyle>
          <a:p>
            <a:pPr lvl="0"/>
            <a:r>
              <a:rPr lang="en-US"/>
              <a:t>Click to edit date</a:t>
            </a:r>
          </a:p>
        </p:txBody>
      </p:sp>
      <p:pic>
        <p:nvPicPr>
          <p:cNvPr id="7" name="Picture 6"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9753600" y="4953001"/>
            <a:ext cx="2121595" cy="1735163"/>
          </a:xfrm>
          <a:prstGeom prst="rect">
            <a:avLst/>
          </a:prstGeom>
        </p:spPr>
      </p:pic>
      <p:pic>
        <p:nvPicPr>
          <p:cNvPr id="9" name="Picture 8">
            <a:extLst>
              <a:ext uri="{FF2B5EF4-FFF2-40B4-BE49-F238E27FC236}">
                <a16:creationId xmlns:a16="http://schemas.microsoft.com/office/drawing/2014/main" id="{021DCDBB-6FA7-774C-B060-8CA448161784}"/>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349736" y="5076552"/>
            <a:ext cx="1525459" cy="1658469"/>
          </a:xfrm>
          <a:prstGeom prst="rect">
            <a:avLst/>
          </a:prstGeom>
        </p:spPr>
      </p:pic>
    </p:spTree>
    <p:extLst>
      <p:ext uri="{BB962C8B-B14F-4D97-AF65-F5344CB8AC3E}">
        <p14:creationId xmlns:p14="http://schemas.microsoft.com/office/powerpoint/2010/main" val="2838191640"/>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1950"/>
            <a:ext cx="10850880" cy="914400"/>
          </a:xfrm>
        </p:spPr>
        <p:txBody>
          <a:bodyPr/>
          <a:lstStyle>
            <a:lvl1pPr>
              <a:defRPr cap="none" baseline="0"/>
            </a:lvl1pPr>
          </a:lstStyle>
          <a:p>
            <a:r>
              <a:rPr lang="en-US"/>
              <a:t>Click to edit master title style</a:t>
            </a:r>
          </a:p>
        </p:txBody>
      </p:sp>
      <p:sp>
        <p:nvSpPr>
          <p:cNvPr id="3" name="Content Placeholder 2"/>
          <p:cNvSpPr>
            <a:spLocks noGrp="1"/>
          </p:cNvSpPr>
          <p:nvPr>
            <p:ph idx="1" hasCustomPrompt="1"/>
          </p:nvPr>
        </p:nvSpPr>
        <p:spPr>
          <a:xfrm>
            <a:off x="670560" y="1462088"/>
            <a:ext cx="10850880" cy="4754880"/>
          </a:xfrm>
        </p:spPr>
        <p:txBody>
          <a:bodyPr/>
          <a:lstStyle>
            <a:lvl2pPr>
              <a:defRPr/>
            </a:lvl2pPr>
            <a:lvl3pPr>
              <a:defRPr/>
            </a:lvl3pPr>
            <a:lvl4pPr>
              <a:defRPr/>
            </a:lvl4pPr>
            <a:lvl5pPr>
              <a:defRPr/>
            </a:lvl5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4" name="Footer Placeholder 3">
            <a:extLst>
              <a:ext uri="{FF2B5EF4-FFF2-40B4-BE49-F238E27FC236}">
                <a16:creationId xmlns:a16="http://schemas.microsoft.com/office/drawing/2014/main" id="{4B5CE255-A525-4F9C-BFF8-2B7D88DFDDAB}"/>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5" name="Slide Number Placeholder 4">
            <a:extLst>
              <a:ext uri="{FF2B5EF4-FFF2-40B4-BE49-F238E27FC236}">
                <a16:creationId xmlns:a16="http://schemas.microsoft.com/office/drawing/2014/main" id="{08C9E659-B72C-45B2-BF81-BE87E2902A44}"/>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268220023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Title and Long Content">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850883" cy="914400"/>
          </a:xfrm>
        </p:spPr>
        <p:txBody>
          <a:bodyPr/>
          <a:lstStyle>
            <a:lvl1pPr>
              <a:defRPr cap="none" baseline="0"/>
            </a:lvl1pPr>
          </a:lstStyle>
          <a:p>
            <a:r>
              <a:rPr lang="en-US"/>
              <a:t>Click to edit master title style</a:t>
            </a:r>
          </a:p>
        </p:txBody>
      </p:sp>
      <p:sp>
        <p:nvSpPr>
          <p:cNvPr id="3" name="Content Placeholder 2"/>
          <p:cNvSpPr>
            <a:spLocks noGrp="1"/>
          </p:cNvSpPr>
          <p:nvPr>
            <p:ph idx="1"/>
          </p:nvPr>
        </p:nvSpPr>
        <p:spPr>
          <a:xfrm>
            <a:off x="670560" y="1463040"/>
            <a:ext cx="10850881" cy="4754880"/>
          </a:xfrm>
        </p:spPr>
        <p:txBody>
          <a:bodyPr/>
          <a:lstStyle>
            <a:lvl1pPr>
              <a:spcBef>
                <a:spcPts val="1800"/>
              </a:spcBef>
              <a:defRPr sz="1600" b="0">
                <a:solidFill>
                  <a:schemeClr val="tx1"/>
                </a:solidFill>
                <a:latin typeface="+mn-lt"/>
              </a:defRPr>
            </a:lvl1pPr>
            <a:lvl2pPr>
              <a:defRPr sz="1400"/>
            </a:lvl2pPr>
          </a:lstStyle>
          <a:p>
            <a:pPr lvl="0"/>
            <a:r>
              <a:rPr lang="en-US"/>
              <a:t>Click to edit Master text styles</a:t>
            </a:r>
          </a:p>
          <a:p>
            <a:pPr lvl="1"/>
            <a:r>
              <a:rPr lang="en-US"/>
              <a:t>Second level</a:t>
            </a:r>
          </a:p>
        </p:txBody>
      </p:sp>
      <p:sp>
        <p:nvSpPr>
          <p:cNvPr id="4" name="Footer Placeholder 3">
            <a:extLst>
              <a:ext uri="{FF2B5EF4-FFF2-40B4-BE49-F238E27FC236}">
                <a16:creationId xmlns:a16="http://schemas.microsoft.com/office/drawing/2014/main" id="{07646EF0-BCB3-4815-9B12-62B81D79EA08}"/>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5" name="Slide Number Placeholder 4">
            <a:extLst>
              <a:ext uri="{FF2B5EF4-FFF2-40B4-BE49-F238E27FC236}">
                <a16:creationId xmlns:a16="http://schemas.microsoft.com/office/drawing/2014/main" id="{42C256CC-D2D4-4A52-BB60-99CA8CC0E449}"/>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1626547710"/>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2 Content_CALIBRI SUBHEAD Option">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850880" cy="914400"/>
          </a:xfrm>
        </p:spPr>
        <p:txBody>
          <a:bodyPr/>
          <a:lstStyle>
            <a:lvl1pPr>
              <a:defRPr cap="none" baseline="0"/>
            </a:lvl1pPr>
          </a:lstStyle>
          <a:p>
            <a:r>
              <a:rPr lang="en-US"/>
              <a:t>Click to edit master title style</a:t>
            </a:r>
          </a:p>
        </p:txBody>
      </p:sp>
      <p:sp>
        <p:nvSpPr>
          <p:cNvPr id="3" name="Content Placeholder 2"/>
          <p:cNvSpPr>
            <a:spLocks noGrp="1"/>
          </p:cNvSpPr>
          <p:nvPr>
            <p:ph sz="half" idx="1" hasCustomPrompt="1"/>
          </p:nvPr>
        </p:nvSpPr>
        <p:spPr>
          <a:xfrm>
            <a:off x="670560" y="1463040"/>
            <a:ext cx="5181600" cy="4754880"/>
          </a:xfrm>
        </p:spPr>
        <p:txBody>
          <a:bodyPr/>
          <a:lstStyle>
            <a:lvl1pPr>
              <a:spcBef>
                <a:spcPts val="600"/>
              </a:spcBef>
              <a:defRPr sz="1800" b="1">
                <a:solidFill>
                  <a:schemeClr val="accent5"/>
                </a:solidFill>
                <a:latin typeface="Calibri" panose="020F0502020204030204" pitchFamily="34" charset="0"/>
                <a:cs typeface="Calibri" panose="020F0502020204030204" pitchFamily="34" charset="0"/>
              </a:defRPr>
            </a:lvl1pPr>
            <a:lvl2pPr>
              <a:spcBef>
                <a:spcPts val="600"/>
              </a:spcBef>
              <a:defRPr sz="1600"/>
            </a:lvl2pPr>
            <a:lvl3pPr>
              <a:spcBef>
                <a:spcPts val="600"/>
              </a:spcBef>
              <a:defRPr sz="1400"/>
            </a:lvl3pPr>
            <a:lvl4pPr>
              <a:spcBef>
                <a:spcPts val="600"/>
              </a:spcBef>
              <a:defRPr sz="1200"/>
            </a:lvl4pPr>
            <a:lvl5pPr>
              <a:spcBef>
                <a:spcPts val="600"/>
              </a:spcBef>
              <a:defRPr sz="1200"/>
            </a:lvl5pPr>
            <a:lvl6pPr>
              <a:defRPr sz="1800"/>
            </a:lvl6pPr>
            <a:lvl7pPr>
              <a:defRPr sz="1800"/>
            </a:lvl7pPr>
            <a:lvl8pPr>
              <a:defRPr sz="1800"/>
            </a:lvl8pPr>
            <a:lvl9pPr>
              <a:defRPr sz="18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4" name="Content Placeholder 3"/>
          <p:cNvSpPr>
            <a:spLocks noGrp="1"/>
          </p:cNvSpPr>
          <p:nvPr>
            <p:ph sz="half" idx="2" hasCustomPrompt="1"/>
          </p:nvPr>
        </p:nvSpPr>
        <p:spPr>
          <a:xfrm>
            <a:off x="6339840" y="1463040"/>
            <a:ext cx="5181600" cy="4754880"/>
          </a:xfrm>
        </p:spPr>
        <p:txBody>
          <a:bodyPr/>
          <a:lstStyle>
            <a:lvl1pPr>
              <a:spcBef>
                <a:spcPts val="600"/>
              </a:spcBef>
              <a:defRPr lang="en-US" sz="1800" b="1" kern="1200" smtClean="0">
                <a:solidFill>
                  <a:schemeClr val="accent5"/>
                </a:solidFill>
                <a:latin typeface="Calibri" panose="020F0502020204030204" pitchFamily="34" charset="0"/>
                <a:ea typeface="+mn-ea"/>
                <a:cs typeface="Calibri" panose="020F0502020204030204" pitchFamily="34" charset="0"/>
              </a:defRPr>
            </a:lvl1pPr>
            <a:lvl2pPr>
              <a:spcBef>
                <a:spcPts val="600"/>
              </a:spcBef>
              <a:defRPr sz="1600"/>
            </a:lvl2pPr>
            <a:lvl3pPr>
              <a:spcBef>
                <a:spcPts val="600"/>
              </a:spcBef>
              <a:defRPr sz="1400"/>
            </a:lvl3pPr>
            <a:lvl4pPr>
              <a:spcBef>
                <a:spcPts val="600"/>
              </a:spcBef>
              <a:defRPr sz="1200"/>
            </a:lvl4pPr>
            <a:lvl5pPr>
              <a:spcBef>
                <a:spcPts val="600"/>
              </a:spcBef>
              <a:defRPr sz="1200"/>
            </a:lvl5pPr>
            <a:lvl6pPr>
              <a:defRPr sz="1800"/>
            </a:lvl6pPr>
            <a:lvl7pPr>
              <a:defRPr sz="1800"/>
            </a:lvl7pPr>
            <a:lvl8pPr>
              <a:defRPr sz="1800"/>
            </a:lvl8pPr>
            <a:lvl9pPr>
              <a:defRPr sz="18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5" name="Footer Placeholder 3">
            <a:extLst>
              <a:ext uri="{FF2B5EF4-FFF2-40B4-BE49-F238E27FC236}">
                <a16:creationId xmlns:a16="http://schemas.microsoft.com/office/drawing/2014/main" id="{3BF8EF53-7FDB-4988-96B2-FDCDE1722E8B}"/>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6" name="Slide Number Placeholder 4">
            <a:extLst>
              <a:ext uri="{FF2B5EF4-FFF2-40B4-BE49-F238E27FC236}">
                <a16:creationId xmlns:a16="http://schemas.microsoft.com/office/drawing/2014/main" id="{C126B54E-F393-48FD-85BA-A307532353CF}"/>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1130319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Two Content +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850880" cy="914400"/>
          </a:xfrm>
        </p:spPr>
        <p:txBody>
          <a:bodyPr/>
          <a:lstStyle>
            <a:lvl1pPr>
              <a:defRPr cap="none" baseline="0"/>
            </a:lvl1pPr>
          </a:lstStyle>
          <a:p>
            <a:r>
              <a:rPr lang="en-US"/>
              <a:t>Click to edit master title style</a:t>
            </a:r>
          </a:p>
        </p:txBody>
      </p:sp>
      <p:sp>
        <p:nvSpPr>
          <p:cNvPr id="3" name="Content Placeholder 2"/>
          <p:cNvSpPr>
            <a:spLocks noGrp="1"/>
          </p:cNvSpPr>
          <p:nvPr>
            <p:ph sz="half" idx="1" hasCustomPrompt="1"/>
          </p:nvPr>
        </p:nvSpPr>
        <p:spPr>
          <a:xfrm>
            <a:off x="670560" y="2743200"/>
            <a:ext cx="5181600" cy="3474720"/>
          </a:xfrm>
        </p:spPr>
        <p:txBody>
          <a:bodyPr/>
          <a:lstStyle>
            <a:lvl1pPr>
              <a:spcBef>
                <a:spcPts val="600"/>
              </a:spcBef>
              <a:defRPr sz="1800">
                <a:solidFill>
                  <a:schemeClr val="accent5"/>
                </a:solidFill>
                <a:latin typeface="Calibri" panose="020F0502020204030204" pitchFamily="34" charset="0"/>
                <a:cs typeface="Calibri" panose="020F0502020204030204" pitchFamily="34" charset="0"/>
              </a:defRPr>
            </a:lvl1pPr>
            <a:lvl2pPr>
              <a:spcBef>
                <a:spcPts val="600"/>
              </a:spcBef>
              <a:defRPr sz="1600">
                <a:solidFill>
                  <a:schemeClr val="tx1"/>
                </a:solidFill>
              </a:defRPr>
            </a:lvl2pPr>
            <a:lvl3pPr>
              <a:spcBef>
                <a:spcPts val="600"/>
              </a:spcBef>
              <a:defRPr sz="1400">
                <a:solidFill>
                  <a:schemeClr val="tx1"/>
                </a:solidFill>
              </a:defRPr>
            </a:lvl3pPr>
            <a:lvl4pPr>
              <a:spcBef>
                <a:spcPts val="600"/>
              </a:spcBef>
              <a:defRPr sz="1200">
                <a:solidFill>
                  <a:schemeClr val="tx1"/>
                </a:solidFill>
              </a:defRPr>
            </a:lvl4pPr>
            <a:lvl5pPr>
              <a:spcBef>
                <a:spcPts val="600"/>
              </a:spcBef>
              <a:defRPr sz="1200">
                <a:solidFill>
                  <a:schemeClr val="tx1"/>
                </a:solidFill>
              </a:defRPr>
            </a:lvl5pPr>
            <a:lvl6pPr>
              <a:defRPr sz="1800"/>
            </a:lvl6pPr>
            <a:lvl7pPr>
              <a:defRPr sz="1800"/>
            </a:lvl7pPr>
            <a:lvl8pPr>
              <a:defRPr sz="1800"/>
            </a:lvl8pPr>
            <a:lvl9pPr>
              <a:defRPr sz="18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4" name="Content Placeholder 3"/>
          <p:cNvSpPr>
            <a:spLocks noGrp="1"/>
          </p:cNvSpPr>
          <p:nvPr>
            <p:ph sz="half" idx="2" hasCustomPrompt="1"/>
          </p:nvPr>
        </p:nvSpPr>
        <p:spPr>
          <a:xfrm>
            <a:off x="6339840" y="2743200"/>
            <a:ext cx="5181600" cy="3474720"/>
          </a:xfrm>
        </p:spPr>
        <p:txBody>
          <a:bodyPr/>
          <a:lstStyle>
            <a:lvl1pPr>
              <a:spcBef>
                <a:spcPts val="600"/>
              </a:spcBef>
              <a:defRPr lang="en-US" sz="1800" b="1" kern="1200" smtClean="0">
                <a:solidFill>
                  <a:schemeClr val="accent5"/>
                </a:solidFill>
                <a:latin typeface="Calibri" panose="020F0502020204030204" pitchFamily="34" charset="0"/>
                <a:ea typeface="+mn-ea"/>
                <a:cs typeface="Calibri" panose="020F0502020204030204" pitchFamily="34" charset="0"/>
              </a:defRPr>
            </a:lvl1pPr>
            <a:lvl2pPr>
              <a:spcBef>
                <a:spcPts val="600"/>
              </a:spcBef>
              <a:defRPr sz="1600">
                <a:solidFill>
                  <a:schemeClr val="tx1"/>
                </a:solidFill>
              </a:defRPr>
            </a:lvl2pPr>
            <a:lvl3pPr>
              <a:spcBef>
                <a:spcPts val="600"/>
              </a:spcBef>
              <a:defRPr sz="1400">
                <a:solidFill>
                  <a:schemeClr val="tx1"/>
                </a:solidFill>
              </a:defRPr>
            </a:lvl3pPr>
            <a:lvl4pPr>
              <a:spcBef>
                <a:spcPts val="600"/>
              </a:spcBef>
              <a:defRPr sz="1200">
                <a:solidFill>
                  <a:schemeClr val="tx1"/>
                </a:solidFill>
              </a:defRPr>
            </a:lvl4pPr>
            <a:lvl5pPr>
              <a:spcBef>
                <a:spcPts val="600"/>
              </a:spcBef>
              <a:defRPr sz="1200">
                <a:solidFill>
                  <a:schemeClr val="tx1"/>
                </a:solidFill>
              </a:defRPr>
            </a:lvl5pPr>
            <a:lvl6pPr>
              <a:defRPr sz="1800"/>
            </a:lvl6pPr>
            <a:lvl7pPr>
              <a:defRPr sz="1800"/>
            </a:lvl7pPr>
            <a:lvl8pPr>
              <a:defRPr sz="1800"/>
            </a:lvl8pPr>
            <a:lvl9pPr>
              <a:defRPr sz="1800"/>
            </a:lvl9pPr>
          </a:lstStyle>
          <a:p>
            <a:pPr marL="0" lvl="0" indent="0" algn="l" defTabSz="914400" rtl="0" eaLnBrk="1" latinLnBrk="0" hangingPunct="1">
              <a:lnSpc>
                <a:spcPct val="100000"/>
              </a:lnSpc>
              <a:spcBef>
                <a:spcPts val="600"/>
              </a:spcBef>
              <a:buFont typeface="Arial" panose="020B0604020202020204" pitchFamily="34" charset="0"/>
              <a:buNone/>
            </a:pPr>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10" name="Text Placeholder 9"/>
          <p:cNvSpPr>
            <a:spLocks noGrp="1"/>
          </p:cNvSpPr>
          <p:nvPr>
            <p:ph type="body" sz="quarter" idx="14"/>
          </p:nvPr>
        </p:nvSpPr>
        <p:spPr>
          <a:xfrm>
            <a:off x="670560" y="1463040"/>
            <a:ext cx="10850880" cy="1097280"/>
          </a:xfrm>
        </p:spPr>
        <p:txBody>
          <a:bodyPr/>
          <a:lstStyle>
            <a:lvl1pPr>
              <a:defRPr sz="2000" b="0">
                <a:solidFill>
                  <a:schemeClr val="accent5"/>
                </a:solidFill>
                <a:latin typeface="+mn-lt"/>
              </a:defRPr>
            </a:lvl1pPr>
          </a:lstStyle>
          <a:p>
            <a:pPr lvl="0"/>
            <a:r>
              <a:rPr lang="en-US"/>
              <a:t>Click to edit Master text styles</a:t>
            </a:r>
          </a:p>
        </p:txBody>
      </p:sp>
      <p:sp>
        <p:nvSpPr>
          <p:cNvPr id="6" name="Footer Placeholder 3">
            <a:extLst>
              <a:ext uri="{FF2B5EF4-FFF2-40B4-BE49-F238E27FC236}">
                <a16:creationId xmlns:a16="http://schemas.microsoft.com/office/drawing/2014/main" id="{35F5A139-4131-4F94-8F78-90B8994AC62A}"/>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7" name="Slide Number Placeholder 4">
            <a:extLst>
              <a:ext uri="{FF2B5EF4-FFF2-40B4-BE49-F238E27FC236}">
                <a16:creationId xmlns:a16="http://schemas.microsoft.com/office/drawing/2014/main" id="{8917180B-716F-483B-BB27-AB76EFE31782}"/>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282256893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18272C-C623-3844-A511-56655827A1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CD7AAC2-04C6-0848-971E-B5C687D6DAE7}"/>
              </a:ext>
            </a:extLst>
          </p:cNvPr>
          <p:cNvSpPr>
            <a:spLocks noGrp="1"/>
          </p:cNvSpPr>
          <p:nvPr>
            <p:ph type="dt" sz="half" idx="10"/>
          </p:nvPr>
        </p:nvSpPr>
        <p:spPr/>
        <p:txBody>
          <a:bodyPr/>
          <a:lstStyle/>
          <a:p>
            <a:fld id="{D23C0B91-CE0D-C444-88B7-9CDBF01910AF}" type="datetimeFigureOut">
              <a:rPr lang="en-US" smtClean="0"/>
              <a:t>5/25/2023</a:t>
            </a:fld>
            <a:endParaRPr lang="en-US"/>
          </a:p>
        </p:txBody>
      </p:sp>
      <p:sp>
        <p:nvSpPr>
          <p:cNvPr id="4" name="Footer Placeholder 3">
            <a:extLst>
              <a:ext uri="{FF2B5EF4-FFF2-40B4-BE49-F238E27FC236}">
                <a16:creationId xmlns:a16="http://schemas.microsoft.com/office/drawing/2014/main" id="{0865CAE1-9C1B-9B40-B52A-2A584C43AE9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0F13FA9-8410-CB4E-9DA5-15F6E79F4CCB}"/>
              </a:ext>
            </a:extLst>
          </p:cNvPr>
          <p:cNvSpPr>
            <a:spLocks noGrp="1"/>
          </p:cNvSpPr>
          <p:nvPr>
            <p:ph type="sldNum" sz="quarter" idx="12"/>
          </p:nvPr>
        </p:nvSpPr>
        <p:spPr/>
        <p:txBody>
          <a:bodyPr/>
          <a:lstStyle/>
          <a:p>
            <a:fld id="{8F34386E-91CB-6F4E-AF44-76F488AE4FDA}" type="slidenum">
              <a:rPr lang="en-US" smtClean="0"/>
              <a:t>‹#›</a:t>
            </a:fld>
            <a:endParaRPr lang="en-US"/>
          </a:p>
        </p:txBody>
      </p:sp>
    </p:spTree>
    <p:extLst>
      <p:ext uri="{BB962C8B-B14F-4D97-AF65-F5344CB8AC3E}">
        <p14:creationId xmlns:p14="http://schemas.microsoft.com/office/powerpoint/2010/main" val="2820049778"/>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1_Text with Image">
    <p:spTree>
      <p:nvGrpSpPr>
        <p:cNvPr id="1" name=""/>
        <p:cNvGrpSpPr/>
        <p:nvPr/>
      </p:nvGrpSpPr>
      <p:grpSpPr>
        <a:xfrm>
          <a:off x="0" y="0"/>
          <a:ext cx="0" cy="0"/>
          <a:chOff x="0" y="0"/>
          <a:chExt cx="0" cy="0"/>
        </a:xfrm>
      </p:grpSpPr>
      <p:sp>
        <p:nvSpPr>
          <p:cNvPr id="10" name="Picture Placeholder 9"/>
          <p:cNvSpPr>
            <a:spLocks noGrp="1"/>
          </p:cNvSpPr>
          <p:nvPr>
            <p:ph type="pic" sz="quarter" idx="14" hasCustomPrompt="1"/>
          </p:nvPr>
        </p:nvSpPr>
        <p:spPr>
          <a:xfrm>
            <a:off x="6339842" y="0"/>
            <a:ext cx="5852159" cy="6858000"/>
          </a:xfrm>
          <a:solidFill>
            <a:schemeClr val="bg2"/>
          </a:solidFill>
          <a:ln>
            <a:noFill/>
          </a:ln>
          <a:effectLst/>
        </p:spPr>
        <p:txBody>
          <a:bodyPr lIns="365760" rIns="365760" anchor="ctr" anchorCtr="1"/>
          <a:lstStyle>
            <a:lvl1pPr algn="ctr">
              <a:defRPr sz="2400" b="0" baseline="0">
                <a:solidFill>
                  <a:schemeClr val="tx2"/>
                </a:solidFill>
                <a:latin typeface="+mn-lt"/>
              </a:defRPr>
            </a:lvl1pPr>
          </a:lstStyle>
          <a:p>
            <a:r>
              <a:rPr lang="en-US"/>
              <a:t>Insert an image or chart within this placeholder </a:t>
            </a:r>
          </a:p>
        </p:txBody>
      </p:sp>
      <p:sp>
        <p:nvSpPr>
          <p:cNvPr id="2" name="Title 1"/>
          <p:cNvSpPr>
            <a:spLocks noGrp="1"/>
          </p:cNvSpPr>
          <p:nvPr>
            <p:ph type="title" hasCustomPrompt="1"/>
          </p:nvPr>
        </p:nvSpPr>
        <p:spPr>
          <a:xfrm>
            <a:off x="670560" y="365760"/>
            <a:ext cx="5181600" cy="914400"/>
          </a:xfrm>
        </p:spPr>
        <p:txBody>
          <a:bodyPr rIns="182880"/>
          <a:lstStyle>
            <a:lvl1pPr>
              <a:defRPr cap="none" baseline="0"/>
            </a:lvl1pPr>
          </a:lstStyle>
          <a:p>
            <a:r>
              <a:rPr lang="en-US"/>
              <a:t>Click to edit master title</a:t>
            </a:r>
          </a:p>
        </p:txBody>
      </p:sp>
      <p:sp>
        <p:nvSpPr>
          <p:cNvPr id="3" name="Content Placeholder 2"/>
          <p:cNvSpPr>
            <a:spLocks noGrp="1"/>
          </p:cNvSpPr>
          <p:nvPr>
            <p:ph sz="half" idx="1" hasCustomPrompt="1"/>
          </p:nvPr>
        </p:nvSpPr>
        <p:spPr>
          <a:xfrm>
            <a:off x="670560" y="1463040"/>
            <a:ext cx="5181600" cy="4617720"/>
          </a:xfrm>
        </p:spPr>
        <p:txBody>
          <a:bodyPr rIns="182880"/>
          <a:lstStyle>
            <a:lvl1pPr>
              <a:spcBef>
                <a:spcPts val="3000"/>
              </a:spcBef>
              <a:defRPr sz="1600">
                <a:solidFill>
                  <a:schemeClr val="accent5"/>
                </a:solidFill>
              </a:defRPr>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Tree>
    <p:extLst>
      <p:ext uri="{BB962C8B-B14F-4D97-AF65-F5344CB8AC3E}">
        <p14:creationId xmlns:p14="http://schemas.microsoft.com/office/powerpoint/2010/main" val="325722609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2_Text with Imag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339841" y="365760"/>
            <a:ext cx="5181600" cy="914400"/>
          </a:xfrm>
        </p:spPr>
        <p:txBody>
          <a:bodyPr rIns="182880"/>
          <a:lstStyle>
            <a:lvl1pPr>
              <a:defRPr cap="none" baseline="0"/>
            </a:lvl1pPr>
          </a:lstStyle>
          <a:p>
            <a:r>
              <a:rPr lang="en-US"/>
              <a:t>Click to edit master title</a:t>
            </a:r>
          </a:p>
        </p:txBody>
      </p:sp>
      <p:sp>
        <p:nvSpPr>
          <p:cNvPr id="3" name="Content Placeholder 2"/>
          <p:cNvSpPr>
            <a:spLocks noGrp="1"/>
          </p:cNvSpPr>
          <p:nvPr>
            <p:ph sz="half" idx="1" hasCustomPrompt="1"/>
          </p:nvPr>
        </p:nvSpPr>
        <p:spPr>
          <a:xfrm>
            <a:off x="6339841" y="1463040"/>
            <a:ext cx="5181600" cy="4617720"/>
          </a:xfrm>
        </p:spPr>
        <p:txBody>
          <a:bodyPr rIns="182880"/>
          <a:lstStyle>
            <a:lvl1pPr>
              <a:spcBef>
                <a:spcPts val="3000"/>
              </a:spcBef>
              <a:defRPr sz="1600">
                <a:solidFill>
                  <a:schemeClr val="accent5"/>
                </a:solidFill>
              </a:defRPr>
            </a:lvl1pPr>
            <a:lvl2pPr>
              <a:defRPr sz="1400"/>
            </a:lvl2pPr>
            <a:lvl3pPr>
              <a:defRPr sz="1200"/>
            </a:lvl3pPr>
            <a:lvl4pPr>
              <a:defRPr sz="1100"/>
            </a:lvl4pPr>
            <a:lvl5pPr>
              <a:defRPr sz="1100"/>
            </a:lvl5pPr>
            <a:lvl6pPr>
              <a:defRPr sz="1800"/>
            </a:lvl6pPr>
            <a:lvl7pPr>
              <a:defRPr sz="1800"/>
            </a:lvl7pPr>
            <a:lvl8pPr>
              <a:defRPr sz="1800"/>
            </a:lvl8pPr>
            <a:lvl9pPr>
              <a:defRPr sz="1800"/>
            </a:lvl9p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7" name="Picture Placeholder 9">
            <a:extLst>
              <a:ext uri="{FF2B5EF4-FFF2-40B4-BE49-F238E27FC236}">
                <a16:creationId xmlns:a16="http://schemas.microsoft.com/office/drawing/2014/main" id="{0F0FD428-C707-784D-924E-FE59AA02E902}"/>
              </a:ext>
            </a:extLst>
          </p:cNvPr>
          <p:cNvSpPr>
            <a:spLocks noGrp="1"/>
          </p:cNvSpPr>
          <p:nvPr>
            <p:ph type="pic" sz="quarter" idx="14" hasCustomPrompt="1"/>
          </p:nvPr>
        </p:nvSpPr>
        <p:spPr>
          <a:xfrm>
            <a:off x="1" y="0"/>
            <a:ext cx="5852159" cy="6858000"/>
          </a:xfrm>
          <a:solidFill>
            <a:schemeClr val="bg2"/>
          </a:solidFill>
          <a:ln>
            <a:noFill/>
          </a:ln>
          <a:effectLst/>
        </p:spPr>
        <p:txBody>
          <a:bodyPr lIns="365760" rIns="365760" anchor="ctr" anchorCtr="1"/>
          <a:lstStyle>
            <a:lvl1pPr algn="ctr">
              <a:defRPr sz="2400" b="0" baseline="0">
                <a:solidFill>
                  <a:schemeClr val="tx2"/>
                </a:solidFill>
                <a:latin typeface="+mn-lt"/>
              </a:defRPr>
            </a:lvl1pPr>
          </a:lstStyle>
          <a:p>
            <a:r>
              <a:rPr lang="en-US"/>
              <a:t>Insert an image or chart within this placeholder </a:t>
            </a:r>
          </a:p>
        </p:txBody>
      </p:sp>
      <p:sp>
        <p:nvSpPr>
          <p:cNvPr id="5" name="Footer Placeholder 3">
            <a:extLst>
              <a:ext uri="{FF2B5EF4-FFF2-40B4-BE49-F238E27FC236}">
                <a16:creationId xmlns:a16="http://schemas.microsoft.com/office/drawing/2014/main" id="{121FC864-376A-44C3-88EC-7AFEB849E6CC}"/>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6" name="Slide Number Placeholder 4">
            <a:extLst>
              <a:ext uri="{FF2B5EF4-FFF2-40B4-BE49-F238E27FC236}">
                <a16:creationId xmlns:a16="http://schemas.microsoft.com/office/drawing/2014/main" id="{52051A30-4962-41E8-BD12-62B3E5875E23}"/>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3902515089"/>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850880" cy="914400"/>
          </a:xfrm>
        </p:spPr>
        <p:txBody>
          <a:bodyPr/>
          <a:lstStyle>
            <a:lvl1pPr>
              <a:defRPr cap="none"/>
            </a:lvl1pPr>
          </a:lstStyle>
          <a:p>
            <a:r>
              <a:rPr lang="en-US"/>
              <a:t>Click to edit master title style</a:t>
            </a:r>
          </a:p>
        </p:txBody>
      </p:sp>
      <p:sp>
        <p:nvSpPr>
          <p:cNvPr id="3" name="Footer Placeholder 3">
            <a:extLst>
              <a:ext uri="{FF2B5EF4-FFF2-40B4-BE49-F238E27FC236}">
                <a16:creationId xmlns:a16="http://schemas.microsoft.com/office/drawing/2014/main" id="{ED7E4A13-16F8-4B07-81EB-B743C45A95E7}"/>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4" name="Slide Number Placeholder 4">
            <a:extLst>
              <a:ext uri="{FF2B5EF4-FFF2-40B4-BE49-F238E27FC236}">
                <a16:creationId xmlns:a16="http://schemas.microsoft.com/office/drawing/2014/main" id="{E5D291A2-30FB-49DC-B003-F7896BB9F6BF}"/>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2491450677"/>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Footer Placeholder 3">
            <a:extLst>
              <a:ext uri="{FF2B5EF4-FFF2-40B4-BE49-F238E27FC236}">
                <a16:creationId xmlns:a16="http://schemas.microsoft.com/office/drawing/2014/main" id="{43A699E5-1314-436A-9FD5-7E62230FB4DB}"/>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3" name="Slide Number Placeholder 4">
            <a:extLst>
              <a:ext uri="{FF2B5EF4-FFF2-40B4-BE49-F238E27FC236}">
                <a16:creationId xmlns:a16="http://schemas.microsoft.com/office/drawing/2014/main" id="{9D6CC975-D93B-42AE-8DC6-04D25B5518CF}"/>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1418577065"/>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Full Page Chart +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850880" cy="914400"/>
          </a:xfrm>
        </p:spPr>
        <p:txBody>
          <a:bodyPr/>
          <a:lstStyle>
            <a:lvl1pPr>
              <a:defRPr cap="none" baseline="0"/>
            </a:lvl1pPr>
          </a:lstStyle>
          <a:p>
            <a:r>
              <a:rPr lang="en-US"/>
              <a:t>Click to edit master title style</a:t>
            </a:r>
          </a:p>
        </p:txBody>
      </p:sp>
      <p:sp>
        <p:nvSpPr>
          <p:cNvPr id="7" name="Text Placeholder 6"/>
          <p:cNvSpPr>
            <a:spLocks noGrp="1"/>
          </p:cNvSpPr>
          <p:nvPr>
            <p:ph type="body" sz="quarter" idx="13" hasCustomPrompt="1"/>
          </p:nvPr>
        </p:nvSpPr>
        <p:spPr>
          <a:xfrm>
            <a:off x="670560" y="1463040"/>
            <a:ext cx="10850880" cy="731520"/>
          </a:xfrm>
        </p:spPr>
        <p:txBody>
          <a:bodyPr/>
          <a:lstStyle>
            <a:lvl1pPr>
              <a:lnSpc>
                <a:spcPct val="100000"/>
              </a:lnSpc>
              <a:spcBef>
                <a:spcPts val="0"/>
              </a:spcBef>
              <a:defRPr sz="1800"/>
            </a:lvl1pPr>
            <a:lvl2pPr marL="0" indent="0">
              <a:lnSpc>
                <a:spcPct val="100000"/>
              </a:lnSpc>
              <a:spcBef>
                <a:spcPts val="0"/>
              </a:spcBef>
              <a:buNone/>
              <a:defRPr sz="1400">
                <a:latin typeface="+mj-lt"/>
              </a:defRPr>
            </a:lvl2pPr>
          </a:lstStyle>
          <a:p>
            <a:pPr lvl="0"/>
            <a:r>
              <a:rPr lang="en-US"/>
              <a:t>CLICK TO EDIT CHART TITLE</a:t>
            </a:r>
          </a:p>
          <a:p>
            <a:pPr lvl="1"/>
            <a:r>
              <a:rPr lang="en-US"/>
              <a:t>Second level for chart subtitle</a:t>
            </a:r>
          </a:p>
        </p:txBody>
      </p:sp>
      <p:sp>
        <p:nvSpPr>
          <p:cNvPr id="9" name="Chart Placeholder 8"/>
          <p:cNvSpPr>
            <a:spLocks noGrp="1"/>
          </p:cNvSpPr>
          <p:nvPr>
            <p:ph type="chart" sz="quarter" idx="14"/>
          </p:nvPr>
        </p:nvSpPr>
        <p:spPr>
          <a:xfrm>
            <a:off x="670560" y="2286000"/>
            <a:ext cx="10850880" cy="3657600"/>
          </a:xfrm>
        </p:spPr>
        <p:txBody>
          <a:bodyPr rIns="0" anchor="ctr" anchorCtr="1"/>
          <a:lstStyle/>
          <a:p>
            <a:r>
              <a:rPr lang="en-US"/>
              <a:t>Click icon to add chart</a:t>
            </a:r>
          </a:p>
        </p:txBody>
      </p:sp>
      <p:sp>
        <p:nvSpPr>
          <p:cNvPr id="8" name="Text Placeholder 7"/>
          <p:cNvSpPr>
            <a:spLocks noGrp="1"/>
          </p:cNvSpPr>
          <p:nvPr>
            <p:ph type="body" sz="quarter" idx="16"/>
          </p:nvPr>
        </p:nvSpPr>
        <p:spPr>
          <a:xfrm>
            <a:off x="670560" y="6229984"/>
            <a:ext cx="10850880" cy="170816"/>
          </a:xfrm>
        </p:spPr>
        <p:txBody>
          <a:bodyPr wrap="square" anchor="b" anchorCtr="0">
            <a:spAutoFit/>
          </a:bodyPr>
          <a:lstStyle>
            <a:lvl1pPr>
              <a:lnSpc>
                <a:spcPct val="90000"/>
              </a:lnSpc>
              <a:spcBef>
                <a:spcPts val="200"/>
              </a:spcBef>
              <a:defRPr sz="900" b="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6" name="Footer Placeholder 3">
            <a:extLst>
              <a:ext uri="{FF2B5EF4-FFF2-40B4-BE49-F238E27FC236}">
                <a16:creationId xmlns:a16="http://schemas.microsoft.com/office/drawing/2014/main" id="{014B91ED-3BD7-4F8D-B2AA-6912E5D1BC3B}"/>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10" name="Slide Number Placeholder 4">
            <a:extLst>
              <a:ext uri="{FF2B5EF4-FFF2-40B4-BE49-F238E27FC236}">
                <a16:creationId xmlns:a16="http://schemas.microsoft.com/office/drawing/2014/main" id="{FC2632DD-B6DA-4A8B-AC1E-1B9B3EFDC3BB}"/>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2680916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1_Full Page Chart + Header">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70560" y="365760"/>
            <a:ext cx="10850880" cy="914400"/>
          </a:xfrm>
        </p:spPr>
        <p:txBody>
          <a:bodyPr/>
          <a:lstStyle>
            <a:lvl1pPr>
              <a:defRPr cap="none" baseline="0"/>
            </a:lvl1pPr>
          </a:lstStyle>
          <a:p>
            <a:r>
              <a:rPr lang="en-US"/>
              <a:t>Click to edit master title style</a:t>
            </a:r>
          </a:p>
        </p:txBody>
      </p:sp>
      <p:sp>
        <p:nvSpPr>
          <p:cNvPr id="7" name="Text Placeholder 6"/>
          <p:cNvSpPr>
            <a:spLocks noGrp="1"/>
          </p:cNvSpPr>
          <p:nvPr>
            <p:ph type="body" sz="quarter" idx="13" hasCustomPrompt="1"/>
          </p:nvPr>
        </p:nvSpPr>
        <p:spPr>
          <a:xfrm>
            <a:off x="670560" y="1463040"/>
            <a:ext cx="10850880" cy="731520"/>
          </a:xfrm>
        </p:spPr>
        <p:txBody>
          <a:bodyPr/>
          <a:lstStyle>
            <a:lvl1pPr>
              <a:lnSpc>
                <a:spcPct val="100000"/>
              </a:lnSpc>
              <a:spcBef>
                <a:spcPts val="0"/>
              </a:spcBef>
              <a:defRPr sz="1800" cap="all" baseline="0"/>
            </a:lvl1pPr>
            <a:lvl2pPr marL="0" indent="0">
              <a:lnSpc>
                <a:spcPct val="100000"/>
              </a:lnSpc>
              <a:spcBef>
                <a:spcPts val="0"/>
              </a:spcBef>
              <a:buNone/>
              <a:defRPr sz="1400">
                <a:latin typeface="+mj-lt"/>
              </a:defRPr>
            </a:lvl2pPr>
          </a:lstStyle>
          <a:p>
            <a:pPr lvl="0"/>
            <a:r>
              <a:rPr lang="en-US"/>
              <a:t>CLICK TO EDIT TABLE TITLE</a:t>
            </a:r>
          </a:p>
          <a:p>
            <a:pPr lvl="1"/>
            <a:r>
              <a:rPr lang="en-US"/>
              <a:t>Second level for chart subtitle</a:t>
            </a:r>
          </a:p>
        </p:txBody>
      </p:sp>
      <p:sp>
        <p:nvSpPr>
          <p:cNvPr id="9" name="Chart Placeholder 8"/>
          <p:cNvSpPr>
            <a:spLocks noGrp="1"/>
          </p:cNvSpPr>
          <p:nvPr>
            <p:ph type="chart" sz="quarter" idx="14"/>
          </p:nvPr>
        </p:nvSpPr>
        <p:spPr>
          <a:xfrm>
            <a:off x="670560" y="2286000"/>
            <a:ext cx="10850880" cy="3657600"/>
          </a:xfrm>
        </p:spPr>
        <p:txBody>
          <a:bodyPr rIns="0" anchor="ctr" anchorCtr="1"/>
          <a:lstStyle/>
          <a:p>
            <a:r>
              <a:rPr lang="en-US"/>
              <a:t>Click icon to add chart</a:t>
            </a:r>
          </a:p>
        </p:txBody>
      </p:sp>
      <p:sp>
        <p:nvSpPr>
          <p:cNvPr id="8" name="Text Placeholder 7"/>
          <p:cNvSpPr>
            <a:spLocks noGrp="1"/>
          </p:cNvSpPr>
          <p:nvPr>
            <p:ph type="body" sz="quarter" idx="16"/>
          </p:nvPr>
        </p:nvSpPr>
        <p:spPr>
          <a:xfrm>
            <a:off x="670560" y="6229984"/>
            <a:ext cx="10850880" cy="170816"/>
          </a:xfrm>
        </p:spPr>
        <p:txBody>
          <a:bodyPr wrap="square" anchor="b" anchorCtr="0">
            <a:spAutoFit/>
          </a:bodyPr>
          <a:lstStyle>
            <a:lvl1pPr>
              <a:lnSpc>
                <a:spcPct val="90000"/>
              </a:lnSpc>
              <a:spcBef>
                <a:spcPts val="200"/>
              </a:spcBef>
              <a:defRPr sz="900" b="0">
                <a:solidFill>
                  <a:schemeClr val="tx1">
                    <a:lumMod val="65000"/>
                    <a:lumOff val="35000"/>
                  </a:schemeClr>
                </a:solidFill>
                <a:latin typeface="Calibri" panose="020F0502020204030204" pitchFamily="34" charset="0"/>
                <a:cs typeface="Calibri" panose="020F0502020204030204" pitchFamily="34" charset="0"/>
              </a:defRPr>
            </a:lvl1pPr>
          </a:lstStyle>
          <a:p>
            <a:pPr lvl="0"/>
            <a:r>
              <a:rPr lang="en-US"/>
              <a:t>Click to edit Master text styles</a:t>
            </a:r>
          </a:p>
        </p:txBody>
      </p:sp>
      <p:sp>
        <p:nvSpPr>
          <p:cNvPr id="6" name="Footer Placeholder 3">
            <a:extLst>
              <a:ext uri="{FF2B5EF4-FFF2-40B4-BE49-F238E27FC236}">
                <a16:creationId xmlns:a16="http://schemas.microsoft.com/office/drawing/2014/main" id="{B4BC3F3C-B466-4722-9438-A6CED5E8A39E}"/>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10" name="Slide Number Placeholder 4">
            <a:extLst>
              <a:ext uri="{FF2B5EF4-FFF2-40B4-BE49-F238E27FC236}">
                <a16:creationId xmlns:a16="http://schemas.microsoft.com/office/drawing/2014/main" id="{421FB577-573B-471B-AD93-F4C340B325BA}"/>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2135212781"/>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showMasterSp="0" type="secHead" preserve="1">
  <p:cSld name="Section Header">
    <p:bg bwMode="auto">
      <p:bgPr>
        <a:solidFill>
          <a:schemeClr val="tx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850880" cy="1645920"/>
          </a:xfrm>
        </p:spPr>
        <p:txBody>
          <a:bodyPr wrap="square" rIns="0" bIns="0" anchor="t">
            <a:noAutofit/>
          </a:bodyPr>
          <a:lstStyle>
            <a:lvl1pPr algn="l">
              <a:lnSpc>
                <a:spcPct val="80000"/>
              </a:lnSpc>
              <a:defRPr sz="4400" b="0" cap="none" spc="0" baseline="0">
                <a:solidFill>
                  <a:schemeClr val="bg1"/>
                </a:solidFill>
                <a:latin typeface="+mn-lt"/>
              </a:defRPr>
            </a:lvl1pPr>
          </a:lstStyle>
          <a:p>
            <a:r>
              <a:rPr lang="en-US"/>
              <a:t>Click to edit master title style</a:t>
            </a:r>
          </a:p>
        </p:txBody>
      </p:sp>
      <p:sp>
        <p:nvSpPr>
          <p:cNvPr id="3" name="Text Placeholder 2"/>
          <p:cNvSpPr>
            <a:spLocks noGrp="1"/>
          </p:cNvSpPr>
          <p:nvPr>
            <p:ph type="body" idx="1" hasCustomPrompt="1"/>
          </p:nvPr>
        </p:nvSpPr>
        <p:spPr bwMode="gray">
          <a:xfrm>
            <a:off x="670559" y="2331720"/>
            <a:ext cx="10850879" cy="640080"/>
          </a:xfrm>
        </p:spPr>
        <p:txBody>
          <a:bodyPr rIns="0" bIns="0" anchor="b"/>
          <a:lstStyle>
            <a:lvl1pPr marL="0" indent="0">
              <a:lnSpc>
                <a:spcPct val="100000"/>
              </a:lnSpc>
              <a:buNone/>
              <a:defRPr sz="1800" b="1" cap="all" spc="150" baseline="0">
                <a:solidFill>
                  <a:schemeClr val="bg1"/>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Content Placeholder 2">
            <a:extLst>
              <a:ext uri="{FF2B5EF4-FFF2-40B4-BE49-F238E27FC236}">
                <a16:creationId xmlns:a16="http://schemas.microsoft.com/office/drawing/2014/main" id="{9542FB60-967B-7746-AE32-DE6EB1D795FA}"/>
              </a:ext>
            </a:extLst>
          </p:cNvPr>
          <p:cNvSpPr txBox="1">
            <a:spLocks/>
          </p:cNvSpPr>
          <p:nvPr userDrawn="1"/>
        </p:nvSpPr>
        <p:spPr bwMode="gray">
          <a:xfrm>
            <a:off x="670561" y="6309678"/>
            <a:ext cx="2728247"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en-US" sz="1000">
                <a:solidFill>
                  <a:schemeClr val="bg1"/>
                </a:solidFill>
                <a:latin typeface="Calibri" panose="020F0502020204030204" pitchFamily="34" charset="0"/>
                <a:cs typeface="Calibri" panose="020F0502020204030204" pitchFamily="34" charset="0"/>
              </a:rPr>
              <a:t>Proprietary and confidential — do not distribute</a:t>
            </a:r>
          </a:p>
        </p:txBody>
      </p:sp>
      <p:sp>
        <p:nvSpPr>
          <p:cNvPr id="7" name="Footer Placeholder 3">
            <a:extLst>
              <a:ext uri="{FF2B5EF4-FFF2-40B4-BE49-F238E27FC236}">
                <a16:creationId xmlns:a16="http://schemas.microsoft.com/office/drawing/2014/main" id="{89D3AD40-3390-4BF3-93BD-B3AC8FCE72A6}"/>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bg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8" name="Slide Number Placeholder 4">
            <a:extLst>
              <a:ext uri="{FF2B5EF4-FFF2-40B4-BE49-F238E27FC236}">
                <a16:creationId xmlns:a16="http://schemas.microsoft.com/office/drawing/2014/main" id="{945530FA-2896-467D-8A30-A63D6756351E}"/>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bg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2326529992"/>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showMasterSp="0" type="secHead" preserve="1">
  <p:cSld name="Section Header 3">
    <p:bg bwMode="auto">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850880" cy="1645920"/>
          </a:xfrm>
        </p:spPr>
        <p:txBody>
          <a:bodyPr rIns="0" bIns="0" anchor="t">
            <a:noAutofit/>
          </a:bodyPr>
          <a:lstStyle>
            <a:lvl1pPr algn="l">
              <a:lnSpc>
                <a:spcPct val="80000"/>
              </a:lnSpc>
              <a:defRPr sz="4400" b="0" cap="none" spc="0" baseline="0">
                <a:solidFill>
                  <a:schemeClr val="bg1"/>
                </a:solidFill>
                <a:latin typeface="+mn-lt"/>
              </a:defRPr>
            </a:lvl1pPr>
          </a:lstStyle>
          <a:p>
            <a:r>
              <a:rPr lang="en-US"/>
              <a:t>Click to edit master title style</a:t>
            </a:r>
          </a:p>
        </p:txBody>
      </p:sp>
      <p:sp>
        <p:nvSpPr>
          <p:cNvPr id="3" name="Text Placeholder 2"/>
          <p:cNvSpPr>
            <a:spLocks noGrp="1"/>
          </p:cNvSpPr>
          <p:nvPr>
            <p:ph type="body" idx="1" hasCustomPrompt="1"/>
          </p:nvPr>
        </p:nvSpPr>
        <p:spPr bwMode="gray">
          <a:xfrm>
            <a:off x="670560" y="2331720"/>
            <a:ext cx="10850880" cy="640080"/>
          </a:xfrm>
        </p:spPr>
        <p:txBody>
          <a:bodyPr rIns="0" bIns="0" anchor="b"/>
          <a:lstStyle>
            <a:lvl1pPr marL="0" indent="0">
              <a:lnSpc>
                <a:spcPct val="100000"/>
              </a:lnSpc>
              <a:buNone/>
              <a:defRPr sz="1800" b="1" cap="all" spc="150" baseline="0">
                <a:solidFill>
                  <a:schemeClr val="bg1"/>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Content Placeholder 2">
            <a:extLst>
              <a:ext uri="{FF2B5EF4-FFF2-40B4-BE49-F238E27FC236}">
                <a16:creationId xmlns:a16="http://schemas.microsoft.com/office/drawing/2014/main" id="{17E951FC-82EC-094F-8AE2-84C9FEE47609}"/>
              </a:ext>
            </a:extLst>
          </p:cNvPr>
          <p:cNvSpPr txBox="1">
            <a:spLocks/>
          </p:cNvSpPr>
          <p:nvPr userDrawn="1"/>
        </p:nvSpPr>
        <p:spPr bwMode="gray">
          <a:xfrm>
            <a:off x="670561" y="6309678"/>
            <a:ext cx="3038797"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en-US" sz="1000">
                <a:solidFill>
                  <a:schemeClr val="bg1"/>
                </a:solidFill>
                <a:latin typeface="Calibri" panose="020F0502020204030204" pitchFamily="34" charset="0"/>
                <a:cs typeface="Calibri" panose="020F0502020204030204" pitchFamily="34" charset="0"/>
              </a:rPr>
              <a:t>Proprietary and confidential — do not distribute</a:t>
            </a:r>
          </a:p>
        </p:txBody>
      </p:sp>
      <p:sp>
        <p:nvSpPr>
          <p:cNvPr id="5" name="Footer Placeholder 3">
            <a:extLst>
              <a:ext uri="{FF2B5EF4-FFF2-40B4-BE49-F238E27FC236}">
                <a16:creationId xmlns:a16="http://schemas.microsoft.com/office/drawing/2014/main" id="{F9E54162-C6D8-4119-9D8E-A64E0CD09A99}"/>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bg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6" name="Slide Number Placeholder 4">
            <a:extLst>
              <a:ext uri="{FF2B5EF4-FFF2-40B4-BE49-F238E27FC236}">
                <a16:creationId xmlns:a16="http://schemas.microsoft.com/office/drawing/2014/main" id="{41A49FD9-BCDD-408A-BBF7-DA60A0B5933B}"/>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bg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988448788"/>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showMasterSp="0" type="secHead" preserve="1">
  <p:cSld name="Section Header 4">
    <p:bg bwMode="auto">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bwMode="gray">
          <a:xfrm>
            <a:off x="670560" y="3108959"/>
            <a:ext cx="10850880" cy="1645920"/>
          </a:xfrm>
        </p:spPr>
        <p:txBody>
          <a:bodyPr rIns="0" bIns="0" anchor="t">
            <a:noAutofit/>
          </a:bodyPr>
          <a:lstStyle>
            <a:lvl1pPr algn="l">
              <a:lnSpc>
                <a:spcPct val="80000"/>
              </a:lnSpc>
              <a:defRPr sz="4400" b="0" cap="none" spc="0" baseline="0">
                <a:solidFill>
                  <a:schemeClr val="tx2"/>
                </a:solidFill>
                <a:latin typeface="+mn-lt"/>
              </a:defRPr>
            </a:lvl1pPr>
          </a:lstStyle>
          <a:p>
            <a:r>
              <a:rPr lang="en-US"/>
              <a:t>Click to edit master title style</a:t>
            </a:r>
          </a:p>
        </p:txBody>
      </p:sp>
      <p:sp>
        <p:nvSpPr>
          <p:cNvPr id="3" name="Text Placeholder 2"/>
          <p:cNvSpPr>
            <a:spLocks noGrp="1"/>
          </p:cNvSpPr>
          <p:nvPr>
            <p:ph type="body" idx="1" hasCustomPrompt="1"/>
          </p:nvPr>
        </p:nvSpPr>
        <p:spPr bwMode="gray">
          <a:xfrm>
            <a:off x="670559" y="2331720"/>
            <a:ext cx="10850879" cy="640080"/>
          </a:xfrm>
        </p:spPr>
        <p:txBody>
          <a:bodyPr rIns="0" bIns="0" anchor="b"/>
          <a:lstStyle>
            <a:lvl1pPr marL="0" indent="0">
              <a:lnSpc>
                <a:spcPct val="100000"/>
              </a:lnSpc>
              <a:buNone/>
              <a:defRPr sz="1800" b="1" cap="all" spc="150" baseline="0">
                <a:solidFill>
                  <a:schemeClr val="tx2"/>
                </a:solidFill>
                <a:latin typeface="Calibri" panose="020F0502020204030204" pitchFamily="34" charset="0"/>
                <a:cs typeface="Calibri" panose="020F0502020204030204" pitchFamily="34" charset="0"/>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Content Placeholder 2">
            <a:extLst>
              <a:ext uri="{FF2B5EF4-FFF2-40B4-BE49-F238E27FC236}">
                <a16:creationId xmlns:a16="http://schemas.microsoft.com/office/drawing/2014/main" id="{349A0C03-6C3B-CF43-8219-5D7A685C8182}"/>
              </a:ext>
            </a:extLst>
          </p:cNvPr>
          <p:cNvSpPr txBox="1">
            <a:spLocks/>
          </p:cNvSpPr>
          <p:nvPr userDrawn="1"/>
        </p:nvSpPr>
        <p:spPr bwMode="gray">
          <a:xfrm>
            <a:off x="670561" y="6309678"/>
            <a:ext cx="3780669"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en-US" sz="1000">
                <a:solidFill>
                  <a:schemeClr val="tx2"/>
                </a:solidFill>
                <a:latin typeface="Calibri" panose="020F0502020204030204" pitchFamily="34" charset="0"/>
                <a:cs typeface="Calibri" panose="020F0502020204030204" pitchFamily="34" charset="0"/>
              </a:rPr>
              <a:t>Proprietary and confidential — do not distribute </a:t>
            </a:r>
          </a:p>
        </p:txBody>
      </p:sp>
      <p:sp>
        <p:nvSpPr>
          <p:cNvPr id="5" name="Footer Placeholder 3">
            <a:extLst>
              <a:ext uri="{FF2B5EF4-FFF2-40B4-BE49-F238E27FC236}">
                <a16:creationId xmlns:a16="http://schemas.microsoft.com/office/drawing/2014/main" id="{7CD91F0E-2128-4202-88AC-0058225A363F}"/>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2"/>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6" name="Slide Number Placeholder 4">
            <a:extLst>
              <a:ext uri="{FF2B5EF4-FFF2-40B4-BE49-F238E27FC236}">
                <a16:creationId xmlns:a16="http://schemas.microsoft.com/office/drawing/2014/main" id="{D66C13F5-7B8D-4F9E-8253-5235840454E0}"/>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2"/>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1917472751"/>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showMasterSp="0" preserve="1" userDrawn="1">
  <p:cSld name="Quote with Solid Background">
    <p:bg bwMode="auto">
      <p:bgPr>
        <a:solidFill>
          <a:schemeClr val="accent5"/>
        </a:solid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bwMode="gray">
          <a:xfrm>
            <a:off x="1828800" y="2011680"/>
            <a:ext cx="9144000" cy="3566160"/>
          </a:xfrm>
        </p:spPr>
        <p:txBody>
          <a:bodyPr/>
          <a:lstStyle>
            <a:lvl1pPr algn="l">
              <a:lnSpc>
                <a:spcPct val="90000"/>
              </a:lnSpc>
              <a:defRPr sz="2400" b="0">
                <a:solidFill>
                  <a:schemeClr val="bg1"/>
                </a:solidFill>
                <a:latin typeface="+mn-lt"/>
              </a:defRPr>
            </a:lvl1pPr>
            <a:lvl2pPr marL="1371600" indent="-228600" algn="l">
              <a:spcBef>
                <a:spcPts val="1800"/>
              </a:spcBef>
              <a:buFont typeface="Arial" panose="020B0604020202020204" pitchFamily="34" charset="0"/>
              <a:buChar char="–"/>
              <a:defRPr sz="1600">
                <a:solidFill>
                  <a:schemeClr val="bg1"/>
                </a:solidFill>
                <a:latin typeface="+mj-lt"/>
              </a:defRPr>
            </a:lvl2pPr>
          </a:lstStyle>
          <a:p>
            <a:pPr lvl="0"/>
            <a:r>
              <a:rPr lang="en-US"/>
              <a:t>Click to edit quote text</a:t>
            </a:r>
          </a:p>
          <a:p>
            <a:pPr lvl="1"/>
            <a:r>
              <a:rPr lang="en-US"/>
              <a:t>Second level for attribution</a:t>
            </a:r>
          </a:p>
        </p:txBody>
      </p:sp>
      <p:sp>
        <p:nvSpPr>
          <p:cNvPr id="3" name="Content Placeholder 2">
            <a:extLst>
              <a:ext uri="{FF2B5EF4-FFF2-40B4-BE49-F238E27FC236}">
                <a16:creationId xmlns:a16="http://schemas.microsoft.com/office/drawing/2014/main" id="{572D923F-755E-0D42-99F3-248BD81E603A}"/>
              </a:ext>
            </a:extLst>
          </p:cNvPr>
          <p:cNvSpPr txBox="1">
            <a:spLocks/>
          </p:cNvSpPr>
          <p:nvPr userDrawn="1"/>
        </p:nvSpPr>
        <p:spPr bwMode="gray">
          <a:xfrm>
            <a:off x="670561" y="6309678"/>
            <a:ext cx="4073967"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en-US" sz="1000">
                <a:solidFill>
                  <a:schemeClr val="bg1"/>
                </a:solidFill>
                <a:latin typeface="Calibri" panose="020F0502020204030204" pitchFamily="34" charset="0"/>
                <a:cs typeface="Calibri" panose="020F0502020204030204" pitchFamily="34" charset="0"/>
              </a:rPr>
              <a:t>Proprietary and confidential — do not distribute </a:t>
            </a:r>
          </a:p>
        </p:txBody>
      </p:sp>
      <p:sp>
        <p:nvSpPr>
          <p:cNvPr id="4" name="Footer Placeholder 3">
            <a:extLst>
              <a:ext uri="{FF2B5EF4-FFF2-40B4-BE49-F238E27FC236}">
                <a16:creationId xmlns:a16="http://schemas.microsoft.com/office/drawing/2014/main" id="{8D9481E6-7592-47D3-AEA2-AA4A37036CA4}"/>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bg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5" name="Slide Number Placeholder 4">
            <a:extLst>
              <a:ext uri="{FF2B5EF4-FFF2-40B4-BE49-F238E27FC236}">
                <a16:creationId xmlns:a16="http://schemas.microsoft.com/office/drawing/2014/main" id="{8C59BC98-75E1-4EAC-A226-A4ACB31762B6}"/>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bg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156123945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38BF340-C7EF-B34A-B998-51DC28A72371}"/>
              </a:ext>
            </a:extLst>
          </p:cNvPr>
          <p:cNvSpPr>
            <a:spLocks noGrp="1"/>
          </p:cNvSpPr>
          <p:nvPr>
            <p:ph type="dt" sz="half" idx="10"/>
          </p:nvPr>
        </p:nvSpPr>
        <p:spPr/>
        <p:txBody>
          <a:bodyPr/>
          <a:lstStyle/>
          <a:p>
            <a:fld id="{D23C0B91-CE0D-C444-88B7-9CDBF01910AF}" type="datetimeFigureOut">
              <a:rPr lang="en-US" smtClean="0"/>
              <a:t>5/25/2023</a:t>
            </a:fld>
            <a:endParaRPr lang="en-US"/>
          </a:p>
        </p:txBody>
      </p:sp>
      <p:sp>
        <p:nvSpPr>
          <p:cNvPr id="3" name="Footer Placeholder 2">
            <a:extLst>
              <a:ext uri="{FF2B5EF4-FFF2-40B4-BE49-F238E27FC236}">
                <a16:creationId xmlns:a16="http://schemas.microsoft.com/office/drawing/2014/main" id="{5085D517-D674-A847-8C8F-ABB87C23E35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E602F46-64A7-2244-9E3B-E8739051EFA6}"/>
              </a:ext>
            </a:extLst>
          </p:cNvPr>
          <p:cNvSpPr>
            <a:spLocks noGrp="1"/>
          </p:cNvSpPr>
          <p:nvPr>
            <p:ph type="sldNum" sz="quarter" idx="12"/>
          </p:nvPr>
        </p:nvSpPr>
        <p:spPr/>
        <p:txBody>
          <a:bodyPr/>
          <a:lstStyle/>
          <a:p>
            <a:fld id="{8F34386E-91CB-6F4E-AF44-76F488AE4FDA}" type="slidenum">
              <a:rPr lang="en-US" smtClean="0"/>
              <a:t>‹#›</a:t>
            </a:fld>
            <a:endParaRPr lang="en-US"/>
          </a:p>
        </p:txBody>
      </p:sp>
    </p:spTree>
    <p:extLst>
      <p:ext uri="{BB962C8B-B14F-4D97-AF65-F5344CB8AC3E}">
        <p14:creationId xmlns:p14="http://schemas.microsoft.com/office/powerpoint/2010/main" val="1482653720"/>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showMasterSp="0" preserve="1" userDrawn="1">
  <p:cSld name="Closing Slide">
    <p:bg bwMode="auto">
      <p:bgPr>
        <a:solidFill>
          <a:schemeClr val="accent5"/>
        </a:solidFill>
        <a:effectLst/>
      </p:bgPr>
    </p:bg>
    <p:spTree>
      <p:nvGrpSpPr>
        <p:cNvPr id="1" name=""/>
        <p:cNvGrpSpPr/>
        <p:nvPr/>
      </p:nvGrpSpPr>
      <p:grpSpPr>
        <a:xfrm>
          <a:off x="0" y="0"/>
          <a:ext cx="0" cy="0"/>
          <a:chOff x="0" y="0"/>
          <a:chExt cx="0" cy="0"/>
        </a:xfrm>
      </p:grpSpPr>
      <p:pic>
        <p:nvPicPr>
          <p:cNvPr id="6" name="Picture 5" descr="A_symbol_wordm_below_w_rgb-01.png"/>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3976592" y="1010969"/>
            <a:ext cx="4238815" cy="4622326"/>
          </a:xfrm>
          <a:prstGeom prst="rect">
            <a:avLst/>
          </a:prstGeom>
        </p:spPr>
      </p:pic>
    </p:spTree>
    <p:extLst>
      <p:ext uri="{BB962C8B-B14F-4D97-AF65-F5344CB8AC3E}">
        <p14:creationId xmlns:p14="http://schemas.microsoft.com/office/powerpoint/2010/main" val="189635430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showMasterSp="0" preserve="1" userDrawn="1">
  <p:cSld name="1_Closing Slide">
    <p:bg bwMode="auto">
      <p:bgPr>
        <a:solidFill>
          <a:schemeClr val="accent5"/>
        </a:solidFill>
        <a:effectLst/>
      </p:bgPr>
    </p:bg>
    <p:spTree>
      <p:nvGrpSpPr>
        <p:cNvPr id="1" name=""/>
        <p:cNvGrpSpPr/>
        <p:nvPr/>
      </p:nvGrpSpPr>
      <p:grpSpPr>
        <a:xfrm>
          <a:off x="0" y="0"/>
          <a:ext cx="0" cy="0"/>
          <a:chOff x="0" y="0"/>
          <a:chExt cx="0" cy="0"/>
        </a:xfrm>
      </p:grpSpPr>
      <p:pic>
        <p:nvPicPr>
          <p:cNvPr id="3" name="Picture 2" descr="A picture containing drawing&#10;&#10;Description automatically generated">
            <a:extLst>
              <a:ext uri="{FF2B5EF4-FFF2-40B4-BE49-F238E27FC236}">
                <a16:creationId xmlns:a16="http://schemas.microsoft.com/office/drawing/2014/main" id="{E7241441-30A5-624A-8A4C-2F97E2ABF38F}"/>
              </a:ext>
            </a:extLst>
          </p:cNvPr>
          <p:cNvPicPr>
            <a:picLocks noChangeAspect="1"/>
          </p:cNvPicPr>
          <p:nvPr userDrawn="1"/>
        </p:nvPicPr>
        <p:blipFill>
          <a:blip r:embed="rId2" cstate="print">
            <a:extLst>
              <a:ext uri="{28A0092B-C50C-407E-A947-70E740481C1C}">
                <a14:useLocalDpi xmlns:a14="http://schemas.microsoft.com/office/drawing/2010/main"/>
              </a:ext>
            </a:extLst>
          </a:blip>
          <a:stretch>
            <a:fillRect/>
          </a:stretch>
        </p:blipFill>
        <p:spPr>
          <a:xfrm>
            <a:off x="4038501" y="1654177"/>
            <a:ext cx="4114998" cy="3549706"/>
          </a:xfrm>
          <a:prstGeom prst="rect">
            <a:avLst/>
          </a:prstGeom>
        </p:spPr>
      </p:pic>
    </p:spTree>
    <p:extLst>
      <p:ext uri="{BB962C8B-B14F-4D97-AF65-F5344CB8AC3E}">
        <p14:creationId xmlns:p14="http://schemas.microsoft.com/office/powerpoint/2010/main" val="1345040573"/>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solidFill>
                  <a:schemeClr val="accent2"/>
                </a:solidFill>
              </a:defRPr>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chemeClr val="accent2"/>
                </a:solidFill>
              </a:defRPr>
            </a:lvl1pPr>
            <a:lvl2pPr marL="457206" indent="0" algn="ctr">
              <a:buNone/>
              <a:defRPr sz="2000"/>
            </a:lvl2pPr>
            <a:lvl3pPr marL="914411" indent="0" algn="ctr">
              <a:buNone/>
              <a:defRPr sz="1801"/>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a:t>Click to edit Master subtitle style</a:t>
            </a:r>
            <a:endParaRPr lang="en-US" dirty="0"/>
          </a:p>
        </p:txBody>
      </p:sp>
      <p:sp>
        <p:nvSpPr>
          <p:cNvPr id="5" name="Footer Placeholder 4"/>
          <p:cNvSpPr>
            <a:spLocks noGrp="1"/>
          </p:cNvSpPr>
          <p:nvPr>
            <p:ph type="ftr" sz="quarter" idx="11"/>
          </p:nvPr>
        </p:nvSpPr>
        <p:spPr>
          <a:xfrm>
            <a:off x="37070" y="6356350"/>
            <a:ext cx="11520000" cy="360000"/>
          </a:xfrm>
          <a:prstGeom prst="rect">
            <a:avLst/>
          </a:prstGeom>
        </p:spPr>
        <p:txBody>
          <a:bodyPr/>
          <a:lstStyle/>
          <a:p>
            <a:endParaRPr lang="en-CA" dirty="0"/>
          </a:p>
        </p:txBody>
      </p:sp>
      <p:sp>
        <p:nvSpPr>
          <p:cNvPr id="6" name="Slide Number Placeholder 5"/>
          <p:cNvSpPr>
            <a:spLocks noGrp="1"/>
          </p:cNvSpPr>
          <p:nvPr>
            <p:ph type="sldNum" sz="quarter" idx="12"/>
          </p:nvPr>
        </p:nvSpPr>
        <p:spPr>
          <a:xfrm>
            <a:off x="11602995" y="6356351"/>
            <a:ext cx="551934" cy="365125"/>
          </a:xfrm>
          <a:prstGeom prst="rect">
            <a:avLst/>
          </a:prstGeom>
        </p:spPr>
        <p:txBody>
          <a:bodyPr/>
          <a:lstStyle/>
          <a:p>
            <a:fld id="{C1A70B36-B1CC-4D4A-80B9-E27A448F84DA}" type="slidenum">
              <a:rPr lang="en-CA" smtClean="0"/>
              <a:pPr/>
              <a:t>‹#›</a:t>
            </a:fld>
            <a:endParaRPr lang="en-CA"/>
          </a:p>
        </p:txBody>
      </p:sp>
    </p:spTree>
    <p:extLst>
      <p:ext uri="{BB962C8B-B14F-4D97-AF65-F5344CB8AC3E}">
        <p14:creationId xmlns:p14="http://schemas.microsoft.com/office/powerpoint/2010/main" val="3162524340"/>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Footer Placeholder 4"/>
          <p:cNvSpPr>
            <a:spLocks noGrp="1"/>
          </p:cNvSpPr>
          <p:nvPr>
            <p:ph type="ftr" sz="quarter" idx="11"/>
          </p:nvPr>
        </p:nvSpPr>
        <p:spPr>
          <a:xfrm>
            <a:off x="37070" y="6356350"/>
            <a:ext cx="11520000" cy="360000"/>
          </a:xfrm>
          <a:prstGeom prst="rect">
            <a:avLst/>
          </a:prstGeom>
        </p:spPr>
        <p:txBody>
          <a:bodyPr/>
          <a:lstStyle/>
          <a:p>
            <a:endParaRPr lang="en-CA"/>
          </a:p>
        </p:txBody>
      </p:sp>
      <p:sp>
        <p:nvSpPr>
          <p:cNvPr id="6" name="Slide Number Placeholder 5"/>
          <p:cNvSpPr>
            <a:spLocks noGrp="1"/>
          </p:cNvSpPr>
          <p:nvPr>
            <p:ph type="sldNum" sz="quarter" idx="12"/>
          </p:nvPr>
        </p:nvSpPr>
        <p:spPr>
          <a:xfrm>
            <a:off x="11602995" y="6356351"/>
            <a:ext cx="551934" cy="365125"/>
          </a:xfrm>
          <a:prstGeom prst="rect">
            <a:avLst/>
          </a:prstGeom>
        </p:spPr>
        <p:txBody>
          <a:bodyPr/>
          <a:lstStyle/>
          <a:p>
            <a:fld id="{C1A70B36-B1CC-4D4A-80B9-E27A448F84DA}" type="slidenum">
              <a:rPr lang="en-CA" smtClean="0"/>
              <a:pPr/>
              <a:t>‹#›</a:t>
            </a:fld>
            <a:endParaRPr lang="en-CA"/>
          </a:p>
        </p:txBody>
      </p:sp>
    </p:spTree>
    <p:extLst>
      <p:ext uri="{BB962C8B-B14F-4D97-AF65-F5344CB8AC3E}">
        <p14:creationId xmlns:p14="http://schemas.microsoft.com/office/powerpoint/2010/main" val="3220032153"/>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lvl1pPr>
              <a:defRPr sz="2000"/>
            </a:lvl1pPr>
            <a:lvl2pPr>
              <a:defRPr sz="2000"/>
            </a:lvl2pPr>
            <a:lvl3pPr>
              <a:defRPr sz="1801"/>
            </a:lvl3pPr>
            <a:lvl4pPr>
              <a:defRPr sz="1600"/>
            </a:lvl4pPr>
            <a:lvl5pPr>
              <a:defRPr sz="1401"/>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11"/>
          </p:nvPr>
        </p:nvSpPr>
        <p:spPr>
          <a:xfrm>
            <a:off x="37070" y="6356350"/>
            <a:ext cx="11520000" cy="360000"/>
          </a:xfrm>
          <a:prstGeom prst="rect">
            <a:avLst/>
          </a:prstGeom>
        </p:spPr>
        <p:txBody>
          <a:bodyPr/>
          <a:lstStyle/>
          <a:p>
            <a:endParaRPr lang="en-CA"/>
          </a:p>
        </p:txBody>
      </p:sp>
      <p:sp>
        <p:nvSpPr>
          <p:cNvPr id="6" name="Slide Number Placeholder 5"/>
          <p:cNvSpPr>
            <a:spLocks noGrp="1"/>
          </p:cNvSpPr>
          <p:nvPr>
            <p:ph type="sldNum" sz="quarter" idx="12"/>
          </p:nvPr>
        </p:nvSpPr>
        <p:spPr>
          <a:xfrm>
            <a:off x="11602995" y="6356351"/>
            <a:ext cx="551934" cy="365125"/>
          </a:xfrm>
          <a:prstGeom prst="rect">
            <a:avLst/>
          </a:prstGeom>
        </p:spPr>
        <p:txBody>
          <a:bodyPr/>
          <a:lstStyle/>
          <a:p>
            <a:fld id="{C1A70B36-B1CC-4D4A-80B9-E27A448F84DA}" type="slidenum">
              <a:rPr lang="en-CA" smtClean="0"/>
              <a:pPr/>
              <a:t>‹#›</a:t>
            </a:fld>
            <a:endParaRPr lang="en-CA"/>
          </a:p>
        </p:txBody>
      </p:sp>
    </p:spTree>
    <p:extLst>
      <p:ext uri="{BB962C8B-B14F-4D97-AF65-F5344CB8AC3E}">
        <p14:creationId xmlns:p14="http://schemas.microsoft.com/office/powerpoint/2010/main" val="325188850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2"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2" y="4589464"/>
            <a:ext cx="10515600" cy="1500187"/>
          </a:xfrm>
        </p:spPr>
        <p:txBody>
          <a:bodyPr/>
          <a:lstStyle>
            <a:lvl1pPr marL="0" indent="0">
              <a:buNone/>
              <a:defRPr sz="2400">
                <a:solidFill>
                  <a:schemeClr val="tx1">
                    <a:tint val="75000"/>
                  </a:schemeClr>
                </a:solidFill>
              </a:defRPr>
            </a:lvl1pPr>
            <a:lvl2pPr marL="457206" indent="0">
              <a:buNone/>
              <a:defRPr sz="2000">
                <a:solidFill>
                  <a:schemeClr val="tx1">
                    <a:tint val="75000"/>
                  </a:schemeClr>
                </a:solidFill>
              </a:defRPr>
            </a:lvl2pPr>
            <a:lvl3pPr marL="914411" indent="0">
              <a:buNone/>
              <a:defRPr sz="1801">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a:t>Click to edit Master text styles</a:t>
            </a:r>
          </a:p>
        </p:txBody>
      </p:sp>
      <p:sp>
        <p:nvSpPr>
          <p:cNvPr id="5" name="Footer Placeholder 4"/>
          <p:cNvSpPr>
            <a:spLocks noGrp="1"/>
          </p:cNvSpPr>
          <p:nvPr>
            <p:ph type="ftr" sz="quarter" idx="11"/>
          </p:nvPr>
        </p:nvSpPr>
        <p:spPr>
          <a:xfrm>
            <a:off x="37070" y="6356350"/>
            <a:ext cx="11520000" cy="360000"/>
          </a:xfrm>
          <a:prstGeom prst="rect">
            <a:avLst/>
          </a:prstGeom>
        </p:spPr>
        <p:txBody>
          <a:bodyPr/>
          <a:lstStyle/>
          <a:p>
            <a:endParaRPr lang="en-CA"/>
          </a:p>
        </p:txBody>
      </p:sp>
      <p:sp>
        <p:nvSpPr>
          <p:cNvPr id="6" name="Slide Number Placeholder 5"/>
          <p:cNvSpPr>
            <a:spLocks noGrp="1"/>
          </p:cNvSpPr>
          <p:nvPr>
            <p:ph type="sldNum" sz="quarter" idx="12"/>
          </p:nvPr>
        </p:nvSpPr>
        <p:spPr>
          <a:xfrm>
            <a:off x="11602995" y="6356351"/>
            <a:ext cx="551934" cy="365125"/>
          </a:xfrm>
          <a:prstGeom prst="rect">
            <a:avLst/>
          </a:prstGeom>
        </p:spPr>
        <p:txBody>
          <a:bodyPr/>
          <a:lstStyle/>
          <a:p>
            <a:fld id="{C1A70B36-B1CC-4D4A-80B9-E27A448F84DA}" type="slidenum">
              <a:rPr lang="en-CA" smtClean="0"/>
              <a:pPr/>
              <a:t>‹#›</a:t>
            </a:fld>
            <a:endParaRPr lang="en-CA"/>
          </a:p>
        </p:txBody>
      </p:sp>
    </p:spTree>
    <p:extLst>
      <p:ext uri="{BB962C8B-B14F-4D97-AF65-F5344CB8AC3E}">
        <p14:creationId xmlns:p14="http://schemas.microsoft.com/office/powerpoint/2010/main" val="1543587088"/>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1" y="1080000"/>
            <a:ext cx="5181600" cy="5096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1" y="1079999"/>
            <a:ext cx="5181600" cy="50969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Footer Placeholder 5"/>
          <p:cNvSpPr>
            <a:spLocks noGrp="1"/>
          </p:cNvSpPr>
          <p:nvPr>
            <p:ph type="ftr" sz="quarter" idx="11"/>
          </p:nvPr>
        </p:nvSpPr>
        <p:spPr>
          <a:xfrm>
            <a:off x="37070" y="6356350"/>
            <a:ext cx="11520000" cy="360000"/>
          </a:xfrm>
          <a:prstGeom prst="rect">
            <a:avLst/>
          </a:prstGeom>
        </p:spPr>
        <p:txBody>
          <a:bodyPr/>
          <a:lstStyle/>
          <a:p>
            <a:endParaRPr lang="en-CA"/>
          </a:p>
        </p:txBody>
      </p:sp>
      <p:sp>
        <p:nvSpPr>
          <p:cNvPr id="7" name="Slide Number Placeholder 6"/>
          <p:cNvSpPr>
            <a:spLocks noGrp="1"/>
          </p:cNvSpPr>
          <p:nvPr>
            <p:ph type="sldNum" sz="quarter" idx="12"/>
          </p:nvPr>
        </p:nvSpPr>
        <p:spPr>
          <a:xfrm>
            <a:off x="11602995" y="6356351"/>
            <a:ext cx="551934" cy="365125"/>
          </a:xfrm>
          <a:prstGeom prst="rect">
            <a:avLst/>
          </a:prstGeom>
        </p:spPr>
        <p:txBody>
          <a:bodyPr/>
          <a:lstStyle/>
          <a:p>
            <a:fld id="{C1A70B36-B1CC-4D4A-80B9-E27A448F84DA}" type="slidenum">
              <a:rPr lang="en-CA" smtClean="0"/>
              <a:pPr/>
              <a:t>‹#›</a:t>
            </a:fld>
            <a:endParaRPr lang="en-CA"/>
          </a:p>
        </p:txBody>
      </p:sp>
    </p:spTree>
    <p:extLst>
      <p:ext uri="{BB962C8B-B14F-4D97-AF65-F5344CB8AC3E}">
        <p14:creationId xmlns:p14="http://schemas.microsoft.com/office/powerpoint/2010/main" val="1694240227"/>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4" name="Footer Placeholder 3"/>
          <p:cNvSpPr>
            <a:spLocks noGrp="1"/>
          </p:cNvSpPr>
          <p:nvPr>
            <p:ph type="ftr" sz="quarter" idx="11"/>
          </p:nvPr>
        </p:nvSpPr>
        <p:spPr>
          <a:xfrm>
            <a:off x="37070" y="6356350"/>
            <a:ext cx="11520000" cy="360000"/>
          </a:xfrm>
          <a:prstGeom prst="rect">
            <a:avLst/>
          </a:prstGeom>
        </p:spPr>
        <p:txBody>
          <a:bodyPr/>
          <a:lstStyle/>
          <a:p>
            <a:endParaRPr lang="en-CA" dirty="0"/>
          </a:p>
        </p:txBody>
      </p:sp>
      <p:sp>
        <p:nvSpPr>
          <p:cNvPr id="5" name="Slide Number Placeholder 4"/>
          <p:cNvSpPr>
            <a:spLocks noGrp="1"/>
          </p:cNvSpPr>
          <p:nvPr>
            <p:ph type="sldNum" sz="quarter" idx="12"/>
          </p:nvPr>
        </p:nvSpPr>
        <p:spPr>
          <a:xfrm>
            <a:off x="11602995" y="6356351"/>
            <a:ext cx="551934" cy="365125"/>
          </a:xfrm>
          <a:prstGeom prst="rect">
            <a:avLst/>
          </a:prstGeom>
        </p:spPr>
        <p:txBody>
          <a:bodyPr/>
          <a:lstStyle/>
          <a:p>
            <a:fld id="{C1A70B36-B1CC-4D4A-80B9-E27A448F84DA}" type="slidenum">
              <a:rPr lang="en-CA" smtClean="0"/>
              <a:pPr/>
              <a:t>‹#›</a:t>
            </a:fld>
            <a:endParaRPr lang="en-CA"/>
          </a:p>
        </p:txBody>
      </p:sp>
    </p:spTree>
    <p:extLst>
      <p:ext uri="{BB962C8B-B14F-4D97-AF65-F5344CB8AC3E}">
        <p14:creationId xmlns:p14="http://schemas.microsoft.com/office/powerpoint/2010/main" val="437576679"/>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a:xfrm>
            <a:off x="37070" y="6356350"/>
            <a:ext cx="11520000" cy="360000"/>
          </a:xfrm>
          <a:prstGeom prst="rect">
            <a:avLst/>
          </a:prstGeom>
        </p:spPr>
        <p:txBody>
          <a:bodyPr/>
          <a:lstStyle/>
          <a:p>
            <a:endParaRPr lang="en-CA"/>
          </a:p>
        </p:txBody>
      </p:sp>
      <p:sp>
        <p:nvSpPr>
          <p:cNvPr id="4" name="Slide Number Placeholder 3"/>
          <p:cNvSpPr>
            <a:spLocks noGrp="1"/>
          </p:cNvSpPr>
          <p:nvPr>
            <p:ph type="sldNum" sz="quarter" idx="12"/>
          </p:nvPr>
        </p:nvSpPr>
        <p:spPr>
          <a:xfrm>
            <a:off x="11602995" y="6356351"/>
            <a:ext cx="551934" cy="365125"/>
          </a:xfrm>
          <a:prstGeom prst="rect">
            <a:avLst/>
          </a:prstGeom>
        </p:spPr>
        <p:txBody>
          <a:bodyPr/>
          <a:lstStyle/>
          <a:p>
            <a:fld id="{C1A70B36-B1CC-4D4A-80B9-E27A448F84DA}" type="slidenum">
              <a:rPr lang="en-CA" smtClean="0"/>
              <a:pPr/>
              <a:t>‹#›</a:t>
            </a:fld>
            <a:endParaRPr lang="en-CA"/>
          </a:p>
        </p:txBody>
      </p:sp>
    </p:spTree>
    <p:extLst>
      <p:ext uri="{BB962C8B-B14F-4D97-AF65-F5344CB8AC3E}">
        <p14:creationId xmlns:p14="http://schemas.microsoft.com/office/powerpoint/2010/main" val="20854701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
        <p:nvSpPr>
          <p:cNvPr id="7" name="Title Placeholder 1">
            <a:extLst>
              <a:ext uri="{FF2B5EF4-FFF2-40B4-BE49-F238E27FC236}">
                <a16:creationId xmlns:a16="http://schemas.microsoft.com/office/drawing/2014/main" id="{8F448A34-2CF3-48F3-8BA7-95C0FEE35399}"/>
              </a:ext>
            </a:extLst>
          </p:cNvPr>
          <p:cNvSpPr>
            <a:spLocks noGrp="1"/>
          </p:cNvSpPr>
          <p:nvPr>
            <p:ph type="title"/>
          </p:nvPr>
        </p:nvSpPr>
        <p:spPr>
          <a:xfrm>
            <a:off x="1825200" y="2145600"/>
            <a:ext cx="3430800" cy="2307600"/>
          </a:xfrm>
          <a:prstGeom prst="rect">
            <a:avLst/>
          </a:prstGeom>
        </p:spPr>
        <p:txBody>
          <a:bodyPr vert="horz" lIns="91440" tIns="45720" rIns="91440" bIns="45720" rtlCol="0" anchor="ctr">
            <a:normAutofit/>
          </a:bodyPr>
          <a:lstStyle/>
          <a:p>
            <a:r>
              <a:rPr lang="en-US"/>
              <a:t>Click to edit Master title style</a:t>
            </a:r>
            <a:endParaRPr lang="en-CA"/>
          </a:p>
        </p:txBody>
      </p:sp>
      <p:pic>
        <p:nvPicPr>
          <p:cNvPr id="3" name="Picture 4" descr="Heartbeat">
            <a:extLst>
              <a:ext uri="{FF2B5EF4-FFF2-40B4-BE49-F238E27FC236}">
                <a16:creationId xmlns:a16="http://schemas.microsoft.com/office/drawing/2014/main" id="{08D0E22F-2A18-4D27-963F-85DD40C12BFC}"/>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46188" y="0"/>
            <a:ext cx="2807452" cy="2807452"/>
          </a:xfrm>
          <a:prstGeom prst="rect">
            <a:avLst/>
          </a:prstGeom>
          <a:effectLst>
            <a:outerShdw blurRad="127000" dist="101600" dir="2700000" sx="105000" sy="105000" algn="tl" rotWithShape="0">
              <a:prstClr val="black">
                <a:alpha val="40000"/>
              </a:prstClr>
            </a:outerShdw>
          </a:effectLst>
        </p:spPr>
      </p:pic>
      <p:sp>
        <p:nvSpPr>
          <p:cNvPr id="4" name="Footer Placeholder 4">
            <a:extLst>
              <a:ext uri="{FF2B5EF4-FFF2-40B4-BE49-F238E27FC236}">
                <a16:creationId xmlns:a16="http://schemas.microsoft.com/office/drawing/2014/main" id="{1004FECA-1953-4A2F-84D1-DA77BED1D034}"/>
              </a:ext>
            </a:extLst>
          </p:cNvPr>
          <p:cNvSpPr>
            <a:spLocks noGrp="1"/>
          </p:cNvSpPr>
          <p:nvPr>
            <p:ph type="ftr" sz="quarter" idx="3"/>
          </p:nvPr>
        </p:nvSpPr>
        <p:spPr>
          <a:xfrm>
            <a:off x="37071" y="6356350"/>
            <a:ext cx="11520000" cy="360000"/>
          </a:xfrm>
          <a:prstGeom prst="rect">
            <a:avLst/>
          </a:prstGeom>
        </p:spPr>
        <p:txBody>
          <a:bodyPr vert="horz" lIns="91440" tIns="45720" rIns="91440" bIns="45720" rtlCol="0" anchor="b"/>
          <a:lstStyle>
            <a:lvl1pPr algn="l">
              <a:defRPr sz="1000">
                <a:solidFill>
                  <a:schemeClr val="accent1">
                    <a:lumMod val="50000"/>
                  </a:schemeClr>
                </a:solidFill>
              </a:defRPr>
            </a:lvl1pPr>
          </a:lstStyle>
          <a:p>
            <a:endParaRPr lang="en-CA" dirty="0"/>
          </a:p>
        </p:txBody>
      </p:sp>
    </p:spTree>
    <p:extLst>
      <p:ext uri="{BB962C8B-B14F-4D97-AF65-F5344CB8AC3E}">
        <p14:creationId xmlns:p14="http://schemas.microsoft.com/office/powerpoint/2010/main" val="24416957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6B889C-F67D-8445-A0FE-5CDFF814F7C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237E837-1E62-3041-88B9-D5A1FAC6FFF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C553AB9-7EDB-7147-B570-21898DB1D0B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587BC155-72DA-3042-BEE4-542BD2F22DFA}"/>
              </a:ext>
            </a:extLst>
          </p:cNvPr>
          <p:cNvSpPr>
            <a:spLocks noGrp="1"/>
          </p:cNvSpPr>
          <p:nvPr>
            <p:ph type="dt" sz="half" idx="10"/>
          </p:nvPr>
        </p:nvSpPr>
        <p:spPr/>
        <p:txBody>
          <a:bodyPr/>
          <a:lstStyle/>
          <a:p>
            <a:fld id="{D23C0B91-CE0D-C444-88B7-9CDBF01910AF}" type="datetimeFigureOut">
              <a:rPr lang="en-US" smtClean="0"/>
              <a:t>5/25/2023</a:t>
            </a:fld>
            <a:endParaRPr lang="en-US"/>
          </a:p>
        </p:txBody>
      </p:sp>
      <p:sp>
        <p:nvSpPr>
          <p:cNvPr id="6" name="Footer Placeholder 5">
            <a:extLst>
              <a:ext uri="{FF2B5EF4-FFF2-40B4-BE49-F238E27FC236}">
                <a16:creationId xmlns:a16="http://schemas.microsoft.com/office/drawing/2014/main" id="{25A123F5-1DA3-1A41-BC1E-5B60D9604EC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E424A3C-853A-C84A-B545-799F5A098D54}"/>
              </a:ext>
            </a:extLst>
          </p:cNvPr>
          <p:cNvSpPr>
            <a:spLocks noGrp="1"/>
          </p:cNvSpPr>
          <p:nvPr>
            <p:ph type="sldNum" sz="quarter" idx="12"/>
          </p:nvPr>
        </p:nvSpPr>
        <p:spPr/>
        <p:txBody>
          <a:bodyPr/>
          <a:lstStyle/>
          <a:p>
            <a:fld id="{8F34386E-91CB-6F4E-AF44-76F488AE4FDA}" type="slidenum">
              <a:rPr lang="en-US" smtClean="0"/>
              <a:t>‹#›</a:t>
            </a:fld>
            <a:endParaRPr lang="en-US"/>
          </a:p>
        </p:txBody>
      </p:sp>
    </p:spTree>
    <p:extLst>
      <p:ext uri="{BB962C8B-B14F-4D97-AF65-F5344CB8AC3E}">
        <p14:creationId xmlns:p14="http://schemas.microsoft.com/office/powerpoint/2010/main" val="4101050021"/>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userDrawn="1">
  <p:cSld name="2_Title and Content">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p:cNvSpPr>
            <a:spLocks noGrp="1"/>
          </p:cNvSpPr>
          <p:nvPr>
            <p:ph type="dt" sz="half" idx="10"/>
          </p:nvPr>
        </p:nvSpPr>
        <p:spPr>
          <a:xfrm>
            <a:off x="609600" y="6356351"/>
            <a:ext cx="2844800" cy="365125"/>
          </a:xfrm>
          <a:prstGeom prst="rect">
            <a:avLst/>
          </a:prstGeom>
        </p:spPr>
        <p:txBody>
          <a:bodyPr/>
          <a:lstStyle/>
          <a:p>
            <a:endParaRPr lang="en-CA"/>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p>
            <a:endParaRPr lang="en-CA"/>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p>
            <a:fld id="{6AE73C0F-7DED-456E-9FCE-D0300E9F307F}" type="slidenum">
              <a:rPr lang="en-CA" smtClean="0"/>
              <a:pPr/>
              <a:t>‹#›</a:t>
            </a:fld>
            <a:endParaRPr lang="en-CA"/>
          </a:p>
        </p:txBody>
      </p:sp>
    </p:spTree>
    <p:extLst>
      <p:ext uri="{BB962C8B-B14F-4D97-AF65-F5344CB8AC3E}">
        <p14:creationId xmlns:p14="http://schemas.microsoft.com/office/powerpoint/2010/main" val="2502678998"/>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9"/>
            <a:ext cx="10363200" cy="1470025"/>
          </a:xfrm>
        </p:spPr>
        <p:txBody>
          <a:bodyPr/>
          <a:lstStyle/>
          <a:p>
            <a:r>
              <a:rPr lang="en-CA"/>
              <a:t>Click to edit Master title style</a:t>
            </a:r>
            <a:endParaRPr lang="en-US"/>
          </a:p>
        </p:txBody>
      </p:sp>
      <p:sp>
        <p:nvSpPr>
          <p:cNvPr id="3" name="Subtitle 2"/>
          <p:cNvSpPr>
            <a:spLocks noGrp="1"/>
          </p:cNvSpPr>
          <p:nvPr>
            <p:ph type="subTitle" idx="1"/>
          </p:nvPr>
        </p:nvSpPr>
        <p:spPr>
          <a:xfrm>
            <a:off x="1828800" y="3886202"/>
            <a:ext cx="8534400" cy="1752600"/>
          </a:xfrm>
        </p:spPr>
        <p:txBody>
          <a:bodyPr/>
          <a:lstStyle>
            <a:lvl1pPr marL="0" indent="0" algn="ctr">
              <a:buNone/>
              <a:defRPr>
                <a:solidFill>
                  <a:schemeClr val="tx1">
                    <a:tint val="75000"/>
                  </a:schemeClr>
                </a:solidFill>
              </a:defRPr>
            </a:lvl1pPr>
            <a:lvl2pPr marL="456867" indent="0" algn="ctr">
              <a:buNone/>
              <a:defRPr>
                <a:solidFill>
                  <a:schemeClr val="tx1">
                    <a:tint val="75000"/>
                  </a:schemeClr>
                </a:solidFill>
              </a:defRPr>
            </a:lvl2pPr>
            <a:lvl3pPr marL="913737" indent="0" algn="ctr">
              <a:buNone/>
              <a:defRPr>
                <a:solidFill>
                  <a:schemeClr val="tx1">
                    <a:tint val="75000"/>
                  </a:schemeClr>
                </a:solidFill>
              </a:defRPr>
            </a:lvl3pPr>
            <a:lvl4pPr marL="1370606" indent="0" algn="ctr">
              <a:buNone/>
              <a:defRPr>
                <a:solidFill>
                  <a:schemeClr val="tx1">
                    <a:tint val="75000"/>
                  </a:schemeClr>
                </a:solidFill>
              </a:defRPr>
            </a:lvl4pPr>
            <a:lvl5pPr marL="1827473" indent="0" algn="ctr">
              <a:buNone/>
              <a:defRPr>
                <a:solidFill>
                  <a:schemeClr val="tx1">
                    <a:tint val="75000"/>
                  </a:schemeClr>
                </a:solidFill>
              </a:defRPr>
            </a:lvl5pPr>
            <a:lvl6pPr marL="2284342" indent="0" algn="ctr">
              <a:buNone/>
              <a:defRPr>
                <a:solidFill>
                  <a:schemeClr val="tx1">
                    <a:tint val="75000"/>
                  </a:schemeClr>
                </a:solidFill>
              </a:defRPr>
            </a:lvl6pPr>
            <a:lvl7pPr marL="2741210" indent="0" algn="ctr">
              <a:buNone/>
              <a:defRPr>
                <a:solidFill>
                  <a:schemeClr val="tx1">
                    <a:tint val="75000"/>
                  </a:schemeClr>
                </a:solidFill>
              </a:defRPr>
            </a:lvl7pPr>
            <a:lvl8pPr marL="3198076" indent="0" algn="ctr">
              <a:buNone/>
              <a:defRPr>
                <a:solidFill>
                  <a:schemeClr val="tx1">
                    <a:tint val="75000"/>
                  </a:schemeClr>
                </a:solidFill>
              </a:defRPr>
            </a:lvl8pPr>
            <a:lvl9pPr marL="3654946" indent="0" algn="ctr">
              <a:buNone/>
              <a:defRPr>
                <a:solidFill>
                  <a:schemeClr val="tx1">
                    <a:tint val="75000"/>
                  </a:schemeClr>
                </a:solidFill>
              </a:defRPr>
            </a:lvl9pPr>
          </a:lstStyle>
          <a:p>
            <a:r>
              <a:rPr lang="en-CA"/>
              <a:t>Click to edit Master subtitle style</a:t>
            </a:r>
            <a:endParaRPr lang="en-US"/>
          </a:p>
        </p:txBody>
      </p:sp>
      <p:sp>
        <p:nvSpPr>
          <p:cNvPr id="4" name="Date Placeholder 3"/>
          <p:cNvSpPr>
            <a:spLocks noGrp="1"/>
          </p:cNvSpPr>
          <p:nvPr>
            <p:ph type="dt" sz="half" idx="10"/>
          </p:nvPr>
        </p:nvSpPr>
        <p:spPr/>
        <p:txBody>
          <a:bodyPr/>
          <a:lstStyle/>
          <a:p>
            <a:fld id="{CE50A0B6-05EB-4F44-9A8B-6DA3BDE5B88B}" type="datetimeFigureOut">
              <a:rPr lang="en-US" smtClean="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F1C8D-FB85-CE45-89CC-A5A9EFDC4097}" type="slidenum">
              <a:rPr lang="en-US" smtClean="0"/>
              <a:t>‹#›</a:t>
            </a:fld>
            <a:endParaRPr lang="en-US"/>
          </a:p>
        </p:txBody>
      </p:sp>
    </p:spTree>
    <p:extLst>
      <p:ext uri="{BB962C8B-B14F-4D97-AF65-F5344CB8AC3E}">
        <p14:creationId xmlns:p14="http://schemas.microsoft.com/office/powerpoint/2010/main" val="80431686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idx="1"/>
          </p:nvPr>
        </p:nvSpPr>
        <p:spPr/>
        <p:txBody>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CE50A0B6-05EB-4F44-9A8B-6DA3BDE5B88B}" type="datetimeFigureOut">
              <a:rPr lang="en-US" smtClean="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F1C8D-FB85-CE45-89CC-A5A9EFDC4097}" type="slidenum">
              <a:rPr lang="en-US" smtClean="0"/>
              <a:t>‹#›</a:t>
            </a:fld>
            <a:endParaRPr lang="en-US"/>
          </a:p>
        </p:txBody>
      </p:sp>
    </p:spTree>
    <p:extLst>
      <p:ext uri="{BB962C8B-B14F-4D97-AF65-F5344CB8AC3E}">
        <p14:creationId xmlns:p14="http://schemas.microsoft.com/office/powerpoint/2010/main" val="777494820"/>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10"/>
            <a:ext cx="10363200" cy="1362075"/>
          </a:xfrm>
        </p:spPr>
        <p:txBody>
          <a:bodyPr anchor="t"/>
          <a:lstStyle>
            <a:lvl1pPr algn="l">
              <a:defRPr sz="4000" b="1" cap="all"/>
            </a:lvl1pPr>
          </a:lstStyle>
          <a:p>
            <a:r>
              <a:rPr lang="en-CA"/>
              <a:t>Click to edit Master title style</a:t>
            </a:r>
            <a:endParaRPr lang="en-US"/>
          </a:p>
        </p:txBody>
      </p:sp>
      <p:sp>
        <p:nvSpPr>
          <p:cNvPr id="3" name="Text Placeholder 2"/>
          <p:cNvSpPr>
            <a:spLocks noGrp="1"/>
          </p:cNvSpPr>
          <p:nvPr>
            <p:ph type="body" idx="1"/>
          </p:nvPr>
        </p:nvSpPr>
        <p:spPr>
          <a:xfrm>
            <a:off x="963084" y="2906719"/>
            <a:ext cx="10363200" cy="1500187"/>
          </a:xfrm>
        </p:spPr>
        <p:txBody>
          <a:bodyPr anchor="b"/>
          <a:lstStyle>
            <a:lvl1pPr marL="0" indent="0">
              <a:buNone/>
              <a:defRPr sz="2000">
                <a:solidFill>
                  <a:schemeClr val="tx1">
                    <a:tint val="75000"/>
                  </a:schemeClr>
                </a:solidFill>
              </a:defRPr>
            </a:lvl1pPr>
            <a:lvl2pPr marL="456867" indent="0">
              <a:buNone/>
              <a:defRPr sz="1800">
                <a:solidFill>
                  <a:schemeClr val="tx1">
                    <a:tint val="75000"/>
                  </a:schemeClr>
                </a:solidFill>
              </a:defRPr>
            </a:lvl2pPr>
            <a:lvl3pPr marL="913737" indent="0">
              <a:buNone/>
              <a:defRPr sz="1600">
                <a:solidFill>
                  <a:schemeClr val="tx1">
                    <a:tint val="75000"/>
                  </a:schemeClr>
                </a:solidFill>
              </a:defRPr>
            </a:lvl3pPr>
            <a:lvl4pPr marL="1370606" indent="0">
              <a:buNone/>
              <a:defRPr sz="1400">
                <a:solidFill>
                  <a:schemeClr val="tx1">
                    <a:tint val="75000"/>
                  </a:schemeClr>
                </a:solidFill>
              </a:defRPr>
            </a:lvl4pPr>
            <a:lvl5pPr marL="1827473" indent="0">
              <a:buNone/>
              <a:defRPr sz="1400">
                <a:solidFill>
                  <a:schemeClr val="tx1">
                    <a:tint val="75000"/>
                  </a:schemeClr>
                </a:solidFill>
              </a:defRPr>
            </a:lvl5pPr>
            <a:lvl6pPr marL="2284342" indent="0">
              <a:buNone/>
              <a:defRPr sz="1400">
                <a:solidFill>
                  <a:schemeClr val="tx1">
                    <a:tint val="75000"/>
                  </a:schemeClr>
                </a:solidFill>
              </a:defRPr>
            </a:lvl6pPr>
            <a:lvl7pPr marL="2741210" indent="0">
              <a:buNone/>
              <a:defRPr sz="1400">
                <a:solidFill>
                  <a:schemeClr val="tx1">
                    <a:tint val="75000"/>
                  </a:schemeClr>
                </a:solidFill>
              </a:defRPr>
            </a:lvl7pPr>
            <a:lvl8pPr marL="3198076" indent="0">
              <a:buNone/>
              <a:defRPr sz="1400">
                <a:solidFill>
                  <a:schemeClr val="tx1">
                    <a:tint val="75000"/>
                  </a:schemeClr>
                </a:solidFill>
              </a:defRPr>
            </a:lvl8pPr>
            <a:lvl9pPr marL="3654946"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CE50A0B6-05EB-4F44-9A8B-6DA3BDE5B88B}" type="datetimeFigureOut">
              <a:rPr lang="en-US" smtClean="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F1C8D-FB85-CE45-89CC-A5A9EFDC4097}" type="slidenum">
              <a:rPr lang="en-US" smtClean="0"/>
              <a:t>‹#›</a:t>
            </a:fld>
            <a:endParaRPr lang="en-US"/>
          </a:p>
        </p:txBody>
      </p:sp>
    </p:spTree>
    <p:extLst>
      <p:ext uri="{BB962C8B-B14F-4D97-AF65-F5344CB8AC3E}">
        <p14:creationId xmlns:p14="http://schemas.microsoft.com/office/powerpoint/2010/main" val="186036206"/>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Content Placeholder 2"/>
          <p:cNvSpPr>
            <a:spLocks noGrp="1"/>
          </p:cNvSpPr>
          <p:nvPr>
            <p:ph sz="half" idx="1"/>
          </p:nvPr>
        </p:nvSpPr>
        <p:spPr>
          <a:xfrm>
            <a:off x="609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Content Placeholder 3"/>
          <p:cNvSpPr>
            <a:spLocks noGrp="1"/>
          </p:cNvSpPr>
          <p:nvPr>
            <p:ph sz="half" idx="2"/>
          </p:nvPr>
        </p:nvSpPr>
        <p:spPr>
          <a:xfrm>
            <a:off x="6197600" y="1600204"/>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Date Placeholder 4"/>
          <p:cNvSpPr>
            <a:spLocks noGrp="1"/>
          </p:cNvSpPr>
          <p:nvPr>
            <p:ph type="dt" sz="half" idx="10"/>
          </p:nvPr>
        </p:nvSpPr>
        <p:spPr/>
        <p:txBody>
          <a:bodyPr/>
          <a:lstStyle/>
          <a:p>
            <a:fld id="{CE50A0B6-05EB-4F44-9A8B-6DA3BDE5B88B}" type="datetimeFigureOut">
              <a:rPr lang="en-US" smtClean="0"/>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AF1C8D-FB85-CE45-89CC-A5A9EFDC4097}" type="slidenum">
              <a:rPr lang="en-US" smtClean="0"/>
              <a:t>‹#›</a:t>
            </a:fld>
            <a:endParaRPr lang="en-US"/>
          </a:p>
        </p:txBody>
      </p:sp>
    </p:spTree>
    <p:extLst>
      <p:ext uri="{BB962C8B-B14F-4D97-AF65-F5344CB8AC3E}">
        <p14:creationId xmlns:p14="http://schemas.microsoft.com/office/powerpoint/2010/main" val="253195119"/>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lang="en-US"/>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CA"/>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400" b="1"/>
            </a:lvl1pPr>
            <a:lvl2pPr marL="456867" indent="0">
              <a:buNone/>
              <a:defRPr sz="2000" b="1"/>
            </a:lvl2pPr>
            <a:lvl3pPr marL="913737" indent="0">
              <a:buNone/>
              <a:defRPr sz="1800" b="1"/>
            </a:lvl3pPr>
            <a:lvl4pPr marL="1370606" indent="0">
              <a:buNone/>
              <a:defRPr sz="1600" b="1"/>
            </a:lvl4pPr>
            <a:lvl5pPr marL="1827473" indent="0">
              <a:buNone/>
              <a:defRPr sz="1600" b="1"/>
            </a:lvl5pPr>
            <a:lvl6pPr marL="2284342" indent="0">
              <a:buNone/>
              <a:defRPr sz="1600" b="1"/>
            </a:lvl6pPr>
            <a:lvl7pPr marL="2741210" indent="0">
              <a:buNone/>
              <a:defRPr sz="1600" b="1"/>
            </a:lvl7pPr>
            <a:lvl8pPr marL="3198076" indent="0">
              <a:buNone/>
              <a:defRPr sz="1600" b="1"/>
            </a:lvl8pPr>
            <a:lvl9pPr marL="3654946" indent="0">
              <a:buNone/>
              <a:defRPr sz="1600" b="1"/>
            </a:lvl9pPr>
          </a:lstStyle>
          <a:p>
            <a:pPr lvl="0"/>
            <a:r>
              <a:rPr lang="en-CA"/>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7" name="Date Placeholder 6"/>
          <p:cNvSpPr>
            <a:spLocks noGrp="1"/>
          </p:cNvSpPr>
          <p:nvPr>
            <p:ph type="dt" sz="half" idx="10"/>
          </p:nvPr>
        </p:nvSpPr>
        <p:spPr/>
        <p:txBody>
          <a:bodyPr/>
          <a:lstStyle/>
          <a:p>
            <a:fld id="{CE50A0B6-05EB-4F44-9A8B-6DA3BDE5B88B}" type="datetimeFigureOut">
              <a:rPr lang="en-US" smtClean="0"/>
              <a:t>5/25/2023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2AF1C8D-FB85-CE45-89CC-A5A9EFDC4097}" type="slidenum">
              <a:rPr lang="en-US" smtClean="0"/>
              <a:t>‹#›</a:t>
            </a:fld>
            <a:endParaRPr lang="en-US"/>
          </a:p>
        </p:txBody>
      </p:sp>
    </p:spTree>
    <p:extLst>
      <p:ext uri="{BB962C8B-B14F-4D97-AF65-F5344CB8AC3E}">
        <p14:creationId xmlns:p14="http://schemas.microsoft.com/office/powerpoint/2010/main" val="356901320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Date Placeholder 2"/>
          <p:cNvSpPr>
            <a:spLocks noGrp="1"/>
          </p:cNvSpPr>
          <p:nvPr>
            <p:ph type="dt" sz="half" idx="10"/>
          </p:nvPr>
        </p:nvSpPr>
        <p:spPr/>
        <p:txBody>
          <a:bodyPr/>
          <a:lstStyle/>
          <a:p>
            <a:fld id="{CE50A0B6-05EB-4F44-9A8B-6DA3BDE5B88B}" type="datetimeFigureOut">
              <a:rPr lang="en-US" smtClean="0"/>
              <a:t>5/25/2023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32AF1C8D-FB85-CE45-89CC-A5A9EFDC4097}" type="slidenum">
              <a:rPr lang="en-US" smtClean="0"/>
              <a:t>‹#›</a:t>
            </a:fld>
            <a:endParaRPr lang="en-US"/>
          </a:p>
        </p:txBody>
      </p:sp>
    </p:spTree>
    <p:extLst>
      <p:ext uri="{BB962C8B-B14F-4D97-AF65-F5344CB8AC3E}">
        <p14:creationId xmlns:p14="http://schemas.microsoft.com/office/powerpoint/2010/main" val="1303807259"/>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E50A0B6-05EB-4F44-9A8B-6DA3BDE5B88B}" type="datetimeFigureOut">
              <a:rPr lang="en-US" smtClean="0"/>
              <a:t>5/25/2023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32AF1C8D-FB85-CE45-89CC-A5A9EFDC4097}" type="slidenum">
              <a:rPr lang="en-US" smtClean="0"/>
              <a:t>‹#›</a:t>
            </a:fld>
            <a:endParaRPr lang="en-US"/>
          </a:p>
        </p:txBody>
      </p:sp>
    </p:spTree>
    <p:extLst>
      <p:ext uri="{BB962C8B-B14F-4D97-AF65-F5344CB8AC3E}">
        <p14:creationId xmlns:p14="http://schemas.microsoft.com/office/powerpoint/2010/main" val="304096594"/>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3" y="273050"/>
            <a:ext cx="4011084" cy="1162050"/>
          </a:xfrm>
        </p:spPr>
        <p:txBody>
          <a:bodyPr anchor="b"/>
          <a:lstStyle>
            <a:lvl1pPr algn="l">
              <a:defRPr sz="2000" b="1"/>
            </a:lvl1pPr>
          </a:lstStyle>
          <a:p>
            <a:r>
              <a:rPr lang="en-CA"/>
              <a:t>Click to edit Master title style</a:t>
            </a:r>
            <a:endParaRPr lang="en-US"/>
          </a:p>
        </p:txBody>
      </p:sp>
      <p:sp>
        <p:nvSpPr>
          <p:cNvPr id="3" name="Content Placeholder 2"/>
          <p:cNvSpPr>
            <a:spLocks noGrp="1"/>
          </p:cNvSpPr>
          <p:nvPr>
            <p:ph idx="1"/>
          </p:nvPr>
        </p:nvSpPr>
        <p:spPr>
          <a:xfrm>
            <a:off x="4766739" y="273060"/>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Text Placeholder 3"/>
          <p:cNvSpPr>
            <a:spLocks noGrp="1"/>
          </p:cNvSpPr>
          <p:nvPr>
            <p:ph type="body" sz="half" idx="2"/>
          </p:nvPr>
        </p:nvSpPr>
        <p:spPr>
          <a:xfrm>
            <a:off x="609603" y="1435104"/>
            <a:ext cx="4011084" cy="4691063"/>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CE50A0B6-05EB-4F44-9A8B-6DA3BDE5B88B}" type="datetimeFigureOut">
              <a:rPr lang="en-US" smtClean="0"/>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AF1C8D-FB85-CE45-89CC-A5A9EFDC4097}" type="slidenum">
              <a:rPr lang="en-US" smtClean="0"/>
              <a:t>‹#›</a:t>
            </a:fld>
            <a:endParaRPr lang="en-US"/>
          </a:p>
        </p:txBody>
      </p:sp>
    </p:spTree>
    <p:extLst>
      <p:ext uri="{BB962C8B-B14F-4D97-AF65-F5344CB8AC3E}">
        <p14:creationId xmlns:p14="http://schemas.microsoft.com/office/powerpoint/2010/main" val="269892315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CA"/>
              <a:t>Click to edit Master title style</a:t>
            </a:r>
            <a:endParaRPr lang="en-US"/>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6867" indent="0">
              <a:buNone/>
              <a:defRPr sz="2800"/>
            </a:lvl2pPr>
            <a:lvl3pPr marL="913737" indent="0">
              <a:buNone/>
              <a:defRPr sz="2400"/>
            </a:lvl3pPr>
            <a:lvl4pPr marL="1370606" indent="0">
              <a:buNone/>
              <a:defRPr sz="2000"/>
            </a:lvl4pPr>
            <a:lvl5pPr marL="1827473" indent="0">
              <a:buNone/>
              <a:defRPr sz="2000"/>
            </a:lvl5pPr>
            <a:lvl6pPr marL="2284342" indent="0">
              <a:buNone/>
              <a:defRPr sz="2000"/>
            </a:lvl6pPr>
            <a:lvl7pPr marL="2741210" indent="0">
              <a:buNone/>
              <a:defRPr sz="2000"/>
            </a:lvl7pPr>
            <a:lvl8pPr marL="3198076" indent="0">
              <a:buNone/>
              <a:defRPr sz="2000"/>
            </a:lvl8pPr>
            <a:lvl9pPr marL="3654946" indent="0">
              <a:buNone/>
              <a:defRPr sz="20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6867" indent="0">
              <a:buNone/>
              <a:defRPr sz="1200"/>
            </a:lvl2pPr>
            <a:lvl3pPr marL="913737" indent="0">
              <a:buNone/>
              <a:defRPr sz="1000"/>
            </a:lvl3pPr>
            <a:lvl4pPr marL="1370606" indent="0">
              <a:buNone/>
              <a:defRPr sz="900"/>
            </a:lvl4pPr>
            <a:lvl5pPr marL="1827473" indent="0">
              <a:buNone/>
              <a:defRPr sz="900"/>
            </a:lvl5pPr>
            <a:lvl6pPr marL="2284342" indent="0">
              <a:buNone/>
              <a:defRPr sz="900"/>
            </a:lvl6pPr>
            <a:lvl7pPr marL="2741210" indent="0">
              <a:buNone/>
              <a:defRPr sz="900"/>
            </a:lvl7pPr>
            <a:lvl8pPr marL="3198076" indent="0">
              <a:buNone/>
              <a:defRPr sz="900"/>
            </a:lvl8pPr>
            <a:lvl9pPr marL="3654946"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CE50A0B6-05EB-4F44-9A8B-6DA3BDE5B88B}" type="datetimeFigureOut">
              <a:rPr lang="en-US" smtClean="0"/>
              <a:t>5/25/2023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2AF1C8D-FB85-CE45-89CC-A5A9EFDC4097}" type="slidenum">
              <a:rPr lang="en-US" smtClean="0"/>
              <a:t>‹#›</a:t>
            </a:fld>
            <a:endParaRPr lang="en-US"/>
          </a:p>
        </p:txBody>
      </p:sp>
    </p:spTree>
    <p:extLst>
      <p:ext uri="{BB962C8B-B14F-4D97-AF65-F5344CB8AC3E}">
        <p14:creationId xmlns:p14="http://schemas.microsoft.com/office/powerpoint/2010/main" val="30764741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25AC21F-324D-714A-BA43-9366C9E21B6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C3EB92C9-CB91-054C-8C9E-1D0F14E2FD4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26E8316-423C-9F45-97AB-4D8211153F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ED221A2B-B6BF-834B-822C-F8D8AE328EAB}"/>
              </a:ext>
            </a:extLst>
          </p:cNvPr>
          <p:cNvSpPr>
            <a:spLocks noGrp="1"/>
          </p:cNvSpPr>
          <p:nvPr>
            <p:ph type="dt" sz="half" idx="10"/>
          </p:nvPr>
        </p:nvSpPr>
        <p:spPr/>
        <p:txBody>
          <a:bodyPr/>
          <a:lstStyle/>
          <a:p>
            <a:fld id="{D23C0B91-CE0D-C444-88B7-9CDBF01910AF}" type="datetimeFigureOut">
              <a:rPr lang="en-US" smtClean="0"/>
              <a:t>5/25/2023</a:t>
            </a:fld>
            <a:endParaRPr lang="en-US"/>
          </a:p>
        </p:txBody>
      </p:sp>
      <p:sp>
        <p:nvSpPr>
          <p:cNvPr id="6" name="Footer Placeholder 5">
            <a:extLst>
              <a:ext uri="{FF2B5EF4-FFF2-40B4-BE49-F238E27FC236}">
                <a16:creationId xmlns:a16="http://schemas.microsoft.com/office/drawing/2014/main" id="{853A0C31-2336-C945-AC24-9AC7DA83EE4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00D3585-147B-8F4B-B222-A67D55CDD249}"/>
              </a:ext>
            </a:extLst>
          </p:cNvPr>
          <p:cNvSpPr>
            <a:spLocks noGrp="1"/>
          </p:cNvSpPr>
          <p:nvPr>
            <p:ph type="sldNum" sz="quarter" idx="12"/>
          </p:nvPr>
        </p:nvSpPr>
        <p:spPr/>
        <p:txBody>
          <a:bodyPr/>
          <a:lstStyle/>
          <a:p>
            <a:fld id="{8F34386E-91CB-6F4E-AF44-76F488AE4FDA}" type="slidenum">
              <a:rPr lang="en-US" smtClean="0"/>
              <a:t>‹#›</a:t>
            </a:fld>
            <a:endParaRPr lang="en-US"/>
          </a:p>
        </p:txBody>
      </p:sp>
    </p:spTree>
    <p:extLst>
      <p:ext uri="{BB962C8B-B14F-4D97-AF65-F5344CB8AC3E}">
        <p14:creationId xmlns:p14="http://schemas.microsoft.com/office/powerpoint/2010/main" val="1791181326"/>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CE50A0B6-05EB-4F44-9A8B-6DA3BDE5B88B}" type="datetimeFigureOut">
              <a:rPr lang="en-US" smtClean="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F1C8D-FB85-CE45-89CC-A5A9EFDC4097}" type="slidenum">
              <a:rPr lang="en-US" smtClean="0"/>
              <a:t>‹#›</a:t>
            </a:fld>
            <a:endParaRPr lang="en-US"/>
          </a:p>
        </p:txBody>
      </p:sp>
    </p:spTree>
    <p:extLst>
      <p:ext uri="{BB962C8B-B14F-4D97-AF65-F5344CB8AC3E}">
        <p14:creationId xmlns:p14="http://schemas.microsoft.com/office/powerpoint/2010/main" val="2064070396"/>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8"/>
            <a:ext cx="2743200" cy="5851525"/>
          </a:xfrm>
        </p:spPr>
        <p:txBody>
          <a:bodyPr vert="eaVert"/>
          <a:lstStyle/>
          <a:p>
            <a:r>
              <a:rPr lang="en-CA"/>
              <a:t>Click to edit Master title style</a:t>
            </a:r>
            <a:endParaRPr lang="en-US"/>
          </a:p>
        </p:txBody>
      </p:sp>
      <p:sp>
        <p:nvSpPr>
          <p:cNvPr id="3" name="Vertical Text Placeholder 2"/>
          <p:cNvSpPr>
            <a:spLocks noGrp="1"/>
          </p:cNvSpPr>
          <p:nvPr>
            <p:ph type="body" orient="vert" idx="1"/>
          </p:nvPr>
        </p:nvSpPr>
        <p:spPr>
          <a:xfrm>
            <a:off x="609600" y="274648"/>
            <a:ext cx="8026400" cy="5851525"/>
          </a:xfrm>
        </p:spPr>
        <p:txBody>
          <a:bodyPr vert="eaVert"/>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10"/>
          </p:nvPr>
        </p:nvSpPr>
        <p:spPr/>
        <p:txBody>
          <a:bodyPr/>
          <a:lstStyle/>
          <a:p>
            <a:fld id="{CE50A0B6-05EB-4F44-9A8B-6DA3BDE5B88B}" type="datetimeFigureOut">
              <a:rPr lang="en-US" smtClean="0"/>
              <a:t>5/25/2023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2AF1C8D-FB85-CE45-89CC-A5A9EFDC4097}" type="slidenum">
              <a:rPr lang="en-US" smtClean="0"/>
              <a:t>‹#›</a:t>
            </a:fld>
            <a:endParaRPr lang="en-US"/>
          </a:p>
        </p:txBody>
      </p:sp>
    </p:spTree>
    <p:extLst>
      <p:ext uri="{BB962C8B-B14F-4D97-AF65-F5344CB8AC3E}">
        <p14:creationId xmlns:p14="http://schemas.microsoft.com/office/powerpoint/2010/main" val="888096957"/>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B4638C3-8638-45BD-8F84-542935CD03A0}"/>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2CFB9695-FC33-4532-A731-4945E1EA82BA}"/>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7C234F9A-872B-46CF-A1C4-0C9F4A0FF069}"/>
              </a:ext>
            </a:extLst>
          </p:cNvPr>
          <p:cNvSpPr>
            <a:spLocks noGrp="1"/>
          </p:cNvSpPr>
          <p:nvPr>
            <p:ph type="dt" sz="half" idx="10"/>
          </p:nvPr>
        </p:nvSpPr>
        <p:spPr/>
        <p:txBody>
          <a:bodyPr/>
          <a:lstStyle/>
          <a:p>
            <a:fld id="{D70EF822-656C-4342-A821-91256A940A11}" type="datetimeFigureOut">
              <a:rPr lang="en-CA" smtClean="0"/>
              <a:t>2023-05-25</a:t>
            </a:fld>
            <a:endParaRPr lang="en-CA"/>
          </a:p>
        </p:txBody>
      </p:sp>
      <p:sp>
        <p:nvSpPr>
          <p:cNvPr id="5" name="Footer Placeholder 4">
            <a:extLst>
              <a:ext uri="{FF2B5EF4-FFF2-40B4-BE49-F238E27FC236}">
                <a16:creationId xmlns:a16="http://schemas.microsoft.com/office/drawing/2014/main" id="{551D15F5-1A7F-4518-900F-6D774748FDD4}"/>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E17EE76D-CF65-4E57-BEDB-7A0660AAC2E0}"/>
              </a:ext>
            </a:extLst>
          </p:cNvPr>
          <p:cNvSpPr>
            <a:spLocks noGrp="1"/>
          </p:cNvSpPr>
          <p:nvPr>
            <p:ph type="sldNum" sz="quarter" idx="12"/>
          </p:nvPr>
        </p:nvSpPr>
        <p:spPr/>
        <p:txBody>
          <a:bodyPr/>
          <a:lstStyle/>
          <a:p>
            <a:fld id="{3C0B946D-FDE5-4048-BC66-C46DE2238254}" type="slidenum">
              <a:rPr lang="en-CA" smtClean="0"/>
              <a:t>‹#›</a:t>
            </a:fld>
            <a:endParaRPr lang="en-CA"/>
          </a:p>
        </p:txBody>
      </p:sp>
    </p:spTree>
    <p:extLst>
      <p:ext uri="{BB962C8B-B14F-4D97-AF65-F5344CB8AC3E}">
        <p14:creationId xmlns:p14="http://schemas.microsoft.com/office/powerpoint/2010/main" val="477126992"/>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BDF728-C660-4792-9EB8-6F62E0D1EB74}"/>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CC9805F-B9DB-4565-AFCE-9D2D6B5F7C8D}"/>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387A6A80-173F-4546-8DF0-CEC3BDBB92A3}"/>
              </a:ext>
            </a:extLst>
          </p:cNvPr>
          <p:cNvSpPr>
            <a:spLocks noGrp="1"/>
          </p:cNvSpPr>
          <p:nvPr>
            <p:ph type="dt" sz="half" idx="10"/>
          </p:nvPr>
        </p:nvSpPr>
        <p:spPr/>
        <p:txBody>
          <a:bodyPr/>
          <a:lstStyle/>
          <a:p>
            <a:fld id="{D70EF822-656C-4342-A821-91256A940A11}" type="datetimeFigureOut">
              <a:rPr lang="en-CA" smtClean="0"/>
              <a:t>2023-05-25</a:t>
            </a:fld>
            <a:endParaRPr lang="en-CA"/>
          </a:p>
        </p:txBody>
      </p:sp>
      <p:sp>
        <p:nvSpPr>
          <p:cNvPr id="5" name="Footer Placeholder 4">
            <a:extLst>
              <a:ext uri="{FF2B5EF4-FFF2-40B4-BE49-F238E27FC236}">
                <a16:creationId xmlns:a16="http://schemas.microsoft.com/office/drawing/2014/main" id="{3C4472BE-6B00-4FD0-A8DE-01ECE628C44D}"/>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51C9652-7F69-4FB7-B1C2-13D69F77BC18}"/>
              </a:ext>
            </a:extLst>
          </p:cNvPr>
          <p:cNvSpPr>
            <a:spLocks noGrp="1"/>
          </p:cNvSpPr>
          <p:nvPr>
            <p:ph type="sldNum" sz="quarter" idx="12"/>
          </p:nvPr>
        </p:nvSpPr>
        <p:spPr/>
        <p:txBody>
          <a:bodyPr/>
          <a:lstStyle/>
          <a:p>
            <a:fld id="{3C0B946D-FDE5-4048-BC66-C46DE2238254}" type="slidenum">
              <a:rPr lang="en-CA" smtClean="0"/>
              <a:t>‹#›</a:t>
            </a:fld>
            <a:endParaRPr lang="en-CA"/>
          </a:p>
        </p:txBody>
      </p:sp>
    </p:spTree>
    <p:extLst>
      <p:ext uri="{BB962C8B-B14F-4D97-AF65-F5344CB8AC3E}">
        <p14:creationId xmlns:p14="http://schemas.microsoft.com/office/powerpoint/2010/main" val="1151392772"/>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097B34-D377-4A66-AACA-652A61984757}"/>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D3B79BAC-FA50-495F-9E56-A4F461155C9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632E039-5B60-433F-8CC9-808B23CD9295}"/>
              </a:ext>
            </a:extLst>
          </p:cNvPr>
          <p:cNvSpPr>
            <a:spLocks noGrp="1"/>
          </p:cNvSpPr>
          <p:nvPr>
            <p:ph type="dt" sz="half" idx="10"/>
          </p:nvPr>
        </p:nvSpPr>
        <p:spPr/>
        <p:txBody>
          <a:bodyPr/>
          <a:lstStyle/>
          <a:p>
            <a:fld id="{D70EF822-656C-4342-A821-91256A940A11}" type="datetimeFigureOut">
              <a:rPr lang="en-CA" smtClean="0"/>
              <a:t>2023-05-25</a:t>
            </a:fld>
            <a:endParaRPr lang="en-CA"/>
          </a:p>
        </p:txBody>
      </p:sp>
      <p:sp>
        <p:nvSpPr>
          <p:cNvPr id="5" name="Footer Placeholder 4">
            <a:extLst>
              <a:ext uri="{FF2B5EF4-FFF2-40B4-BE49-F238E27FC236}">
                <a16:creationId xmlns:a16="http://schemas.microsoft.com/office/drawing/2014/main" id="{D634285B-4064-4F1E-B52C-063DBA622D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6B385BAC-E015-42F6-8A09-E8B5D52022C0}"/>
              </a:ext>
            </a:extLst>
          </p:cNvPr>
          <p:cNvSpPr>
            <a:spLocks noGrp="1"/>
          </p:cNvSpPr>
          <p:nvPr>
            <p:ph type="sldNum" sz="quarter" idx="12"/>
          </p:nvPr>
        </p:nvSpPr>
        <p:spPr/>
        <p:txBody>
          <a:bodyPr/>
          <a:lstStyle/>
          <a:p>
            <a:fld id="{3C0B946D-FDE5-4048-BC66-C46DE2238254}" type="slidenum">
              <a:rPr lang="en-CA" smtClean="0"/>
              <a:t>‹#›</a:t>
            </a:fld>
            <a:endParaRPr lang="en-CA"/>
          </a:p>
        </p:txBody>
      </p:sp>
    </p:spTree>
    <p:extLst>
      <p:ext uri="{BB962C8B-B14F-4D97-AF65-F5344CB8AC3E}">
        <p14:creationId xmlns:p14="http://schemas.microsoft.com/office/powerpoint/2010/main" val="339327933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14A2D8-E914-4FFE-A2BD-A01EE369A0EF}"/>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6B5453D5-DE97-4055-9CE6-5659DEDB0E19}"/>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41D5613D-FF9D-4339-8475-D8C340B6E38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86E926BC-9A0D-4C09-B29F-96BE2E3EED57}"/>
              </a:ext>
            </a:extLst>
          </p:cNvPr>
          <p:cNvSpPr>
            <a:spLocks noGrp="1"/>
          </p:cNvSpPr>
          <p:nvPr>
            <p:ph type="dt" sz="half" idx="10"/>
          </p:nvPr>
        </p:nvSpPr>
        <p:spPr/>
        <p:txBody>
          <a:bodyPr/>
          <a:lstStyle/>
          <a:p>
            <a:fld id="{D70EF822-656C-4342-A821-91256A940A11}" type="datetimeFigureOut">
              <a:rPr lang="en-CA" smtClean="0"/>
              <a:t>2023-05-25</a:t>
            </a:fld>
            <a:endParaRPr lang="en-CA"/>
          </a:p>
        </p:txBody>
      </p:sp>
      <p:sp>
        <p:nvSpPr>
          <p:cNvPr id="6" name="Footer Placeholder 5">
            <a:extLst>
              <a:ext uri="{FF2B5EF4-FFF2-40B4-BE49-F238E27FC236}">
                <a16:creationId xmlns:a16="http://schemas.microsoft.com/office/drawing/2014/main" id="{F0FF2725-2AB6-4990-A6DD-F52C62A465BB}"/>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AD057B19-BE26-466F-9BC5-76EA157C17EA}"/>
              </a:ext>
            </a:extLst>
          </p:cNvPr>
          <p:cNvSpPr>
            <a:spLocks noGrp="1"/>
          </p:cNvSpPr>
          <p:nvPr>
            <p:ph type="sldNum" sz="quarter" idx="12"/>
          </p:nvPr>
        </p:nvSpPr>
        <p:spPr/>
        <p:txBody>
          <a:bodyPr/>
          <a:lstStyle/>
          <a:p>
            <a:fld id="{3C0B946D-FDE5-4048-BC66-C46DE2238254}" type="slidenum">
              <a:rPr lang="en-CA" smtClean="0"/>
              <a:t>‹#›</a:t>
            </a:fld>
            <a:endParaRPr lang="en-CA"/>
          </a:p>
        </p:txBody>
      </p:sp>
    </p:spTree>
    <p:extLst>
      <p:ext uri="{BB962C8B-B14F-4D97-AF65-F5344CB8AC3E}">
        <p14:creationId xmlns:p14="http://schemas.microsoft.com/office/powerpoint/2010/main" val="2812899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719E37-9DD8-428B-AF70-82F0495477D2}"/>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D25B5EBD-8115-4C09-966B-EF00F2B67677}"/>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9CD570E-FBA3-44A6-B8DC-C0E26FED03BB}"/>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86CF2D38-229E-45F1-94C5-4E30F087DB9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865C1971-394C-49B5-B850-15D68FEF860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05E25D38-6C79-4526-B37F-DE02A3E06BCF}"/>
              </a:ext>
            </a:extLst>
          </p:cNvPr>
          <p:cNvSpPr>
            <a:spLocks noGrp="1"/>
          </p:cNvSpPr>
          <p:nvPr>
            <p:ph type="dt" sz="half" idx="10"/>
          </p:nvPr>
        </p:nvSpPr>
        <p:spPr/>
        <p:txBody>
          <a:bodyPr/>
          <a:lstStyle/>
          <a:p>
            <a:fld id="{D70EF822-656C-4342-A821-91256A940A11}" type="datetimeFigureOut">
              <a:rPr lang="en-CA" smtClean="0"/>
              <a:t>2023-05-25</a:t>
            </a:fld>
            <a:endParaRPr lang="en-CA"/>
          </a:p>
        </p:txBody>
      </p:sp>
      <p:sp>
        <p:nvSpPr>
          <p:cNvPr id="8" name="Footer Placeholder 7">
            <a:extLst>
              <a:ext uri="{FF2B5EF4-FFF2-40B4-BE49-F238E27FC236}">
                <a16:creationId xmlns:a16="http://schemas.microsoft.com/office/drawing/2014/main" id="{7A678E1B-34B1-4AD4-8460-46779A3E3B78}"/>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16DDEB5C-CB50-4CE6-8ECF-9B716758333C}"/>
              </a:ext>
            </a:extLst>
          </p:cNvPr>
          <p:cNvSpPr>
            <a:spLocks noGrp="1"/>
          </p:cNvSpPr>
          <p:nvPr>
            <p:ph type="sldNum" sz="quarter" idx="12"/>
          </p:nvPr>
        </p:nvSpPr>
        <p:spPr/>
        <p:txBody>
          <a:bodyPr/>
          <a:lstStyle/>
          <a:p>
            <a:fld id="{3C0B946D-FDE5-4048-BC66-C46DE2238254}" type="slidenum">
              <a:rPr lang="en-CA" smtClean="0"/>
              <a:t>‹#›</a:t>
            </a:fld>
            <a:endParaRPr lang="en-CA"/>
          </a:p>
        </p:txBody>
      </p:sp>
    </p:spTree>
    <p:extLst>
      <p:ext uri="{BB962C8B-B14F-4D97-AF65-F5344CB8AC3E}">
        <p14:creationId xmlns:p14="http://schemas.microsoft.com/office/powerpoint/2010/main" val="1555726576"/>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FC524-0549-4B64-A947-CCFADC9C863B}"/>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F326F9CD-3E0D-4B59-8366-AF2A878C99BD}"/>
              </a:ext>
            </a:extLst>
          </p:cNvPr>
          <p:cNvSpPr>
            <a:spLocks noGrp="1"/>
          </p:cNvSpPr>
          <p:nvPr>
            <p:ph type="dt" sz="half" idx="10"/>
          </p:nvPr>
        </p:nvSpPr>
        <p:spPr/>
        <p:txBody>
          <a:bodyPr/>
          <a:lstStyle/>
          <a:p>
            <a:fld id="{D70EF822-656C-4342-A821-91256A940A11}" type="datetimeFigureOut">
              <a:rPr lang="en-CA" smtClean="0"/>
              <a:t>2023-05-25</a:t>
            </a:fld>
            <a:endParaRPr lang="en-CA"/>
          </a:p>
        </p:txBody>
      </p:sp>
      <p:sp>
        <p:nvSpPr>
          <p:cNvPr id="4" name="Footer Placeholder 3">
            <a:extLst>
              <a:ext uri="{FF2B5EF4-FFF2-40B4-BE49-F238E27FC236}">
                <a16:creationId xmlns:a16="http://schemas.microsoft.com/office/drawing/2014/main" id="{BDA745EF-6A00-4C67-9A26-721095966EAC}"/>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A8D9F60B-F8AD-462D-AEFB-3476B8FCA36E}"/>
              </a:ext>
            </a:extLst>
          </p:cNvPr>
          <p:cNvSpPr>
            <a:spLocks noGrp="1"/>
          </p:cNvSpPr>
          <p:nvPr>
            <p:ph type="sldNum" sz="quarter" idx="12"/>
          </p:nvPr>
        </p:nvSpPr>
        <p:spPr/>
        <p:txBody>
          <a:bodyPr/>
          <a:lstStyle/>
          <a:p>
            <a:fld id="{3C0B946D-FDE5-4048-BC66-C46DE2238254}" type="slidenum">
              <a:rPr lang="en-CA" smtClean="0"/>
              <a:t>‹#›</a:t>
            </a:fld>
            <a:endParaRPr lang="en-CA"/>
          </a:p>
        </p:txBody>
      </p:sp>
    </p:spTree>
    <p:extLst>
      <p:ext uri="{BB962C8B-B14F-4D97-AF65-F5344CB8AC3E}">
        <p14:creationId xmlns:p14="http://schemas.microsoft.com/office/powerpoint/2010/main" val="213420026"/>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13DA826-5241-4E60-8153-951A37E188BF}"/>
              </a:ext>
            </a:extLst>
          </p:cNvPr>
          <p:cNvSpPr>
            <a:spLocks noGrp="1"/>
          </p:cNvSpPr>
          <p:nvPr>
            <p:ph type="dt" sz="half" idx="10"/>
          </p:nvPr>
        </p:nvSpPr>
        <p:spPr/>
        <p:txBody>
          <a:bodyPr/>
          <a:lstStyle/>
          <a:p>
            <a:fld id="{D70EF822-656C-4342-A821-91256A940A11}" type="datetimeFigureOut">
              <a:rPr lang="en-CA" smtClean="0"/>
              <a:t>2023-05-25</a:t>
            </a:fld>
            <a:endParaRPr lang="en-CA"/>
          </a:p>
        </p:txBody>
      </p:sp>
      <p:sp>
        <p:nvSpPr>
          <p:cNvPr id="3" name="Footer Placeholder 2">
            <a:extLst>
              <a:ext uri="{FF2B5EF4-FFF2-40B4-BE49-F238E27FC236}">
                <a16:creationId xmlns:a16="http://schemas.microsoft.com/office/drawing/2014/main" id="{7A4DC95C-D329-4DF5-8063-ABDA7EE55A94}"/>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EDC94C1F-2D3D-469B-A3E2-BD3E71AC49D6}"/>
              </a:ext>
            </a:extLst>
          </p:cNvPr>
          <p:cNvSpPr>
            <a:spLocks noGrp="1"/>
          </p:cNvSpPr>
          <p:nvPr>
            <p:ph type="sldNum" sz="quarter" idx="12"/>
          </p:nvPr>
        </p:nvSpPr>
        <p:spPr/>
        <p:txBody>
          <a:bodyPr/>
          <a:lstStyle/>
          <a:p>
            <a:fld id="{3C0B946D-FDE5-4048-BC66-C46DE2238254}" type="slidenum">
              <a:rPr lang="en-CA" smtClean="0"/>
              <a:t>‹#›</a:t>
            </a:fld>
            <a:endParaRPr lang="en-CA"/>
          </a:p>
        </p:txBody>
      </p:sp>
    </p:spTree>
    <p:extLst>
      <p:ext uri="{BB962C8B-B14F-4D97-AF65-F5344CB8AC3E}">
        <p14:creationId xmlns:p14="http://schemas.microsoft.com/office/powerpoint/2010/main" val="4039769954"/>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C098CA-BF39-4358-8430-F7123A7EF1A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2F116EA8-8C2B-45F5-82F2-3F707C5F6E18}"/>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860384A7-480E-4AAD-BA57-F010752DC2D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2EEC097-7FA0-4AB1-BC10-9F7C434148B5}"/>
              </a:ext>
            </a:extLst>
          </p:cNvPr>
          <p:cNvSpPr>
            <a:spLocks noGrp="1"/>
          </p:cNvSpPr>
          <p:nvPr>
            <p:ph type="dt" sz="half" idx="10"/>
          </p:nvPr>
        </p:nvSpPr>
        <p:spPr/>
        <p:txBody>
          <a:bodyPr/>
          <a:lstStyle/>
          <a:p>
            <a:fld id="{D70EF822-656C-4342-A821-91256A940A11}" type="datetimeFigureOut">
              <a:rPr lang="en-CA" smtClean="0"/>
              <a:t>2023-05-25</a:t>
            </a:fld>
            <a:endParaRPr lang="en-CA"/>
          </a:p>
        </p:txBody>
      </p:sp>
      <p:sp>
        <p:nvSpPr>
          <p:cNvPr id="6" name="Footer Placeholder 5">
            <a:extLst>
              <a:ext uri="{FF2B5EF4-FFF2-40B4-BE49-F238E27FC236}">
                <a16:creationId xmlns:a16="http://schemas.microsoft.com/office/drawing/2014/main" id="{1934A476-5C76-44DA-A686-6999C07A407E}"/>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1006D6E5-9B37-4449-B633-7F982D50E861}"/>
              </a:ext>
            </a:extLst>
          </p:cNvPr>
          <p:cNvSpPr>
            <a:spLocks noGrp="1"/>
          </p:cNvSpPr>
          <p:nvPr>
            <p:ph type="sldNum" sz="quarter" idx="12"/>
          </p:nvPr>
        </p:nvSpPr>
        <p:spPr/>
        <p:txBody>
          <a:bodyPr/>
          <a:lstStyle/>
          <a:p>
            <a:fld id="{3C0B946D-FDE5-4048-BC66-C46DE2238254}" type="slidenum">
              <a:rPr lang="en-CA" smtClean="0"/>
              <a:t>‹#›</a:t>
            </a:fld>
            <a:endParaRPr lang="en-CA"/>
          </a:p>
        </p:txBody>
      </p:sp>
    </p:spTree>
    <p:extLst>
      <p:ext uri="{BB962C8B-B14F-4D97-AF65-F5344CB8AC3E}">
        <p14:creationId xmlns:p14="http://schemas.microsoft.com/office/powerpoint/2010/main" val="423436892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78.xml"/><Relationship Id="rId13" Type="http://schemas.openxmlformats.org/officeDocument/2006/relationships/slideLayout" Target="../slideLayouts/slideLayout183.xml"/><Relationship Id="rId3" Type="http://schemas.openxmlformats.org/officeDocument/2006/relationships/slideLayout" Target="../slideLayouts/slideLayout173.xml"/><Relationship Id="rId7" Type="http://schemas.openxmlformats.org/officeDocument/2006/relationships/slideLayout" Target="../slideLayouts/slideLayout177.xml"/><Relationship Id="rId12" Type="http://schemas.openxmlformats.org/officeDocument/2006/relationships/slideLayout" Target="../slideLayouts/slideLayout182.xml"/><Relationship Id="rId2" Type="http://schemas.openxmlformats.org/officeDocument/2006/relationships/slideLayout" Target="../slideLayouts/slideLayout172.xml"/><Relationship Id="rId1" Type="http://schemas.openxmlformats.org/officeDocument/2006/relationships/slideLayout" Target="../slideLayouts/slideLayout171.xml"/><Relationship Id="rId6" Type="http://schemas.openxmlformats.org/officeDocument/2006/relationships/slideLayout" Target="../slideLayouts/slideLayout176.xml"/><Relationship Id="rId11" Type="http://schemas.openxmlformats.org/officeDocument/2006/relationships/slideLayout" Target="../slideLayouts/slideLayout181.xml"/><Relationship Id="rId5" Type="http://schemas.openxmlformats.org/officeDocument/2006/relationships/slideLayout" Target="../slideLayouts/slideLayout175.xml"/><Relationship Id="rId15" Type="http://schemas.openxmlformats.org/officeDocument/2006/relationships/image" Target="../media/image18.jpeg"/><Relationship Id="rId10" Type="http://schemas.openxmlformats.org/officeDocument/2006/relationships/slideLayout" Target="../slideLayouts/slideLayout180.xml"/><Relationship Id="rId4" Type="http://schemas.openxmlformats.org/officeDocument/2006/relationships/slideLayout" Target="../slideLayouts/slideLayout174.xml"/><Relationship Id="rId9" Type="http://schemas.openxmlformats.org/officeDocument/2006/relationships/slideLayout" Target="../slideLayouts/slideLayout179.xml"/><Relationship Id="rId14" Type="http://schemas.openxmlformats.org/officeDocument/2006/relationships/theme" Target="../theme/theme10.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91.xml"/><Relationship Id="rId13" Type="http://schemas.openxmlformats.org/officeDocument/2006/relationships/slideLayout" Target="../slideLayouts/slideLayout196.xml"/><Relationship Id="rId3" Type="http://schemas.openxmlformats.org/officeDocument/2006/relationships/slideLayout" Target="../slideLayouts/slideLayout186.xml"/><Relationship Id="rId7" Type="http://schemas.openxmlformats.org/officeDocument/2006/relationships/slideLayout" Target="../slideLayouts/slideLayout190.xml"/><Relationship Id="rId12" Type="http://schemas.openxmlformats.org/officeDocument/2006/relationships/slideLayout" Target="../slideLayouts/slideLayout195.xml"/><Relationship Id="rId2" Type="http://schemas.openxmlformats.org/officeDocument/2006/relationships/slideLayout" Target="../slideLayouts/slideLayout185.xml"/><Relationship Id="rId1" Type="http://schemas.openxmlformats.org/officeDocument/2006/relationships/slideLayout" Target="../slideLayouts/slideLayout184.xml"/><Relationship Id="rId6" Type="http://schemas.openxmlformats.org/officeDocument/2006/relationships/slideLayout" Target="../slideLayouts/slideLayout189.xml"/><Relationship Id="rId11" Type="http://schemas.openxmlformats.org/officeDocument/2006/relationships/slideLayout" Target="../slideLayouts/slideLayout194.xml"/><Relationship Id="rId5" Type="http://schemas.openxmlformats.org/officeDocument/2006/relationships/slideLayout" Target="../slideLayouts/slideLayout188.xml"/><Relationship Id="rId10" Type="http://schemas.openxmlformats.org/officeDocument/2006/relationships/slideLayout" Target="../slideLayouts/slideLayout193.xml"/><Relationship Id="rId4" Type="http://schemas.openxmlformats.org/officeDocument/2006/relationships/slideLayout" Target="../slideLayouts/slideLayout187.xml"/><Relationship Id="rId9" Type="http://schemas.openxmlformats.org/officeDocument/2006/relationships/slideLayout" Target="../slideLayouts/slideLayout192.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204.xml"/><Relationship Id="rId13" Type="http://schemas.openxmlformats.org/officeDocument/2006/relationships/theme" Target="../theme/theme12.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slideLayout" Target="../slideLayouts/slideLayout208.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slideLayout" Target="../slideLayouts/slideLayout24.xml"/><Relationship Id="rId18" Type="http://schemas.openxmlformats.org/officeDocument/2006/relationships/slideLayout" Target="../slideLayouts/slideLayout29.xml"/><Relationship Id="rId3" Type="http://schemas.openxmlformats.org/officeDocument/2006/relationships/slideLayout" Target="../slideLayouts/slideLayout14.xml"/><Relationship Id="rId21" Type="http://schemas.openxmlformats.org/officeDocument/2006/relationships/theme" Target="../theme/theme2.xml"/><Relationship Id="rId7" Type="http://schemas.openxmlformats.org/officeDocument/2006/relationships/slideLayout" Target="../slideLayouts/slideLayout18.xml"/><Relationship Id="rId12" Type="http://schemas.openxmlformats.org/officeDocument/2006/relationships/slideLayout" Target="../slideLayouts/slideLayout23.xml"/><Relationship Id="rId17" Type="http://schemas.openxmlformats.org/officeDocument/2006/relationships/slideLayout" Target="../slideLayouts/slideLayout28.xml"/><Relationship Id="rId2" Type="http://schemas.openxmlformats.org/officeDocument/2006/relationships/slideLayout" Target="../slideLayouts/slideLayout13.xml"/><Relationship Id="rId16" Type="http://schemas.openxmlformats.org/officeDocument/2006/relationships/slideLayout" Target="../slideLayouts/slideLayout27.xml"/><Relationship Id="rId20" Type="http://schemas.openxmlformats.org/officeDocument/2006/relationships/slideLayout" Target="../slideLayouts/slideLayout31.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slideLayout" Target="../slideLayouts/slideLayout26.xml"/><Relationship Id="rId10" Type="http://schemas.openxmlformats.org/officeDocument/2006/relationships/slideLayout" Target="../slideLayouts/slideLayout21.xml"/><Relationship Id="rId19" Type="http://schemas.openxmlformats.org/officeDocument/2006/relationships/slideLayout" Target="../slideLayouts/slideLayout30.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18" Type="http://schemas.openxmlformats.org/officeDocument/2006/relationships/slideLayout" Target="../slideLayouts/slideLayout49.xml"/><Relationship Id="rId3" Type="http://schemas.openxmlformats.org/officeDocument/2006/relationships/slideLayout" Target="../slideLayouts/slideLayout34.xml"/><Relationship Id="rId21" Type="http://schemas.openxmlformats.org/officeDocument/2006/relationships/theme" Target="../theme/theme3.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slideLayout" Target="../slideLayouts/slideLayout48.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20" Type="http://schemas.openxmlformats.org/officeDocument/2006/relationships/slideLayout" Target="../slideLayouts/slideLayout51.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19" Type="http://schemas.openxmlformats.org/officeDocument/2006/relationships/slideLayout" Target="../slideLayouts/slideLayout50.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9.xml"/><Relationship Id="rId13" Type="http://schemas.openxmlformats.org/officeDocument/2006/relationships/slideLayout" Target="../slideLayouts/slideLayout64.xml"/><Relationship Id="rId18" Type="http://schemas.openxmlformats.org/officeDocument/2006/relationships/slideLayout" Target="../slideLayouts/slideLayout69.xml"/><Relationship Id="rId3" Type="http://schemas.openxmlformats.org/officeDocument/2006/relationships/slideLayout" Target="../slideLayouts/slideLayout54.xml"/><Relationship Id="rId21" Type="http://schemas.openxmlformats.org/officeDocument/2006/relationships/theme" Target="../theme/theme4.xml"/><Relationship Id="rId7" Type="http://schemas.openxmlformats.org/officeDocument/2006/relationships/slideLayout" Target="../slideLayouts/slideLayout58.xml"/><Relationship Id="rId12" Type="http://schemas.openxmlformats.org/officeDocument/2006/relationships/slideLayout" Target="../slideLayouts/slideLayout63.xml"/><Relationship Id="rId17" Type="http://schemas.openxmlformats.org/officeDocument/2006/relationships/slideLayout" Target="../slideLayouts/slideLayout68.xml"/><Relationship Id="rId2" Type="http://schemas.openxmlformats.org/officeDocument/2006/relationships/slideLayout" Target="../slideLayouts/slideLayout53.xml"/><Relationship Id="rId16" Type="http://schemas.openxmlformats.org/officeDocument/2006/relationships/slideLayout" Target="../slideLayouts/slideLayout67.xml"/><Relationship Id="rId20" Type="http://schemas.openxmlformats.org/officeDocument/2006/relationships/slideLayout" Target="../slideLayouts/slideLayout71.xml"/><Relationship Id="rId1" Type="http://schemas.openxmlformats.org/officeDocument/2006/relationships/slideLayout" Target="../slideLayouts/slideLayout52.xml"/><Relationship Id="rId6" Type="http://schemas.openxmlformats.org/officeDocument/2006/relationships/slideLayout" Target="../slideLayouts/slideLayout57.xml"/><Relationship Id="rId11" Type="http://schemas.openxmlformats.org/officeDocument/2006/relationships/slideLayout" Target="../slideLayouts/slideLayout62.xml"/><Relationship Id="rId5" Type="http://schemas.openxmlformats.org/officeDocument/2006/relationships/slideLayout" Target="../slideLayouts/slideLayout56.xml"/><Relationship Id="rId15" Type="http://schemas.openxmlformats.org/officeDocument/2006/relationships/slideLayout" Target="../slideLayouts/slideLayout66.xml"/><Relationship Id="rId10" Type="http://schemas.openxmlformats.org/officeDocument/2006/relationships/slideLayout" Target="../slideLayouts/slideLayout61.xml"/><Relationship Id="rId19" Type="http://schemas.openxmlformats.org/officeDocument/2006/relationships/slideLayout" Target="../slideLayouts/slideLayout70.xml"/><Relationship Id="rId4" Type="http://schemas.openxmlformats.org/officeDocument/2006/relationships/slideLayout" Target="../slideLayouts/slideLayout55.xml"/><Relationship Id="rId9" Type="http://schemas.openxmlformats.org/officeDocument/2006/relationships/slideLayout" Target="../slideLayouts/slideLayout60.xml"/><Relationship Id="rId14" Type="http://schemas.openxmlformats.org/officeDocument/2006/relationships/slideLayout" Target="../slideLayouts/slideLayout65.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5" Type="http://schemas.openxmlformats.org/officeDocument/2006/relationships/slideLayout" Target="../slideLayouts/slideLayout76.xml"/><Relationship Id="rId10" Type="http://schemas.openxmlformats.org/officeDocument/2006/relationships/theme" Target="../theme/theme5.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8.xml"/><Relationship Id="rId3" Type="http://schemas.openxmlformats.org/officeDocument/2006/relationships/slideLayout" Target="../slideLayouts/slideLayout83.xml"/><Relationship Id="rId7" Type="http://schemas.openxmlformats.org/officeDocument/2006/relationships/slideLayout" Target="../slideLayouts/slideLayout87.xml"/><Relationship Id="rId12" Type="http://schemas.openxmlformats.org/officeDocument/2006/relationships/theme" Target="../theme/theme6.xml"/><Relationship Id="rId2" Type="http://schemas.openxmlformats.org/officeDocument/2006/relationships/slideLayout" Target="../slideLayouts/slideLayout82.xml"/><Relationship Id="rId1" Type="http://schemas.openxmlformats.org/officeDocument/2006/relationships/slideLayout" Target="../slideLayouts/slideLayout81.xml"/><Relationship Id="rId6" Type="http://schemas.openxmlformats.org/officeDocument/2006/relationships/slideLayout" Target="../slideLayouts/slideLayout86.xml"/><Relationship Id="rId11" Type="http://schemas.openxmlformats.org/officeDocument/2006/relationships/slideLayout" Target="../slideLayouts/slideLayout91.xml"/><Relationship Id="rId5" Type="http://schemas.openxmlformats.org/officeDocument/2006/relationships/slideLayout" Target="../slideLayouts/slideLayout85.xml"/><Relationship Id="rId10" Type="http://schemas.openxmlformats.org/officeDocument/2006/relationships/slideLayout" Target="../slideLayouts/slideLayout90.xml"/><Relationship Id="rId4" Type="http://schemas.openxmlformats.org/officeDocument/2006/relationships/slideLayout" Target="../slideLayouts/slideLayout84.xml"/><Relationship Id="rId9" Type="http://schemas.openxmlformats.org/officeDocument/2006/relationships/slideLayout" Target="../slideLayouts/slideLayout89.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9.xml"/><Relationship Id="rId3" Type="http://schemas.openxmlformats.org/officeDocument/2006/relationships/slideLayout" Target="../slideLayouts/slideLayout94.xml"/><Relationship Id="rId7" Type="http://schemas.openxmlformats.org/officeDocument/2006/relationships/slideLayout" Target="../slideLayouts/slideLayout98.xml"/><Relationship Id="rId12" Type="http://schemas.openxmlformats.org/officeDocument/2006/relationships/theme" Target="../theme/theme7.xml"/><Relationship Id="rId2" Type="http://schemas.openxmlformats.org/officeDocument/2006/relationships/slideLayout" Target="../slideLayouts/slideLayout93.xml"/><Relationship Id="rId1" Type="http://schemas.openxmlformats.org/officeDocument/2006/relationships/slideLayout" Target="../slideLayouts/slideLayout92.xml"/><Relationship Id="rId6" Type="http://schemas.openxmlformats.org/officeDocument/2006/relationships/slideLayout" Target="../slideLayouts/slideLayout97.xml"/><Relationship Id="rId11" Type="http://schemas.openxmlformats.org/officeDocument/2006/relationships/slideLayout" Target="../slideLayouts/slideLayout102.xml"/><Relationship Id="rId5" Type="http://schemas.openxmlformats.org/officeDocument/2006/relationships/slideLayout" Target="../slideLayouts/slideLayout96.xml"/><Relationship Id="rId10" Type="http://schemas.openxmlformats.org/officeDocument/2006/relationships/slideLayout" Target="../slideLayouts/slideLayout101.xml"/><Relationship Id="rId4" Type="http://schemas.openxmlformats.org/officeDocument/2006/relationships/slideLayout" Target="../slideLayouts/slideLayout95.xml"/><Relationship Id="rId9" Type="http://schemas.openxmlformats.org/officeDocument/2006/relationships/slideLayout" Target="../slideLayouts/slideLayout10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10.xml"/><Relationship Id="rId13" Type="http://schemas.openxmlformats.org/officeDocument/2006/relationships/slideLayout" Target="../slideLayouts/slideLayout115.xml"/><Relationship Id="rId18" Type="http://schemas.openxmlformats.org/officeDocument/2006/relationships/slideLayout" Target="../slideLayouts/slideLayout120.xml"/><Relationship Id="rId26" Type="http://schemas.openxmlformats.org/officeDocument/2006/relationships/slideLayout" Target="../slideLayouts/slideLayout128.xml"/><Relationship Id="rId3" Type="http://schemas.openxmlformats.org/officeDocument/2006/relationships/slideLayout" Target="../slideLayouts/slideLayout105.xml"/><Relationship Id="rId21" Type="http://schemas.openxmlformats.org/officeDocument/2006/relationships/slideLayout" Target="../slideLayouts/slideLayout123.xml"/><Relationship Id="rId7" Type="http://schemas.openxmlformats.org/officeDocument/2006/relationships/slideLayout" Target="../slideLayouts/slideLayout109.xml"/><Relationship Id="rId12" Type="http://schemas.openxmlformats.org/officeDocument/2006/relationships/slideLayout" Target="../slideLayouts/slideLayout114.xml"/><Relationship Id="rId17" Type="http://schemas.openxmlformats.org/officeDocument/2006/relationships/slideLayout" Target="../slideLayouts/slideLayout119.xml"/><Relationship Id="rId25" Type="http://schemas.openxmlformats.org/officeDocument/2006/relationships/slideLayout" Target="../slideLayouts/slideLayout127.xml"/><Relationship Id="rId2" Type="http://schemas.openxmlformats.org/officeDocument/2006/relationships/slideLayout" Target="../slideLayouts/slideLayout104.xml"/><Relationship Id="rId16" Type="http://schemas.openxmlformats.org/officeDocument/2006/relationships/slideLayout" Target="../slideLayouts/slideLayout118.xml"/><Relationship Id="rId20" Type="http://schemas.openxmlformats.org/officeDocument/2006/relationships/slideLayout" Target="../slideLayouts/slideLayout122.xml"/><Relationship Id="rId29" Type="http://schemas.openxmlformats.org/officeDocument/2006/relationships/slideLayout" Target="../slideLayouts/slideLayout131.xml"/><Relationship Id="rId1" Type="http://schemas.openxmlformats.org/officeDocument/2006/relationships/slideLayout" Target="../slideLayouts/slideLayout103.xml"/><Relationship Id="rId6" Type="http://schemas.openxmlformats.org/officeDocument/2006/relationships/slideLayout" Target="../slideLayouts/slideLayout108.xml"/><Relationship Id="rId11" Type="http://schemas.openxmlformats.org/officeDocument/2006/relationships/slideLayout" Target="../slideLayouts/slideLayout113.xml"/><Relationship Id="rId24" Type="http://schemas.openxmlformats.org/officeDocument/2006/relationships/slideLayout" Target="../slideLayouts/slideLayout126.xml"/><Relationship Id="rId32" Type="http://schemas.openxmlformats.org/officeDocument/2006/relationships/theme" Target="../theme/theme8.xml"/><Relationship Id="rId5" Type="http://schemas.openxmlformats.org/officeDocument/2006/relationships/slideLayout" Target="../slideLayouts/slideLayout107.xml"/><Relationship Id="rId15" Type="http://schemas.openxmlformats.org/officeDocument/2006/relationships/slideLayout" Target="../slideLayouts/slideLayout117.xml"/><Relationship Id="rId23" Type="http://schemas.openxmlformats.org/officeDocument/2006/relationships/slideLayout" Target="../slideLayouts/slideLayout125.xml"/><Relationship Id="rId28" Type="http://schemas.openxmlformats.org/officeDocument/2006/relationships/slideLayout" Target="../slideLayouts/slideLayout130.xml"/><Relationship Id="rId10" Type="http://schemas.openxmlformats.org/officeDocument/2006/relationships/slideLayout" Target="../slideLayouts/slideLayout112.xml"/><Relationship Id="rId19" Type="http://schemas.openxmlformats.org/officeDocument/2006/relationships/slideLayout" Target="../slideLayouts/slideLayout121.xml"/><Relationship Id="rId31" Type="http://schemas.openxmlformats.org/officeDocument/2006/relationships/slideLayout" Target="../slideLayouts/slideLayout133.xml"/><Relationship Id="rId4" Type="http://schemas.openxmlformats.org/officeDocument/2006/relationships/slideLayout" Target="../slideLayouts/slideLayout106.xml"/><Relationship Id="rId9" Type="http://schemas.openxmlformats.org/officeDocument/2006/relationships/slideLayout" Target="../slideLayouts/slideLayout111.xml"/><Relationship Id="rId14" Type="http://schemas.openxmlformats.org/officeDocument/2006/relationships/slideLayout" Target="../slideLayouts/slideLayout116.xml"/><Relationship Id="rId22" Type="http://schemas.openxmlformats.org/officeDocument/2006/relationships/slideLayout" Target="../slideLayouts/slideLayout124.xml"/><Relationship Id="rId27" Type="http://schemas.openxmlformats.org/officeDocument/2006/relationships/slideLayout" Target="../slideLayouts/slideLayout129.xml"/><Relationship Id="rId30" Type="http://schemas.openxmlformats.org/officeDocument/2006/relationships/slideLayout" Target="../slideLayouts/slideLayout132.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41.xml"/><Relationship Id="rId13" Type="http://schemas.openxmlformats.org/officeDocument/2006/relationships/slideLayout" Target="../slideLayouts/slideLayout146.xml"/><Relationship Id="rId18" Type="http://schemas.openxmlformats.org/officeDocument/2006/relationships/slideLayout" Target="../slideLayouts/slideLayout151.xml"/><Relationship Id="rId26" Type="http://schemas.openxmlformats.org/officeDocument/2006/relationships/slideLayout" Target="../slideLayouts/slideLayout159.xml"/><Relationship Id="rId3" Type="http://schemas.openxmlformats.org/officeDocument/2006/relationships/slideLayout" Target="../slideLayouts/slideLayout136.xml"/><Relationship Id="rId21" Type="http://schemas.openxmlformats.org/officeDocument/2006/relationships/slideLayout" Target="../slideLayouts/slideLayout154.xml"/><Relationship Id="rId34" Type="http://schemas.openxmlformats.org/officeDocument/2006/relationships/slideLayout" Target="../slideLayouts/slideLayout167.xml"/><Relationship Id="rId7" Type="http://schemas.openxmlformats.org/officeDocument/2006/relationships/slideLayout" Target="../slideLayouts/slideLayout140.xml"/><Relationship Id="rId12" Type="http://schemas.openxmlformats.org/officeDocument/2006/relationships/slideLayout" Target="../slideLayouts/slideLayout145.xml"/><Relationship Id="rId17" Type="http://schemas.openxmlformats.org/officeDocument/2006/relationships/slideLayout" Target="../slideLayouts/slideLayout150.xml"/><Relationship Id="rId25" Type="http://schemas.openxmlformats.org/officeDocument/2006/relationships/slideLayout" Target="../slideLayouts/slideLayout158.xml"/><Relationship Id="rId33" Type="http://schemas.openxmlformats.org/officeDocument/2006/relationships/slideLayout" Target="../slideLayouts/slideLayout166.xml"/><Relationship Id="rId38" Type="http://schemas.openxmlformats.org/officeDocument/2006/relationships/theme" Target="../theme/theme9.xml"/><Relationship Id="rId2" Type="http://schemas.openxmlformats.org/officeDocument/2006/relationships/slideLayout" Target="../slideLayouts/slideLayout135.xml"/><Relationship Id="rId16" Type="http://schemas.openxmlformats.org/officeDocument/2006/relationships/slideLayout" Target="../slideLayouts/slideLayout149.xml"/><Relationship Id="rId20" Type="http://schemas.openxmlformats.org/officeDocument/2006/relationships/slideLayout" Target="../slideLayouts/slideLayout153.xml"/><Relationship Id="rId29" Type="http://schemas.openxmlformats.org/officeDocument/2006/relationships/slideLayout" Target="../slideLayouts/slideLayout162.xml"/><Relationship Id="rId1" Type="http://schemas.openxmlformats.org/officeDocument/2006/relationships/slideLayout" Target="../slideLayouts/slideLayout134.xml"/><Relationship Id="rId6" Type="http://schemas.openxmlformats.org/officeDocument/2006/relationships/slideLayout" Target="../slideLayouts/slideLayout139.xml"/><Relationship Id="rId11" Type="http://schemas.openxmlformats.org/officeDocument/2006/relationships/slideLayout" Target="../slideLayouts/slideLayout144.xml"/><Relationship Id="rId24" Type="http://schemas.openxmlformats.org/officeDocument/2006/relationships/slideLayout" Target="../slideLayouts/slideLayout157.xml"/><Relationship Id="rId32" Type="http://schemas.openxmlformats.org/officeDocument/2006/relationships/slideLayout" Target="../slideLayouts/slideLayout165.xml"/><Relationship Id="rId37" Type="http://schemas.openxmlformats.org/officeDocument/2006/relationships/slideLayout" Target="../slideLayouts/slideLayout170.xml"/><Relationship Id="rId5" Type="http://schemas.openxmlformats.org/officeDocument/2006/relationships/slideLayout" Target="../slideLayouts/slideLayout138.xml"/><Relationship Id="rId15" Type="http://schemas.openxmlformats.org/officeDocument/2006/relationships/slideLayout" Target="../slideLayouts/slideLayout148.xml"/><Relationship Id="rId23" Type="http://schemas.openxmlformats.org/officeDocument/2006/relationships/slideLayout" Target="../slideLayouts/slideLayout156.xml"/><Relationship Id="rId28" Type="http://schemas.openxmlformats.org/officeDocument/2006/relationships/slideLayout" Target="../slideLayouts/slideLayout161.xml"/><Relationship Id="rId36" Type="http://schemas.openxmlformats.org/officeDocument/2006/relationships/slideLayout" Target="../slideLayouts/slideLayout169.xml"/><Relationship Id="rId10" Type="http://schemas.openxmlformats.org/officeDocument/2006/relationships/slideLayout" Target="../slideLayouts/slideLayout143.xml"/><Relationship Id="rId19" Type="http://schemas.openxmlformats.org/officeDocument/2006/relationships/slideLayout" Target="../slideLayouts/slideLayout152.xml"/><Relationship Id="rId31" Type="http://schemas.openxmlformats.org/officeDocument/2006/relationships/slideLayout" Target="../slideLayouts/slideLayout164.xml"/><Relationship Id="rId4" Type="http://schemas.openxmlformats.org/officeDocument/2006/relationships/slideLayout" Target="../slideLayouts/slideLayout137.xml"/><Relationship Id="rId9" Type="http://schemas.openxmlformats.org/officeDocument/2006/relationships/slideLayout" Target="../slideLayouts/slideLayout142.xml"/><Relationship Id="rId14" Type="http://schemas.openxmlformats.org/officeDocument/2006/relationships/slideLayout" Target="../slideLayouts/slideLayout147.xml"/><Relationship Id="rId22" Type="http://schemas.openxmlformats.org/officeDocument/2006/relationships/slideLayout" Target="../slideLayouts/slideLayout155.xml"/><Relationship Id="rId27" Type="http://schemas.openxmlformats.org/officeDocument/2006/relationships/slideLayout" Target="../slideLayouts/slideLayout160.xml"/><Relationship Id="rId30" Type="http://schemas.openxmlformats.org/officeDocument/2006/relationships/slideLayout" Target="../slideLayouts/slideLayout163.xml"/><Relationship Id="rId35" Type="http://schemas.openxmlformats.org/officeDocument/2006/relationships/slideLayout" Target="../slideLayouts/slideLayout16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2E44FFF0-6CC2-B145-8E4A-6999CA4D865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1591016D-1369-6546-8666-6038B9CD0B6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14DBD8F-16D4-AA4D-8C09-33702B374CD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23C0B91-CE0D-C444-88B7-9CDBF01910AF}" type="datetimeFigureOut">
              <a:rPr lang="en-US" smtClean="0"/>
              <a:t>5/25/2023</a:t>
            </a:fld>
            <a:endParaRPr lang="en-US"/>
          </a:p>
        </p:txBody>
      </p:sp>
      <p:sp>
        <p:nvSpPr>
          <p:cNvPr id="5" name="Footer Placeholder 4">
            <a:extLst>
              <a:ext uri="{FF2B5EF4-FFF2-40B4-BE49-F238E27FC236}">
                <a16:creationId xmlns:a16="http://schemas.microsoft.com/office/drawing/2014/main" id="{D7AC1036-85D9-A448-A58E-C951EB8623B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B3D1E665-5876-5744-92C2-7A544764C4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F34386E-91CB-6F4E-AF44-76F488AE4FDA}" type="slidenum">
              <a:rPr lang="en-US" smtClean="0"/>
              <a:t>‹#›</a:t>
            </a:fld>
            <a:endParaRPr lang="en-US"/>
          </a:p>
        </p:txBody>
      </p:sp>
    </p:spTree>
    <p:extLst>
      <p:ext uri="{BB962C8B-B14F-4D97-AF65-F5344CB8AC3E}">
        <p14:creationId xmlns:p14="http://schemas.microsoft.com/office/powerpoint/2010/main" val="7450891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1026" name="Espace réservé du titre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fr-FR"/>
              <a:t>Modifiez le style du titre</a:t>
            </a:r>
          </a:p>
        </p:txBody>
      </p:sp>
      <p:sp>
        <p:nvSpPr>
          <p:cNvPr id="1027" name="Espace réservé du texte 2"/>
          <p:cNvSpPr>
            <a:spLocks noGrp="1"/>
          </p:cNvSpPr>
          <p:nvPr>
            <p:ph type="body" idx="1"/>
          </p:nvPr>
        </p:nvSpPr>
        <p:spPr bwMode="auto">
          <a:xfrm>
            <a:off x="609600" y="1600206"/>
            <a:ext cx="109728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fr-FR"/>
              <a:t>Modifiez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4" name="Espace réservé de la date 3"/>
          <p:cNvSpPr>
            <a:spLocks noGrp="1"/>
          </p:cNvSpPr>
          <p:nvPr>
            <p:ph type="dt" sz="half" idx="2"/>
          </p:nvPr>
        </p:nvSpPr>
        <p:spPr>
          <a:xfrm>
            <a:off x="609600" y="6356383"/>
            <a:ext cx="2844800" cy="365125"/>
          </a:xfrm>
          <a:prstGeom prst="rect">
            <a:avLst/>
          </a:prstGeom>
        </p:spPr>
        <p:txBody>
          <a:bodyPr vert="horz" lIns="91440" tIns="45720" rIns="91440" bIns="45720" rtlCol="0" anchor="ctr"/>
          <a:lstStyle>
            <a:lvl1pPr algn="l" fontAlgn="auto">
              <a:spcBef>
                <a:spcPts val="0"/>
              </a:spcBef>
              <a:spcAft>
                <a:spcPts val="0"/>
              </a:spcAft>
              <a:defRPr sz="900">
                <a:solidFill>
                  <a:schemeClr val="tx1">
                    <a:tint val="75000"/>
                  </a:schemeClr>
                </a:solidFill>
                <a:latin typeface="+mn-lt"/>
              </a:defRPr>
            </a:lvl1pPr>
          </a:lstStyle>
          <a:p>
            <a:pPr defTabSz="685800">
              <a:defRPr/>
            </a:pPr>
            <a:fld id="{8D387482-00C4-44DA-BDBB-10B4B2482030}" type="datetimeFigureOut">
              <a:rPr lang="fr-FR" smtClean="0">
                <a:solidFill>
                  <a:prstClr val="white">
                    <a:tint val="75000"/>
                  </a:prstClr>
                </a:solidFill>
                <a:sym typeface="Calibri"/>
              </a:rPr>
              <a:pPr defTabSz="685800">
                <a:defRPr/>
              </a:pPr>
              <a:t>25/05/2023</a:t>
            </a:fld>
            <a:endParaRPr lang="fr-FR">
              <a:solidFill>
                <a:prstClr val="white">
                  <a:tint val="75000"/>
                </a:prstClr>
              </a:solidFill>
              <a:sym typeface="Calibri"/>
            </a:endParaRPr>
          </a:p>
        </p:txBody>
      </p:sp>
      <p:sp>
        <p:nvSpPr>
          <p:cNvPr id="5" name="Espace réservé du pied de page 4"/>
          <p:cNvSpPr>
            <a:spLocks noGrp="1"/>
          </p:cNvSpPr>
          <p:nvPr>
            <p:ph type="ftr" sz="quarter" idx="3"/>
          </p:nvPr>
        </p:nvSpPr>
        <p:spPr>
          <a:xfrm>
            <a:off x="4165600" y="6356383"/>
            <a:ext cx="3860800" cy="365125"/>
          </a:xfrm>
          <a:prstGeom prst="rect">
            <a:avLst/>
          </a:prstGeom>
        </p:spPr>
        <p:txBody>
          <a:bodyPr vert="horz" lIns="91440" tIns="45720" rIns="91440" bIns="45720" rtlCol="0" anchor="ctr"/>
          <a:lstStyle>
            <a:lvl1pPr algn="ctr" fontAlgn="auto">
              <a:spcBef>
                <a:spcPts val="0"/>
              </a:spcBef>
              <a:spcAft>
                <a:spcPts val="0"/>
              </a:spcAft>
              <a:defRPr sz="900">
                <a:solidFill>
                  <a:schemeClr val="tx1">
                    <a:tint val="75000"/>
                  </a:schemeClr>
                </a:solidFill>
                <a:latin typeface="+mn-lt"/>
              </a:defRPr>
            </a:lvl1pPr>
          </a:lstStyle>
          <a:p>
            <a:pPr defTabSz="685800">
              <a:defRPr/>
            </a:pPr>
            <a:endParaRPr lang="fr-FR">
              <a:solidFill>
                <a:prstClr val="white">
                  <a:tint val="75000"/>
                </a:prstClr>
              </a:solidFill>
              <a:sym typeface="Calibri"/>
            </a:endParaRPr>
          </a:p>
        </p:txBody>
      </p:sp>
      <p:sp>
        <p:nvSpPr>
          <p:cNvPr id="6" name="Espace réservé du numéro de diapositive 5"/>
          <p:cNvSpPr>
            <a:spLocks noGrp="1"/>
          </p:cNvSpPr>
          <p:nvPr>
            <p:ph type="sldNum" sz="quarter" idx="4"/>
          </p:nvPr>
        </p:nvSpPr>
        <p:spPr>
          <a:xfrm>
            <a:off x="8737600" y="6356383"/>
            <a:ext cx="2844800" cy="365125"/>
          </a:xfrm>
          <a:prstGeom prst="rect">
            <a:avLst/>
          </a:prstGeom>
        </p:spPr>
        <p:txBody>
          <a:bodyPr vert="horz" lIns="91440" tIns="45720" rIns="91440" bIns="45720" rtlCol="0" anchor="ctr"/>
          <a:lstStyle>
            <a:lvl1pPr algn="r" fontAlgn="auto">
              <a:spcBef>
                <a:spcPts val="0"/>
              </a:spcBef>
              <a:spcAft>
                <a:spcPts val="0"/>
              </a:spcAft>
              <a:defRPr sz="900">
                <a:solidFill>
                  <a:schemeClr val="tx1">
                    <a:tint val="75000"/>
                  </a:schemeClr>
                </a:solidFill>
                <a:latin typeface="+mn-lt"/>
              </a:defRPr>
            </a:lvl1pPr>
          </a:lstStyle>
          <a:p>
            <a:pPr defTabSz="685800">
              <a:defRPr/>
            </a:pPr>
            <a:fld id="{2B741B71-06AE-4247-8667-DA1598ACF6E4}" type="slidenum">
              <a:rPr lang="fr-FR" smtClean="0">
                <a:solidFill>
                  <a:prstClr val="white">
                    <a:tint val="75000"/>
                  </a:prstClr>
                </a:solidFill>
                <a:sym typeface="Calibri"/>
              </a:rPr>
              <a:pPr defTabSz="685800">
                <a:defRPr/>
              </a:pPr>
              <a:t>‹#›</a:t>
            </a:fld>
            <a:endParaRPr lang="fr-FR">
              <a:solidFill>
                <a:prstClr val="white">
                  <a:tint val="75000"/>
                </a:prstClr>
              </a:solidFill>
              <a:sym typeface="Calibri"/>
            </a:endParaRPr>
          </a:p>
        </p:txBody>
      </p:sp>
      <p:pic>
        <p:nvPicPr>
          <p:cNvPr id="1031" name="Picture 20" descr="C:\Documents and Settings\aliz_cb\Mes documents\Mes images\Bandeau Izabel.jp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6518308"/>
            <a:ext cx="12192000" cy="339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32" name="Picture 17" descr="C:\Documents and Settings\aliz_cb\Mes documents\Mes images\Bandeau Izabel.jpg"/>
          <p:cNvPicPr>
            <a:picLocks noChangeAspect="1" noChangeArrowheads="1"/>
          </p:cNvPicPr>
          <p:nvPr userDrawn="1"/>
        </p:nvPicPr>
        <p:blipFill>
          <a:blip r:embed="rId15">
            <a:extLst>
              <a:ext uri="{28A0092B-C50C-407E-A947-70E740481C1C}">
                <a14:useLocalDpi xmlns:a14="http://schemas.microsoft.com/office/drawing/2010/main" val="0"/>
              </a:ext>
            </a:extLst>
          </a:blip>
          <a:srcRect/>
          <a:stretch>
            <a:fillRect/>
          </a:stretch>
        </p:blipFill>
        <p:spPr bwMode="auto">
          <a:xfrm>
            <a:off x="0" y="33"/>
            <a:ext cx="12192000" cy="1298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39191353"/>
      </p:ext>
    </p:extLst>
  </p:cSld>
  <p:clrMap bg1="dk1" tx1="lt1" bg2="dk2" tx2="lt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 id="2147483887" r:id="rId12"/>
    <p:sldLayoutId id="2147483889" r:id="rId13"/>
  </p:sldLayoutIdLst>
  <p:txStyles>
    <p:titleStyle>
      <a:lvl1pPr algn="ctr" rtl="0" eaLnBrk="0" fontAlgn="base" hangingPunct="0">
        <a:spcBef>
          <a:spcPct val="0"/>
        </a:spcBef>
        <a:spcAft>
          <a:spcPct val="0"/>
        </a:spcAft>
        <a:defRPr sz="3300" kern="1200">
          <a:solidFill>
            <a:schemeClr val="tx1"/>
          </a:solidFill>
          <a:latin typeface="+mj-lt"/>
          <a:ea typeface="+mj-ea"/>
          <a:cs typeface="+mj-cs"/>
        </a:defRPr>
      </a:lvl1pPr>
      <a:lvl2pPr algn="ctr" rtl="0" eaLnBrk="0" fontAlgn="base" hangingPunct="0">
        <a:spcBef>
          <a:spcPct val="0"/>
        </a:spcBef>
        <a:spcAft>
          <a:spcPct val="0"/>
        </a:spcAft>
        <a:defRPr sz="3300">
          <a:solidFill>
            <a:schemeClr val="tx1"/>
          </a:solidFill>
          <a:latin typeface="Calibri" pitchFamily="34" charset="0"/>
        </a:defRPr>
      </a:lvl2pPr>
      <a:lvl3pPr algn="ctr" rtl="0" eaLnBrk="0" fontAlgn="base" hangingPunct="0">
        <a:spcBef>
          <a:spcPct val="0"/>
        </a:spcBef>
        <a:spcAft>
          <a:spcPct val="0"/>
        </a:spcAft>
        <a:defRPr sz="3300">
          <a:solidFill>
            <a:schemeClr val="tx1"/>
          </a:solidFill>
          <a:latin typeface="Calibri" pitchFamily="34" charset="0"/>
        </a:defRPr>
      </a:lvl3pPr>
      <a:lvl4pPr algn="ctr" rtl="0" eaLnBrk="0" fontAlgn="base" hangingPunct="0">
        <a:spcBef>
          <a:spcPct val="0"/>
        </a:spcBef>
        <a:spcAft>
          <a:spcPct val="0"/>
        </a:spcAft>
        <a:defRPr sz="3300">
          <a:solidFill>
            <a:schemeClr val="tx1"/>
          </a:solidFill>
          <a:latin typeface="Calibri" pitchFamily="34" charset="0"/>
        </a:defRPr>
      </a:lvl4pPr>
      <a:lvl5pPr algn="ctr" rtl="0" eaLnBrk="0" fontAlgn="base" hangingPunct="0">
        <a:spcBef>
          <a:spcPct val="0"/>
        </a:spcBef>
        <a:spcAft>
          <a:spcPct val="0"/>
        </a:spcAft>
        <a:defRPr sz="3300">
          <a:solidFill>
            <a:schemeClr val="tx1"/>
          </a:solidFill>
          <a:latin typeface="Calibri" pitchFamily="34" charset="0"/>
        </a:defRPr>
      </a:lvl5pPr>
      <a:lvl6pPr marL="342900" algn="ctr" rtl="0" fontAlgn="base">
        <a:spcBef>
          <a:spcPct val="0"/>
        </a:spcBef>
        <a:spcAft>
          <a:spcPct val="0"/>
        </a:spcAft>
        <a:defRPr sz="3300">
          <a:solidFill>
            <a:schemeClr val="tx1"/>
          </a:solidFill>
          <a:latin typeface="Calibri" pitchFamily="34" charset="0"/>
        </a:defRPr>
      </a:lvl6pPr>
      <a:lvl7pPr marL="685800" algn="ctr" rtl="0" fontAlgn="base">
        <a:spcBef>
          <a:spcPct val="0"/>
        </a:spcBef>
        <a:spcAft>
          <a:spcPct val="0"/>
        </a:spcAft>
        <a:defRPr sz="3300">
          <a:solidFill>
            <a:schemeClr val="tx1"/>
          </a:solidFill>
          <a:latin typeface="Calibri" pitchFamily="34" charset="0"/>
        </a:defRPr>
      </a:lvl7pPr>
      <a:lvl8pPr marL="1028700" algn="ctr" rtl="0" fontAlgn="base">
        <a:spcBef>
          <a:spcPct val="0"/>
        </a:spcBef>
        <a:spcAft>
          <a:spcPct val="0"/>
        </a:spcAft>
        <a:defRPr sz="3300">
          <a:solidFill>
            <a:schemeClr val="tx1"/>
          </a:solidFill>
          <a:latin typeface="Calibri" pitchFamily="34" charset="0"/>
        </a:defRPr>
      </a:lvl8pPr>
      <a:lvl9pPr marL="1371600" algn="ctr" rtl="0" fontAlgn="base">
        <a:spcBef>
          <a:spcPct val="0"/>
        </a:spcBef>
        <a:spcAft>
          <a:spcPct val="0"/>
        </a:spcAft>
        <a:defRPr sz="3300">
          <a:solidFill>
            <a:schemeClr val="tx1"/>
          </a:solidFill>
          <a:latin typeface="Calibri" pitchFamily="34" charset="0"/>
        </a:defRPr>
      </a:lvl9pPr>
    </p:titleStyle>
    <p:bodyStyle>
      <a:lvl1pPr marL="257175" indent="-257175"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1pPr>
      <a:lvl2pPr marL="557213" indent="-214313" algn="l" rtl="0" eaLnBrk="0" fontAlgn="base" hangingPunct="0">
        <a:spcBef>
          <a:spcPct val="20000"/>
        </a:spcBef>
        <a:spcAft>
          <a:spcPct val="0"/>
        </a:spcAft>
        <a:buFont typeface="Arial" charset="0"/>
        <a:buChar char="–"/>
        <a:defRPr sz="2100" kern="1200">
          <a:solidFill>
            <a:schemeClr val="tx1"/>
          </a:solidFill>
          <a:latin typeface="+mn-lt"/>
          <a:ea typeface="+mn-ea"/>
          <a:cs typeface="+mn-cs"/>
        </a:defRPr>
      </a:lvl2pPr>
      <a:lvl3pPr marL="857250" indent="-171450" algn="l" rtl="0" eaLnBrk="0" fontAlgn="base" hangingPunct="0">
        <a:spcBef>
          <a:spcPct val="20000"/>
        </a:spcBef>
        <a:spcAft>
          <a:spcPct val="0"/>
        </a:spcAft>
        <a:buFont typeface="Arial" charset="0"/>
        <a:buChar char="•"/>
        <a:defRPr sz="1800" kern="1200">
          <a:solidFill>
            <a:schemeClr val="tx1"/>
          </a:solidFill>
          <a:latin typeface="+mn-lt"/>
          <a:ea typeface="+mn-ea"/>
          <a:cs typeface="+mn-cs"/>
        </a:defRPr>
      </a:lvl3pPr>
      <a:lvl4pPr marL="12001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4pPr>
      <a:lvl5pPr marL="1543050" indent="-171450" algn="l" rtl="0" eaLnBrk="0" fontAlgn="base" hangingPunct="0">
        <a:spcBef>
          <a:spcPct val="20000"/>
        </a:spcBef>
        <a:spcAft>
          <a:spcPct val="0"/>
        </a:spcAft>
        <a:buFont typeface="Arial"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itchFamily="34" charset="0"/>
        <a:buChar char="•"/>
        <a:defRPr sz="1500" kern="1200">
          <a:solidFill>
            <a:schemeClr val="tx1"/>
          </a:solidFill>
          <a:latin typeface="+mn-lt"/>
          <a:ea typeface="+mn-ea"/>
          <a:cs typeface="+mn-cs"/>
        </a:defRPr>
      </a:lvl9pPr>
    </p:bodyStyle>
    <p:otherStyle>
      <a:defPPr>
        <a:defRPr lang="fr-FR"/>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sp>
        <p:nvSpPr>
          <p:cNvPr id="1026" name="Title Placeholder 8"/>
          <p:cNvSpPr>
            <a:spLocks noGrp="1"/>
          </p:cNvSpPr>
          <p:nvPr>
            <p:ph type="title"/>
          </p:nvPr>
        </p:nvSpPr>
        <p:spPr bwMode="auto">
          <a:xfrm>
            <a:off x="609600" y="404813"/>
            <a:ext cx="109728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0" tIns="45720" rIns="0" bIns="0" numCol="1" anchor="b" anchorCtr="0" compatLnSpc="1">
            <a:prstTxWarp prst="textNoShape">
              <a:avLst/>
            </a:prstTxWarp>
          </a:bodyPr>
          <a:lstStyle/>
          <a:p>
            <a:pPr lvl="0"/>
            <a:r>
              <a:rPr lang="en-US" altLang="en-US"/>
              <a:t>Click to edit Master title style</a:t>
            </a:r>
          </a:p>
        </p:txBody>
      </p:sp>
      <p:sp>
        <p:nvSpPr>
          <p:cNvPr id="1027" name="Text Placeholder 29"/>
          <p:cNvSpPr>
            <a:spLocks noGrp="1"/>
          </p:cNvSpPr>
          <p:nvPr>
            <p:ph type="body" idx="1"/>
          </p:nvPr>
        </p:nvSpPr>
        <p:spPr bwMode="auto">
          <a:xfrm>
            <a:off x="609600" y="1935164"/>
            <a:ext cx="10972800" cy="43894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 name="Date Placeholder 9"/>
          <p:cNvSpPr>
            <a:spLocks noGrp="1"/>
          </p:cNvSpPr>
          <p:nvPr>
            <p:ph type="dt" sz="half" idx="2"/>
          </p:nvPr>
        </p:nvSpPr>
        <p:spPr>
          <a:xfrm>
            <a:off x="609600" y="6356351"/>
            <a:ext cx="2844800" cy="365125"/>
          </a:xfrm>
          <a:prstGeom prst="rect">
            <a:avLst/>
          </a:prstGeom>
        </p:spPr>
        <p:txBody>
          <a:bodyPr vert="horz" wrap="square" lIns="0" tIns="0" rIns="0" bIns="0" numCol="1" anchor="b" anchorCtr="0" compatLnSpc="1">
            <a:prstTxWarp prst="textNoShape">
              <a:avLst/>
            </a:prstTxWarp>
          </a:bodyPr>
          <a:lstStyle>
            <a:lvl1pPr>
              <a:defRPr sz="1200">
                <a:solidFill>
                  <a:srgbClr val="D1EAEE"/>
                </a:solidFill>
                <a:effectLst/>
                <a:latin typeface="Constantia" pitchFamily="18" charset="0"/>
              </a:defRPr>
            </a:lvl1pPr>
          </a:lstStyle>
          <a:p>
            <a:pPr fontAlgn="base">
              <a:spcBef>
                <a:spcPct val="0"/>
              </a:spcBef>
              <a:spcAft>
                <a:spcPct val="0"/>
              </a:spcAft>
            </a:pPr>
            <a:fld id="{1C424293-74F7-4D73-8432-5B4D6682493E}" type="datetime1">
              <a:rPr lang="en-US" altLang="en-US" smtClean="0">
                <a:cs typeface="Arial" pitchFamily="34" charset="0"/>
              </a:rPr>
              <a:pPr fontAlgn="base">
                <a:spcBef>
                  <a:spcPct val="0"/>
                </a:spcBef>
                <a:spcAft>
                  <a:spcPct val="0"/>
                </a:spcAft>
              </a:pPr>
              <a:t>5/25/2023</a:t>
            </a:fld>
            <a:endParaRPr lang="en-US" altLang="en-US">
              <a:cs typeface="Arial" pitchFamily="34" charset="0"/>
            </a:endParaRPr>
          </a:p>
        </p:txBody>
      </p:sp>
      <p:sp>
        <p:nvSpPr>
          <p:cNvPr id="22" name="Footer Placeholder 21"/>
          <p:cNvSpPr>
            <a:spLocks noGrp="1"/>
          </p:cNvSpPr>
          <p:nvPr>
            <p:ph type="ftr" sz="quarter" idx="3"/>
          </p:nvPr>
        </p:nvSpPr>
        <p:spPr>
          <a:xfrm>
            <a:off x="3556000" y="6356351"/>
            <a:ext cx="4470400" cy="365125"/>
          </a:xfrm>
          <a:prstGeom prst="rect">
            <a:avLst/>
          </a:prstGeom>
        </p:spPr>
        <p:txBody>
          <a:bodyPr vert="horz" wrap="square" lIns="0" tIns="0" rIns="0" bIns="0" numCol="1" anchor="b" anchorCtr="0" compatLnSpc="1">
            <a:prstTxWarp prst="textNoShape">
              <a:avLst/>
            </a:prstTxWarp>
          </a:bodyPr>
          <a:lstStyle>
            <a:lvl1pPr algn="l">
              <a:defRPr sz="1200">
                <a:solidFill>
                  <a:srgbClr val="D1EAEE"/>
                </a:solidFill>
                <a:effectLst/>
                <a:latin typeface="Constantia" pitchFamily="18" charset="0"/>
                <a:ea typeface="+mn-ea"/>
                <a:cs typeface="+mn-cs"/>
              </a:defRPr>
            </a:lvl1pPr>
          </a:lstStyle>
          <a:p>
            <a:pPr fontAlgn="base">
              <a:spcBef>
                <a:spcPct val="0"/>
              </a:spcBef>
              <a:spcAft>
                <a:spcPct val="0"/>
              </a:spcAft>
              <a:defRPr/>
            </a:pPr>
            <a:endParaRPr lang="en-CA"/>
          </a:p>
        </p:txBody>
      </p:sp>
      <p:sp>
        <p:nvSpPr>
          <p:cNvPr id="18" name="Slide Number Placeholder 17"/>
          <p:cNvSpPr>
            <a:spLocks noGrp="1"/>
          </p:cNvSpPr>
          <p:nvPr>
            <p:ph type="sldNum" sz="quarter" idx="4"/>
          </p:nvPr>
        </p:nvSpPr>
        <p:spPr>
          <a:xfrm>
            <a:off x="10566400" y="6356351"/>
            <a:ext cx="1016000" cy="365125"/>
          </a:xfrm>
          <a:prstGeom prst="rect">
            <a:avLst/>
          </a:prstGeom>
        </p:spPr>
        <p:txBody>
          <a:bodyPr vert="horz" wrap="square" lIns="0" tIns="0" rIns="0" bIns="0" numCol="1" anchor="b" anchorCtr="0" compatLnSpc="1">
            <a:prstTxWarp prst="textNoShape">
              <a:avLst/>
            </a:prstTxWarp>
          </a:bodyPr>
          <a:lstStyle>
            <a:lvl1pPr algn="r">
              <a:defRPr sz="1200">
                <a:solidFill>
                  <a:srgbClr val="D1EAEE"/>
                </a:solidFill>
                <a:effectLst/>
                <a:latin typeface="Constantia" pitchFamily="18" charset="0"/>
              </a:defRPr>
            </a:lvl1pPr>
          </a:lstStyle>
          <a:p>
            <a:pPr fontAlgn="base">
              <a:spcBef>
                <a:spcPct val="0"/>
              </a:spcBef>
              <a:spcAft>
                <a:spcPct val="0"/>
              </a:spcAft>
            </a:pPr>
            <a:fld id="{10CC77E7-8DDA-4915-9754-856ABDE97B99}" type="slidenum">
              <a:rPr lang="en-US" altLang="en-US" smtClean="0">
                <a:cs typeface="Arial" pitchFamily="34" charset="0"/>
              </a:rPr>
              <a:pPr fontAlgn="base">
                <a:spcBef>
                  <a:spcPct val="0"/>
                </a:spcBef>
                <a:spcAft>
                  <a:spcPct val="0"/>
                </a:spcAft>
              </a:pPr>
              <a:t>‹#›</a:t>
            </a:fld>
            <a:endParaRPr lang="en-US" altLang="en-US">
              <a:cs typeface="Arial" pitchFamily="34" charset="0"/>
            </a:endParaRPr>
          </a:p>
        </p:txBody>
      </p:sp>
      <p:grpSp>
        <p:nvGrpSpPr>
          <p:cNvPr id="1031" name="Group 16"/>
          <p:cNvGrpSpPr>
            <a:grpSpLocks/>
          </p:cNvGrpSpPr>
          <p:nvPr/>
        </p:nvGrpSpPr>
        <p:grpSpPr bwMode="auto">
          <a:xfrm>
            <a:off x="-25399" y="-7938"/>
            <a:ext cx="12240684" cy="1041401"/>
            <a:chOff x="-12" y="-5"/>
            <a:chExt cx="5783" cy="656"/>
          </a:xfrm>
        </p:grpSpPr>
        <p:sp>
          <p:nvSpPr>
            <p:cNvPr id="7" name="Freeform 6"/>
            <p:cNvSpPr>
              <a:spLocks/>
            </p:cNvSpPr>
            <p:nvPr/>
          </p:nvSpPr>
          <p:spPr bwMode="auto">
            <a:xfrm>
              <a:off x="-6" y="-5"/>
              <a:ext cx="5772" cy="656"/>
            </a:xfrm>
            <a:custGeom>
              <a:avLst>
                <a:gd name="A1" fmla="val 0"/>
                <a:gd name="A2" fmla="val 0"/>
                <a:gd name="A3" fmla="val 0"/>
                <a:gd name="A4" fmla="val 0"/>
                <a:gd name="A5" fmla="val 0"/>
                <a:gd name="A6" fmla="val 0"/>
                <a:gd name="A7" fmla="val 0"/>
                <a:gd name="A8" fmla="val 0"/>
              </a:avLst>
              <a:gdLst/>
              <a:ahLst/>
              <a:cxnLst>
                <a:cxn ang="0">
                  <a:pos x="6" y="2"/>
                </a:cxn>
                <a:cxn ang="0">
                  <a:pos x="2542" y="0"/>
                </a:cxn>
                <a:cxn ang="0">
                  <a:pos x="4374" y="367"/>
                </a:cxn>
                <a:cxn ang="0">
                  <a:pos x="5766" y="55"/>
                </a:cxn>
                <a:cxn ang="0">
                  <a:pos x="5772" y="213"/>
                </a:cxn>
                <a:cxn ang="0">
                  <a:pos x="4302" y="439"/>
                </a:cxn>
                <a:cxn ang="0">
                  <a:pos x="1488" y="201"/>
                </a:cxn>
                <a:cxn ang="0">
                  <a:pos x="0" y="656"/>
                </a:cxn>
                <a:cxn ang="0">
                  <a:pos x="6" y="2"/>
                </a:cxn>
              </a:cxnLst>
              <a:rect l="0" t="0" r="0" b="0"/>
              <a:pathLst>
                <a:path w="5772" h="656">
                  <a:moveTo>
                    <a:pt x="6" y="2"/>
                  </a:moveTo>
                  <a:lnTo>
                    <a:pt x="2542" y="0"/>
                  </a:lnTo>
                  <a:cubicBezTo>
                    <a:pt x="2746" y="101"/>
                    <a:pt x="3828" y="367"/>
                    <a:pt x="4374" y="367"/>
                  </a:cubicBezTo>
                  <a:cubicBezTo>
                    <a:pt x="4920" y="367"/>
                    <a:pt x="5526" y="152"/>
                    <a:pt x="5766" y="55"/>
                  </a:cubicBezTo>
                  <a:lnTo>
                    <a:pt x="5772" y="213"/>
                  </a:lnTo>
                  <a:cubicBezTo>
                    <a:pt x="5670" y="257"/>
                    <a:pt x="5016" y="441"/>
                    <a:pt x="4302" y="439"/>
                  </a:cubicBezTo>
                  <a:cubicBezTo>
                    <a:pt x="3588" y="437"/>
                    <a:pt x="2205" y="165"/>
                    <a:pt x="1488" y="201"/>
                  </a:cubicBezTo>
                  <a:cubicBezTo>
                    <a:pt x="750" y="209"/>
                    <a:pt x="270" y="482"/>
                    <a:pt x="0" y="656"/>
                  </a:cubicBezTo>
                  <a:lnTo>
                    <a:pt x="6" y="2"/>
                  </a:lnTo>
                  <a:close/>
                </a:path>
              </a:pathLst>
            </a:custGeom>
            <a:gradFill>
              <a:gsLst>
                <a:gs pos="0">
                  <a:schemeClr val="accent2">
                    <a:shade val="50000"/>
                    <a:alpha val="45000"/>
                    <a:satMod val="120000"/>
                  </a:schemeClr>
                </a:gs>
                <a:gs pos="100000">
                  <a:schemeClr val="accent3">
                    <a:shade val="80000"/>
                    <a:alpha val="55000"/>
                    <a:satMod val="155000"/>
                  </a:schemeClr>
                </a:gs>
              </a:gsLst>
              <a:lin ang="5400000" scaled="1"/>
            </a:gradFill>
            <a:ln w="9525" cap="flat" cmpd="sng" algn="ctr">
              <a:noFill/>
              <a:prstDash val="solid"/>
              <a:round/>
              <a:headEnd type="none" w="med" len="med"/>
              <a:tailEnd type="none" w="med" len="med"/>
            </a:ln>
            <a:effectLst/>
          </p:spPr>
          <p:txBody>
            <a:bodyPr/>
            <a:lstStyle/>
            <a:p>
              <a:pPr defTabSz="914400">
                <a:defRPr/>
              </a:pPr>
              <a:endParaRPr lang="en-US" sz="1800">
                <a:solidFill>
                  <a:prstClr val="white"/>
                </a:solidFill>
              </a:endParaRPr>
            </a:p>
          </p:txBody>
        </p:sp>
        <p:sp>
          <p:nvSpPr>
            <p:cNvPr id="8" name="Freeform 7"/>
            <p:cNvSpPr>
              <a:spLocks/>
            </p:cNvSpPr>
            <p:nvPr/>
          </p:nvSpPr>
          <p:spPr bwMode="auto">
            <a:xfrm>
              <a:off x="2760" y="-5"/>
              <a:ext cx="3000" cy="402"/>
            </a:xfrm>
            <a:custGeom>
              <a:avLst>
                <a:gd name="A1" fmla="val 0"/>
                <a:gd name="A2" fmla="val 0"/>
                <a:gd name="A3" fmla="val 0"/>
                <a:gd name="A4" fmla="val 0"/>
                <a:gd name="A5" fmla="val 0"/>
                <a:gd name="A6" fmla="val 0"/>
                <a:gd name="A7" fmla="val 0"/>
                <a:gd name="A8" fmla="val 0"/>
              </a:avLst>
              <a:gdLst/>
              <a:ahLst/>
              <a:cxnLst>
                <a:cxn ang="0">
                  <a:pos x="0" y="0"/>
                </a:cxn>
                <a:cxn ang="0">
                  <a:pos x="1668" y="564"/>
                </a:cxn>
                <a:cxn ang="0">
                  <a:pos x="3000" y="186"/>
                </a:cxn>
                <a:cxn ang="0">
                  <a:pos x="3000" y="6"/>
                </a:cxn>
                <a:cxn ang="0">
                  <a:pos x="0" y="0"/>
                </a:cxn>
              </a:cxnLst>
              <a:rect l="0" t="0" r="0" b="0"/>
              <a:pathLst>
                <a:path w="3000" h="595">
                  <a:moveTo>
                    <a:pt x="0" y="0"/>
                  </a:moveTo>
                  <a:cubicBezTo>
                    <a:pt x="174" y="102"/>
                    <a:pt x="1168" y="533"/>
                    <a:pt x="1668" y="564"/>
                  </a:cubicBezTo>
                  <a:cubicBezTo>
                    <a:pt x="2168" y="595"/>
                    <a:pt x="2778" y="279"/>
                    <a:pt x="3000" y="186"/>
                  </a:cubicBezTo>
                  <a:lnTo>
                    <a:pt x="3000" y="6"/>
                  </a:lnTo>
                  <a:lnTo>
                    <a:pt x="0" y="0"/>
                  </a:lnTo>
                  <a:close/>
                </a:path>
              </a:pathLst>
            </a:custGeom>
            <a:gradFill>
              <a:gsLst>
                <a:gs pos="0">
                  <a:schemeClr val="accent3">
                    <a:shade val="50000"/>
                    <a:alpha val="30000"/>
                    <a:satMod val="130000"/>
                  </a:schemeClr>
                </a:gs>
                <a:gs pos="80000">
                  <a:schemeClr val="accent2">
                    <a:shade val="75000"/>
                    <a:alpha val="45000"/>
                    <a:satMod val="140000"/>
                  </a:schemeClr>
                </a:gs>
              </a:gsLst>
              <a:lin ang="5400000" scaled="1"/>
            </a:gradFill>
            <a:ln w="9525" cap="flat" cmpd="sng" algn="ctr">
              <a:noFill/>
              <a:prstDash val="solid"/>
              <a:round/>
              <a:headEnd type="none" w="med" len="med"/>
              <a:tailEnd type="none" w="med" len="med"/>
            </a:ln>
            <a:effectLst/>
          </p:spPr>
          <p:txBody>
            <a:bodyPr/>
            <a:lstStyle/>
            <a:p>
              <a:pPr defTabSz="914400">
                <a:defRPr/>
              </a:pPr>
              <a:endParaRPr lang="en-US" sz="1800">
                <a:solidFill>
                  <a:prstClr val="white"/>
                </a:solidFill>
              </a:endParaRPr>
            </a:p>
          </p:txBody>
        </p:sp>
        <p:grpSp>
          <p:nvGrpSpPr>
            <p:cNvPr id="1034" name="Group 1"/>
            <p:cNvGrpSpPr>
              <a:grpSpLocks/>
            </p:cNvGrpSpPr>
            <p:nvPr/>
          </p:nvGrpSpPr>
          <p:grpSpPr bwMode="auto">
            <a:xfrm>
              <a:off x="-12" y="128"/>
              <a:ext cx="5783" cy="408"/>
              <a:chOff x="-19045" y="216550"/>
              <a:chExt cx="9180548" cy="649224"/>
            </a:xfrm>
          </p:grpSpPr>
          <p:sp>
            <p:nvSpPr>
              <p:cNvPr id="12" name="Freeform 11"/>
              <p:cNvSpPr>
                <a:spLocks/>
              </p:cNvSpPr>
              <p:nvPr/>
            </p:nvSpPr>
            <p:spPr bwMode="auto">
              <a:xfrm rot="21435692">
                <a:off x="-19045" y="216550"/>
                <a:ext cx="9163050" cy="649224"/>
              </a:xfrm>
              <a:custGeom>
                <a:avLst>
                  <a:gd name="A1" fmla="val 0"/>
                  <a:gd name="A2" fmla="val 0"/>
                  <a:gd name="A3" fmla="val 0"/>
                  <a:gd name="A4" fmla="val 0"/>
                  <a:gd name="A5" fmla="val 0"/>
                  <a:gd name="A6" fmla="val 0"/>
                  <a:gd name="A7" fmla="val 0"/>
                  <a:gd name="A8" fmla="val 0"/>
                </a:avLst>
                <a:gdLst/>
                <a:ahLst/>
                <a:cxnLst>
                  <a:cxn ang="0">
                    <a:pos x="0" y="966"/>
                  </a:cxn>
                  <a:cxn ang="0">
                    <a:pos x="1608" y="282"/>
                  </a:cxn>
                  <a:cxn ang="0">
                    <a:pos x="4110" y="1008"/>
                  </a:cxn>
                  <a:cxn ang="0">
                    <a:pos x="5772" y="0"/>
                  </a:cxn>
                </a:cxnLst>
                <a:rect l="0" t="0" r="0" b="0"/>
                <a:pathLst>
                  <a:path w="5772" h="1055">
                    <a:moveTo>
                      <a:pt x="0" y="966"/>
                    </a:moveTo>
                    <a:cubicBezTo>
                      <a:pt x="282" y="738"/>
                      <a:pt x="923" y="275"/>
                      <a:pt x="1608" y="282"/>
                    </a:cubicBezTo>
                    <a:cubicBezTo>
                      <a:pt x="2293" y="289"/>
                      <a:pt x="3416" y="1055"/>
                      <a:pt x="4110" y="1008"/>
                    </a:cubicBezTo>
                    <a:cubicBezTo>
                      <a:pt x="4804" y="961"/>
                      <a:pt x="5426" y="210"/>
                      <a:pt x="5772" y="0"/>
                    </a:cubicBezTo>
                  </a:path>
                </a:pathLst>
              </a:custGeom>
              <a:noFill/>
              <a:ln w="10795" cap="flat" cmpd="sng" algn="ctr">
                <a:gradFill>
                  <a:gsLst>
                    <a:gs pos="74000">
                      <a:schemeClr val="accent3">
                        <a:shade val="75000"/>
                      </a:schemeClr>
                    </a:gs>
                    <a:gs pos="86000">
                      <a:schemeClr val="tx1">
                        <a:alpha val="29000"/>
                      </a:schemeClr>
                    </a:gs>
                    <a:gs pos="16000">
                      <a:schemeClr val="accent2">
                        <a:shade val="75000"/>
                        <a:alpha val="56000"/>
                      </a:schemeClr>
                    </a:gs>
                  </a:gsLst>
                  <a:lin ang="5400000" scaled="1"/>
                </a:gradFill>
                <a:prstDash val="solid"/>
                <a:round/>
                <a:headEnd type="none" w="med" len="med"/>
                <a:tailEnd type="none" w="med" len="med"/>
              </a:ln>
              <a:effectLst/>
            </p:spPr>
            <p:txBody>
              <a:bodyPr/>
              <a:lstStyle/>
              <a:p>
                <a:pPr defTabSz="914400">
                  <a:defRPr/>
                </a:pPr>
                <a:endParaRPr lang="en-US" sz="1800">
                  <a:solidFill>
                    <a:prstClr val="white"/>
                  </a:solidFill>
                </a:endParaRPr>
              </a:p>
            </p:txBody>
          </p:sp>
          <p:sp>
            <p:nvSpPr>
              <p:cNvPr id="13" name="Freeform 12"/>
              <p:cNvSpPr>
                <a:spLocks/>
              </p:cNvSpPr>
              <p:nvPr/>
            </p:nvSpPr>
            <p:spPr bwMode="auto">
              <a:xfrm rot="21435692">
                <a:off x="-14309" y="290003"/>
                <a:ext cx="9175812" cy="530352"/>
              </a:xfrm>
              <a:custGeom>
                <a:avLst>
                  <a:gd name="A1" fmla="val 0"/>
                  <a:gd name="A2" fmla="val 0"/>
                  <a:gd name="A3" fmla="val 0"/>
                  <a:gd name="A4" fmla="val 0"/>
                  <a:gd name="A5" fmla="val 0"/>
                  <a:gd name="A6" fmla="val 0"/>
                  <a:gd name="A7" fmla="val 0"/>
                  <a:gd name="A8" fmla="val 0"/>
                </a:avLst>
                <a:gdLst/>
                <a:ahLst/>
                <a:cxnLst>
                  <a:cxn ang="0">
                    <a:pos x="0" y="732"/>
                  </a:cxn>
                  <a:cxn ang="0">
                    <a:pos x="1638" y="228"/>
                  </a:cxn>
                  <a:cxn ang="0">
                    <a:pos x="4122" y="816"/>
                  </a:cxn>
                  <a:cxn ang="0">
                    <a:pos x="5766" y="0"/>
                  </a:cxn>
                </a:cxnLst>
                <a:rect l="0" t="0" r="0" b="0"/>
                <a:pathLst>
                  <a:path w="5766" h="854">
                    <a:moveTo>
                      <a:pt x="0" y="732"/>
                    </a:moveTo>
                    <a:cubicBezTo>
                      <a:pt x="273" y="647"/>
                      <a:pt x="951" y="214"/>
                      <a:pt x="1638" y="228"/>
                    </a:cubicBezTo>
                    <a:cubicBezTo>
                      <a:pt x="2325" y="242"/>
                      <a:pt x="3434" y="854"/>
                      <a:pt x="4122" y="816"/>
                    </a:cubicBezTo>
                    <a:cubicBezTo>
                      <a:pt x="4810" y="778"/>
                      <a:pt x="5424" y="170"/>
                      <a:pt x="5766" y="0"/>
                    </a:cubicBezTo>
                  </a:path>
                </a:pathLst>
              </a:custGeom>
              <a:noFill/>
              <a:ln w="9525" cap="flat" cmpd="sng" algn="ctr">
                <a:gradFill>
                  <a:gsLst>
                    <a:gs pos="74000">
                      <a:schemeClr val="accent4"/>
                    </a:gs>
                    <a:gs pos="44000">
                      <a:schemeClr val="accent1"/>
                    </a:gs>
                    <a:gs pos="33000">
                      <a:schemeClr val="accent2">
                        <a:alpha val="56000"/>
                      </a:schemeClr>
                    </a:gs>
                  </a:gsLst>
                  <a:lin ang="5400000" scaled="1"/>
                </a:gradFill>
                <a:prstDash val="solid"/>
                <a:round/>
                <a:headEnd type="none" w="med" len="med"/>
                <a:tailEnd type="none" w="med" len="med"/>
              </a:ln>
              <a:effectLst/>
            </p:spPr>
            <p:txBody>
              <a:bodyPr/>
              <a:lstStyle/>
              <a:p>
                <a:pPr defTabSz="914400">
                  <a:defRPr/>
                </a:pPr>
                <a:endParaRPr lang="en-US" sz="1800">
                  <a:solidFill>
                    <a:prstClr val="white"/>
                  </a:solidFill>
                </a:endParaRPr>
              </a:p>
            </p:txBody>
          </p:sp>
        </p:grpSp>
      </p:grpSp>
    </p:spTree>
    <p:extLst>
      <p:ext uri="{BB962C8B-B14F-4D97-AF65-F5344CB8AC3E}">
        <p14:creationId xmlns:p14="http://schemas.microsoft.com/office/powerpoint/2010/main" val="3788513708"/>
      </p:ext>
    </p:extLst>
  </p:cSld>
  <p:clrMap bg1="dk1" tx1="lt1" bg2="dk2" tx2="lt2" accent1="accent1" accent2="accent2" accent3="accent3" accent4="accent4" accent5="accent5" accent6="accent6" hlink="hlink" folHlink="folHlink"/>
  <p:sldLayoutIdLst>
    <p:sldLayoutId id="2147483891" r:id="rId1"/>
    <p:sldLayoutId id="2147483892" r:id="rId2"/>
    <p:sldLayoutId id="2147483893" r:id="rId3"/>
    <p:sldLayoutId id="2147483894" r:id="rId4"/>
    <p:sldLayoutId id="2147483895" r:id="rId5"/>
    <p:sldLayoutId id="2147483896" r:id="rId6"/>
    <p:sldLayoutId id="2147483897" r:id="rId7"/>
    <p:sldLayoutId id="2147483898" r:id="rId8"/>
    <p:sldLayoutId id="2147483899" r:id="rId9"/>
    <p:sldLayoutId id="2147483900" r:id="rId10"/>
    <p:sldLayoutId id="2147483901" r:id="rId11"/>
    <p:sldLayoutId id="2147483902" r:id="rId12"/>
    <p:sldLayoutId id="2147483903" r:id="rId13"/>
  </p:sldLayoutIdLst>
  <p:transition/>
  <p:txStyles>
    <p:titleStyle>
      <a:lvl1pPr algn="l" rtl="0" eaLnBrk="0" fontAlgn="base" hangingPunct="0">
        <a:spcBef>
          <a:spcPct val="0"/>
        </a:spcBef>
        <a:spcAft>
          <a:spcPct val="0"/>
        </a:spcAft>
        <a:defRPr sz="5000" kern="12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5000">
          <a:solidFill>
            <a:schemeClr val="tx2"/>
          </a:solidFill>
          <a:latin typeface="Calibri" pitchFamily="34" charset="0"/>
          <a:ea typeface="ＭＳ Ｐゴシック" charset="-128"/>
          <a:cs typeface="ＭＳ Ｐゴシック" charset="-128"/>
        </a:defRPr>
      </a:lvl2pPr>
      <a:lvl3pPr algn="l" rtl="0" eaLnBrk="0" fontAlgn="base" hangingPunct="0">
        <a:spcBef>
          <a:spcPct val="0"/>
        </a:spcBef>
        <a:spcAft>
          <a:spcPct val="0"/>
        </a:spcAft>
        <a:defRPr sz="5000">
          <a:solidFill>
            <a:schemeClr val="tx2"/>
          </a:solidFill>
          <a:latin typeface="Calibri" pitchFamily="34" charset="0"/>
          <a:ea typeface="ＭＳ Ｐゴシック" charset="-128"/>
          <a:cs typeface="ＭＳ Ｐゴシック" charset="-128"/>
        </a:defRPr>
      </a:lvl3pPr>
      <a:lvl4pPr algn="l" rtl="0" eaLnBrk="0" fontAlgn="base" hangingPunct="0">
        <a:spcBef>
          <a:spcPct val="0"/>
        </a:spcBef>
        <a:spcAft>
          <a:spcPct val="0"/>
        </a:spcAft>
        <a:defRPr sz="5000">
          <a:solidFill>
            <a:schemeClr val="tx2"/>
          </a:solidFill>
          <a:latin typeface="Calibri" pitchFamily="34" charset="0"/>
          <a:ea typeface="ＭＳ Ｐゴシック" charset="-128"/>
          <a:cs typeface="ＭＳ Ｐゴシック" charset="-128"/>
        </a:defRPr>
      </a:lvl4pPr>
      <a:lvl5pPr algn="l" rtl="0" eaLnBrk="0" fontAlgn="base" hangingPunct="0">
        <a:spcBef>
          <a:spcPct val="0"/>
        </a:spcBef>
        <a:spcAft>
          <a:spcPct val="0"/>
        </a:spcAft>
        <a:defRPr sz="5000">
          <a:solidFill>
            <a:schemeClr val="tx2"/>
          </a:solidFill>
          <a:latin typeface="Calibri" pitchFamily="34" charset="0"/>
          <a:ea typeface="ＭＳ Ｐゴシック" charset="-128"/>
          <a:cs typeface="ＭＳ Ｐゴシック" charset="-128"/>
        </a:defRPr>
      </a:lvl5pPr>
      <a:lvl6pPr marL="457200" algn="l" rtl="0" fontAlgn="base">
        <a:spcBef>
          <a:spcPct val="0"/>
        </a:spcBef>
        <a:spcAft>
          <a:spcPct val="0"/>
        </a:spcAft>
        <a:defRPr sz="5000">
          <a:solidFill>
            <a:schemeClr val="tx2"/>
          </a:solidFill>
          <a:latin typeface="Calibri" pitchFamily="34" charset="0"/>
        </a:defRPr>
      </a:lvl6pPr>
      <a:lvl7pPr marL="914400" algn="l" rtl="0" fontAlgn="base">
        <a:spcBef>
          <a:spcPct val="0"/>
        </a:spcBef>
        <a:spcAft>
          <a:spcPct val="0"/>
        </a:spcAft>
        <a:defRPr sz="5000">
          <a:solidFill>
            <a:schemeClr val="tx2"/>
          </a:solidFill>
          <a:latin typeface="Calibri" pitchFamily="34" charset="0"/>
        </a:defRPr>
      </a:lvl7pPr>
      <a:lvl8pPr marL="1371600" algn="l" rtl="0" fontAlgn="base">
        <a:spcBef>
          <a:spcPct val="0"/>
        </a:spcBef>
        <a:spcAft>
          <a:spcPct val="0"/>
        </a:spcAft>
        <a:defRPr sz="5000">
          <a:solidFill>
            <a:schemeClr val="tx2"/>
          </a:solidFill>
          <a:latin typeface="Calibri" pitchFamily="34" charset="0"/>
        </a:defRPr>
      </a:lvl8pPr>
      <a:lvl9pPr marL="1828800" algn="l" rtl="0" fontAlgn="base">
        <a:spcBef>
          <a:spcPct val="0"/>
        </a:spcBef>
        <a:spcAft>
          <a:spcPct val="0"/>
        </a:spcAft>
        <a:defRPr sz="5000">
          <a:solidFill>
            <a:schemeClr val="tx2"/>
          </a:solidFill>
          <a:latin typeface="Calibri" pitchFamily="34" charset="0"/>
        </a:defRPr>
      </a:lvl9pPr>
    </p:titleStyle>
    <p:bodyStyle>
      <a:lvl1pPr marL="273050" indent="-273050" algn="l" rtl="0" eaLnBrk="0" fontAlgn="base" hangingPunct="0">
        <a:spcBef>
          <a:spcPct val="20000"/>
        </a:spcBef>
        <a:spcAft>
          <a:spcPct val="0"/>
        </a:spcAft>
        <a:buClr>
          <a:schemeClr val="tx1"/>
        </a:buClr>
        <a:buFont typeface="Wingdings 2" pitchFamily="18" charset="2"/>
        <a:buChar char=""/>
        <a:defRPr sz="2600" kern="1200">
          <a:solidFill>
            <a:schemeClr val="tx1"/>
          </a:solidFill>
          <a:latin typeface="+mn-lt"/>
          <a:ea typeface="ＭＳ Ｐゴシック" charset="-128"/>
          <a:cs typeface="ＭＳ Ｐゴシック" charset="-128"/>
        </a:defRPr>
      </a:lvl1pPr>
      <a:lvl2pPr marL="639763" indent="-246063" algn="l" rtl="0" eaLnBrk="0" fontAlgn="base" hangingPunct="0">
        <a:spcBef>
          <a:spcPct val="20000"/>
        </a:spcBef>
        <a:spcAft>
          <a:spcPct val="0"/>
        </a:spcAft>
        <a:buClr>
          <a:schemeClr val="tx1"/>
        </a:buClr>
        <a:buFont typeface="Wingdings 2" pitchFamily="18" charset="2"/>
        <a:buChar char=""/>
        <a:defRPr sz="2400" kern="1200">
          <a:solidFill>
            <a:schemeClr val="tx1"/>
          </a:solidFill>
          <a:latin typeface="+mn-lt"/>
          <a:ea typeface="ＭＳ Ｐゴシック" charset="-128"/>
          <a:cs typeface="+mn-cs"/>
        </a:defRPr>
      </a:lvl2pPr>
      <a:lvl3pPr marL="914400" indent="-246063" algn="l" rtl="0" eaLnBrk="0" fontAlgn="base" hangingPunct="0">
        <a:spcBef>
          <a:spcPct val="20000"/>
        </a:spcBef>
        <a:spcAft>
          <a:spcPct val="0"/>
        </a:spcAft>
        <a:buClr>
          <a:schemeClr val="tx1"/>
        </a:buClr>
        <a:buFont typeface="Wingdings 2" pitchFamily="18" charset="2"/>
        <a:buChar char=""/>
        <a:defRPr sz="2100" kern="1200">
          <a:solidFill>
            <a:schemeClr val="tx1"/>
          </a:solidFill>
          <a:latin typeface="+mn-lt"/>
          <a:ea typeface="ＭＳ Ｐゴシック" charset="-128"/>
          <a:cs typeface="+mn-cs"/>
        </a:defRPr>
      </a:lvl3pPr>
      <a:lvl4pPr marL="1187450" indent="-209550"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ＭＳ Ｐゴシック" charset="-128"/>
          <a:cs typeface="+mn-cs"/>
        </a:defRPr>
      </a:lvl4pPr>
      <a:lvl5pPr marL="1462088" indent="-209550"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ＭＳ Ｐゴシック" charset="-128"/>
          <a:cs typeface="+mn-cs"/>
        </a:defRPr>
      </a:lvl5pPr>
      <a:lvl6pPr marL="1737360" indent="-210312" algn="l" rtl="0" eaLnBrk="1" latinLnBrk="0" hangingPunct="1">
        <a:spcBef>
          <a:spcPct val="20000"/>
        </a:spcBef>
        <a:buClr>
          <a:schemeClr val="accent5"/>
        </a:buClr>
        <a:buSzPct val="80000"/>
        <a:buFont typeface="Wingdings 2"/>
        <a:buChar char=""/>
        <a:defRPr kumimoji="0" sz="1800" kern="1200">
          <a:solidFill>
            <a:schemeClr val="tx1"/>
          </a:solidFill>
          <a:latin typeface="+mn-lt"/>
          <a:ea typeface="+mn-ea"/>
          <a:cs typeface="+mn-cs"/>
        </a:defRPr>
      </a:lvl6pPr>
      <a:lvl7pPr marL="1920240" indent="-182880" algn="l" rtl="0" eaLnBrk="1" latinLnBrk="0" hangingPunct="1">
        <a:spcBef>
          <a:spcPct val="20000"/>
        </a:spcBef>
        <a:buClr>
          <a:schemeClr val="accent6"/>
        </a:buClr>
        <a:buSzPct val="80000"/>
        <a:buFont typeface="Wingdings 2"/>
        <a:buChar char=""/>
        <a:defRPr kumimoji="0" sz="1600" kern="1200" baseline="0">
          <a:solidFill>
            <a:schemeClr val="tx1"/>
          </a:solidFill>
          <a:latin typeface="+mn-lt"/>
          <a:ea typeface="+mn-ea"/>
          <a:cs typeface="+mn-cs"/>
        </a:defRPr>
      </a:lvl7pPr>
      <a:lvl8pPr marL="2194560" indent="-182880" algn="l" rtl="0" eaLnBrk="1" latinLnBrk="0" hangingPunct="1">
        <a:spcBef>
          <a:spcPct val="20000"/>
        </a:spcBef>
        <a:buClr>
          <a:schemeClr val="tx2"/>
        </a:buClr>
        <a:buChar char="•"/>
        <a:defRPr kumimoji="0" sz="1600" kern="1200">
          <a:solidFill>
            <a:schemeClr val="tx1"/>
          </a:solidFill>
          <a:latin typeface="+mn-lt"/>
          <a:ea typeface="+mn-ea"/>
          <a:cs typeface="+mn-cs"/>
        </a:defRPr>
      </a:lvl8pPr>
      <a:lvl9pPr marL="2468880" indent="-182880" algn="l" rtl="0" eaLnBrk="1" latinLnBrk="0" hangingPunct="1">
        <a:spcBef>
          <a:spcPct val="20000"/>
        </a:spcBef>
        <a:buClr>
          <a:schemeClr val="tx2"/>
        </a:buClr>
        <a:buFontTx/>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7"/>
            <a:ext cx="10515600" cy="1325564"/>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2"/>
            <a:ext cx="2743200"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783"/>
            <a:fld id="{740376D1-89F2-E242-8529-F16A0CCB0B21}" type="datetimeFigureOut">
              <a:rPr lang="en-US" smtClean="0">
                <a:solidFill>
                  <a:prstClr val="black">
                    <a:tint val="75000"/>
                  </a:prstClr>
                </a:solidFill>
              </a:rPr>
              <a:pPr defTabSz="685783"/>
              <a:t>5/25/2023</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2"/>
            <a:ext cx="41148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783"/>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2"/>
            <a:ext cx="2743200"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783"/>
            <a:fld id="{99A7B73B-A2BF-4445-BD87-39084DD6230F}" type="slidenum">
              <a:rPr lang="en-US" smtClean="0">
                <a:solidFill>
                  <a:prstClr val="black">
                    <a:tint val="75000"/>
                  </a:prstClr>
                </a:solidFill>
              </a:rPr>
              <a:pPr defTabSz="685783"/>
              <a:t>‹#›</a:t>
            </a:fld>
            <a:endParaRPr lang="en-US">
              <a:solidFill>
                <a:prstClr val="black">
                  <a:tint val="75000"/>
                </a:prstClr>
              </a:solidFill>
            </a:endParaRPr>
          </a:p>
        </p:txBody>
      </p:sp>
    </p:spTree>
    <p:extLst>
      <p:ext uri="{BB962C8B-B14F-4D97-AF65-F5344CB8AC3E}">
        <p14:creationId xmlns:p14="http://schemas.microsoft.com/office/powerpoint/2010/main" val="4114119500"/>
      </p:ext>
    </p:extLst>
  </p:cSld>
  <p:clrMap bg1="lt1" tx1="dk1" bg2="lt2" tx2="dk2" accent1="accent1" accent2="accent2" accent3="accent3" accent4="accent4" accent5="accent5" accent6="accent6" hlink="hlink" folHlink="folHlink"/>
  <p:sldLayoutIdLst>
    <p:sldLayoutId id="2147483905" r:id="rId1"/>
    <p:sldLayoutId id="2147483906" r:id="rId2"/>
    <p:sldLayoutId id="2147483907" r:id="rId3"/>
    <p:sldLayoutId id="2147483908" r:id="rId4"/>
    <p:sldLayoutId id="2147483909" r:id="rId5"/>
    <p:sldLayoutId id="2147483910" r:id="rId6"/>
    <p:sldLayoutId id="2147483911" r:id="rId7"/>
    <p:sldLayoutId id="2147483912" r:id="rId8"/>
    <p:sldLayoutId id="2147483913" r:id="rId9"/>
    <p:sldLayoutId id="2147483914" r:id="rId10"/>
    <p:sldLayoutId id="2147483915" r:id="rId11"/>
    <p:sldLayoutId id="2147483916" r:id="rId12"/>
  </p:sldLayoutIdLst>
  <p:txStyles>
    <p:titleStyle>
      <a:lvl1pPr algn="l" defTabSz="68578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46" indent="-171446" algn="l" defTabSz="685783" rtl="0" eaLnBrk="1" latinLnBrk="0" hangingPunct="1">
        <a:lnSpc>
          <a:spcPct val="90000"/>
        </a:lnSpc>
        <a:spcBef>
          <a:spcPts val="751"/>
        </a:spcBef>
        <a:buFont typeface="Arial"/>
        <a:buChar char="•"/>
        <a:defRPr sz="2100" kern="1200">
          <a:solidFill>
            <a:schemeClr val="tx1"/>
          </a:solidFill>
          <a:latin typeface="+mn-lt"/>
          <a:ea typeface="+mn-ea"/>
          <a:cs typeface="+mn-cs"/>
        </a:defRPr>
      </a:lvl1pPr>
      <a:lvl2pPr marL="514338" indent="-171446" algn="l" defTabSz="685783" rtl="0" eaLnBrk="1" latinLnBrk="0" hangingPunct="1">
        <a:lnSpc>
          <a:spcPct val="90000"/>
        </a:lnSpc>
        <a:spcBef>
          <a:spcPts val="376"/>
        </a:spcBef>
        <a:buFont typeface="Arial"/>
        <a:buChar char="•"/>
        <a:defRPr sz="1800" kern="1200">
          <a:solidFill>
            <a:schemeClr val="tx1"/>
          </a:solidFill>
          <a:latin typeface="+mn-lt"/>
          <a:ea typeface="+mn-ea"/>
          <a:cs typeface="+mn-cs"/>
        </a:defRPr>
      </a:lvl2pPr>
      <a:lvl3pPr marL="857229" indent="-171446" algn="l" defTabSz="685783" rtl="0" eaLnBrk="1" latinLnBrk="0" hangingPunct="1">
        <a:lnSpc>
          <a:spcPct val="90000"/>
        </a:lnSpc>
        <a:spcBef>
          <a:spcPts val="376"/>
        </a:spcBef>
        <a:buFont typeface="Arial"/>
        <a:buChar char="•"/>
        <a:defRPr sz="1500" kern="1200">
          <a:solidFill>
            <a:schemeClr val="tx1"/>
          </a:solidFill>
          <a:latin typeface="+mn-lt"/>
          <a:ea typeface="+mn-ea"/>
          <a:cs typeface="+mn-cs"/>
        </a:defRPr>
      </a:lvl3pPr>
      <a:lvl4pPr marL="1200121" indent="-171446" algn="l" defTabSz="685783" rtl="0" eaLnBrk="1" latinLnBrk="0" hangingPunct="1">
        <a:lnSpc>
          <a:spcPct val="90000"/>
        </a:lnSpc>
        <a:spcBef>
          <a:spcPts val="376"/>
        </a:spcBef>
        <a:buFont typeface="Arial"/>
        <a:buChar char="•"/>
        <a:defRPr sz="1351" kern="1200">
          <a:solidFill>
            <a:schemeClr val="tx1"/>
          </a:solidFill>
          <a:latin typeface="+mn-lt"/>
          <a:ea typeface="+mn-ea"/>
          <a:cs typeface="+mn-cs"/>
        </a:defRPr>
      </a:lvl4pPr>
      <a:lvl5pPr marL="1543012" indent="-171446" algn="l" defTabSz="685783" rtl="0" eaLnBrk="1" latinLnBrk="0" hangingPunct="1">
        <a:lnSpc>
          <a:spcPct val="90000"/>
        </a:lnSpc>
        <a:spcBef>
          <a:spcPts val="376"/>
        </a:spcBef>
        <a:buFont typeface="Arial"/>
        <a:buChar char="•"/>
        <a:defRPr sz="1351" kern="1200">
          <a:solidFill>
            <a:schemeClr val="tx1"/>
          </a:solidFill>
          <a:latin typeface="+mn-lt"/>
          <a:ea typeface="+mn-ea"/>
          <a:cs typeface="+mn-cs"/>
        </a:defRPr>
      </a:lvl5pPr>
      <a:lvl6pPr marL="1885904" indent="-171446" algn="l" defTabSz="685783" rtl="0" eaLnBrk="1" latinLnBrk="0" hangingPunct="1">
        <a:lnSpc>
          <a:spcPct val="90000"/>
        </a:lnSpc>
        <a:spcBef>
          <a:spcPts val="376"/>
        </a:spcBef>
        <a:buFont typeface="Arial"/>
        <a:buChar char="•"/>
        <a:defRPr sz="1351" kern="1200">
          <a:solidFill>
            <a:schemeClr val="tx1"/>
          </a:solidFill>
          <a:latin typeface="+mn-lt"/>
          <a:ea typeface="+mn-ea"/>
          <a:cs typeface="+mn-cs"/>
        </a:defRPr>
      </a:lvl6pPr>
      <a:lvl7pPr marL="2228795" indent="-171446" algn="l" defTabSz="685783" rtl="0" eaLnBrk="1" latinLnBrk="0" hangingPunct="1">
        <a:lnSpc>
          <a:spcPct val="90000"/>
        </a:lnSpc>
        <a:spcBef>
          <a:spcPts val="376"/>
        </a:spcBef>
        <a:buFont typeface="Arial"/>
        <a:buChar char="•"/>
        <a:defRPr sz="1351" kern="1200">
          <a:solidFill>
            <a:schemeClr val="tx1"/>
          </a:solidFill>
          <a:latin typeface="+mn-lt"/>
          <a:ea typeface="+mn-ea"/>
          <a:cs typeface="+mn-cs"/>
        </a:defRPr>
      </a:lvl7pPr>
      <a:lvl8pPr marL="2571686" indent="-171446" algn="l" defTabSz="685783" rtl="0" eaLnBrk="1" latinLnBrk="0" hangingPunct="1">
        <a:lnSpc>
          <a:spcPct val="90000"/>
        </a:lnSpc>
        <a:spcBef>
          <a:spcPts val="376"/>
        </a:spcBef>
        <a:buFont typeface="Arial"/>
        <a:buChar char="•"/>
        <a:defRPr sz="1351" kern="1200">
          <a:solidFill>
            <a:schemeClr val="tx1"/>
          </a:solidFill>
          <a:latin typeface="+mn-lt"/>
          <a:ea typeface="+mn-ea"/>
          <a:cs typeface="+mn-cs"/>
        </a:defRPr>
      </a:lvl8pPr>
      <a:lvl9pPr marL="2914578" indent="-171446" algn="l" defTabSz="685783" rtl="0" eaLnBrk="1" latinLnBrk="0" hangingPunct="1">
        <a:lnSpc>
          <a:spcPct val="90000"/>
        </a:lnSpc>
        <a:spcBef>
          <a:spcPts val="376"/>
        </a:spcBef>
        <a:buFont typeface="Arial"/>
        <a:buChar char="•"/>
        <a:defRPr sz="1351" kern="1200">
          <a:solidFill>
            <a:schemeClr val="tx1"/>
          </a:solidFill>
          <a:latin typeface="+mn-lt"/>
          <a:ea typeface="+mn-ea"/>
          <a:cs typeface="+mn-cs"/>
        </a:defRPr>
      </a:lvl9pPr>
    </p:bodyStyle>
    <p:otherStyle>
      <a:defPPr>
        <a:defRPr lang="en-US"/>
      </a:defPPr>
      <a:lvl1pPr marL="0" algn="l" defTabSz="685783" rtl="0" eaLnBrk="1" latinLnBrk="0" hangingPunct="1">
        <a:defRPr sz="1351" kern="1200">
          <a:solidFill>
            <a:schemeClr val="tx1"/>
          </a:solidFill>
          <a:latin typeface="+mn-lt"/>
          <a:ea typeface="+mn-ea"/>
          <a:cs typeface="+mn-cs"/>
        </a:defRPr>
      </a:lvl1pPr>
      <a:lvl2pPr marL="342891" algn="l" defTabSz="685783" rtl="0" eaLnBrk="1" latinLnBrk="0" hangingPunct="1">
        <a:defRPr sz="1351" kern="1200">
          <a:solidFill>
            <a:schemeClr val="tx1"/>
          </a:solidFill>
          <a:latin typeface="+mn-lt"/>
          <a:ea typeface="+mn-ea"/>
          <a:cs typeface="+mn-cs"/>
        </a:defRPr>
      </a:lvl2pPr>
      <a:lvl3pPr marL="685783" algn="l" defTabSz="685783" rtl="0" eaLnBrk="1" latinLnBrk="0" hangingPunct="1">
        <a:defRPr sz="1351" kern="1200">
          <a:solidFill>
            <a:schemeClr val="tx1"/>
          </a:solidFill>
          <a:latin typeface="+mn-lt"/>
          <a:ea typeface="+mn-ea"/>
          <a:cs typeface="+mn-cs"/>
        </a:defRPr>
      </a:lvl3pPr>
      <a:lvl4pPr marL="1028674" algn="l" defTabSz="685783" rtl="0" eaLnBrk="1" latinLnBrk="0" hangingPunct="1">
        <a:defRPr sz="1351" kern="1200">
          <a:solidFill>
            <a:schemeClr val="tx1"/>
          </a:solidFill>
          <a:latin typeface="+mn-lt"/>
          <a:ea typeface="+mn-ea"/>
          <a:cs typeface="+mn-cs"/>
        </a:defRPr>
      </a:lvl4pPr>
      <a:lvl5pPr marL="1371566" algn="l" defTabSz="685783" rtl="0" eaLnBrk="1" latinLnBrk="0" hangingPunct="1">
        <a:defRPr sz="1351" kern="1200">
          <a:solidFill>
            <a:schemeClr val="tx1"/>
          </a:solidFill>
          <a:latin typeface="+mn-lt"/>
          <a:ea typeface="+mn-ea"/>
          <a:cs typeface="+mn-cs"/>
        </a:defRPr>
      </a:lvl5pPr>
      <a:lvl6pPr marL="1714457" algn="l" defTabSz="685783" rtl="0" eaLnBrk="1" latinLnBrk="0" hangingPunct="1">
        <a:defRPr sz="1351" kern="1200">
          <a:solidFill>
            <a:schemeClr val="tx1"/>
          </a:solidFill>
          <a:latin typeface="+mn-lt"/>
          <a:ea typeface="+mn-ea"/>
          <a:cs typeface="+mn-cs"/>
        </a:defRPr>
      </a:lvl6pPr>
      <a:lvl7pPr marL="2057349" algn="l" defTabSz="685783" rtl="0" eaLnBrk="1" latinLnBrk="0" hangingPunct="1">
        <a:defRPr sz="1351" kern="1200">
          <a:solidFill>
            <a:schemeClr val="tx1"/>
          </a:solidFill>
          <a:latin typeface="+mn-lt"/>
          <a:ea typeface="+mn-ea"/>
          <a:cs typeface="+mn-cs"/>
        </a:defRPr>
      </a:lvl7pPr>
      <a:lvl8pPr marL="2400240" algn="l" defTabSz="685783" rtl="0" eaLnBrk="1" latinLnBrk="0" hangingPunct="1">
        <a:defRPr sz="1351" kern="1200">
          <a:solidFill>
            <a:schemeClr val="tx1"/>
          </a:solidFill>
          <a:latin typeface="+mn-lt"/>
          <a:ea typeface="+mn-ea"/>
          <a:cs typeface="+mn-cs"/>
        </a:defRPr>
      </a:lvl8pPr>
      <a:lvl9pPr marL="2743131" algn="l" defTabSz="685783" rtl="0" eaLnBrk="1" latinLnBrk="0" hangingPunct="1">
        <a:defRPr sz="1351"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0560" y="365760"/>
            <a:ext cx="10850880" cy="914400"/>
          </a:xfrm>
          <a:prstGeom prst="rect">
            <a:avLst/>
          </a:prstGeom>
        </p:spPr>
        <p:txBody>
          <a:bodyPr vert="horz" lIns="0" tIns="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670560" y="1750483"/>
            <a:ext cx="10850880" cy="4467436"/>
          </a:xfrm>
          <a:prstGeom prst="rect">
            <a:avLst/>
          </a:prstGeom>
        </p:spPr>
        <p:txBody>
          <a:bodyPr vert="horz" lIns="0" tIns="0" rIns="91440" bIns="4572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9" name="Footer Placeholder 3">
            <a:extLst>
              <a:ext uri="{FF2B5EF4-FFF2-40B4-BE49-F238E27FC236}">
                <a16:creationId xmlns:a16="http://schemas.microsoft.com/office/drawing/2014/main" id="{D8300107-3E1C-410E-A510-02394E5977E0}"/>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10" name="Slide Number Placeholder 4">
            <a:extLst>
              <a:ext uri="{FF2B5EF4-FFF2-40B4-BE49-F238E27FC236}">
                <a16:creationId xmlns:a16="http://schemas.microsoft.com/office/drawing/2014/main" id="{85D7CFE1-E0E2-4092-A526-9554B73C902D}"/>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
        <p:nvSpPr>
          <p:cNvPr id="11" name="Content Placeholder 2">
            <a:extLst>
              <a:ext uri="{FF2B5EF4-FFF2-40B4-BE49-F238E27FC236}">
                <a16:creationId xmlns:a16="http://schemas.microsoft.com/office/drawing/2014/main" id="{A3F96A11-C93A-476A-A9F2-E54A038D54D4}"/>
              </a:ext>
            </a:extLst>
          </p:cNvPr>
          <p:cNvSpPr txBox="1">
            <a:spLocks/>
          </p:cNvSpPr>
          <p:nvPr userDrawn="1"/>
        </p:nvSpPr>
        <p:spPr bwMode="gray">
          <a:xfrm>
            <a:off x="670561" y="6309678"/>
            <a:ext cx="2607477"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en-US" sz="1000">
                <a:solidFill>
                  <a:schemeClr val="tx1"/>
                </a:solidFill>
                <a:latin typeface="Calibri" panose="020F0502020204030204" pitchFamily="34" charset="0"/>
                <a:cs typeface="Calibri" panose="020F0502020204030204" pitchFamily="34" charset="0"/>
              </a:rPr>
              <a:t>Proprietary and confidential — do not distribute </a:t>
            </a:r>
          </a:p>
        </p:txBody>
      </p:sp>
    </p:spTree>
    <p:extLst>
      <p:ext uri="{BB962C8B-B14F-4D97-AF65-F5344CB8AC3E}">
        <p14:creationId xmlns:p14="http://schemas.microsoft.com/office/powerpoint/2010/main" val="2800862637"/>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hf hdr="0" dt="0"/>
  <p:txStyles>
    <p:titleStyle>
      <a:lvl1pPr algn="l" defTabSz="1219170" rtl="0" eaLnBrk="1" latinLnBrk="0" hangingPunct="1">
        <a:lnSpc>
          <a:spcPct val="90000"/>
        </a:lnSpc>
        <a:spcBef>
          <a:spcPct val="0"/>
        </a:spcBef>
        <a:buNone/>
        <a:defRPr sz="3467" b="0" kern="1200" cap="none" spc="0" baseline="0">
          <a:solidFill>
            <a:schemeClr val="accent5"/>
          </a:solidFill>
          <a:latin typeface="+mn-lt"/>
          <a:ea typeface="+mj-ea"/>
          <a:cs typeface="+mj-cs"/>
        </a:defRPr>
      </a:lvl1pPr>
    </p:titleStyle>
    <p:bodyStyle>
      <a:lvl1pPr marL="0" indent="0" algn="l" defTabSz="1219170" rtl="0" eaLnBrk="1" latinLnBrk="0" hangingPunct="1">
        <a:lnSpc>
          <a:spcPct val="100000"/>
        </a:lnSpc>
        <a:spcBef>
          <a:spcPts val="800"/>
        </a:spcBef>
        <a:buFont typeface="Arial" panose="020B0604020202020204" pitchFamily="34" charset="0"/>
        <a:buNone/>
        <a:defRPr sz="2400" b="1" kern="1200">
          <a:solidFill>
            <a:schemeClr val="accent5"/>
          </a:solidFill>
          <a:latin typeface="Calibri" panose="020F0502020204030204" pitchFamily="34" charset="0"/>
          <a:ea typeface="+mn-ea"/>
          <a:cs typeface="Calibri" panose="020F0502020204030204" pitchFamily="34" charset="0"/>
        </a:defRPr>
      </a:lvl1pPr>
      <a:lvl2pPr marL="226478" indent="-226478" algn="l" defTabSz="1219170" rtl="0" eaLnBrk="1" latinLnBrk="0" hangingPunct="1">
        <a:lnSpc>
          <a:spcPct val="100000"/>
        </a:lnSpc>
        <a:spcBef>
          <a:spcPts val="800"/>
        </a:spcBef>
        <a:buFont typeface="Arial" panose="020B0604020202020204" pitchFamily="34" charset="0"/>
        <a:buChar char="•"/>
        <a:defRPr sz="2133" kern="1200">
          <a:solidFill>
            <a:schemeClr val="tx1"/>
          </a:solidFill>
          <a:latin typeface="+mn-lt"/>
          <a:ea typeface="+mn-ea"/>
          <a:cs typeface="+mn-cs"/>
        </a:defRPr>
      </a:lvl2pPr>
      <a:lvl3pPr marL="533387" indent="-228594" algn="l" defTabSz="1219170" rtl="0" eaLnBrk="1" latinLnBrk="0" hangingPunct="1">
        <a:lnSpc>
          <a:spcPct val="100000"/>
        </a:lnSpc>
        <a:spcBef>
          <a:spcPts val="800"/>
        </a:spcBef>
        <a:buFont typeface="Arial" panose="020B0604020202020204" pitchFamily="34" charset="0"/>
        <a:buChar char="–"/>
        <a:defRPr sz="1867" kern="1200">
          <a:solidFill>
            <a:schemeClr val="tx1"/>
          </a:solidFill>
          <a:latin typeface="+mn-lt"/>
          <a:ea typeface="+mn-ea"/>
          <a:cs typeface="+mn-cs"/>
        </a:defRPr>
      </a:lvl3pPr>
      <a:lvl4pPr marL="836063" indent="-226478" algn="l" defTabSz="121917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4pPr>
      <a:lvl5pPr marL="1142971" indent="-228594" algn="l" defTabSz="1219170" rtl="0" eaLnBrk="1" latinLnBrk="0" hangingPunct="1">
        <a:lnSpc>
          <a:spcPct val="100000"/>
        </a:lnSpc>
        <a:spcBef>
          <a:spcPts val="800"/>
        </a:spcBef>
        <a:buFont typeface="Arial" panose="020B0604020202020204" pitchFamily="34" charset="0"/>
        <a:buChar char="»"/>
        <a:defRPr sz="16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0560" y="365760"/>
            <a:ext cx="10850880" cy="914400"/>
          </a:xfrm>
          <a:prstGeom prst="rect">
            <a:avLst/>
          </a:prstGeom>
        </p:spPr>
        <p:txBody>
          <a:bodyPr vert="horz" lIns="0" tIns="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670560" y="1463040"/>
            <a:ext cx="10850880" cy="4754880"/>
          </a:xfrm>
          <a:prstGeom prst="rect">
            <a:avLst/>
          </a:prstGeom>
        </p:spPr>
        <p:txBody>
          <a:bodyPr vert="horz" lIns="0" tIns="0" rIns="91440" bIns="4572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7" name="Content Placeholder 2">
            <a:extLst>
              <a:ext uri="{FF2B5EF4-FFF2-40B4-BE49-F238E27FC236}">
                <a16:creationId xmlns:a16="http://schemas.microsoft.com/office/drawing/2014/main" id="{908BA295-C0B6-8F49-81CE-251E17C49CAF}"/>
              </a:ext>
            </a:extLst>
          </p:cNvPr>
          <p:cNvSpPr txBox="1">
            <a:spLocks/>
          </p:cNvSpPr>
          <p:nvPr userDrawn="1"/>
        </p:nvSpPr>
        <p:spPr bwMode="gray">
          <a:xfrm>
            <a:off x="670561" y="6309678"/>
            <a:ext cx="2607477"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en-US" sz="1000">
                <a:solidFill>
                  <a:schemeClr val="tx1"/>
                </a:solidFill>
                <a:latin typeface="Calibri" panose="020F0502020204030204" pitchFamily="34" charset="0"/>
                <a:cs typeface="Calibri" panose="020F0502020204030204" pitchFamily="34" charset="0"/>
              </a:rPr>
              <a:t>Proprietary and confidential — do not distribute </a:t>
            </a:r>
          </a:p>
        </p:txBody>
      </p:sp>
      <p:sp>
        <p:nvSpPr>
          <p:cNvPr id="4" name="Footer Placeholder 3">
            <a:extLst>
              <a:ext uri="{FF2B5EF4-FFF2-40B4-BE49-F238E27FC236}">
                <a16:creationId xmlns:a16="http://schemas.microsoft.com/office/drawing/2014/main" id="{E507FDCB-05A6-44A1-B4F5-7A034987EEFF}"/>
              </a:ext>
            </a:extLst>
          </p:cNvPr>
          <p:cNvSpPr>
            <a:spLocks noGrp="1"/>
          </p:cNvSpPr>
          <p:nvPr>
            <p:ph type="ftr" sz="quarter" idx="3"/>
          </p:nvPr>
        </p:nvSpPr>
        <p:spPr>
          <a:xfrm>
            <a:off x="4262887" y="6356350"/>
            <a:ext cx="5993921"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5" name="Slide Number Placeholder 4">
            <a:extLst>
              <a:ext uri="{FF2B5EF4-FFF2-40B4-BE49-F238E27FC236}">
                <a16:creationId xmlns:a16="http://schemas.microsoft.com/office/drawing/2014/main" id="{6F881675-9CC8-4C24-BBA8-35412F3533F2}"/>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
        <p:nvSpPr>
          <p:cNvPr id="9" name="Date Placeholder 8">
            <a:extLst>
              <a:ext uri="{FF2B5EF4-FFF2-40B4-BE49-F238E27FC236}">
                <a16:creationId xmlns:a16="http://schemas.microsoft.com/office/drawing/2014/main" id="{AAE0187B-733F-4787-8EF9-E57AABFFA1D4}"/>
              </a:ext>
            </a:extLst>
          </p:cNvPr>
          <p:cNvSpPr>
            <a:spLocks noGrp="1"/>
          </p:cNvSpPr>
          <p:nvPr>
            <p:ph type="dt" sz="half" idx="2"/>
          </p:nvPr>
        </p:nvSpPr>
        <p:spPr>
          <a:xfrm>
            <a:off x="8376249" y="6356350"/>
            <a:ext cx="2743200" cy="365125"/>
          </a:xfrm>
          <a:prstGeom prst="rect">
            <a:avLst/>
          </a:prstGeom>
        </p:spPr>
        <p:txBody>
          <a:bodyPr vert="horz" lIns="91440" tIns="45720" rIns="91440" bIns="45720" rtlCol="0" anchor="ctr"/>
          <a:lstStyle>
            <a:lvl1pPr algn="r">
              <a:defRPr sz="1000">
                <a:solidFill>
                  <a:schemeClr val="tx1"/>
                </a:solidFill>
                <a:latin typeface="Calibri" panose="020F0502020204030204" pitchFamily="34" charset="0"/>
                <a:cs typeface="Calibri" panose="020F0502020204030204" pitchFamily="34" charset="0"/>
              </a:defRPr>
            </a:lvl1pPr>
          </a:lstStyle>
          <a:p>
            <a:fld id="{7563A523-8969-4423-8272-ECCFF5DBBBE5}" type="datetimeFigureOut">
              <a:rPr lang="en-CA" smtClean="0"/>
              <a:pPr/>
              <a:t>2023-05-25</a:t>
            </a:fld>
            <a:r>
              <a:rPr lang="en-CA"/>
              <a:t> |</a:t>
            </a:r>
          </a:p>
        </p:txBody>
      </p:sp>
    </p:spTree>
    <p:extLst>
      <p:ext uri="{BB962C8B-B14F-4D97-AF65-F5344CB8AC3E}">
        <p14:creationId xmlns:p14="http://schemas.microsoft.com/office/powerpoint/2010/main" val="2785068772"/>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 id="2147483693" r:id="rId12"/>
    <p:sldLayoutId id="2147483694" r:id="rId13"/>
    <p:sldLayoutId id="2147483695" r:id="rId14"/>
    <p:sldLayoutId id="2147483696" r:id="rId15"/>
    <p:sldLayoutId id="2147483697" r:id="rId16"/>
    <p:sldLayoutId id="2147483698" r:id="rId17"/>
    <p:sldLayoutId id="2147483699" r:id="rId18"/>
    <p:sldLayoutId id="2147483700" r:id="rId19"/>
    <p:sldLayoutId id="2147483701" r:id="rId20"/>
  </p:sldLayoutIdLst>
  <p:hf hdr="0" dt="0"/>
  <p:txStyles>
    <p:titleStyle>
      <a:lvl1pPr algn="l" defTabSz="914400" rtl="0" eaLnBrk="1" latinLnBrk="0" hangingPunct="1">
        <a:lnSpc>
          <a:spcPct val="90000"/>
        </a:lnSpc>
        <a:spcBef>
          <a:spcPct val="0"/>
        </a:spcBef>
        <a:buNone/>
        <a:defRPr sz="2600" b="0" kern="1200" cap="none" spc="0" baseline="0">
          <a:solidFill>
            <a:schemeClr val="accent5"/>
          </a:solidFill>
          <a:latin typeface="+mn-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0560" y="365760"/>
            <a:ext cx="10850880" cy="914400"/>
          </a:xfrm>
          <a:prstGeom prst="rect">
            <a:avLst/>
          </a:prstGeom>
        </p:spPr>
        <p:txBody>
          <a:bodyPr vert="horz" lIns="0" tIns="0" rIns="91440" bIns="45720" rtlCol="0" anchor="t" anchorCtr="0">
            <a:noAutofit/>
          </a:bodyPr>
          <a:lstStyle/>
          <a:p>
            <a:r>
              <a:rPr lang="en-US"/>
              <a:t>Click to edit Master title style</a:t>
            </a:r>
          </a:p>
        </p:txBody>
      </p:sp>
      <p:sp>
        <p:nvSpPr>
          <p:cNvPr id="3" name="Text Placeholder 2"/>
          <p:cNvSpPr>
            <a:spLocks noGrp="1"/>
          </p:cNvSpPr>
          <p:nvPr>
            <p:ph type="body" idx="1"/>
          </p:nvPr>
        </p:nvSpPr>
        <p:spPr>
          <a:xfrm>
            <a:off x="670560" y="1463040"/>
            <a:ext cx="10850880" cy="4754880"/>
          </a:xfrm>
          <a:prstGeom prst="rect">
            <a:avLst/>
          </a:prstGeom>
        </p:spPr>
        <p:txBody>
          <a:bodyPr vert="horz" lIns="0" tIns="0" rIns="91440" bIns="4572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p>
        </p:txBody>
      </p:sp>
      <p:sp>
        <p:nvSpPr>
          <p:cNvPr id="7" name="Content Placeholder 2">
            <a:extLst>
              <a:ext uri="{FF2B5EF4-FFF2-40B4-BE49-F238E27FC236}">
                <a16:creationId xmlns:a16="http://schemas.microsoft.com/office/drawing/2014/main" id="{908BA295-C0B6-8F49-81CE-251E17C49CAF}"/>
              </a:ext>
            </a:extLst>
          </p:cNvPr>
          <p:cNvSpPr txBox="1">
            <a:spLocks/>
          </p:cNvSpPr>
          <p:nvPr userDrawn="1"/>
        </p:nvSpPr>
        <p:spPr bwMode="gray">
          <a:xfrm>
            <a:off x="670561" y="6309678"/>
            <a:ext cx="2943907" cy="365125"/>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tabLst>
                <a:tab pos="1198563" algn="ctr"/>
                <a:tab pos="8229600" algn="r"/>
              </a:tabLst>
            </a:pPr>
            <a:r>
              <a:rPr lang="en-US" sz="1000">
                <a:solidFill>
                  <a:schemeClr val="tx1"/>
                </a:solidFill>
                <a:latin typeface="Calibri" panose="020F0502020204030204" pitchFamily="34" charset="0"/>
                <a:cs typeface="Calibri" panose="020F0502020204030204" pitchFamily="34" charset="0"/>
              </a:rPr>
              <a:t>Proprietary and confidential — do not distribute </a:t>
            </a:r>
          </a:p>
        </p:txBody>
      </p:sp>
      <p:sp>
        <p:nvSpPr>
          <p:cNvPr id="5" name="Footer Placeholder 3">
            <a:extLst>
              <a:ext uri="{FF2B5EF4-FFF2-40B4-BE49-F238E27FC236}">
                <a16:creationId xmlns:a16="http://schemas.microsoft.com/office/drawing/2014/main" id="{6AEE32DE-78B0-48C4-A053-28A630EBA18C}"/>
              </a:ext>
            </a:extLst>
          </p:cNvPr>
          <p:cNvSpPr>
            <a:spLocks noGrp="1"/>
          </p:cNvSpPr>
          <p:nvPr>
            <p:ph type="ftr" sz="quarter" idx="3"/>
          </p:nvPr>
        </p:nvSpPr>
        <p:spPr>
          <a:xfrm>
            <a:off x="4202502" y="6356350"/>
            <a:ext cx="6985958" cy="365125"/>
          </a:xfrm>
          <a:prstGeom prst="rect">
            <a:avLst/>
          </a:prstGeom>
        </p:spPr>
        <p:txBody>
          <a:bodyPr vert="horz" lIns="91440" tIns="45720" rIns="91440" bIns="45720" rtlCol="0" anchor="ctr"/>
          <a:lstStyle>
            <a:lvl1pPr algn="r">
              <a:defRPr lang="en-CA" sz="1000" kern="1200" dirty="0">
                <a:solidFill>
                  <a:schemeClr val="tx1"/>
                </a:solidFill>
                <a:latin typeface="Calibri" panose="020F0502020204030204" pitchFamily="34" charset="0"/>
                <a:ea typeface="+mn-ea"/>
                <a:cs typeface="Calibri" panose="020F0502020204030204" pitchFamily="34" charset="0"/>
              </a:defRPr>
            </a:lvl1pPr>
          </a:lstStyle>
          <a:p>
            <a:r>
              <a:rPr lang="en-CA"/>
              <a:t>Remote Diabetes Management |</a:t>
            </a:r>
          </a:p>
        </p:txBody>
      </p:sp>
      <p:sp>
        <p:nvSpPr>
          <p:cNvPr id="6" name="Slide Number Placeholder 4">
            <a:extLst>
              <a:ext uri="{FF2B5EF4-FFF2-40B4-BE49-F238E27FC236}">
                <a16:creationId xmlns:a16="http://schemas.microsoft.com/office/drawing/2014/main" id="{EC805D12-2149-4E4A-8040-19D5D4D2A9B4}"/>
              </a:ext>
            </a:extLst>
          </p:cNvPr>
          <p:cNvSpPr>
            <a:spLocks noGrp="1"/>
          </p:cNvSpPr>
          <p:nvPr>
            <p:ph type="sldNum" sz="quarter" idx="4"/>
          </p:nvPr>
        </p:nvSpPr>
        <p:spPr>
          <a:xfrm>
            <a:off x="11119449" y="6356350"/>
            <a:ext cx="401989" cy="365125"/>
          </a:xfrm>
          <a:prstGeom prst="rect">
            <a:avLst/>
          </a:prstGeom>
        </p:spPr>
        <p:txBody>
          <a:bodyPr vert="horz" lIns="91440" tIns="45720" rIns="91440" bIns="45720" rtlCol="0" anchor="ctr"/>
          <a:lstStyle>
            <a:lvl1pPr algn="r">
              <a:defRPr sz="1050" b="1">
                <a:solidFill>
                  <a:schemeClr val="tx1"/>
                </a:solidFill>
                <a:latin typeface="Calibri" panose="020F0502020204030204" pitchFamily="34" charset="0"/>
                <a:cs typeface="Calibri" panose="020F0502020204030204" pitchFamily="34" charset="0"/>
              </a:defRPr>
            </a:lvl1pPr>
          </a:lstStyle>
          <a:p>
            <a:fld id="{56A4BB1B-898E-47EC-ACAE-39233C02B75C}" type="slidenum">
              <a:rPr lang="en-CA" smtClean="0"/>
              <a:pPr/>
              <a:t>‹#›</a:t>
            </a:fld>
            <a:endParaRPr lang="en-CA"/>
          </a:p>
        </p:txBody>
      </p:sp>
    </p:spTree>
    <p:extLst>
      <p:ext uri="{BB962C8B-B14F-4D97-AF65-F5344CB8AC3E}">
        <p14:creationId xmlns:p14="http://schemas.microsoft.com/office/powerpoint/2010/main" val="159325715"/>
      </p:ext>
    </p:extLst>
  </p:cSld>
  <p:clrMap bg1="lt1" tx1="dk1" bg2="lt2" tx2="dk2" accent1="accent1" accent2="accent2" accent3="accent3" accent4="accent4" accent5="accent5" accent6="accent6" hlink="hlink" folHlink="folHlink"/>
  <p:sldLayoutIdLst>
    <p:sldLayoutId id="2147483703" r:id="rId1"/>
    <p:sldLayoutId id="2147483704" r:id="rId2"/>
    <p:sldLayoutId id="2147483705" r:id="rId3"/>
    <p:sldLayoutId id="2147483706" r:id="rId4"/>
    <p:sldLayoutId id="2147483707" r:id="rId5"/>
    <p:sldLayoutId id="2147483708" r:id="rId6"/>
    <p:sldLayoutId id="2147483709" r:id="rId7"/>
    <p:sldLayoutId id="2147483710" r:id="rId8"/>
    <p:sldLayoutId id="2147483711" r:id="rId9"/>
    <p:sldLayoutId id="2147483712" r:id="rId10"/>
    <p:sldLayoutId id="2147483713" r:id="rId11"/>
    <p:sldLayoutId id="2147483714" r:id="rId12"/>
    <p:sldLayoutId id="2147483715" r:id="rId13"/>
    <p:sldLayoutId id="2147483716" r:id="rId14"/>
    <p:sldLayoutId id="2147483717" r:id="rId15"/>
    <p:sldLayoutId id="2147483718" r:id="rId16"/>
    <p:sldLayoutId id="2147483719" r:id="rId17"/>
    <p:sldLayoutId id="2147483720" r:id="rId18"/>
    <p:sldLayoutId id="2147483721" r:id="rId19"/>
    <p:sldLayoutId id="2147483722" r:id="rId20"/>
  </p:sldLayoutIdLst>
  <p:hf hdr="0" dt="0"/>
  <p:txStyles>
    <p:titleStyle>
      <a:lvl1pPr algn="l" defTabSz="914400" rtl="0" eaLnBrk="1" latinLnBrk="0" hangingPunct="1">
        <a:lnSpc>
          <a:spcPct val="90000"/>
        </a:lnSpc>
        <a:spcBef>
          <a:spcPct val="0"/>
        </a:spcBef>
        <a:buNone/>
        <a:defRPr sz="2600" b="0" kern="1200" cap="none" spc="0" baseline="0">
          <a:solidFill>
            <a:schemeClr val="accent5"/>
          </a:solidFill>
          <a:latin typeface="+mn-lt"/>
          <a:ea typeface="+mj-ea"/>
          <a:cs typeface="+mj-cs"/>
        </a:defRPr>
      </a:lvl1pPr>
    </p:titleStyle>
    <p:body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2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36000" y="180000"/>
            <a:ext cx="11520000" cy="720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336000" y="1080000"/>
            <a:ext cx="11520000" cy="5112000"/>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p:cNvSpPr>
            <a:spLocks noGrp="1"/>
          </p:cNvSpPr>
          <p:nvPr>
            <p:ph type="ftr" sz="quarter" idx="3"/>
          </p:nvPr>
        </p:nvSpPr>
        <p:spPr>
          <a:xfrm>
            <a:off x="37070" y="6356350"/>
            <a:ext cx="11520000" cy="360000"/>
          </a:xfrm>
          <a:prstGeom prst="rect">
            <a:avLst/>
          </a:prstGeom>
        </p:spPr>
        <p:txBody>
          <a:bodyPr vert="horz" lIns="91440" tIns="45720" rIns="91440" bIns="45720" rtlCol="0" anchor="b"/>
          <a:lstStyle>
            <a:lvl1pPr algn="l">
              <a:defRPr sz="1001">
                <a:solidFill>
                  <a:schemeClr val="accent1">
                    <a:lumMod val="50000"/>
                  </a:schemeClr>
                </a:solidFill>
              </a:defRPr>
            </a:lvl1pPr>
          </a:lstStyle>
          <a:p>
            <a:endParaRPr lang="en-CA" dirty="0"/>
          </a:p>
        </p:txBody>
      </p:sp>
      <p:sp>
        <p:nvSpPr>
          <p:cNvPr id="6" name="Slide Number Placeholder 5"/>
          <p:cNvSpPr>
            <a:spLocks noGrp="1"/>
          </p:cNvSpPr>
          <p:nvPr>
            <p:ph type="sldNum" sz="quarter" idx="4"/>
          </p:nvPr>
        </p:nvSpPr>
        <p:spPr>
          <a:xfrm>
            <a:off x="11602995" y="6356351"/>
            <a:ext cx="55193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1A70B36-B1CC-4D4A-80B9-E27A448F84DA}" type="slidenum">
              <a:rPr lang="en-CA" smtClean="0"/>
              <a:pPr/>
              <a:t>‹#›</a:t>
            </a:fld>
            <a:endParaRPr lang="en-CA"/>
          </a:p>
        </p:txBody>
      </p:sp>
      <p:sp>
        <p:nvSpPr>
          <p:cNvPr id="13" name="Freeform: Shape 12">
            <a:extLst>
              <a:ext uri="{FF2B5EF4-FFF2-40B4-BE49-F238E27FC236}">
                <a16:creationId xmlns:a16="http://schemas.microsoft.com/office/drawing/2014/main" id="{1A071A28-A74A-42A4-98BF-9D8BD88F8222}"/>
              </a:ext>
            </a:extLst>
          </p:cNvPr>
          <p:cNvSpPr/>
          <p:nvPr userDrawn="1"/>
        </p:nvSpPr>
        <p:spPr>
          <a:xfrm>
            <a:off x="1" y="6756348"/>
            <a:ext cx="11644133" cy="101653"/>
          </a:xfrm>
          <a:custGeom>
            <a:avLst/>
            <a:gdLst>
              <a:gd name="connsiteX0" fmla="*/ 0 w 11677381"/>
              <a:gd name="connsiteY0" fmla="*/ 0 h 101653"/>
              <a:gd name="connsiteX1" fmla="*/ 11680559 w 11677381"/>
              <a:gd name="connsiteY1" fmla="*/ 0 h 101653"/>
              <a:gd name="connsiteX2" fmla="*/ 11680559 w 11677381"/>
              <a:gd name="connsiteY2" fmla="*/ 102924 h 101653"/>
              <a:gd name="connsiteX3" fmla="*/ 0 w 11677381"/>
              <a:gd name="connsiteY3" fmla="*/ 102924 h 101653"/>
            </a:gdLst>
            <a:ahLst/>
            <a:cxnLst>
              <a:cxn ang="0">
                <a:pos x="connsiteX0" y="connsiteY0"/>
              </a:cxn>
              <a:cxn ang="0">
                <a:pos x="connsiteX1" y="connsiteY1"/>
              </a:cxn>
              <a:cxn ang="0">
                <a:pos x="connsiteX2" y="connsiteY2"/>
              </a:cxn>
              <a:cxn ang="0">
                <a:pos x="connsiteX3" y="connsiteY3"/>
              </a:cxn>
            </a:cxnLst>
            <a:rect l="l" t="t" r="r" b="b"/>
            <a:pathLst>
              <a:path w="11677381" h="101653">
                <a:moveTo>
                  <a:pt x="0" y="0"/>
                </a:moveTo>
                <a:lnTo>
                  <a:pt x="11680559" y="0"/>
                </a:lnTo>
                <a:lnTo>
                  <a:pt x="11680559" y="102924"/>
                </a:lnTo>
                <a:lnTo>
                  <a:pt x="0" y="102924"/>
                </a:lnTo>
                <a:close/>
              </a:path>
            </a:pathLst>
          </a:custGeom>
          <a:solidFill>
            <a:srgbClr val="40485C"/>
          </a:solidFill>
          <a:ln w="6353" cap="flat">
            <a:noFill/>
            <a:prstDash val="solid"/>
            <a:miter/>
          </a:ln>
        </p:spPr>
        <p:txBody>
          <a:bodyPr rtlCol="0" anchor="ctr"/>
          <a:lstStyle/>
          <a:p>
            <a:endParaRPr lang="en-US" sz="1801"/>
          </a:p>
        </p:txBody>
      </p:sp>
      <p:sp>
        <p:nvSpPr>
          <p:cNvPr id="14" name="Freeform: Shape 13">
            <a:extLst>
              <a:ext uri="{FF2B5EF4-FFF2-40B4-BE49-F238E27FC236}">
                <a16:creationId xmlns:a16="http://schemas.microsoft.com/office/drawing/2014/main" id="{466828DF-EEBB-4F9A-896F-AD5A933C897E}"/>
              </a:ext>
            </a:extLst>
          </p:cNvPr>
          <p:cNvSpPr/>
          <p:nvPr userDrawn="1"/>
        </p:nvSpPr>
        <p:spPr>
          <a:xfrm>
            <a:off x="11644134" y="6756348"/>
            <a:ext cx="547868" cy="101653"/>
          </a:xfrm>
          <a:custGeom>
            <a:avLst/>
            <a:gdLst>
              <a:gd name="connsiteX0" fmla="*/ 0 w 508264"/>
              <a:gd name="connsiteY0" fmla="*/ 0 h 101653"/>
              <a:gd name="connsiteX1" fmla="*/ 513983 w 508264"/>
              <a:gd name="connsiteY1" fmla="*/ 0 h 101653"/>
              <a:gd name="connsiteX2" fmla="*/ 513983 w 508264"/>
              <a:gd name="connsiteY2" fmla="*/ 102924 h 101653"/>
              <a:gd name="connsiteX3" fmla="*/ 0 w 508264"/>
              <a:gd name="connsiteY3" fmla="*/ 102924 h 101653"/>
            </a:gdLst>
            <a:ahLst/>
            <a:cxnLst>
              <a:cxn ang="0">
                <a:pos x="connsiteX0" y="connsiteY0"/>
              </a:cxn>
              <a:cxn ang="0">
                <a:pos x="connsiteX1" y="connsiteY1"/>
              </a:cxn>
              <a:cxn ang="0">
                <a:pos x="connsiteX2" y="connsiteY2"/>
              </a:cxn>
              <a:cxn ang="0">
                <a:pos x="connsiteX3" y="connsiteY3"/>
              </a:cxn>
            </a:cxnLst>
            <a:rect l="l" t="t" r="r" b="b"/>
            <a:pathLst>
              <a:path w="508264" h="101653">
                <a:moveTo>
                  <a:pt x="0" y="0"/>
                </a:moveTo>
                <a:lnTo>
                  <a:pt x="513983" y="0"/>
                </a:lnTo>
                <a:lnTo>
                  <a:pt x="513983" y="102924"/>
                </a:lnTo>
                <a:lnTo>
                  <a:pt x="0" y="102924"/>
                </a:lnTo>
                <a:close/>
              </a:path>
            </a:pathLst>
          </a:custGeom>
          <a:solidFill>
            <a:srgbClr val="AAB8D7"/>
          </a:solidFill>
          <a:ln w="6353" cap="flat">
            <a:noFill/>
            <a:prstDash val="solid"/>
            <a:miter/>
          </a:ln>
        </p:spPr>
        <p:txBody>
          <a:bodyPr rtlCol="0" anchor="ctr"/>
          <a:lstStyle/>
          <a:p>
            <a:endParaRPr lang="en-US" sz="1801" dirty="0"/>
          </a:p>
        </p:txBody>
      </p:sp>
    </p:spTree>
    <p:extLst>
      <p:ext uri="{BB962C8B-B14F-4D97-AF65-F5344CB8AC3E}">
        <p14:creationId xmlns:p14="http://schemas.microsoft.com/office/powerpoint/2010/main" val="1978649019"/>
      </p:ext>
    </p:extLst>
  </p:cSld>
  <p:clrMap bg1="lt1" tx1="dk1" bg2="lt2" tx2="dk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Lst>
  <p:hf hdr="0" dt="0"/>
  <p:txStyles>
    <p:titleStyle>
      <a:lvl1pPr algn="ctr" defTabSz="914411" rtl="0" eaLnBrk="1" latinLnBrk="0" hangingPunct="1">
        <a:lnSpc>
          <a:spcPct val="90000"/>
        </a:lnSpc>
        <a:spcBef>
          <a:spcPct val="0"/>
        </a:spcBef>
        <a:buNone/>
        <a:defRPr sz="3200" b="1" kern="1200">
          <a:solidFill>
            <a:schemeClr val="accent2"/>
          </a:solidFill>
          <a:latin typeface="+mj-lt"/>
          <a:ea typeface="+mj-ea"/>
          <a:cs typeface="+mj-cs"/>
        </a:defRPr>
      </a:lvl1pPr>
    </p:titleStyle>
    <p:bodyStyle>
      <a:lvl1pPr marL="0" indent="0" algn="l" defTabSz="914411" rtl="0" eaLnBrk="1" latinLnBrk="0" hangingPunct="1">
        <a:lnSpc>
          <a:spcPct val="90000"/>
        </a:lnSpc>
        <a:spcBef>
          <a:spcPts val="1001"/>
        </a:spcBef>
        <a:buFont typeface="Arial" panose="020B0604020202020204" pitchFamily="34" charset="0"/>
        <a:buNone/>
        <a:defRPr sz="2400" kern="1200">
          <a:solidFill>
            <a:schemeClr val="accent2"/>
          </a:solidFill>
          <a:latin typeface="+mn-lt"/>
          <a:ea typeface="+mn-ea"/>
          <a:cs typeface="+mn-cs"/>
        </a:defRPr>
      </a:lvl1pPr>
      <a:lvl2pPr marL="444505" indent="-258766" algn="l" defTabSz="914411" rtl="0" eaLnBrk="1" latinLnBrk="0" hangingPunct="1">
        <a:lnSpc>
          <a:spcPct val="90000"/>
        </a:lnSpc>
        <a:spcBef>
          <a:spcPts val="500"/>
        </a:spcBef>
        <a:buFont typeface="Arial" panose="020B0604020202020204" pitchFamily="34" charset="0"/>
        <a:buChar char="•"/>
        <a:defRPr sz="2201" kern="1200">
          <a:solidFill>
            <a:schemeClr val="accent2"/>
          </a:solidFill>
          <a:latin typeface="+mn-lt"/>
          <a:ea typeface="+mn-ea"/>
          <a:cs typeface="+mn-cs"/>
        </a:defRPr>
      </a:lvl2pPr>
      <a:lvl3pPr marL="715972" indent="-271467" algn="l" defTabSz="914411" rtl="0" eaLnBrk="1" latinLnBrk="0" hangingPunct="1">
        <a:lnSpc>
          <a:spcPct val="90000"/>
        </a:lnSpc>
        <a:spcBef>
          <a:spcPts val="500"/>
        </a:spcBef>
        <a:buFont typeface="Calibri" panose="020F0502020204030204" pitchFamily="34" charset="0"/>
        <a:buChar char="–"/>
        <a:defRPr sz="2000" kern="1200">
          <a:solidFill>
            <a:schemeClr val="accent2"/>
          </a:solidFill>
          <a:latin typeface="+mn-lt"/>
          <a:ea typeface="+mn-ea"/>
          <a:cs typeface="+mn-cs"/>
        </a:defRPr>
      </a:lvl3pPr>
      <a:lvl4pPr marL="989026" indent="-273054" algn="l" defTabSz="914411" rtl="0" eaLnBrk="1" latinLnBrk="0" hangingPunct="1">
        <a:lnSpc>
          <a:spcPct val="90000"/>
        </a:lnSpc>
        <a:spcBef>
          <a:spcPts val="500"/>
        </a:spcBef>
        <a:buFont typeface="Arial" panose="020B0604020202020204" pitchFamily="34" charset="0"/>
        <a:buChar char="•"/>
        <a:defRPr sz="1801" kern="1200">
          <a:solidFill>
            <a:schemeClr val="accent2"/>
          </a:solidFill>
          <a:latin typeface="+mn-lt"/>
          <a:ea typeface="+mn-ea"/>
          <a:cs typeface="+mn-cs"/>
        </a:defRPr>
      </a:lvl4pPr>
      <a:lvl5pPr marL="1260490" indent="-271467" algn="l" defTabSz="914411" rtl="0" eaLnBrk="1" latinLnBrk="0" hangingPunct="1">
        <a:lnSpc>
          <a:spcPct val="90000"/>
        </a:lnSpc>
        <a:spcBef>
          <a:spcPts val="500"/>
        </a:spcBef>
        <a:buFont typeface="Calibri" panose="020F0502020204030204" pitchFamily="34" charset="0"/>
        <a:buChar char="–"/>
        <a:defRPr sz="1600" kern="1200">
          <a:solidFill>
            <a:schemeClr val="accent2"/>
          </a:solidFill>
          <a:latin typeface="+mn-lt"/>
          <a:ea typeface="+mn-ea"/>
          <a:cs typeface="+mn-cs"/>
        </a:defRPr>
      </a:lvl5pPr>
      <a:lvl6pPr marL="2514632"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6pPr>
      <a:lvl7pPr marL="2971838"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7pPr>
      <a:lvl8pPr marL="3429044"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8pPr>
      <a:lvl9pPr marL="3886249" indent="-228604" algn="l" defTabSz="914411" rtl="0" eaLnBrk="1" latinLnBrk="0" hangingPunct="1">
        <a:lnSpc>
          <a:spcPct val="90000"/>
        </a:lnSpc>
        <a:spcBef>
          <a:spcPts val="500"/>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411" rtl="0" eaLnBrk="1" latinLnBrk="0" hangingPunct="1">
        <a:defRPr sz="1801" kern="1200">
          <a:solidFill>
            <a:schemeClr val="tx1"/>
          </a:solidFill>
          <a:latin typeface="+mn-lt"/>
          <a:ea typeface="+mn-ea"/>
          <a:cs typeface="+mn-cs"/>
        </a:defRPr>
      </a:lvl1pPr>
      <a:lvl2pPr marL="457206" algn="l" defTabSz="914411" rtl="0" eaLnBrk="1" latinLnBrk="0" hangingPunct="1">
        <a:defRPr sz="1801" kern="1200">
          <a:solidFill>
            <a:schemeClr val="tx1"/>
          </a:solidFill>
          <a:latin typeface="+mn-lt"/>
          <a:ea typeface="+mn-ea"/>
          <a:cs typeface="+mn-cs"/>
        </a:defRPr>
      </a:lvl2pPr>
      <a:lvl3pPr marL="914411" algn="l" defTabSz="914411" rtl="0" eaLnBrk="1" latinLnBrk="0" hangingPunct="1">
        <a:defRPr sz="1801" kern="1200">
          <a:solidFill>
            <a:schemeClr val="tx1"/>
          </a:solidFill>
          <a:latin typeface="+mn-lt"/>
          <a:ea typeface="+mn-ea"/>
          <a:cs typeface="+mn-cs"/>
        </a:defRPr>
      </a:lvl3pPr>
      <a:lvl4pPr marL="1371617" algn="l" defTabSz="914411" rtl="0" eaLnBrk="1" latinLnBrk="0" hangingPunct="1">
        <a:defRPr sz="1801" kern="1200">
          <a:solidFill>
            <a:schemeClr val="tx1"/>
          </a:solidFill>
          <a:latin typeface="+mn-lt"/>
          <a:ea typeface="+mn-ea"/>
          <a:cs typeface="+mn-cs"/>
        </a:defRPr>
      </a:lvl4pPr>
      <a:lvl5pPr marL="1828823" algn="l" defTabSz="914411" rtl="0" eaLnBrk="1" latinLnBrk="0" hangingPunct="1">
        <a:defRPr sz="1801" kern="1200">
          <a:solidFill>
            <a:schemeClr val="tx1"/>
          </a:solidFill>
          <a:latin typeface="+mn-lt"/>
          <a:ea typeface="+mn-ea"/>
          <a:cs typeface="+mn-cs"/>
        </a:defRPr>
      </a:lvl5pPr>
      <a:lvl6pPr marL="2286029" algn="l" defTabSz="914411" rtl="0" eaLnBrk="1" latinLnBrk="0" hangingPunct="1">
        <a:defRPr sz="1801" kern="1200">
          <a:solidFill>
            <a:schemeClr val="tx1"/>
          </a:solidFill>
          <a:latin typeface="+mn-lt"/>
          <a:ea typeface="+mn-ea"/>
          <a:cs typeface="+mn-cs"/>
        </a:defRPr>
      </a:lvl6pPr>
      <a:lvl7pPr marL="2743234" algn="l" defTabSz="914411" rtl="0" eaLnBrk="1" latinLnBrk="0" hangingPunct="1">
        <a:defRPr sz="1801" kern="1200">
          <a:solidFill>
            <a:schemeClr val="tx1"/>
          </a:solidFill>
          <a:latin typeface="+mn-lt"/>
          <a:ea typeface="+mn-ea"/>
          <a:cs typeface="+mn-cs"/>
        </a:defRPr>
      </a:lvl7pPr>
      <a:lvl8pPr marL="3200440" algn="l" defTabSz="914411" rtl="0" eaLnBrk="1" latinLnBrk="0" hangingPunct="1">
        <a:defRPr sz="1801" kern="1200">
          <a:solidFill>
            <a:schemeClr val="tx1"/>
          </a:solidFill>
          <a:latin typeface="+mn-lt"/>
          <a:ea typeface="+mn-ea"/>
          <a:cs typeface="+mn-cs"/>
        </a:defRPr>
      </a:lvl8pPr>
      <a:lvl9pPr marL="3657646" algn="l" defTabSz="914411" rtl="0" eaLnBrk="1" latinLnBrk="0" hangingPunct="1">
        <a:defRPr sz="1801"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370" tIns="45687" rIns="91370" bIns="45687" rtlCol="0" anchor="ctr">
            <a:normAutofit/>
          </a:bodyPr>
          <a:lstStyle/>
          <a:p>
            <a:r>
              <a:rPr lang="en-CA"/>
              <a:t>Click to edit Master title style</a:t>
            </a:r>
            <a:endParaRPr lang="en-US"/>
          </a:p>
        </p:txBody>
      </p:sp>
      <p:sp>
        <p:nvSpPr>
          <p:cNvPr id="3" name="Text Placeholder 2"/>
          <p:cNvSpPr>
            <a:spLocks noGrp="1"/>
          </p:cNvSpPr>
          <p:nvPr>
            <p:ph type="body" idx="1"/>
          </p:nvPr>
        </p:nvSpPr>
        <p:spPr>
          <a:xfrm>
            <a:off x="609600" y="1600204"/>
            <a:ext cx="10972800" cy="4525963"/>
          </a:xfrm>
          <a:prstGeom prst="rect">
            <a:avLst/>
          </a:prstGeom>
        </p:spPr>
        <p:txBody>
          <a:bodyPr vert="horz" lIns="91370" tIns="45687" rIns="91370" bIns="45687"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lang="en-US"/>
          </a:p>
        </p:txBody>
      </p:sp>
      <p:sp>
        <p:nvSpPr>
          <p:cNvPr id="4" name="Date Placeholder 3"/>
          <p:cNvSpPr>
            <a:spLocks noGrp="1"/>
          </p:cNvSpPr>
          <p:nvPr>
            <p:ph type="dt" sz="half" idx="2"/>
          </p:nvPr>
        </p:nvSpPr>
        <p:spPr>
          <a:xfrm>
            <a:off x="609600" y="6356360"/>
            <a:ext cx="2844800" cy="365125"/>
          </a:xfrm>
          <a:prstGeom prst="rect">
            <a:avLst/>
          </a:prstGeom>
        </p:spPr>
        <p:txBody>
          <a:bodyPr vert="horz" lIns="91370" tIns="45687" rIns="91370" bIns="45687" rtlCol="0" anchor="ctr"/>
          <a:lstStyle>
            <a:lvl1pPr algn="l">
              <a:defRPr sz="1200">
                <a:solidFill>
                  <a:schemeClr val="tx1">
                    <a:tint val="75000"/>
                  </a:schemeClr>
                </a:solidFill>
              </a:defRPr>
            </a:lvl1pPr>
          </a:lstStyle>
          <a:p>
            <a:fld id="{CE50A0B6-05EB-4F44-9A8B-6DA3BDE5B88B}" type="datetimeFigureOut">
              <a:rPr lang="en-US" smtClean="0"/>
              <a:t>5/25/2023</a:t>
            </a:fld>
            <a:endParaRPr lang="en-US"/>
          </a:p>
        </p:txBody>
      </p:sp>
      <p:sp>
        <p:nvSpPr>
          <p:cNvPr id="5" name="Footer Placeholder 4"/>
          <p:cNvSpPr>
            <a:spLocks noGrp="1"/>
          </p:cNvSpPr>
          <p:nvPr>
            <p:ph type="ftr" sz="quarter" idx="3"/>
          </p:nvPr>
        </p:nvSpPr>
        <p:spPr>
          <a:xfrm>
            <a:off x="4165600" y="6356360"/>
            <a:ext cx="3860800" cy="365125"/>
          </a:xfrm>
          <a:prstGeom prst="rect">
            <a:avLst/>
          </a:prstGeom>
        </p:spPr>
        <p:txBody>
          <a:bodyPr vert="horz" lIns="91370" tIns="45687" rIns="91370" bIns="45687"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7600" y="6356360"/>
            <a:ext cx="2844800" cy="365125"/>
          </a:xfrm>
          <a:prstGeom prst="rect">
            <a:avLst/>
          </a:prstGeom>
        </p:spPr>
        <p:txBody>
          <a:bodyPr vert="horz" lIns="91370" tIns="45687" rIns="91370" bIns="45687" rtlCol="0" anchor="ctr"/>
          <a:lstStyle>
            <a:lvl1pPr algn="r">
              <a:defRPr sz="1200">
                <a:solidFill>
                  <a:schemeClr val="tx1">
                    <a:tint val="75000"/>
                  </a:schemeClr>
                </a:solidFill>
              </a:defRPr>
            </a:lvl1pPr>
          </a:lstStyle>
          <a:p>
            <a:fld id="{32AF1C8D-FB85-CE45-89CC-A5A9EFDC4097}" type="slidenum">
              <a:rPr lang="en-US" smtClean="0"/>
              <a:t>‹#›</a:t>
            </a:fld>
            <a:endParaRPr lang="en-US"/>
          </a:p>
        </p:txBody>
      </p:sp>
    </p:spTree>
    <p:extLst>
      <p:ext uri="{BB962C8B-B14F-4D97-AF65-F5344CB8AC3E}">
        <p14:creationId xmlns:p14="http://schemas.microsoft.com/office/powerpoint/2010/main" val="2786854574"/>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Lst>
  <p:txStyles>
    <p:titleStyle>
      <a:lvl1pPr algn="ctr" defTabSz="456867" rtl="0" eaLnBrk="1" latinLnBrk="0" hangingPunct="1">
        <a:spcBef>
          <a:spcPct val="0"/>
        </a:spcBef>
        <a:buNone/>
        <a:defRPr sz="4400" kern="1200">
          <a:solidFill>
            <a:schemeClr val="tx1"/>
          </a:solidFill>
          <a:latin typeface="+mj-lt"/>
          <a:ea typeface="+mj-ea"/>
          <a:cs typeface="+mj-cs"/>
        </a:defRPr>
      </a:lvl1pPr>
    </p:titleStyle>
    <p:bodyStyle>
      <a:lvl1pPr marL="342651" indent="-342651" algn="l" defTabSz="456867" rtl="0" eaLnBrk="1" latinLnBrk="0" hangingPunct="1">
        <a:spcBef>
          <a:spcPct val="20000"/>
        </a:spcBef>
        <a:buFont typeface="Arial"/>
        <a:buChar char="•"/>
        <a:defRPr sz="3200" kern="1200">
          <a:solidFill>
            <a:schemeClr val="tx1"/>
          </a:solidFill>
          <a:latin typeface="+mn-lt"/>
          <a:ea typeface="+mn-ea"/>
          <a:cs typeface="+mn-cs"/>
        </a:defRPr>
      </a:lvl1pPr>
      <a:lvl2pPr marL="742411" indent="-285541" algn="l" defTabSz="456867" rtl="0" eaLnBrk="1" latinLnBrk="0" hangingPunct="1">
        <a:spcBef>
          <a:spcPct val="20000"/>
        </a:spcBef>
        <a:buFont typeface="Arial"/>
        <a:buChar char="–"/>
        <a:defRPr sz="2800" kern="1200">
          <a:solidFill>
            <a:schemeClr val="tx1"/>
          </a:solidFill>
          <a:latin typeface="+mn-lt"/>
          <a:ea typeface="+mn-ea"/>
          <a:cs typeface="+mn-cs"/>
        </a:defRPr>
      </a:lvl2pPr>
      <a:lvl3pPr marL="1142173" indent="-228435" algn="l" defTabSz="456867" rtl="0" eaLnBrk="1" latinLnBrk="0" hangingPunct="1">
        <a:spcBef>
          <a:spcPct val="20000"/>
        </a:spcBef>
        <a:buFont typeface="Arial"/>
        <a:buChar char="•"/>
        <a:defRPr sz="2400" kern="1200">
          <a:solidFill>
            <a:schemeClr val="tx1"/>
          </a:solidFill>
          <a:latin typeface="+mn-lt"/>
          <a:ea typeface="+mn-ea"/>
          <a:cs typeface="+mn-cs"/>
        </a:defRPr>
      </a:lvl3pPr>
      <a:lvl4pPr marL="1599040" indent="-228435" algn="l" defTabSz="456867" rtl="0" eaLnBrk="1" latinLnBrk="0" hangingPunct="1">
        <a:spcBef>
          <a:spcPct val="20000"/>
        </a:spcBef>
        <a:buFont typeface="Arial"/>
        <a:buChar char="–"/>
        <a:defRPr sz="2000" kern="1200">
          <a:solidFill>
            <a:schemeClr val="tx1"/>
          </a:solidFill>
          <a:latin typeface="+mn-lt"/>
          <a:ea typeface="+mn-ea"/>
          <a:cs typeface="+mn-cs"/>
        </a:defRPr>
      </a:lvl4pPr>
      <a:lvl5pPr marL="2055908" indent="-228435" algn="l" defTabSz="456867" rtl="0" eaLnBrk="1" latinLnBrk="0" hangingPunct="1">
        <a:spcBef>
          <a:spcPct val="20000"/>
        </a:spcBef>
        <a:buFont typeface="Arial"/>
        <a:buChar char="»"/>
        <a:defRPr sz="2000" kern="1200">
          <a:solidFill>
            <a:schemeClr val="tx1"/>
          </a:solidFill>
          <a:latin typeface="+mn-lt"/>
          <a:ea typeface="+mn-ea"/>
          <a:cs typeface="+mn-cs"/>
        </a:defRPr>
      </a:lvl5pPr>
      <a:lvl6pPr marL="2512776" indent="-228435" algn="l" defTabSz="456867" rtl="0" eaLnBrk="1" latinLnBrk="0" hangingPunct="1">
        <a:spcBef>
          <a:spcPct val="20000"/>
        </a:spcBef>
        <a:buFont typeface="Arial"/>
        <a:buChar char="•"/>
        <a:defRPr sz="2000" kern="1200">
          <a:solidFill>
            <a:schemeClr val="tx1"/>
          </a:solidFill>
          <a:latin typeface="+mn-lt"/>
          <a:ea typeface="+mn-ea"/>
          <a:cs typeface="+mn-cs"/>
        </a:defRPr>
      </a:lvl6pPr>
      <a:lvl7pPr marL="2969644" indent="-228435" algn="l" defTabSz="456867" rtl="0" eaLnBrk="1" latinLnBrk="0" hangingPunct="1">
        <a:spcBef>
          <a:spcPct val="20000"/>
        </a:spcBef>
        <a:buFont typeface="Arial"/>
        <a:buChar char="•"/>
        <a:defRPr sz="2000" kern="1200">
          <a:solidFill>
            <a:schemeClr val="tx1"/>
          </a:solidFill>
          <a:latin typeface="+mn-lt"/>
          <a:ea typeface="+mn-ea"/>
          <a:cs typeface="+mn-cs"/>
        </a:defRPr>
      </a:lvl7pPr>
      <a:lvl8pPr marL="3426513" indent="-228435" algn="l" defTabSz="456867" rtl="0" eaLnBrk="1" latinLnBrk="0" hangingPunct="1">
        <a:spcBef>
          <a:spcPct val="20000"/>
        </a:spcBef>
        <a:buFont typeface="Arial"/>
        <a:buChar char="•"/>
        <a:defRPr sz="2000" kern="1200">
          <a:solidFill>
            <a:schemeClr val="tx1"/>
          </a:solidFill>
          <a:latin typeface="+mn-lt"/>
          <a:ea typeface="+mn-ea"/>
          <a:cs typeface="+mn-cs"/>
        </a:defRPr>
      </a:lvl8pPr>
      <a:lvl9pPr marL="3883380" indent="-228435" algn="l" defTabSz="456867"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6867" rtl="0" eaLnBrk="1" latinLnBrk="0" hangingPunct="1">
        <a:defRPr sz="1800" kern="1200">
          <a:solidFill>
            <a:schemeClr val="tx1"/>
          </a:solidFill>
          <a:latin typeface="+mn-lt"/>
          <a:ea typeface="+mn-ea"/>
          <a:cs typeface="+mn-cs"/>
        </a:defRPr>
      </a:lvl1pPr>
      <a:lvl2pPr marL="456867" algn="l" defTabSz="456867" rtl="0" eaLnBrk="1" latinLnBrk="0" hangingPunct="1">
        <a:defRPr sz="1800" kern="1200">
          <a:solidFill>
            <a:schemeClr val="tx1"/>
          </a:solidFill>
          <a:latin typeface="+mn-lt"/>
          <a:ea typeface="+mn-ea"/>
          <a:cs typeface="+mn-cs"/>
        </a:defRPr>
      </a:lvl2pPr>
      <a:lvl3pPr marL="913737" algn="l" defTabSz="456867" rtl="0" eaLnBrk="1" latinLnBrk="0" hangingPunct="1">
        <a:defRPr sz="1800" kern="1200">
          <a:solidFill>
            <a:schemeClr val="tx1"/>
          </a:solidFill>
          <a:latin typeface="+mn-lt"/>
          <a:ea typeface="+mn-ea"/>
          <a:cs typeface="+mn-cs"/>
        </a:defRPr>
      </a:lvl3pPr>
      <a:lvl4pPr marL="1370606" algn="l" defTabSz="456867" rtl="0" eaLnBrk="1" latinLnBrk="0" hangingPunct="1">
        <a:defRPr sz="1800" kern="1200">
          <a:solidFill>
            <a:schemeClr val="tx1"/>
          </a:solidFill>
          <a:latin typeface="+mn-lt"/>
          <a:ea typeface="+mn-ea"/>
          <a:cs typeface="+mn-cs"/>
        </a:defRPr>
      </a:lvl4pPr>
      <a:lvl5pPr marL="1827473" algn="l" defTabSz="456867" rtl="0" eaLnBrk="1" latinLnBrk="0" hangingPunct="1">
        <a:defRPr sz="1800" kern="1200">
          <a:solidFill>
            <a:schemeClr val="tx1"/>
          </a:solidFill>
          <a:latin typeface="+mn-lt"/>
          <a:ea typeface="+mn-ea"/>
          <a:cs typeface="+mn-cs"/>
        </a:defRPr>
      </a:lvl5pPr>
      <a:lvl6pPr marL="2284342" algn="l" defTabSz="456867" rtl="0" eaLnBrk="1" latinLnBrk="0" hangingPunct="1">
        <a:defRPr sz="1800" kern="1200">
          <a:solidFill>
            <a:schemeClr val="tx1"/>
          </a:solidFill>
          <a:latin typeface="+mn-lt"/>
          <a:ea typeface="+mn-ea"/>
          <a:cs typeface="+mn-cs"/>
        </a:defRPr>
      </a:lvl6pPr>
      <a:lvl7pPr marL="2741210" algn="l" defTabSz="456867" rtl="0" eaLnBrk="1" latinLnBrk="0" hangingPunct="1">
        <a:defRPr sz="1800" kern="1200">
          <a:solidFill>
            <a:schemeClr val="tx1"/>
          </a:solidFill>
          <a:latin typeface="+mn-lt"/>
          <a:ea typeface="+mn-ea"/>
          <a:cs typeface="+mn-cs"/>
        </a:defRPr>
      </a:lvl7pPr>
      <a:lvl8pPr marL="3198076" algn="l" defTabSz="456867" rtl="0" eaLnBrk="1" latinLnBrk="0" hangingPunct="1">
        <a:defRPr sz="1800" kern="1200">
          <a:solidFill>
            <a:schemeClr val="tx1"/>
          </a:solidFill>
          <a:latin typeface="+mn-lt"/>
          <a:ea typeface="+mn-ea"/>
          <a:cs typeface="+mn-cs"/>
        </a:defRPr>
      </a:lvl8pPr>
      <a:lvl9pPr marL="3654946" algn="l" defTabSz="45686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71FADF0-E91A-48F0-B1F1-1AF6B2A881D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FF454C43-D056-4359-B896-3E5BC19220A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2B17C7B-B325-444E-A2AA-3CAA6E2FB710}"/>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0EF822-656C-4342-A821-91256A940A11}" type="datetimeFigureOut">
              <a:rPr lang="en-CA" smtClean="0"/>
              <a:t>2023-05-25</a:t>
            </a:fld>
            <a:endParaRPr lang="en-CA"/>
          </a:p>
        </p:txBody>
      </p:sp>
      <p:sp>
        <p:nvSpPr>
          <p:cNvPr id="5" name="Footer Placeholder 4">
            <a:extLst>
              <a:ext uri="{FF2B5EF4-FFF2-40B4-BE49-F238E27FC236}">
                <a16:creationId xmlns:a16="http://schemas.microsoft.com/office/drawing/2014/main" id="{0DBC78AC-1A70-4939-AF8A-B82ACC98F2A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5405BE58-1AC6-498A-94C0-EF53033D8C7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C0B946D-FDE5-4048-BC66-C46DE2238254}" type="slidenum">
              <a:rPr lang="en-CA" smtClean="0"/>
              <a:t>‹#›</a:t>
            </a:fld>
            <a:endParaRPr lang="en-CA"/>
          </a:p>
        </p:txBody>
      </p:sp>
    </p:spTree>
    <p:extLst>
      <p:ext uri="{BB962C8B-B14F-4D97-AF65-F5344CB8AC3E}">
        <p14:creationId xmlns:p14="http://schemas.microsoft.com/office/powerpoint/2010/main" val="1367889371"/>
      </p:ext>
    </p:extLst>
  </p:cSld>
  <p:clrMap bg1="lt1" tx1="dk1" bg2="lt2" tx2="dk2" accent1="accent1" accent2="accent2" accent3="accent3" accent4="accent4" accent5="accent5" accent6="accent6" hlink="hlink" folHlink="folHlink"/>
  <p:sldLayoutIdLst>
    <p:sldLayoutId id="2147483746" r:id="rId1"/>
    <p:sldLayoutId id="2147483747" r:id="rId2"/>
    <p:sldLayoutId id="2147483748" r:id="rId3"/>
    <p:sldLayoutId id="2147483749" r:id="rId4"/>
    <p:sldLayoutId id="2147483750" r:id="rId5"/>
    <p:sldLayoutId id="2147483751" r:id="rId6"/>
    <p:sldLayoutId id="2147483752" r:id="rId7"/>
    <p:sldLayoutId id="2147483753" r:id="rId8"/>
    <p:sldLayoutId id="2147483754" r:id="rId9"/>
    <p:sldLayoutId id="2147483755" r:id="rId10"/>
    <p:sldLayoutId id="2147483756"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0560" y="365760"/>
            <a:ext cx="10972800" cy="914400"/>
          </a:xfrm>
          <a:prstGeom prst="rect">
            <a:avLst/>
          </a:prstGeom>
        </p:spPr>
        <p:txBody>
          <a:bodyPr vert="horz" lIns="0" tIns="0" rIns="91440" bIns="45720" rtlCol="0" anchor="t" anchorCtr="0">
            <a:noAutofit/>
          </a:bodyPr>
          <a:lstStyle/>
          <a:p>
            <a:r>
              <a:rPr lang="en-US" dirty="0"/>
              <a:t>Click to edit Master title style</a:t>
            </a:r>
          </a:p>
        </p:txBody>
      </p:sp>
      <p:sp>
        <p:nvSpPr>
          <p:cNvPr id="3" name="Text Placeholder 2"/>
          <p:cNvSpPr>
            <a:spLocks noGrp="1"/>
          </p:cNvSpPr>
          <p:nvPr>
            <p:ph type="body" idx="1"/>
          </p:nvPr>
        </p:nvSpPr>
        <p:spPr>
          <a:xfrm>
            <a:off x="670560" y="1750483"/>
            <a:ext cx="10972800" cy="4467436"/>
          </a:xfrm>
          <a:prstGeom prst="rect">
            <a:avLst/>
          </a:prstGeom>
        </p:spPr>
        <p:txBody>
          <a:bodyPr vert="horz" lIns="0" tIns="0" rIns="91440" bIns="45720" rtlCol="0">
            <a:noAutofit/>
          </a:bodyPr>
          <a:lstStyle/>
          <a:p>
            <a:pPr lvl="0"/>
            <a:r>
              <a:rPr lang="en-US"/>
              <a:t>CLICK TO EDIT MASTER TEXT STYLES</a:t>
            </a:r>
          </a:p>
          <a:p>
            <a:pPr lvl="1"/>
            <a:r>
              <a:rPr lang="en-US"/>
              <a:t>First level</a:t>
            </a:r>
          </a:p>
          <a:p>
            <a:pPr lvl="2"/>
            <a:r>
              <a:rPr lang="en-US"/>
              <a:t>Second level</a:t>
            </a:r>
          </a:p>
          <a:p>
            <a:pPr lvl="3"/>
            <a:r>
              <a:rPr lang="en-US"/>
              <a:t>Third level</a:t>
            </a:r>
          </a:p>
          <a:p>
            <a:pPr lvl="4"/>
            <a:r>
              <a:rPr lang="en-US"/>
              <a:t>Fourth level</a:t>
            </a:r>
            <a:endParaRPr lang="en-US" dirty="0"/>
          </a:p>
        </p:txBody>
      </p:sp>
      <p:sp>
        <p:nvSpPr>
          <p:cNvPr id="4" name="Date Placeholder 3"/>
          <p:cNvSpPr>
            <a:spLocks noGrp="1"/>
          </p:cNvSpPr>
          <p:nvPr>
            <p:ph type="dt" sz="half" idx="2"/>
          </p:nvPr>
        </p:nvSpPr>
        <p:spPr>
          <a:xfrm>
            <a:off x="10098897" y="6356351"/>
            <a:ext cx="1584960" cy="365125"/>
          </a:xfrm>
          <a:prstGeom prst="rect">
            <a:avLst/>
          </a:prstGeom>
        </p:spPr>
        <p:txBody>
          <a:bodyPr vert="horz" lIns="0" tIns="45720" rIns="0" bIns="45720" rtlCol="0" anchor="b" anchorCtr="0"/>
          <a:lstStyle>
            <a:lvl1pPr algn="l">
              <a:defRPr sz="1333">
                <a:solidFill>
                  <a:schemeClr val="tx1"/>
                </a:solidFill>
                <a:latin typeface="Calibri" panose="020F0502020204030204" pitchFamily="34" charset="0"/>
                <a:cs typeface="Calibri" panose="020F0502020204030204" pitchFamily="34" charset="0"/>
              </a:defRPr>
            </a:lvl1pPr>
          </a:lstStyle>
          <a:p>
            <a:endParaRPr lang="en-US" dirty="0">
              <a:solidFill>
                <a:srgbClr val="000000"/>
              </a:solidFill>
            </a:endParaRPr>
          </a:p>
        </p:txBody>
      </p:sp>
      <p:sp>
        <p:nvSpPr>
          <p:cNvPr id="5" name="Footer Placeholder 4"/>
          <p:cNvSpPr>
            <a:spLocks noGrp="1"/>
          </p:cNvSpPr>
          <p:nvPr>
            <p:ph type="ftr" sz="quarter" idx="3"/>
          </p:nvPr>
        </p:nvSpPr>
        <p:spPr>
          <a:xfrm>
            <a:off x="4019295" y="6356351"/>
            <a:ext cx="5974080" cy="365125"/>
          </a:xfrm>
          <a:prstGeom prst="rect">
            <a:avLst/>
          </a:prstGeom>
        </p:spPr>
        <p:txBody>
          <a:bodyPr vert="horz" lIns="0" tIns="45720" rIns="0" bIns="45720" rtlCol="0" anchor="b" anchorCtr="0"/>
          <a:lstStyle>
            <a:lvl1pPr algn="r">
              <a:defRPr sz="1333">
                <a:solidFill>
                  <a:schemeClr val="tx1"/>
                </a:solidFill>
                <a:latin typeface="Calibri" panose="020F0502020204030204" pitchFamily="34" charset="0"/>
                <a:cs typeface="Calibri" panose="020F0502020204030204" pitchFamily="34" charset="0"/>
              </a:defRPr>
            </a:lvl1pPr>
          </a:lstStyle>
          <a:p>
            <a:endParaRPr lang="en-US" dirty="0">
              <a:solidFill>
                <a:srgbClr val="000000"/>
              </a:solidFill>
            </a:endParaRPr>
          </a:p>
        </p:txBody>
      </p:sp>
      <p:sp>
        <p:nvSpPr>
          <p:cNvPr id="6" name="Slide Number Placeholder 5"/>
          <p:cNvSpPr>
            <a:spLocks noGrp="1"/>
          </p:cNvSpPr>
          <p:nvPr>
            <p:ph type="sldNum" sz="quarter" idx="4"/>
          </p:nvPr>
        </p:nvSpPr>
        <p:spPr>
          <a:xfrm>
            <a:off x="11475053" y="6428232"/>
            <a:ext cx="390144" cy="283464"/>
          </a:xfrm>
          <a:prstGeom prst="rect">
            <a:avLst/>
          </a:prstGeom>
        </p:spPr>
        <p:txBody>
          <a:bodyPr vert="horz" lIns="0" tIns="45720" rIns="0" bIns="45720" rtlCol="0" anchor="b" anchorCtr="0"/>
          <a:lstStyle>
            <a:lvl1pPr algn="l">
              <a:defRPr sz="1333" b="1">
                <a:solidFill>
                  <a:schemeClr val="tx1"/>
                </a:solidFill>
                <a:latin typeface="Calibri" panose="020F0502020204030204" pitchFamily="34" charset="0"/>
                <a:cs typeface="Calibri" panose="020F0502020204030204" pitchFamily="34" charset="0"/>
              </a:defRPr>
            </a:lvl1pPr>
          </a:lstStyle>
          <a:p>
            <a:fld id="{A2885E78-1F86-4A3D-9EE1-B0103B1CEF15}" type="slidenum">
              <a:rPr lang="en-US" smtClean="0">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352603761"/>
      </p:ext>
    </p:extLst>
  </p:cSld>
  <p:clrMap bg1="lt1" tx1="dk1" bg2="lt2" tx2="dk2" accent1="accent1" accent2="accent2" accent3="accent3" accent4="accent4" accent5="accent5" accent6="accent6" hlink="hlink" folHlink="folHlink"/>
  <p:sldLayoutIdLst>
    <p:sldLayoutId id="2147483758" r:id="rId1"/>
    <p:sldLayoutId id="2147483759" r:id="rId2"/>
    <p:sldLayoutId id="2147483760" r:id="rId3"/>
    <p:sldLayoutId id="2147483761" r:id="rId4"/>
    <p:sldLayoutId id="2147483762" r:id="rId5"/>
    <p:sldLayoutId id="2147483763" r:id="rId6"/>
    <p:sldLayoutId id="2147483764" r:id="rId7"/>
    <p:sldLayoutId id="2147483765" r:id="rId8"/>
    <p:sldLayoutId id="2147483766" r:id="rId9"/>
    <p:sldLayoutId id="2147483767" r:id="rId10"/>
    <p:sldLayoutId id="2147483768" r:id="rId11"/>
    <p:sldLayoutId id="2147483769" r:id="rId12"/>
    <p:sldLayoutId id="2147483770" r:id="rId13"/>
    <p:sldLayoutId id="2147483771" r:id="rId14"/>
    <p:sldLayoutId id="2147483772" r:id="rId15"/>
    <p:sldLayoutId id="2147483773" r:id="rId16"/>
    <p:sldLayoutId id="2147483774" r:id="rId17"/>
    <p:sldLayoutId id="2147483775" r:id="rId18"/>
    <p:sldLayoutId id="2147483776" r:id="rId19"/>
    <p:sldLayoutId id="2147483777" r:id="rId20"/>
    <p:sldLayoutId id="2147483778" r:id="rId21"/>
    <p:sldLayoutId id="2147483779" r:id="rId22"/>
    <p:sldLayoutId id="2147483780" r:id="rId23"/>
    <p:sldLayoutId id="2147483781" r:id="rId24"/>
    <p:sldLayoutId id="2147483782" r:id="rId25"/>
    <p:sldLayoutId id="2147483783" r:id="rId26"/>
    <p:sldLayoutId id="2147483784" r:id="rId27"/>
    <p:sldLayoutId id="2147483785" r:id="rId28"/>
    <p:sldLayoutId id="2147483786" r:id="rId29"/>
    <p:sldLayoutId id="2147483787" r:id="rId30"/>
    <p:sldLayoutId id="2147483788" r:id="rId31"/>
  </p:sldLayoutIdLst>
  <p:hf hdr="0" ftr="0" dt="0"/>
  <p:txStyles>
    <p:titleStyle>
      <a:lvl1pPr algn="l" defTabSz="1219170" rtl="0" eaLnBrk="1" latinLnBrk="0" hangingPunct="1">
        <a:lnSpc>
          <a:spcPct val="90000"/>
        </a:lnSpc>
        <a:spcBef>
          <a:spcPct val="0"/>
        </a:spcBef>
        <a:buNone/>
        <a:defRPr sz="3467" b="0" kern="1200" cap="none" spc="0" baseline="0">
          <a:solidFill>
            <a:schemeClr val="accent5"/>
          </a:solidFill>
          <a:latin typeface="+mn-lt"/>
          <a:ea typeface="+mj-ea"/>
          <a:cs typeface="+mj-cs"/>
        </a:defRPr>
      </a:lvl1pPr>
    </p:titleStyle>
    <p:bodyStyle>
      <a:lvl1pPr marL="0" indent="0" algn="l" defTabSz="1219170" rtl="0" eaLnBrk="1" latinLnBrk="0" hangingPunct="1">
        <a:lnSpc>
          <a:spcPct val="100000"/>
        </a:lnSpc>
        <a:spcBef>
          <a:spcPts val="800"/>
        </a:spcBef>
        <a:buFont typeface="Arial" panose="020B0604020202020204" pitchFamily="34" charset="0"/>
        <a:buNone/>
        <a:defRPr sz="2400" b="1" kern="1200">
          <a:solidFill>
            <a:schemeClr val="accent5"/>
          </a:solidFill>
          <a:latin typeface="Calibri" panose="020F0502020204030204" pitchFamily="34" charset="0"/>
          <a:ea typeface="+mn-ea"/>
          <a:cs typeface="Calibri" panose="020F0502020204030204" pitchFamily="34" charset="0"/>
        </a:defRPr>
      </a:lvl1pPr>
      <a:lvl2pPr marL="226478" indent="-226478" algn="l" defTabSz="1219170" rtl="0" eaLnBrk="1" latinLnBrk="0" hangingPunct="1">
        <a:lnSpc>
          <a:spcPct val="100000"/>
        </a:lnSpc>
        <a:spcBef>
          <a:spcPts val="800"/>
        </a:spcBef>
        <a:buFont typeface="Arial" panose="020B0604020202020204" pitchFamily="34" charset="0"/>
        <a:buChar char="•"/>
        <a:defRPr sz="2400" kern="1200">
          <a:solidFill>
            <a:schemeClr val="tx1"/>
          </a:solidFill>
          <a:latin typeface="+mn-lt"/>
          <a:ea typeface="+mn-ea"/>
          <a:cs typeface="+mn-cs"/>
        </a:defRPr>
      </a:lvl2pPr>
      <a:lvl3pPr marL="533387" indent="-228594" algn="l" defTabSz="1219170" rtl="0" eaLnBrk="1" latinLnBrk="0" hangingPunct="1">
        <a:lnSpc>
          <a:spcPct val="100000"/>
        </a:lnSpc>
        <a:spcBef>
          <a:spcPts val="800"/>
        </a:spcBef>
        <a:buFont typeface="Arial" panose="020B0604020202020204" pitchFamily="34" charset="0"/>
        <a:buChar char="–"/>
        <a:defRPr sz="2133" kern="1200">
          <a:solidFill>
            <a:schemeClr val="tx1"/>
          </a:solidFill>
          <a:latin typeface="+mn-lt"/>
          <a:ea typeface="+mn-ea"/>
          <a:cs typeface="+mn-cs"/>
        </a:defRPr>
      </a:lvl3pPr>
      <a:lvl4pPr marL="836063" indent="-226478" algn="l" defTabSz="1219170" rtl="0" eaLnBrk="1" latinLnBrk="0" hangingPunct="1">
        <a:lnSpc>
          <a:spcPct val="100000"/>
        </a:lnSpc>
        <a:spcBef>
          <a:spcPts val="800"/>
        </a:spcBef>
        <a:buFont typeface="Arial" panose="020B0604020202020204" pitchFamily="34" charset="0"/>
        <a:buChar char="•"/>
        <a:defRPr sz="1867" kern="1200">
          <a:solidFill>
            <a:schemeClr val="tx1"/>
          </a:solidFill>
          <a:latin typeface="+mn-lt"/>
          <a:ea typeface="+mn-ea"/>
          <a:cs typeface="+mn-cs"/>
        </a:defRPr>
      </a:lvl4pPr>
      <a:lvl5pPr marL="1142971" indent="-228594" algn="l" defTabSz="1219170" rtl="0" eaLnBrk="1" latinLnBrk="0" hangingPunct="1">
        <a:lnSpc>
          <a:spcPct val="100000"/>
        </a:lnSpc>
        <a:spcBef>
          <a:spcPts val="800"/>
        </a:spcBef>
        <a:buFont typeface="Arial" panose="020B0604020202020204" pitchFamily="34" charset="0"/>
        <a:buChar char="»"/>
        <a:defRPr sz="1867"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70560" y="759459"/>
            <a:ext cx="10850880" cy="520701"/>
          </a:xfrm>
          <a:prstGeom prst="rect">
            <a:avLst/>
          </a:prstGeom>
        </p:spPr>
        <p:txBody>
          <a:bodyPr vert="horz" lIns="0" tIns="0" rIns="91440" bIns="45720" rtlCol="0" anchor="t" anchorCtr="0">
            <a:noAutofit/>
          </a:bodyPr>
          <a:lstStyle/>
          <a:p>
            <a:r>
              <a:rPr lang="en-US"/>
              <a:t>Click to edit Master title style</a:t>
            </a:r>
            <a:endParaRPr lang="en-US" dirty="0"/>
          </a:p>
        </p:txBody>
      </p:sp>
      <p:sp>
        <p:nvSpPr>
          <p:cNvPr id="4" name="Text Placeholder 3">
            <a:extLst>
              <a:ext uri="{FF2B5EF4-FFF2-40B4-BE49-F238E27FC236}">
                <a16:creationId xmlns:a16="http://schemas.microsoft.com/office/drawing/2014/main" id="{80D42C3B-6191-4FCC-892C-38AF4234E0C2}"/>
              </a:ext>
            </a:extLst>
          </p:cNvPr>
          <p:cNvSpPr>
            <a:spLocks noGrp="1"/>
          </p:cNvSpPr>
          <p:nvPr>
            <p:ph type="body" idx="1"/>
          </p:nvPr>
        </p:nvSpPr>
        <p:spPr>
          <a:xfrm>
            <a:off x="660400" y="1482166"/>
            <a:ext cx="10861040" cy="4694268"/>
          </a:xfrm>
          <a:prstGeom prst="rect">
            <a:avLst/>
          </a:prstGeom>
        </p:spPr>
        <p:txBody>
          <a:bodyPr vert="horz" lIns="0" tIns="0" rIns="91440" bIns="45720" rtlCol="0">
            <a:noAutofit/>
          </a:bodyPr>
          <a:lstStyle/>
          <a:p>
            <a:pPr lvl="0"/>
            <a:r>
              <a:rPr lang="en-US" dirty="0"/>
              <a:t>Click to edit Master text styles</a:t>
            </a:r>
          </a:p>
          <a:p>
            <a:pPr lvl="1"/>
            <a:r>
              <a:rPr lang="en-US" dirty="0"/>
              <a:t>First level</a:t>
            </a:r>
          </a:p>
          <a:p>
            <a:pPr lvl="2"/>
            <a:r>
              <a:rPr lang="en-US" dirty="0"/>
              <a:t>Second level</a:t>
            </a:r>
          </a:p>
          <a:p>
            <a:pPr lvl="3"/>
            <a:r>
              <a:rPr lang="en-US" dirty="0"/>
              <a:t>Third level</a:t>
            </a:r>
          </a:p>
          <a:p>
            <a:pPr lvl="4"/>
            <a:r>
              <a:rPr lang="en-US" dirty="0"/>
              <a:t>Fourth level</a:t>
            </a:r>
            <a:endParaRPr lang="en-IN" dirty="0"/>
          </a:p>
        </p:txBody>
      </p:sp>
      <p:sp>
        <p:nvSpPr>
          <p:cNvPr id="8" name="Content Placeholder 2">
            <a:extLst>
              <a:ext uri="{FF2B5EF4-FFF2-40B4-BE49-F238E27FC236}">
                <a16:creationId xmlns:a16="http://schemas.microsoft.com/office/drawing/2014/main" id="{8664E22B-AE9E-442B-AA5F-E8AC6B0E3B7D}"/>
              </a:ext>
            </a:extLst>
          </p:cNvPr>
          <p:cNvSpPr txBox="1">
            <a:spLocks/>
          </p:cNvSpPr>
          <p:nvPr userDrawn="1"/>
        </p:nvSpPr>
        <p:spPr bwMode="gray">
          <a:xfrm>
            <a:off x="670560" y="6427471"/>
            <a:ext cx="7734981" cy="292101"/>
          </a:xfrm>
          <a:prstGeom prst="rect">
            <a:avLst/>
          </a:prstGeom>
        </p:spPr>
        <p:txBody>
          <a:bodyPr vert="horz" lIns="0" rIns="0" anchor="b" anchorCtr="0"/>
          <a:lstStyle>
            <a:lvl1pPr marL="0" indent="0" algn="l" defTabSz="457200" rtl="0" eaLnBrk="1" latinLnBrk="0" hangingPunct="1">
              <a:spcBef>
                <a:spcPct val="20000"/>
              </a:spcBef>
              <a:buFont typeface="Arial"/>
              <a:buNone/>
              <a:defRPr sz="900" kern="1200">
                <a:solidFill>
                  <a:schemeClr val="tx1"/>
                </a:solidFill>
                <a:latin typeface="Georgia"/>
                <a:ea typeface="+mn-ea"/>
                <a:cs typeface="Georgia"/>
              </a:defRPr>
            </a:lvl1pPr>
            <a:lvl2pPr marL="457200" indent="0" algn="l" defTabSz="457200" rtl="0" eaLnBrk="1" latinLnBrk="0" hangingPunct="1">
              <a:spcBef>
                <a:spcPct val="20000"/>
              </a:spcBef>
              <a:buFont typeface="Arial"/>
              <a:buNone/>
              <a:defRPr sz="900" kern="1200">
                <a:solidFill>
                  <a:schemeClr val="tx1"/>
                </a:solidFill>
                <a:latin typeface="Georgia"/>
                <a:ea typeface="+mn-ea"/>
                <a:cs typeface="Georgia"/>
              </a:defRPr>
            </a:lvl2pPr>
            <a:lvl3pPr marL="914400" indent="0" algn="l" defTabSz="457200" rtl="0" eaLnBrk="1" latinLnBrk="0" hangingPunct="1">
              <a:spcBef>
                <a:spcPct val="20000"/>
              </a:spcBef>
              <a:buFont typeface="Arial"/>
              <a:buNone/>
              <a:defRPr sz="900" kern="1200">
                <a:solidFill>
                  <a:schemeClr val="tx1"/>
                </a:solidFill>
                <a:latin typeface="Georgia"/>
                <a:ea typeface="+mn-ea"/>
                <a:cs typeface="Georgia"/>
              </a:defRPr>
            </a:lvl3pPr>
            <a:lvl4pPr marL="1371600" indent="0" algn="l" defTabSz="457200" rtl="0" eaLnBrk="1" latinLnBrk="0" hangingPunct="1">
              <a:spcBef>
                <a:spcPct val="20000"/>
              </a:spcBef>
              <a:buFont typeface="Arial"/>
              <a:buNone/>
              <a:defRPr sz="900" kern="1200">
                <a:solidFill>
                  <a:schemeClr val="tx1"/>
                </a:solidFill>
                <a:latin typeface="Georgia"/>
                <a:ea typeface="+mn-ea"/>
                <a:cs typeface="Georgia"/>
              </a:defRPr>
            </a:lvl4pPr>
            <a:lvl5pPr marL="1828800" indent="0" algn="l" defTabSz="457200" rtl="0" eaLnBrk="1" latinLnBrk="0" hangingPunct="1">
              <a:spcBef>
                <a:spcPct val="20000"/>
              </a:spcBef>
              <a:buFont typeface="Arial"/>
              <a:buNone/>
              <a:defRPr sz="900" kern="1200">
                <a:solidFill>
                  <a:schemeClr val="tx1"/>
                </a:solidFill>
                <a:latin typeface="Georgia"/>
                <a:ea typeface="+mn-ea"/>
                <a:cs typeface="Georgia"/>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r>
              <a:rPr lang="en-US" sz="800" baseline="0" dirty="0">
                <a:solidFill>
                  <a:schemeClr val="tx1"/>
                </a:solidFill>
                <a:latin typeface="+mn-lt"/>
                <a:cs typeface="Calibri" panose="020F0502020204030204" pitchFamily="34" charset="0"/>
              </a:rPr>
              <a:t>Proprietary and confidential — do not distribute  </a:t>
            </a:r>
            <a:r>
              <a:rPr lang="en-US" sz="800" baseline="0" dirty="0">
                <a:solidFill>
                  <a:schemeClr val="bg1">
                    <a:lumMod val="75000"/>
                  </a:schemeClr>
                </a:solidFill>
                <a:latin typeface="+mn-lt"/>
                <a:cs typeface="Calibri" panose="020F0502020204030204" pitchFamily="34" charset="0"/>
              </a:rPr>
              <a:t>I </a:t>
            </a:r>
            <a:r>
              <a:rPr lang="en-US" sz="800" baseline="0" dirty="0">
                <a:solidFill>
                  <a:schemeClr val="tx1"/>
                </a:solidFill>
                <a:latin typeface="+mn-lt"/>
                <a:cs typeface="Calibri" panose="020F0502020204030204" pitchFamily="34" charset="0"/>
              </a:rPr>
              <a:t> This presentation is intended for Canadian Healthcare Professionals only.</a:t>
            </a:r>
          </a:p>
        </p:txBody>
      </p:sp>
      <p:sp>
        <p:nvSpPr>
          <p:cNvPr id="9" name="Footer Placeholder 16">
            <a:extLst>
              <a:ext uri="{FF2B5EF4-FFF2-40B4-BE49-F238E27FC236}">
                <a16:creationId xmlns:a16="http://schemas.microsoft.com/office/drawing/2014/main" id="{BCBFA1EE-BECD-4887-AC0A-41F4CAF816F0}"/>
              </a:ext>
            </a:extLst>
          </p:cNvPr>
          <p:cNvSpPr>
            <a:spLocks noGrp="1"/>
          </p:cNvSpPr>
          <p:nvPr>
            <p:ph type="ftr" sz="quarter" idx="3"/>
          </p:nvPr>
        </p:nvSpPr>
        <p:spPr>
          <a:xfrm>
            <a:off x="8474927" y="6356351"/>
            <a:ext cx="1627709" cy="366183"/>
          </a:xfrm>
          <a:prstGeom prst="rect">
            <a:avLst/>
          </a:prstGeom>
        </p:spPr>
        <p:txBody>
          <a:bodyPr vert="horz" lIns="91440" tIns="45720" rIns="0" bIns="45720" rtlCol="0" anchor="ctr"/>
          <a:lstStyle>
            <a:lvl1pPr algn="r">
              <a:defRPr sz="1333">
                <a:solidFill>
                  <a:schemeClr val="tx1"/>
                </a:solidFill>
                <a:latin typeface="+mn-lt"/>
              </a:defRPr>
            </a:lvl1pPr>
          </a:lstStyle>
          <a:p>
            <a:pPr>
              <a:defRPr/>
            </a:pPr>
            <a:r>
              <a:rPr lang="en-IN" dirty="0"/>
              <a:t>ADC-69322</a:t>
            </a:r>
          </a:p>
        </p:txBody>
      </p:sp>
      <p:sp>
        <p:nvSpPr>
          <p:cNvPr id="11" name="Slide Number Placeholder 17">
            <a:extLst>
              <a:ext uri="{FF2B5EF4-FFF2-40B4-BE49-F238E27FC236}">
                <a16:creationId xmlns:a16="http://schemas.microsoft.com/office/drawing/2014/main" id="{B0C0A961-4760-478B-92D9-DFE0D6E8305B}"/>
              </a:ext>
            </a:extLst>
          </p:cNvPr>
          <p:cNvSpPr>
            <a:spLocks noGrp="1"/>
          </p:cNvSpPr>
          <p:nvPr>
            <p:ph type="sldNum" sz="quarter" idx="4"/>
          </p:nvPr>
        </p:nvSpPr>
        <p:spPr>
          <a:xfrm>
            <a:off x="10889411" y="6356351"/>
            <a:ext cx="757469" cy="366183"/>
          </a:xfrm>
          <a:prstGeom prst="rect">
            <a:avLst/>
          </a:prstGeom>
        </p:spPr>
        <p:txBody>
          <a:bodyPr vert="horz" lIns="0" tIns="45720" rIns="91440" bIns="45720" rtlCol="0" anchor="ctr"/>
          <a:lstStyle>
            <a:lvl1pPr algn="r">
              <a:defRPr sz="1333">
                <a:solidFill>
                  <a:schemeClr val="tx1"/>
                </a:solidFill>
                <a:latin typeface="+mn-lt"/>
              </a:defRPr>
            </a:lvl1pPr>
          </a:lstStyle>
          <a:p>
            <a:pPr>
              <a:defRPr/>
            </a:pPr>
            <a:r>
              <a:rPr lang="en-IN" dirty="0"/>
              <a:t>    </a:t>
            </a:r>
            <a:fld id="{7B2119CD-3B2D-4CEB-B404-D2E3F8CD6D69}" type="slidenum">
              <a:rPr lang="en-IN" smtClean="0"/>
              <a:pPr>
                <a:defRPr/>
              </a:pPr>
              <a:t>‹#›</a:t>
            </a:fld>
            <a:endParaRPr lang="en-IN" dirty="0"/>
          </a:p>
        </p:txBody>
      </p:sp>
      <p:sp>
        <p:nvSpPr>
          <p:cNvPr id="3" name="Date Placeholder 2">
            <a:extLst>
              <a:ext uri="{FF2B5EF4-FFF2-40B4-BE49-F238E27FC236}">
                <a16:creationId xmlns:a16="http://schemas.microsoft.com/office/drawing/2014/main" id="{1E9D44F0-9262-4CAF-B936-25EE51300EA2}"/>
              </a:ext>
            </a:extLst>
          </p:cNvPr>
          <p:cNvSpPr>
            <a:spLocks noGrp="1"/>
          </p:cNvSpPr>
          <p:nvPr>
            <p:ph type="dt" sz="half" idx="2"/>
          </p:nvPr>
        </p:nvSpPr>
        <p:spPr>
          <a:xfrm>
            <a:off x="10042016" y="6356351"/>
            <a:ext cx="1050505" cy="366183"/>
          </a:xfrm>
          <a:prstGeom prst="rect">
            <a:avLst/>
          </a:prstGeom>
        </p:spPr>
        <p:txBody>
          <a:bodyPr vert="horz" lIns="91440" tIns="45720" rIns="91440" bIns="45720" rtlCol="0" anchor="ctr"/>
          <a:lstStyle>
            <a:lvl1pPr algn="ctr">
              <a:defRPr sz="1333">
                <a:solidFill>
                  <a:schemeClr val="tx1"/>
                </a:solidFill>
              </a:defRPr>
            </a:lvl1pPr>
          </a:lstStyle>
          <a:p>
            <a:endParaRPr lang="en-IN" sz="1333" dirty="0"/>
          </a:p>
        </p:txBody>
      </p:sp>
    </p:spTree>
    <p:extLst>
      <p:ext uri="{BB962C8B-B14F-4D97-AF65-F5344CB8AC3E}">
        <p14:creationId xmlns:p14="http://schemas.microsoft.com/office/powerpoint/2010/main" val="3516859998"/>
      </p:ext>
    </p:extLst>
  </p:cSld>
  <p:clrMap bg1="lt1" tx1="dk1" bg2="lt2" tx2="dk2" accent1="accent1" accent2="accent2" accent3="accent3" accent4="accent4" accent5="accent5" accent6="accent6" hlink="hlink" folHlink="folHlink"/>
  <p:sldLayoutIdLst>
    <p:sldLayoutId id="2147483790" r:id="rId1"/>
    <p:sldLayoutId id="2147483791" r:id="rId2"/>
    <p:sldLayoutId id="2147483792" r:id="rId3"/>
    <p:sldLayoutId id="2147483793" r:id="rId4"/>
    <p:sldLayoutId id="2147483794" r:id="rId5"/>
    <p:sldLayoutId id="2147483795" r:id="rId6"/>
    <p:sldLayoutId id="2147483796" r:id="rId7"/>
    <p:sldLayoutId id="2147483797" r:id="rId8"/>
    <p:sldLayoutId id="2147483798" r:id="rId9"/>
    <p:sldLayoutId id="2147483799" r:id="rId10"/>
    <p:sldLayoutId id="2147483800" r:id="rId11"/>
    <p:sldLayoutId id="2147483801" r:id="rId12"/>
    <p:sldLayoutId id="2147483802" r:id="rId13"/>
    <p:sldLayoutId id="2147483803" r:id="rId14"/>
    <p:sldLayoutId id="2147483804" r:id="rId15"/>
    <p:sldLayoutId id="2147483805" r:id="rId16"/>
    <p:sldLayoutId id="2147483806" r:id="rId17"/>
    <p:sldLayoutId id="2147483807" r:id="rId18"/>
    <p:sldLayoutId id="2147483808" r:id="rId19"/>
    <p:sldLayoutId id="2147483809" r:id="rId20"/>
    <p:sldLayoutId id="2147483810" r:id="rId21"/>
    <p:sldLayoutId id="2147483811" r:id="rId22"/>
    <p:sldLayoutId id="2147483812" r:id="rId23"/>
    <p:sldLayoutId id="2147483813" r:id="rId24"/>
    <p:sldLayoutId id="2147483814" r:id="rId25"/>
    <p:sldLayoutId id="2147483815" r:id="rId26"/>
    <p:sldLayoutId id="2147483816" r:id="rId27"/>
    <p:sldLayoutId id="2147483817" r:id="rId28"/>
    <p:sldLayoutId id="2147483818" r:id="rId29"/>
    <p:sldLayoutId id="2147483819" r:id="rId30"/>
    <p:sldLayoutId id="2147483824" r:id="rId31"/>
    <p:sldLayoutId id="2147483828" r:id="rId32"/>
    <p:sldLayoutId id="2147483829" r:id="rId33"/>
    <p:sldLayoutId id="2147483830" r:id="rId34"/>
    <p:sldLayoutId id="2147483833" r:id="rId35"/>
    <p:sldLayoutId id="2147483835" r:id="rId36"/>
    <p:sldLayoutId id="2147483836" r:id="rId37"/>
  </p:sldLayoutIdLst>
  <p:hf hdr="0" ftr="0" dt="0"/>
  <p:txStyles>
    <p:titleStyle>
      <a:lvl1pPr algn="l" defTabSz="1219170" rtl="0" eaLnBrk="1" latinLnBrk="0" hangingPunct="1">
        <a:lnSpc>
          <a:spcPct val="90000"/>
        </a:lnSpc>
        <a:spcBef>
          <a:spcPct val="0"/>
        </a:spcBef>
        <a:buNone/>
        <a:defRPr sz="3467" b="0" kern="1200" cap="none" spc="0" baseline="0">
          <a:solidFill>
            <a:schemeClr val="accent3"/>
          </a:solidFill>
          <a:latin typeface="+mj-lt"/>
          <a:ea typeface="+mj-ea"/>
          <a:cs typeface="+mj-cs"/>
        </a:defRPr>
      </a:lvl1pPr>
    </p:titleStyle>
    <p:bodyStyle>
      <a:lvl1pPr marL="0" indent="0" algn="l" defTabSz="1219170" rtl="0" eaLnBrk="1" latinLnBrk="0" hangingPunct="1">
        <a:lnSpc>
          <a:spcPct val="100000"/>
        </a:lnSpc>
        <a:spcBef>
          <a:spcPts val="800"/>
        </a:spcBef>
        <a:buFont typeface="Arial" panose="020B0604020202020204" pitchFamily="34" charset="0"/>
        <a:buNone/>
        <a:defRPr sz="2133" b="0" kern="1200">
          <a:solidFill>
            <a:schemeClr val="tx1"/>
          </a:solidFill>
          <a:latin typeface="+mj-lt"/>
          <a:ea typeface="+mn-ea"/>
          <a:cs typeface="Calibri" panose="020F0502020204030204" pitchFamily="34" charset="0"/>
        </a:defRPr>
      </a:lvl1pPr>
      <a:lvl2pPr marL="226478" indent="-226478" algn="l" defTabSz="1219170" rtl="0" eaLnBrk="1" latinLnBrk="0" hangingPunct="1">
        <a:lnSpc>
          <a:spcPct val="100000"/>
        </a:lnSpc>
        <a:spcBef>
          <a:spcPts val="800"/>
        </a:spcBef>
        <a:buFont typeface="Arial" panose="020B0604020202020204" pitchFamily="34" charset="0"/>
        <a:buChar char="•"/>
        <a:defRPr sz="1867" b="0" kern="1200">
          <a:solidFill>
            <a:schemeClr val="tx1"/>
          </a:solidFill>
          <a:latin typeface="+mj-lt"/>
          <a:ea typeface="+mn-ea"/>
          <a:cs typeface="+mn-cs"/>
        </a:defRPr>
      </a:lvl2pPr>
      <a:lvl3pPr marL="533387" indent="-228594" algn="l" defTabSz="1219170" rtl="0" eaLnBrk="1" latinLnBrk="0" hangingPunct="1">
        <a:lnSpc>
          <a:spcPct val="100000"/>
        </a:lnSpc>
        <a:spcBef>
          <a:spcPts val="800"/>
        </a:spcBef>
        <a:buFont typeface="Arial" panose="020B0604020202020204" pitchFamily="34" charset="0"/>
        <a:buChar char="–"/>
        <a:defRPr sz="1600" b="0" kern="1200">
          <a:solidFill>
            <a:schemeClr val="tx1"/>
          </a:solidFill>
          <a:latin typeface="+mj-lt"/>
          <a:ea typeface="+mn-ea"/>
          <a:cs typeface="+mn-cs"/>
        </a:defRPr>
      </a:lvl3pPr>
      <a:lvl4pPr marL="768331" indent="-226478" algn="l" defTabSz="1219170" rtl="0" eaLnBrk="1" latinLnBrk="0" hangingPunct="1">
        <a:lnSpc>
          <a:spcPct val="100000"/>
        </a:lnSpc>
        <a:spcBef>
          <a:spcPts val="800"/>
        </a:spcBef>
        <a:buFont typeface="Arial" panose="020B0604020202020204" pitchFamily="34" charset="0"/>
        <a:buChar char="•"/>
        <a:defRPr sz="1467" b="0" kern="1200">
          <a:solidFill>
            <a:schemeClr val="tx1"/>
          </a:solidFill>
          <a:latin typeface="+mj-lt"/>
          <a:ea typeface="+mn-ea"/>
          <a:cs typeface="+mn-cs"/>
        </a:defRPr>
      </a:lvl4pPr>
      <a:lvl5pPr marL="992693" indent="-228594" algn="l" defTabSz="1219170" rtl="0" eaLnBrk="1" latinLnBrk="0" hangingPunct="1">
        <a:lnSpc>
          <a:spcPct val="100000"/>
        </a:lnSpc>
        <a:spcBef>
          <a:spcPts val="800"/>
        </a:spcBef>
        <a:buFont typeface="Arial" panose="020B0604020202020204" pitchFamily="34" charset="0"/>
        <a:buChar char="»"/>
        <a:defRPr sz="1467" b="0" kern="1200">
          <a:solidFill>
            <a:schemeClr val="tx1"/>
          </a:solidFill>
          <a:latin typeface="+mj-lt"/>
          <a:ea typeface="+mn-ea"/>
          <a:cs typeface="+mn-cs"/>
        </a:defRPr>
      </a:lvl5pPr>
      <a:lvl6pPr marL="335271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312">
          <p15:clr>
            <a:srgbClr val="F26B43"/>
          </p15:clr>
        </p15:guide>
        <p15:guide id="2" pos="5448">
          <p15:clr>
            <a:srgbClr val="F26B43"/>
          </p15:clr>
        </p15:guide>
        <p15:guide id="3" orient="horz" pos="168">
          <p15:clr>
            <a:srgbClr val="F26B43"/>
          </p15:clr>
        </p15:guide>
        <p15:guide id="4" orient="horz" pos="3060">
          <p15:clr>
            <a:srgbClr val="F26B43"/>
          </p15:clr>
        </p15:guide>
      </p15:sldGuideLst>
    </p:ext>
  </p:extLst>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customXml" Target="../ink/ink4.xml"/><Relationship Id="rId5" Type="http://schemas.openxmlformats.org/officeDocument/2006/relationships/image" Target="../media/image400.png"/><Relationship Id="rId4" Type="http://schemas.openxmlformats.org/officeDocument/2006/relationships/customXml" Target="../ink/ink3.xml"/></Relationships>
</file>

<file path=ppt/slides/_rels/slide100.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220.png"/><Relationship Id="rId1" Type="http://schemas.openxmlformats.org/officeDocument/2006/relationships/slideLayout" Target="../slideLayouts/slideLayout4.xml"/></Relationships>
</file>

<file path=ppt/slides/_rels/slide102.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4.xml"/></Relationships>
</file>

<file path=ppt/slides/_rels/slide103.xml.rels><?xml version="1.0" encoding="UTF-8" standalone="yes"?>
<Relationships xmlns="http://schemas.openxmlformats.org/package/2006/relationships"><Relationship Id="rId2" Type="http://schemas.openxmlformats.org/officeDocument/2006/relationships/image" Target="../media/image221.png"/><Relationship Id="rId1" Type="http://schemas.openxmlformats.org/officeDocument/2006/relationships/slideLayout" Target="../slideLayouts/slideLayout4.xml"/></Relationships>
</file>

<file path=ppt/slides/_rels/slide104.xml.rels><?xml version="1.0" encoding="UTF-8" standalone="yes"?>
<Relationships xmlns="http://schemas.openxmlformats.org/package/2006/relationships"><Relationship Id="rId2" Type="http://schemas.openxmlformats.org/officeDocument/2006/relationships/image" Target="../media/image222.jpg"/><Relationship Id="rId1" Type="http://schemas.openxmlformats.org/officeDocument/2006/relationships/slideLayout" Target="../slideLayouts/slideLayout4.xml"/></Relationships>
</file>

<file path=ppt/slides/_rels/slide105.xml.rels><?xml version="1.0" encoding="UTF-8" standalone="yes"?>
<Relationships xmlns="http://schemas.openxmlformats.org/package/2006/relationships"><Relationship Id="rId2" Type="http://schemas.openxmlformats.org/officeDocument/2006/relationships/image" Target="../media/image223.png"/><Relationship Id="rId1" Type="http://schemas.openxmlformats.org/officeDocument/2006/relationships/slideLayout" Target="../slideLayouts/slideLayout4.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07.xml.rels><?xml version="1.0" encoding="UTF-8" standalone="yes"?>
<Relationships xmlns="http://schemas.openxmlformats.org/package/2006/relationships"><Relationship Id="rId2" Type="http://schemas.openxmlformats.org/officeDocument/2006/relationships/image" Target="../media/image224.JP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image" Target="../media/image225.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226.png"/><Relationship Id="rId1" Type="http://schemas.openxmlformats.org/officeDocument/2006/relationships/slideLayout" Target="../slideLayouts/slideLayout4.xml"/></Relationships>
</file>

<file path=ppt/slides/_rels/slide111.xml.rels><?xml version="1.0" encoding="UTF-8" standalone="yes"?>
<Relationships xmlns="http://schemas.openxmlformats.org/package/2006/relationships"><Relationship Id="rId2" Type="http://schemas.openxmlformats.org/officeDocument/2006/relationships/image" Target="../media/image227.png"/><Relationship Id="rId1" Type="http://schemas.openxmlformats.org/officeDocument/2006/relationships/slideLayout" Target="../slideLayouts/slideLayout4.xml"/></Relationships>
</file>

<file path=ppt/slides/_rels/slide112.xml.rels><?xml version="1.0" encoding="UTF-8" standalone="yes"?>
<Relationships xmlns="http://schemas.openxmlformats.org/package/2006/relationships"><Relationship Id="rId2" Type="http://schemas.openxmlformats.org/officeDocument/2006/relationships/image" Target="../media/image228.JPG"/><Relationship Id="rId1" Type="http://schemas.openxmlformats.org/officeDocument/2006/relationships/slideLayout" Target="../slideLayouts/slideLayout4.xml"/></Relationships>
</file>

<file path=ppt/slides/_rels/slide113.xml.rels><?xml version="1.0" encoding="UTF-8" standalone="yes"?>
<Relationships xmlns="http://schemas.openxmlformats.org/package/2006/relationships"><Relationship Id="rId2" Type="http://schemas.openxmlformats.org/officeDocument/2006/relationships/image" Target="../media/image228.JPG"/><Relationship Id="rId1" Type="http://schemas.openxmlformats.org/officeDocument/2006/relationships/slideLayout" Target="../slideLayouts/slideLayout4.xml"/></Relationships>
</file>

<file path=ppt/slides/_rels/slide114.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4.xml"/></Relationships>
</file>

<file path=ppt/slides/_rels/slide115.xml.rels><?xml version="1.0" encoding="UTF-8" standalone="yes"?>
<Relationships xmlns="http://schemas.openxmlformats.org/package/2006/relationships"><Relationship Id="rId2" Type="http://schemas.openxmlformats.org/officeDocument/2006/relationships/image" Target="../media/image229.png"/><Relationship Id="rId1" Type="http://schemas.openxmlformats.org/officeDocument/2006/relationships/slideLayout" Target="../slideLayouts/slideLayout4.xml"/></Relationships>
</file>

<file path=ppt/slides/_rels/slide116.xml.rels><?xml version="1.0" encoding="UTF-8" standalone="yes"?>
<Relationships xmlns="http://schemas.openxmlformats.org/package/2006/relationships"><Relationship Id="rId2" Type="http://schemas.openxmlformats.org/officeDocument/2006/relationships/image" Target="../media/image230.png"/><Relationship Id="rId1" Type="http://schemas.openxmlformats.org/officeDocument/2006/relationships/slideLayout" Target="../slideLayouts/slideLayout4.xml"/></Relationships>
</file>

<file path=ppt/slides/_rels/slide117.xml.rels><?xml version="1.0" encoding="UTF-8" standalone="yes"?>
<Relationships xmlns="http://schemas.openxmlformats.org/package/2006/relationships"><Relationship Id="rId2" Type="http://schemas.openxmlformats.org/officeDocument/2006/relationships/image" Target="../media/image231.jpg"/><Relationship Id="rId1" Type="http://schemas.openxmlformats.org/officeDocument/2006/relationships/slideLayout" Target="../slideLayouts/slideLayout4.xml"/></Relationships>
</file>

<file path=ppt/slides/_rels/slide118.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4.xml"/></Relationships>
</file>

<file path=ppt/slides/_rels/slide119.xml.rels><?xml version="1.0" encoding="UTF-8" standalone="yes"?>
<Relationships xmlns="http://schemas.openxmlformats.org/package/2006/relationships"><Relationship Id="rId2" Type="http://schemas.openxmlformats.org/officeDocument/2006/relationships/image" Target="../media/image232.pn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231.jpg"/><Relationship Id="rId1" Type="http://schemas.openxmlformats.org/officeDocument/2006/relationships/slideLayout" Target="../slideLayouts/slideLayout4.xml"/></Relationships>
</file>

<file path=ppt/slides/_rels/slide121.xml.rels><?xml version="1.0" encoding="UTF-8" standalone="yes"?>
<Relationships xmlns="http://schemas.openxmlformats.org/package/2006/relationships"><Relationship Id="rId2" Type="http://schemas.openxmlformats.org/officeDocument/2006/relationships/image" Target="../media/image233.jpg"/><Relationship Id="rId1" Type="http://schemas.openxmlformats.org/officeDocument/2006/relationships/slideLayout" Target="../slideLayouts/slideLayout4.xml"/></Relationships>
</file>

<file path=ppt/slides/_rels/slide122.xml.rels><?xml version="1.0" encoding="UTF-8" standalone="yes"?>
<Relationships xmlns="http://schemas.openxmlformats.org/package/2006/relationships"><Relationship Id="rId2" Type="http://schemas.openxmlformats.org/officeDocument/2006/relationships/image" Target="../media/image233.jpg"/><Relationship Id="rId1" Type="http://schemas.openxmlformats.org/officeDocument/2006/relationships/slideLayout" Target="../slideLayouts/slideLayout4.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24.xml.rels><?xml version="1.0" encoding="UTF-8" standalone="yes"?>
<Relationships xmlns="http://schemas.openxmlformats.org/package/2006/relationships"><Relationship Id="rId2" Type="http://schemas.openxmlformats.org/officeDocument/2006/relationships/image" Target="../media/image234.JPG"/><Relationship Id="rId1" Type="http://schemas.openxmlformats.org/officeDocument/2006/relationships/slideLayout" Target="../slideLayouts/slideLayout4.xml"/></Relationships>
</file>

<file path=ppt/slides/_rels/slide125.xml.rels><?xml version="1.0" encoding="UTF-8" standalone="yes"?>
<Relationships xmlns="http://schemas.openxmlformats.org/package/2006/relationships"><Relationship Id="rId2" Type="http://schemas.openxmlformats.org/officeDocument/2006/relationships/image" Target="../media/image235.JPG"/><Relationship Id="rId1" Type="http://schemas.openxmlformats.org/officeDocument/2006/relationships/slideLayout" Target="../slideLayouts/slideLayout4.xml"/></Relationships>
</file>

<file path=ppt/slides/_rels/slide126.xml.rels><?xml version="1.0" encoding="UTF-8" standalone="yes"?>
<Relationships xmlns="http://schemas.openxmlformats.org/package/2006/relationships"><Relationship Id="rId2" Type="http://schemas.openxmlformats.org/officeDocument/2006/relationships/image" Target="../media/image236.JPG"/><Relationship Id="rId1" Type="http://schemas.openxmlformats.org/officeDocument/2006/relationships/slideLayout" Target="../slideLayouts/slideLayout4.xml"/></Relationships>
</file>

<file path=ppt/slides/_rels/slide127.xml.rels><?xml version="1.0" encoding="UTF-8" standalone="yes"?>
<Relationships xmlns="http://schemas.openxmlformats.org/package/2006/relationships"><Relationship Id="rId3" Type="http://schemas.openxmlformats.org/officeDocument/2006/relationships/image" Target="../media/image236.JPG"/><Relationship Id="rId2" Type="http://schemas.openxmlformats.org/officeDocument/2006/relationships/image" Target="../media/image235.JPG"/><Relationship Id="rId1" Type="http://schemas.openxmlformats.org/officeDocument/2006/relationships/slideLayout" Target="../slideLayouts/slideLayout4.xml"/></Relationships>
</file>

<file path=ppt/slides/_rels/slide128.xml.rels><?xml version="1.0" encoding="UTF-8" standalone="yes"?>
<Relationships xmlns="http://schemas.openxmlformats.org/package/2006/relationships"><Relationship Id="rId2" Type="http://schemas.openxmlformats.org/officeDocument/2006/relationships/image" Target="../media/image237.JPG"/><Relationship Id="rId1" Type="http://schemas.openxmlformats.org/officeDocument/2006/relationships/slideLayout" Target="../slideLayouts/slideLayout4.xml"/></Relationships>
</file>

<file path=ppt/slides/_rels/slide129.xml.rels><?xml version="1.0" encoding="UTF-8" standalone="yes"?>
<Relationships xmlns="http://schemas.openxmlformats.org/package/2006/relationships"><Relationship Id="rId2" Type="http://schemas.openxmlformats.org/officeDocument/2006/relationships/image" Target="../media/image228.JP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hyperlink" Target="https://mail.google.com/mail/u/0?ui=2&amp;ik=252a93d773&amp;attid=0.1&amp;permmsgid=msg-f:1744969866574534087&amp;th=183760d930ef95c7&amp;view=att&amp;disp=safe" TargetMode="External"/><Relationship Id="rId2" Type="http://schemas.openxmlformats.org/officeDocument/2006/relationships/notesSlide" Target="../notesSlides/notesSlide12.xml"/><Relationship Id="rId1" Type="http://schemas.openxmlformats.org/officeDocument/2006/relationships/slideLayout" Target="../slideLayouts/slideLayout7.xml"/><Relationship Id="rId4" Type="http://schemas.openxmlformats.org/officeDocument/2006/relationships/image" Target="../media/image39.GIF"/></Relationships>
</file>

<file path=ppt/slides/_rels/slide130.xml.rels><?xml version="1.0" encoding="UTF-8" standalone="yes"?>
<Relationships xmlns="http://schemas.openxmlformats.org/package/2006/relationships"><Relationship Id="rId2" Type="http://schemas.openxmlformats.org/officeDocument/2006/relationships/image" Target="../media/image238.JPG"/><Relationship Id="rId1" Type="http://schemas.openxmlformats.org/officeDocument/2006/relationships/slideLayout" Target="../slideLayouts/slideLayout4.xml"/></Relationships>
</file>

<file path=ppt/slides/_rels/slide131.xml.rels><?xml version="1.0" encoding="UTF-8" standalone="yes"?>
<Relationships xmlns="http://schemas.openxmlformats.org/package/2006/relationships"><Relationship Id="rId2" Type="http://schemas.openxmlformats.org/officeDocument/2006/relationships/image" Target="../media/image239.JPG"/><Relationship Id="rId1" Type="http://schemas.openxmlformats.org/officeDocument/2006/relationships/slideLayout" Target="../slideLayouts/slideLayout4.xml"/></Relationships>
</file>

<file path=ppt/slides/_rels/slide132.xml.rels><?xml version="1.0" encoding="UTF-8" standalone="yes"?>
<Relationships xmlns="http://schemas.openxmlformats.org/package/2006/relationships"><Relationship Id="rId2" Type="http://schemas.openxmlformats.org/officeDocument/2006/relationships/image" Target="../media/image240.JPG"/><Relationship Id="rId1" Type="http://schemas.openxmlformats.org/officeDocument/2006/relationships/slideLayout" Target="../slideLayouts/slideLayout4.xml"/></Relationships>
</file>

<file path=ppt/slides/_rels/slide133.xml.rels><?xml version="1.0" encoding="UTF-8" standalone="yes"?>
<Relationships xmlns="http://schemas.openxmlformats.org/package/2006/relationships"><Relationship Id="rId3" Type="http://schemas.openxmlformats.org/officeDocument/2006/relationships/image" Target="../media/image242.JPG"/><Relationship Id="rId2" Type="http://schemas.openxmlformats.org/officeDocument/2006/relationships/image" Target="../media/image241.JPG"/><Relationship Id="rId1" Type="http://schemas.openxmlformats.org/officeDocument/2006/relationships/slideLayout" Target="../slideLayouts/slideLayout4.xml"/></Relationships>
</file>

<file path=ppt/slides/_rels/slide134.xml.rels><?xml version="1.0" encoding="UTF-8" standalone="yes"?>
<Relationships xmlns="http://schemas.openxmlformats.org/package/2006/relationships"><Relationship Id="rId2" Type="http://schemas.openxmlformats.org/officeDocument/2006/relationships/image" Target="../media/image243.JPG"/><Relationship Id="rId1" Type="http://schemas.openxmlformats.org/officeDocument/2006/relationships/slideLayout" Target="../slideLayouts/slideLayout4.xml"/></Relationships>
</file>

<file path=ppt/slides/_rels/slide135.xml.rels><?xml version="1.0" encoding="UTF-8" standalone="yes"?>
<Relationships xmlns="http://schemas.openxmlformats.org/package/2006/relationships"><Relationship Id="rId3" Type="http://schemas.openxmlformats.org/officeDocument/2006/relationships/image" Target="../media/image245.JPG"/><Relationship Id="rId2" Type="http://schemas.openxmlformats.org/officeDocument/2006/relationships/image" Target="../media/image244.JPG"/><Relationship Id="rId1" Type="http://schemas.openxmlformats.org/officeDocument/2006/relationships/slideLayout" Target="../slideLayouts/slideLayout4.xml"/></Relationships>
</file>

<file path=ppt/slides/_rels/slide136.xml.rels><?xml version="1.0" encoding="UTF-8" standalone="yes"?>
<Relationships xmlns="http://schemas.openxmlformats.org/package/2006/relationships"><Relationship Id="rId2" Type="http://schemas.openxmlformats.org/officeDocument/2006/relationships/image" Target="../media/image246.JP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247.JPG"/><Relationship Id="rId1" Type="http://schemas.openxmlformats.org/officeDocument/2006/relationships/slideLayout" Target="../slideLayouts/slideLayout4.xml"/></Relationships>
</file>

<file path=ppt/slides/_rels/slide13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39.xml.rels><?xml version="1.0" encoding="UTF-8" standalone="yes"?>
<Relationships xmlns="http://schemas.openxmlformats.org/package/2006/relationships"><Relationship Id="rId3" Type="http://schemas.openxmlformats.org/officeDocument/2006/relationships/image" Target="../media/image249.jpg"/><Relationship Id="rId2" Type="http://schemas.openxmlformats.org/officeDocument/2006/relationships/image" Target="../media/image248.JP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G"/><Relationship Id="rId1" Type="http://schemas.openxmlformats.org/officeDocument/2006/relationships/slideLayout" Target="../slideLayouts/slideLayout2.xml"/><Relationship Id="rId4" Type="http://schemas.openxmlformats.org/officeDocument/2006/relationships/image" Target="../media/image42.JPG"/></Relationships>
</file>

<file path=ppt/slides/_rels/slide140.xml.rels><?xml version="1.0" encoding="UTF-8" standalone="yes"?>
<Relationships xmlns="http://schemas.openxmlformats.org/package/2006/relationships"><Relationship Id="rId2" Type="http://schemas.openxmlformats.org/officeDocument/2006/relationships/image" Target="../media/image250.JPG"/><Relationship Id="rId1" Type="http://schemas.openxmlformats.org/officeDocument/2006/relationships/slideLayout" Target="../slideLayouts/slideLayout4.xml"/></Relationships>
</file>

<file path=ppt/slides/_rels/slide141.xml.rels><?xml version="1.0" encoding="UTF-8" standalone="yes"?>
<Relationships xmlns="http://schemas.openxmlformats.org/package/2006/relationships"><Relationship Id="rId2" Type="http://schemas.openxmlformats.org/officeDocument/2006/relationships/image" Target="../media/image251.JP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3" Type="http://schemas.openxmlformats.org/officeDocument/2006/relationships/image" Target="../media/image251.JPG"/><Relationship Id="rId2" Type="http://schemas.openxmlformats.org/officeDocument/2006/relationships/image" Target="../media/image252.JPG"/><Relationship Id="rId1" Type="http://schemas.openxmlformats.org/officeDocument/2006/relationships/slideLayout" Target="../slideLayouts/slideLayout4.xml"/></Relationships>
</file>

<file path=ppt/slides/_rels/slide143.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1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5.xml.rels><?xml version="1.0" encoding="UTF-8" standalone="yes"?>
<Relationships xmlns="http://schemas.openxmlformats.org/package/2006/relationships"><Relationship Id="rId3" Type="http://schemas.openxmlformats.org/officeDocument/2006/relationships/image" Target="../media/image251.JPG"/><Relationship Id="rId2" Type="http://schemas.openxmlformats.org/officeDocument/2006/relationships/image" Target="../media/image253.JPG"/><Relationship Id="rId1" Type="http://schemas.openxmlformats.org/officeDocument/2006/relationships/slideLayout" Target="../slideLayouts/slideLayout4.xml"/></Relationships>
</file>

<file path=ppt/slides/_rels/slide146.xml.rels><?xml version="1.0" encoding="UTF-8" standalone="yes"?>
<Relationships xmlns="http://schemas.openxmlformats.org/package/2006/relationships"><Relationship Id="rId2" Type="http://schemas.openxmlformats.org/officeDocument/2006/relationships/image" Target="../media/image254.pn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2" Type="http://schemas.openxmlformats.org/officeDocument/2006/relationships/image" Target="../media/image255.png"/><Relationship Id="rId1" Type="http://schemas.openxmlformats.org/officeDocument/2006/relationships/slideLayout" Target="../slideLayouts/slideLayout36.xml"/></Relationships>
</file>

<file path=ppt/slides/_rels/slide149.xml.rels><?xml version="1.0" encoding="UTF-8" standalone="yes"?>
<Relationships xmlns="http://schemas.openxmlformats.org/package/2006/relationships"><Relationship Id="rId2" Type="http://schemas.openxmlformats.org/officeDocument/2006/relationships/image" Target="../media/image256.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3.jpg"/><Relationship Id="rId1" Type="http://schemas.openxmlformats.org/officeDocument/2006/relationships/slideLayout" Target="../slideLayouts/slideLayout82.xml"/></Relationships>
</file>

<file path=ppt/slides/_rels/slide150.xml.rels><?xml version="1.0" encoding="UTF-8" standalone="yes"?>
<Relationships xmlns="http://schemas.openxmlformats.org/package/2006/relationships"><Relationship Id="rId2" Type="http://schemas.openxmlformats.org/officeDocument/2006/relationships/image" Target="../media/image257.jpe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2" Type="http://schemas.openxmlformats.org/officeDocument/2006/relationships/image" Target="../media/image258.jpeg"/><Relationship Id="rId1" Type="http://schemas.openxmlformats.org/officeDocument/2006/relationships/slideLayout" Target="../slideLayouts/slideLayout2.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3.xml.rels><?xml version="1.0" encoding="UTF-8" standalone="yes"?>
<Relationships xmlns="http://schemas.openxmlformats.org/package/2006/relationships"><Relationship Id="rId3" Type="http://schemas.openxmlformats.org/officeDocument/2006/relationships/image" Target="../media/image259.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56.xml.rels><?xml version="1.0" encoding="UTF-8" standalone="yes"?>
<Relationships xmlns="http://schemas.openxmlformats.org/package/2006/relationships"><Relationship Id="rId3" Type="http://schemas.openxmlformats.org/officeDocument/2006/relationships/image" Target="../media/image260.jpeg"/><Relationship Id="rId2" Type="http://schemas.openxmlformats.org/officeDocument/2006/relationships/notesSlide" Target="../notesSlides/notesSlide39.xml"/><Relationship Id="rId1" Type="http://schemas.openxmlformats.org/officeDocument/2006/relationships/slideLayout" Target="../slideLayouts/slideLayout93.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93.xml"/></Relationships>
</file>

<file path=ppt/slides/_rels/slide158.xml.rels><?xml version="1.0" encoding="UTF-8" standalone="yes"?>
<Relationships xmlns="http://schemas.openxmlformats.org/package/2006/relationships"><Relationship Id="rId2" Type="http://schemas.openxmlformats.org/officeDocument/2006/relationships/image" Target="../media/image261.png"/><Relationship Id="rId1" Type="http://schemas.openxmlformats.org/officeDocument/2006/relationships/slideLayout" Target="../slideLayouts/slideLayout6.xml"/></Relationships>
</file>

<file path=ppt/slides/_rels/slide159.xml.rels><?xml version="1.0" encoding="UTF-8" standalone="yes"?>
<Relationships xmlns="http://schemas.openxmlformats.org/package/2006/relationships"><Relationship Id="rId2" Type="http://schemas.openxmlformats.org/officeDocument/2006/relationships/image" Target="../media/image262.png"/><Relationship Id="rId1" Type="http://schemas.openxmlformats.org/officeDocument/2006/relationships/slideLayout" Target="../slideLayouts/slideLayout172.xml"/></Relationships>
</file>

<file path=ppt/slides/_rels/slide16.xml.rels><?xml version="1.0" encoding="UTF-8" standalone="yes"?>
<Relationships xmlns="http://schemas.openxmlformats.org/package/2006/relationships"><Relationship Id="rId3" Type="http://schemas.openxmlformats.org/officeDocument/2006/relationships/hyperlink" Target="https://doi.org/10.1177/014572170403000119" TargetMode="External"/><Relationship Id="rId7" Type="http://schemas.openxmlformats.org/officeDocument/2006/relationships/image" Target="../media/image46.emf"/><Relationship Id="rId2" Type="http://schemas.openxmlformats.org/officeDocument/2006/relationships/notesSlide" Target="../notesSlides/notesSlide13.xml"/><Relationship Id="rId1" Type="http://schemas.openxmlformats.org/officeDocument/2006/relationships/slideLayout" Target="../slideLayouts/slideLayout139.xml"/><Relationship Id="rId6" Type="http://schemas.openxmlformats.org/officeDocument/2006/relationships/image" Target="../media/image45.emf"/><Relationship Id="rId5" Type="http://schemas.openxmlformats.org/officeDocument/2006/relationships/image" Target="../media/image44.emf"/><Relationship Id="rId4" Type="http://schemas.openxmlformats.org/officeDocument/2006/relationships/hyperlink" Target="https://doi.org/10.1089/dia.2005.7.612" TargetMode="External"/></Relationships>
</file>

<file path=ppt/slides/_rels/slide160.xml.rels><?xml version="1.0" encoding="UTF-8" standalone="yes"?>
<Relationships xmlns="http://schemas.openxmlformats.org/package/2006/relationships"><Relationship Id="rId2" Type="http://schemas.openxmlformats.org/officeDocument/2006/relationships/image" Target="../media/image219.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8" Type="http://schemas.openxmlformats.org/officeDocument/2006/relationships/image" Target="../media/image50.svg"/><Relationship Id="rId13" Type="http://schemas.openxmlformats.org/officeDocument/2006/relationships/slide" Target="slide80.xml"/><Relationship Id="rId3" Type="http://schemas.openxmlformats.org/officeDocument/2006/relationships/hyperlink" Target="https://diabetes.ca/DiabetesCanadaWebsite/media/Managing-My-Diabetes/Tools%20and%20Resources/Glucose_Monitoring_Comparison_2.pdf" TargetMode="External"/><Relationship Id="rId7" Type="http://schemas.openxmlformats.org/officeDocument/2006/relationships/image" Target="../media/image49.png"/><Relationship Id="rId12" Type="http://schemas.openxmlformats.org/officeDocument/2006/relationships/hyperlink" Target="https://www.diabetes.ca/DiabetesCanadaWebsite/media/Managing-My-Diabetes/Tools%20and%20Resources/Flash_Glucose_Monitoring.pdf#_ga=2.161927487.2092490931.1605047979-692507288.1595508704" TargetMode="External"/><Relationship Id="rId2" Type="http://schemas.openxmlformats.org/officeDocument/2006/relationships/notesSlide" Target="../notesSlides/notesSlide14.xml"/><Relationship Id="rId1" Type="http://schemas.openxmlformats.org/officeDocument/2006/relationships/slideLayout" Target="../slideLayouts/slideLayout77.xml"/><Relationship Id="rId6" Type="http://schemas.openxmlformats.org/officeDocument/2006/relationships/hyperlink" Target="https://www.diabetes.ca/DiabetesCanadaWebsite/media/Managing-My-Diabetes/Tools%20and%20Resources/Continuous_Glucose_Monitoring_Advocacy_Pkg_4.pdf?ext=.pdf" TargetMode="External"/><Relationship Id="rId11" Type="http://schemas.openxmlformats.org/officeDocument/2006/relationships/image" Target="../media/image53.png"/><Relationship Id="rId5" Type="http://schemas.openxmlformats.org/officeDocument/2006/relationships/image" Target="../media/image48.svg"/><Relationship Id="rId15" Type="http://schemas.openxmlformats.org/officeDocument/2006/relationships/hyperlink" Target="http://guidelines.diabetes.ca/CDACPG/media/documents/cpg/DC-Guidelines-2021-Blood-Glucose-Monitoring-Update.pdf" TargetMode="External"/><Relationship Id="rId10" Type="http://schemas.openxmlformats.org/officeDocument/2006/relationships/image" Target="../media/image52.svg"/><Relationship Id="rId4" Type="http://schemas.openxmlformats.org/officeDocument/2006/relationships/image" Target="../media/image47.png"/><Relationship Id="rId9" Type="http://schemas.openxmlformats.org/officeDocument/2006/relationships/image" Target="../media/image51.png"/><Relationship Id="rId14" Type="http://schemas.openxmlformats.org/officeDocument/2006/relationships/slide" Target="slide50.xml"/></Relationships>
</file>

<file path=ppt/slides/_rels/slide18.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hyperlink" Target="https://diabetes.ca/DiabetesCanadaWebsite/media/Managing-My-Diabetes/Tools%20and%20Resources/Glucose_Monitoring_Comparison_2.pdf" TargetMode="External"/><Relationship Id="rId7" Type="http://schemas.openxmlformats.org/officeDocument/2006/relationships/hyperlink" Target="http://guidelines.diabetes.ca/CDACPG/media/documents/cpg/DC-Guidelines-2021-Blood-Glucose-Monitoring-Update.pdf" TargetMode="External"/><Relationship Id="rId2" Type="http://schemas.openxmlformats.org/officeDocument/2006/relationships/notesSlide" Target="../notesSlides/notesSlide15.xml"/><Relationship Id="rId1" Type="http://schemas.openxmlformats.org/officeDocument/2006/relationships/slideLayout" Target="../slideLayouts/slideLayout77.xml"/><Relationship Id="rId6" Type="http://schemas.openxmlformats.org/officeDocument/2006/relationships/image" Target="../media/image53.png"/><Relationship Id="rId11" Type="http://schemas.openxmlformats.org/officeDocument/2006/relationships/image" Target="../media/image52.svg"/><Relationship Id="rId5" Type="http://schemas.openxmlformats.org/officeDocument/2006/relationships/hyperlink" Target="https://www.freestyle.abbott/ca/en/products/libre-2.html" TargetMode="External"/><Relationship Id="rId10" Type="http://schemas.openxmlformats.org/officeDocument/2006/relationships/image" Target="../media/image51.png"/><Relationship Id="rId4" Type="http://schemas.openxmlformats.org/officeDocument/2006/relationships/hyperlink" Target="https://www.dexcom.com/en-CA/en-ca-dexcom-g6-cgm-system" TargetMode="External"/><Relationship Id="rId9" Type="http://schemas.openxmlformats.org/officeDocument/2006/relationships/image" Target="../media/image50.svg"/></Relationships>
</file>

<file path=ppt/slides/_rels/slide22.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slide" Target="slide17.xml"/><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notesSlide" Target="../notesSlides/notesSlide16.xml"/><Relationship Id="rId1" Type="http://schemas.openxmlformats.org/officeDocument/2006/relationships/slideLayout" Target="../slideLayouts/slideLayout7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s>
</file>

<file path=ppt/slides/_rels/slide23.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chart" Target="../charts/chart1.xml"/><Relationship Id="rId7" Type="http://schemas.openxmlformats.org/officeDocument/2006/relationships/image" Target="../media/image62.svg"/><Relationship Id="rId2" Type="http://schemas.openxmlformats.org/officeDocument/2006/relationships/notesSlide" Target="../notesSlides/notesSlide17.xml"/><Relationship Id="rId1" Type="http://schemas.openxmlformats.org/officeDocument/2006/relationships/slideLayout" Target="../slideLayouts/slideLayout7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70.svg"/></Relationships>
</file>

<file path=ppt/slides/_rels/slide24.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15.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15.xml"/></Relationships>
</file>

<file path=ppt/slides/_rels/slide26.xml.rels><?xml version="1.0" encoding="UTF-8" standalone="yes"?>
<Relationships xmlns="http://schemas.openxmlformats.org/package/2006/relationships"><Relationship Id="rId8" Type="http://schemas.openxmlformats.org/officeDocument/2006/relationships/image" Target="../media/image78.jpeg"/><Relationship Id="rId3" Type="http://schemas.openxmlformats.org/officeDocument/2006/relationships/image" Target="../media/image73.emf"/><Relationship Id="rId7" Type="http://schemas.openxmlformats.org/officeDocument/2006/relationships/image" Target="../media/image77.png"/><Relationship Id="rId2" Type="http://schemas.openxmlformats.org/officeDocument/2006/relationships/image" Target="../media/image72.png"/><Relationship Id="rId1" Type="http://schemas.openxmlformats.org/officeDocument/2006/relationships/slideLayout" Target="../slideLayouts/slideLayout114.xml"/><Relationship Id="rId6" Type="http://schemas.openxmlformats.org/officeDocument/2006/relationships/image" Target="../media/image76.svg"/><Relationship Id="rId5" Type="http://schemas.openxmlformats.org/officeDocument/2006/relationships/image" Target="../media/image75.png"/><Relationship Id="rId4" Type="http://schemas.openxmlformats.org/officeDocument/2006/relationships/image" Target="../media/image74.emf"/></Relationships>
</file>

<file path=ppt/slides/_rels/slide2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79.png"/><Relationship Id="rId1" Type="http://schemas.openxmlformats.org/officeDocument/2006/relationships/slideLayout" Target="../slideLayouts/slideLayout6.xml"/><Relationship Id="rId4" Type="http://schemas.openxmlformats.org/officeDocument/2006/relationships/image" Target="../media/image81.png"/></Relationships>
</file>

<file path=ppt/slides/_rels/slide28.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image" Target="../media/image82.png"/><Relationship Id="rId1" Type="http://schemas.openxmlformats.org/officeDocument/2006/relationships/slideLayout" Target="../slideLayouts/slideLayout115.xml"/><Relationship Id="rId4" Type="http://schemas.openxmlformats.org/officeDocument/2006/relationships/image" Target="../media/image84.png"/></Relationships>
</file>

<file path=ppt/slides/_rels/slide29.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image" Target="../media/image31.png"/><Relationship Id="rId18" Type="http://schemas.openxmlformats.org/officeDocument/2006/relationships/image" Target="../media/image36.png"/><Relationship Id="rId3" Type="http://schemas.openxmlformats.org/officeDocument/2006/relationships/image" Target="../media/image21.jpeg"/><Relationship Id="rId7" Type="http://schemas.openxmlformats.org/officeDocument/2006/relationships/image" Target="../media/image25.jpeg"/><Relationship Id="rId12" Type="http://schemas.openxmlformats.org/officeDocument/2006/relationships/image" Target="../media/image30.jpeg"/><Relationship Id="rId17" Type="http://schemas.openxmlformats.org/officeDocument/2006/relationships/image" Target="../media/image35.png"/><Relationship Id="rId2" Type="http://schemas.openxmlformats.org/officeDocument/2006/relationships/notesSlide" Target="../notesSlides/notesSlide3.xml"/><Relationship Id="rId16" Type="http://schemas.openxmlformats.org/officeDocument/2006/relationships/image" Target="../media/image34.png"/><Relationship Id="rId1" Type="http://schemas.openxmlformats.org/officeDocument/2006/relationships/slideLayout" Target="../slideLayouts/slideLayout87.xml"/><Relationship Id="rId6" Type="http://schemas.openxmlformats.org/officeDocument/2006/relationships/image" Target="../media/image24.jpeg"/><Relationship Id="rId11" Type="http://schemas.openxmlformats.org/officeDocument/2006/relationships/image" Target="../media/image29.jpeg"/><Relationship Id="rId5" Type="http://schemas.openxmlformats.org/officeDocument/2006/relationships/image" Target="../media/image23.jpeg"/><Relationship Id="rId15" Type="http://schemas.openxmlformats.org/officeDocument/2006/relationships/image" Target="../media/image33.jpeg"/><Relationship Id="rId10" Type="http://schemas.openxmlformats.org/officeDocument/2006/relationships/image" Target="../media/image28.jpeg"/><Relationship Id="rId19" Type="http://schemas.openxmlformats.org/officeDocument/2006/relationships/image" Target="../media/image37.png"/><Relationship Id="rId4" Type="http://schemas.openxmlformats.org/officeDocument/2006/relationships/image" Target="../media/image22.jpeg"/><Relationship Id="rId9" Type="http://schemas.openxmlformats.org/officeDocument/2006/relationships/image" Target="../media/image27.jpeg"/><Relationship Id="rId14" Type="http://schemas.openxmlformats.org/officeDocument/2006/relationships/image" Target="../media/image32.jpeg"/></Relationships>
</file>

<file path=ppt/slides/_rels/slide30.xml.rels><?xml version="1.0" encoding="UTF-8" standalone="yes"?>
<Relationships xmlns="http://schemas.openxmlformats.org/package/2006/relationships"><Relationship Id="rId8" Type="http://schemas.openxmlformats.org/officeDocument/2006/relationships/image" Target="../media/image92.png"/><Relationship Id="rId13" Type="http://schemas.openxmlformats.org/officeDocument/2006/relationships/image" Target="../media/image94.png"/><Relationship Id="rId3" Type="http://schemas.openxmlformats.org/officeDocument/2006/relationships/image" Target="../media/image87.png"/><Relationship Id="rId7" Type="http://schemas.openxmlformats.org/officeDocument/2006/relationships/image" Target="../media/image91.png"/><Relationship Id="rId12" Type="http://schemas.openxmlformats.org/officeDocument/2006/relationships/image" Target="../media/image74.emf"/><Relationship Id="rId2" Type="http://schemas.openxmlformats.org/officeDocument/2006/relationships/image" Target="../media/image86.png"/><Relationship Id="rId1" Type="http://schemas.openxmlformats.org/officeDocument/2006/relationships/slideLayout" Target="../slideLayouts/slideLayout115.xml"/><Relationship Id="rId6" Type="http://schemas.openxmlformats.org/officeDocument/2006/relationships/image" Target="../media/image90.png"/><Relationship Id="rId11" Type="http://schemas.openxmlformats.org/officeDocument/2006/relationships/image" Target="../media/image73.emf"/><Relationship Id="rId5" Type="http://schemas.openxmlformats.org/officeDocument/2006/relationships/image" Target="../media/image89.png"/><Relationship Id="rId10" Type="http://schemas.openxmlformats.org/officeDocument/2006/relationships/image" Target="../media/image72.png"/><Relationship Id="rId4" Type="http://schemas.openxmlformats.org/officeDocument/2006/relationships/image" Target="../media/image88.svg"/><Relationship Id="rId9" Type="http://schemas.openxmlformats.org/officeDocument/2006/relationships/image" Target="../media/image93.png"/><Relationship Id="rId14" Type="http://schemas.openxmlformats.org/officeDocument/2006/relationships/image" Target="../media/image95.png"/></Relationships>
</file>

<file path=ppt/slides/_rels/slide31.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7.xml"/></Relationships>
</file>

<file path=ppt/slides/_rels/slide32.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19.xml"/><Relationship Id="rId1" Type="http://schemas.openxmlformats.org/officeDocument/2006/relationships/slideLayout" Target="../slideLayouts/slideLayout115.xml"/></Relationships>
</file>

<file path=ppt/slides/_rels/slide3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20.xml"/><Relationship Id="rId1" Type="http://schemas.openxmlformats.org/officeDocument/2006/relationships/slideLayout" Target="../slideLayouts/slideLayout190.xml"/></Relationships>
</file>

<file path=ppt/slides/_rels/slide34.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notesSlide" Target="../notesSlides/notesSlide21.xml"/><Relationship Id="rId1" Type="http://schemas.openxmlformats.org/officeDocument/2006/relationships/slideLayout" Target="../slideLayouts/slideLayout115.xml"/><Relationship Id="rId4" Type="http://schemas.openxmlformats.org/officeDocument/2006/relationships/image" Target="../media/image100.png"/></Relationships>
</file>

<file path=ppt/slides/_rels/slide35.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115.xml"/></Relationships>
</file>

<file path=ppt/slides/_rels/slide36.xml.rels><?xml version="1.0" encoding="UTF-8" standalone="yes"?>
<Relationships xmlns="http://schemas.openxmlformats.org/package/2006/relationships"><Relationship Id="rId8" Type="http://schemas.openxmlformats.org/officeDocument/2006/relationships/image" Target="../media/image106.png"/><Relationship Id="rId3" Type="http://schemas.openxmlformats.org/officeDocument/2006/relationships/image" Target="../media/image102.png"/><Relationship Id="rId7" Type="http://schemas.openxmlformats.org/officeDocument/2006/relationships/image" Target="../media/image105.png"/><Relationship Id="rId2" Type="http://schemas.openxmlformats.org/officeDocument/2006/relationships/notesSlide" Target="../notesSlides/notesSlide22.xml"/><Relationship Id="rId1" Type="http://schemas.openxmlformats.org/officeDocument/2006/relationships/slideLayout" Target="../slideLayouts/slideLayout115.xml"/><Relationship Id="rId6" Type="http://schemas.openxmlformats.org/officeDocument/2006/relationships/image" Target="../media/image104.png"/><Relationship Id="rId5" Type="http://schemas.openxmlformats.org/officeDocument/2006/relationships/image" Target="../media/image100.png"/><Relationship Id="rId4" Type="http://schemas.openxmlformats.org/officeDocument/2006/relationships/image" Target="../media/image103.png"/></Relationships>
</file>

<file path=ppt/slides/_rels/slide3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notesSlide" Target="../notesSlides/notesSlide23.xml"/><Relationship Id="rId1" Type="http://schemas.openxmlformats.org/officeDocument/2006/relationships/slideLayout" Target="../slideLayouts/slideLayout115.xml"/></Relationships>
</file>

<file path=ppt/slides/_rels/slide38.xml.rels><?xml version="1.0" encoding="UTF-8" standalone="yes"?>
<Relationships xmlns="http://schemas.openxmlformats.org/package/2006/relationships"><Relationship Id="rId8" Type="http://schemas.openxmlformats.org/officeDocument/2006/relationships/image" Target="../media/image113.svg"/><Relationship Id="rId13" Type="http://schemas.openxmlformats.org/officeDocument/2006/relationships/image" Target="../media/image118.png"/><Relationship Id="rId18" Type="http://schemas.openxmlformats.org/officeDocument/2006/relationships/image" Target="../media/image121.svg"/><Relationship Id="rId26" Type="http://schemas.openxmlformats.org/officeDocument/2006/relationships/image" Target="../media/image129.svg"/><Relationship Id="rId3" Type="http://schemas.openxmlformats.org/officeDocument/2006/relationships/image" Target="../media/image108.png"/><Relationship Id="rId21" Type="http://schemas.openxmlformats.org/officeDocument/2006/relationships/image" Target="../media/image124.png"/><Relationship Id="rId7" Type="http://schemas.openxmlformats.org/officeDocument/2006/relationships/image" Target="../media/image112.png"/><Relationship Id="rId12" Type="http://schemas.openxmlformats.org/officeDocument/2006/relationships/image" Target="../media/image117.svg"/><Relationship Id="rId17" Type="http://schemas.openxmlformats.org/officeDocument/2006/relationships/image" Target="../media/image120.png"/><Relationship Id="rId25" Type="http://schemas.openxmlformats.org/officeDocument/2006/relationships/image" Target="../media/image128.png"/><Relationship Id="rId2" Type="http://schemas.openxmlformats.org/officeDocument/2006/relationships/image" Target="../media/image107.png"/><Relationship Id="rId16" Type="http://schemas.openxmlformats.org/officeDocument/2006/relationships/hyperlink" Target="https://diabetes.ca/DiabetesCanadaWebsite/media/Managing-My-Diabetes/Tools%20and%20Resources/Glucose_Monitoring_Comparison_2.pdf" TargetMode="External"/><Relationship Id="rId20" Type="http://schemas.openxmlformats.org/officeDocument/2006/relationships/image" Target="../media/image123.svg"/><Relationship Id="rId1" Type="http://schemas.openxmlformats.org/officeDocument/2006/relationships/slideLayout" Target="../slideLayouts/slideLayout77.xml"/><Relationship Id="rId6" Type="http://schemas.openxmlformats.org/officeDocument/2006/relationships/image" Target="../media/image111.svg"/><Relationship Id="rId11" Type="http://schemas.openxmlformats.org/officeDocument/2006/relationships/image" Target="../media/image116.png"/><Relationship Id="rId24" Type="http://schemas.openxmlformats.org/officeDocument/2006/relationships/image" Target="../media/image127.svg"/><Relationship Id="rId5" Type="http://schemas.openxmlformats.org/officeDocument/2006/relationships/image" Target="../media/image110.png"/><Relationship Id="rId15" Type="http://schemas.openxmlformats.org/officeDocument/2006/relationships/hyperlink" Target="http://www.agpreport.org/agp/agpreports" TargetMode="External"/><Relationship Id="rId23" Type="http://schemas.openxmlformats.org/officeDocument/2006/relationships/image" Target="../media/image126.png"/><Relationship Id="rId28" Type="http://schemas.openxmlformats.org/officeDocument/2006/relationships/image" Target="../media/image131.svg"/><Relationship Id="rId10" Type="http://schemas.openxmlformats.org/officeDocument/2006/relationships/image" Target="../media/image115.svg"/><Relationship Id="rId19" Type="http://schemas.openxmlformats.org/officeDocument/2006/relationships/image" Target="../media/image122.png"/><Relationship Id="rId4" Type="http://schemas.openxmlformats.org/officeDocument/2006/relationships/image" Target="../media/image109.svg"/><Relationship Id="rId9" Type="http://schemas.openxmlformats.org/officeDocument/2006/relationships/image" Target="../media/image114.png"/><Relationship Id="rId14" Type="http://schemas.openxmlformats.org/officeDocument/2006/relationships/image" Target="../media/image119.svg"/><Relationship Id="rId22" Type="http://schemas.openxmlformats.org/officeDocument/2006/relationships/image" Target="../media/image125.svg"/><Relationship Id="rId27" Type="http://schemas.openxmlformats.org/officeDocument/2006/relationships/image" Target="../media/image130.png"/></Relationships>
</file>

<file path=ppt/slides/_rels/slide39.xml.rels><?xml version="1.0" encoding="UTF-8" standalone="yes"?>
<Relationships xmlns="http://schemas.openxmlformats.org/package/2006/relationships"><Relationship Id="rId2" Type="http://schemas.openxmlformats.org/officeDocument/2006/relationships/image" Target="../media/image132.jpg"/><Relationship Id="rId1" Type="http://schemas.openxmlformats.org/officeDocument/2006/relationships/slideLayout" Target="../slideLayouts/slideLayout115.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133.jpg"/><Relationship Id="rId1" Type="http://schemas.openxmlformats.org/officeDocument/2006/relationships/slideLayout" Target="../slideLayouts/slideLayout115.xml"/></Relationships>
</file>

<file path=ppt/slides/_rels/slide41.xml.rels><?xml version="1.0" encoding="UTF-8" standalone="yes"?>
<Relationships xmlns="http://schemas.openxmlformats.org/package/2006/relationships"><Relationship Id="rId2" Type="http://schemas.openxmlformats.org/officeDocument/2006/relationships/image" Target="../media/image134.JPG"/><Relationship Id="rId1" Type="http://schemas.openxmlformats.org/officeDocument/2006/relationships/slideLayout" Target="../slideLayouts/slideLayout115.xml"/></Relationships>
</file>

<file path=ppt/slides/_rels/slide42.xml.rels><?xml version="1.0" encoding="UTF-8" standalone="yes"?>
<Relationships xmlns="http://schemas.openxmlformats.org/package/2006/relationships"><Relationship Id="rId2" Type="http://schemas.openxmlformats.org/officeDocument/2006/relationships/image" Target="../media/image135.jpg"/><Relationship Id="rId1" Type="http://schemas.openxmlformats.org/officeDocument/2006/relationships/slideLayout" Target="../slideLayouts/slideLayout115.xml"/></Relationships>
</file>

<file path=ppt/slides/_rels/slide43.xml.rels><?xml version="1.0" encoding="UTF-8" standalone="yes"?>
<Relationships xmlns="http://schemas.openxmlformats.org/package/2006/relationships"><Relationship Id="rId2" Type="http://schemas.openxmlformats.org/officeDocument/2006/relationships/image" Target="../media/image136.jpg"/><Relationship Id="rId1" Type="http://schemas.openxmlformats.org/officeDocument/2006/relationships/slideLayout" Target="../slideLayouts/slideLayout115.xml"/></Relationships>
</file>

<file path=ppt/slides/_rels/slide44.xml.rels><?xml version="1.0" encoding="UTF-8" standalone="yes"?>
<Relationships xmlns="http://schemas.openxmlformats.org/package/2006/relationships"><Relationship Id="rId2" Type="http://schemas.openxmlformats.org/officeDocument/2006/relationships/image" Target="../media/image137.jpg"/><Relationship Id="rId1" Type="http://schemas.openxmlformats.org/officeDocument/2006/relationships/slideLayout" Target="../slideLayouts/slideLayout115.xml"/></Relationships>
</file>

<file path=ppt/slides/_rels/slide45.xml.rels><?xml version="1.0" encoding="UTF-8" standalone="yes"?>
<Relationships xmlns="http://schemas.openxmlformats.org/package/2006/relationships"><Relationship Id="rId2" Type="http://schemas.openxmlformats.org/officeDocument/2006/relationships/image" Target="../media/image138.jpg"/><Relationship Id="rId1" Type="http://schemas.openxmlformats.org/officeDocument/2006/relationships/slideLayout" Target="../slideLayouts/slideLayout115.xml"/></Relationships>
</file>

<file path=ppt/slides/_rels/slide46.xml.rels><?xml version="1.0" encoding="UTF-8" standalone="yes"?>
<Relationships xmlns="http://schemas.openxmlformats.org/package/2006/relationships"><Relationship Id="rId2" Type="http://schemas.openxmlformats.org/officeDocument/2006/relationships/image" Target="../media/image139.jpg"/><Relationship Id="rId1" Type="http://schemas.openxmlformats.org/officeDocument/2006/relationships/slideLayout" Target="../slideLayouts/slideLayout115.xml"/></Relationships>
</file>

<file path=ppt/slides/_rels/slide47.xml.rels><?xml version="1.0" encoding="UTF-8" standalone="yes"?>
<Relationships xmlns="http://schemas.openxmlformats.org/package/2006/relationships"><Relationship Id="rId2" Type="http://schemas.openxmlformats.org/officeDocument/2006/relationships/image" Target="../media/image140.jpg"/><Relationship Id="rId1" Type="http://schemas.openxmlformats.org/officeDocument/2006/relationships/slideLayout" Target="../slideLayouts/slideLayout115.xml"/></Relationships>
</file>

<file path=ppt/slides/_rels/slide48.xml.rels><?xml version="1.0" encoding="UTF-8" standalone="yes"?>
<Relationships xmlns="http://schemas.openxmlformats.org/package/2006/relationships"><Relationship Id="rId2" Type="http://schemas.openxmlformats.org/officeDocument/2006/relationships/image" Target="../media/image141.jpg"/><Relationship Id="rId1" Type="http://schemas.openxmlformats.org/officeDocument/2006/relationships/slideLayout" Target="../slideLayouts/slideLayout115.xml"/></Relationships>
</file>

<file path=ppt/slides/_rels/slide49.xml.rels><?xml version="1.0" encoding="UTF-8" standalone="yes"?>
<Relationships xmlns="http://schemas.openxmlformats.org/package/2006/relationships"><Relationship Id="rId2" Type="http://schemas.openxmlformats.org/officeDocument/2006/relationships/image" Target="../media/image142.jpg"/><Relationship Id="rId1" Type="http://schemas.openxmlformats.org/officeDocument/2006/relationships/slideLayout" Target="../slideLayouts/slideLayout115.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43.jpg"/><Relationship Id="rId1" Type="http://schemas.openxmlformats.org/officeDocument/2006/relationships/slideLayout" Target="../slideLayouts/slideLayout115.xml"/></Relationships>
</file>

<file path=ppt/slides/_rels/slide51.xml.rels><?xml version="1.0" encoding="UTF-8" standalone="yes"?>
<Relationships xmlns="http://schemas.openxmlformats.org/package/2006/relationships"><Relationship Id="rId2" Type="http://schemas.openxmlformats.org/officeDocument/2006/relationships/image" Target="../media/image144.png"/><Relationship Id="rId1" Type="http://schemas.openxmlformats.org/officeDocument/2006/relationships/slideLayout" Target="../slideLayouts/slideLayout115.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8" Type="http://schemas.openxmlformats.org/officeDocument/2006/relationships/image" Target="../media/image149.png"/><Relationship Id="rId3" Type="http://schemas.openxmlformats.org/officeDocument/2006/relationships/image" Target="../media/image145.png"/><Relationship Id="rId7" Type="http://schemas.openxmlformats.org/officeDocument/2006/relationships/image" Target="../media/image148.svg"/><Relationship Id="rId2" Type="http://schemas.openxmlformats.org/officeDocument/2006/relationships/slide" Target="slide108.xml"/><Relationship Id="rId1" Type="http://schemas.openxmlformats.org/officeDocument/2006/relationships/slideLayout" Target="../slideLayouts/slideLayout77.xml"/><Relationship Id="rId6" Type="http://schemas.openxmlformats.org/officeDocument/2006/relationships/image" Target="../media/image147.png"/><Relationship Id="rId5" Type="http://schemas.openxmlformats.org/officeDocument/2006/relationships/slide" Target="slide73.xml"/><Relationship Id="rId4" Type="http://schemas.openxmlformats.org/officeDocument/2006/relationships/image" Target="../media/image146.svg"/><Relationship Id="rId9" Type="http://schemas.openxmlformats.org/officeDocument/2006/relationships/image" Target="../media/image150.sv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0.xml"/></Relationships>
</file>

<file path=ppt/slides/_rels/slide55.xml.rels><?xml version="1.0" encoding="UTF-8" standalone="yes"?>
<Relationships xmlns="http://schemas.openxmlformats.org/package/2006/relationships"><Relationship Id="rId3" Type="http://schemas.openxmlformats.org/officeDocument/2006/relationships/hyperlink" Target="https://diabetes.ca/DiabetesCanadaWebsite/media/Managing-My-Diabetes/Tools%20and%20Resources/Glucose_Monitoring_Comparison_2.pdf" TargetMode="External"/><Relationship Id="rId7" Type="http://schemas.openxmlformats.org/officeDocument/2006/relationships/image" Target="../media/image123.svg"/><Relationship Id="rId2" Type="http://schemas.openxmlformats.org/officeDocument/2006/relationships/notesSlide" Target="../notesSlides/notesSlide25.xml"/><Relationship Id="rId1" Type="http://schemas.openxmlformats.org/officeDocument/2006/relationships/slideLayout" Target="../slideLayouts/slideLayout77.xml"/><Relationship Id="rId6" Type="http://schemas.openxmlformats.org/officeDocument/2006/relationships/image" Target="../media/image122.png"/><Relationship Id="rId5" Type="http://schemas.openxmlformats.org/officeDocument/2006/relationships/image" Target="../media/image121.svg"/><Relationship Id="rId4" Type="http://schemas.openxmlformats.org/officeDocument/2006/relationships/image" Target="../media/image120.png"/></Relationships>
</file>

<file path=ppt/slides/_rels/slide56.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151.png"/><Relationship Id="rId1" Type="http://schemas.openxmlformats.org/officeDocument/2006/relationships/slideLayout" Target="../slideLayouts/slideLayout77.xml"/><Relationship Id="rId5" Type="http://schemas.openxmlformats.org/officeDocument/2006/relationships/image" Target="../media/image154.png"/><Relationship Id="rId4" Type="http://schemas.openxmlformats.org/officeDocument/2006/relationships/image" Target="../media/image153.png"/></Relationships>
</file>

<file path=ppt/slides/_rels/slide57.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svg"/><Relationship Id="rId18" Type="http://schemas.openxmlformats.org/officeDocument/2006/relationships/image" Target="../media/image168.svg"/><Relationship Id="rId3" Type="http://schemas.openxmlformats.org/officeDocument/2006/relationships/hyperlink" Target="http://fit4diabetes.com/canada-english/" TargetMode="External"/><Relationship Id="rId7" Type="http://schemas.openxmlformats.org/officeDocument/2006/relationships/image" Target="../media/image158.svg"/><Relationship Id="rId12" Type="http://schemas.openxmlformats.org/officeDocument/2006/relationships/image" Target="../media/image163.png"/><Relationship Id="rId17" Type="http://schemas.openxmlformats.org/officeDocument/2006/relationships/image" Target="../media/image167.png"/><Relationship Id="rId2" Type="http://schemas.openxmlformats.org/officeDocument/2006/relationships/notesSlide" Target="../notesSlides/notesSlide26.xml"/><Relationship Id="rId16" Type="http://schemas.microsoft.com/office/2007/relationships/hdphoto" Target="../media/hdphoto1.wdp"/><Relationship Id="rId20" Type="http://schemas.openxmlformats.org/officeDocument/2006/relationships/image" Target="../media/image170.svg"/><Relationship Id="rId1" Type="http://schemas.openxmlformats.org/officeDocument/2006/relationships/slideLayout" Target="../slideLayouts/slideLayout77.xml"/><Relationship Id="rId6" Type="http://schemas.openxmlformats.org/officeDocument/2006/relationships/image" Target="../media/image157.png"/><Relationship Id="rId11" Type="http://schemas.openxmlformats.org/officeDocument/2006/relationships/image" Target="../media/image162.svg"/><Relationship Id="rId5" Type="http://schemas.openxmlformats.org/officeDocument/2006/relationships/image" Target="../media/image156.svg"/><Relationship Id="rId15" Type="http://schemas.openxmlformats.org/officeDocument/2006/relationships/image" Target="../media/image166.png"/><Relationship Id="rId10" Type="http://schemas.openxmlformats.org/officeDocument/2006/relationships/image" Target="../media/image161.png"/><Relationship Id="rId19" Type="http://schemas.openxmlformats.org/officeDocument/2006/relationships/image" Target="../media/image169.png"/><Relationship Id="rId4" Type="http://schemas.openxmlformats.org/officeDocument/2006/relationships/image" Target="../media/image155.png"/><Relationship Id="rId9" Type="http://schemas.openxmlformats.org/officeDocument/2006/relationships/image" Target="../media/image160.svg"/><Relationship Id="rId14" Type="http://schemas.openxmlformats.org/officeDocument/2006/relationships/image" Target="../media/image165.png"/></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7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98.xml"/></Relationships>
</file>

<file path=ppt/slides/_rels/slide60.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chart" Target="../charts/chart2.xml"/><Relationship Id="rId7" Type="http://schemas.openxmlformats.org/officeDocument/2006/relationships/image" Target="../media/image62.svg"/><Relationship Id="rId2" Type="http://schemas.openxmlformats.org/officeDocument/2006/relationships/notesSlide" Target="../notesSlides/notesSlide27.xml"/><Relationship Id="rId1" Type="http://schemas.openxmlformats.org/officeDocument/2006/relationships/slideLayout" Target="../slideLayouts/slideLayout7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70.svg"/></Relationships>
</file>

<file path=ppt/slides/_rels/slide61.xml.rels><?xml version="1.0" encoding="UTF-8" standalone="yes"?>
<Relationships xmlns="http://schemas.openxmlformats.org/package/2006/relationships"><Relationship Id="rId3" Type="http://schemas.openxmlformats.org/officeDocument/2006/relationships/image" Target="../media/image172.svg"/><Relationship Id="rId7" Type="http://schemas.microsoft.com/office/2007/relationships/hdphoto" Target="../media/hdphoto2.wdp"/><Relationship Id="rId2" Type="http://schemas.openxmlformats.org/officeDocument/2006/relationships/image" Target="../media/image171.png"/><Relationship Id="rId1" Type="http://schemas.openxmlformats.org/officeDocument/2006/relationships/slideLayout" Target="../slideLayouts/slideLayout77.xml"/><Relationship Id="rId6" Type="http://schemas.openxmlformats.org/officeDocument/2006/relationships/image" Target="../media/image175.png"/><Relationship Id="rId5" Type="http://schemas.openxmlformats.org/officeDocument/2006/relationships/image" Target="../media/image174.svg"/><Relationship Id="rId4" Type="http://schemas.openxmlformats.org/officeDocument/2006/relationships/image" Target="../media/image173.png"/></Relationships>
</file>

<file path=ppt/slides/_rels/slide62.xml.rels><?xml version="1.0" encoding="UTF-8" standalone="yes"?>
<Relationships xmlns="http://schemas.openxmlformats.org/package/2006/relationships"><Relationship Id="rId8" Type="http://schemas.openxmlformats.org/officeDocument/2006/relationships/image" Target="../media/image177.svg"/><Relationship Id="rId13" Type="http://schemas.openxmlformats.org/officeDocument/2006/relationships/image" Target="../media/image52.svg"/><Relationship Id="rId3" Type="http://schemas.openxmlformats.org/officeDocument/2006/relationships/image" Target="../media/image47.png"/><Relationship Id="rId7" Type="http://schemas.openxmlformats.org/officeDocument/2006/relationships/image" Target="../media/image176.png"/><Relationship Id="rId12" Type="http://schemas.openxmlformats.org/officeDocument/2006/relationships/image" Target="../media/image51.png"/><Relationship Id="rId2" Type="http://schemas.openxmlformats.org/officeDocument/2006/relationships/notesSlide" Target="../notesSlides/notesSlide28.xml"/><Relationship Id="rId1" Type="http://schemas.openxmlformats.org/officeDocument/2006/relationships/slideLayout" Target="../slideLayouts/slideLayout77.xml"/><Relationship Id="rId6" Type="http://schemas.openxmlformats.org/officeDocument/2006/relationships/image" Target="../media/image70.svg"/><Relationship Id="rId11" Type="http://schemas.openxmlformats.org/officeDocument/2006/relationships/slide" Target="slide79.xml"/><Relationship Id="rId5" Type="http://schemas.openxmlformats.org/officeDocument/2006/relationships/image" Target="../media/image69.png"/><Relationship Id="rId10" Type="http://schemas.openxmlformats.org/officeDocument/2006/relationships/image" Target="../media/image179.svg"/><Relationship Id="rId4" Type="http://schemas.openxmlformats.org/officeDocument/2006/relationships/image" Target="../media/image48.svg"/><Relationship Id="rId9" Type="http://schemas.openxmlformats.org/officeDocument/2006/relationships/image" Target="../media/image178.png"/></Relationships>
</file>

<file path=ppt/slides/_rels/slide63.xml.rels><?xml version="1.0" encoding="UTF-8" standalone="yes"?>
<Relationships xmlns="http://schemas.openxmlformats.org/package/2006/relationships"><Relationship Id="rId8" Type="http://schemas.openxmlformats.org/officeDocument/2006/relationships/image" Target="../media/image64.svg"/><Relationship Id="rId3" Type="http://schemas.openxmlformats.org/officeDocument/2006/relationships/image" Target="../media/image180.png"/><Relationship Id="rId7" Type="http://schemas.openxmlformats.org/officeDocument/2006/relationships/image" Target="../media/image63.png"/><Relationship Id="rId2" Type="http://schemas.openxmlformats.org/officeDocument/2006/relationships/notesSlide" Target="../notesSlides/notesSlide29.xml"/><Relationship Id="rId1" Type="http://schemas.openxmlformats.org/officeDocument/2006/relationships/slideLayout" Target="../slideLayouts/slideLayout77.xml"/><Relationship Id="rId6" Type="http://schemas.openxmlformats.org/officeDocument/2006/relationships/image" Target="../media/image70.svg"/><Relationship Id="rId5" Type="http://schemas.openxmlformats.org/officeDocument/2006/relationships/image" Target="../media/image69.png"/><Relationship Id="rId4" Type="http://schemas.openxmlformats.org/officeDocument/2006/relationships/image" Target="../media/image181.svg"/></Relationships>
</file>

<file path=ppt/slides/_rels/slide64.xml.rels><?xml version="1.0" encoding="UTF-8" standalone="yes"?>
<Relationships xmlns="http://schemas.openxmlformats.org/package/2006/relationships"><Relationship Id="rId8" Type="http://schemas.openxmlformats.org/officeDocument/2006/relationships/image" Target="../media/image186.svg"/><Relationship Id="rId3" Type="http://schemas.openxmlformats.org/officeDocument/2006/relationships/image" Target="../media/image183.svg"/><Relationship Id="rId7" Type="http://schemas.openxmlformats.org/officeDocument/2006/relationships/image" Target="../media/image185.png"/><Relationship Id="rId2" Type="http://schemas.openxmlformats.org/officeDocument/2006/relationships/image" Target="../media/image182.png"/><Relationship Id="rId1" Type="http://schemas.openxmlformats.org/officeDocument/2006/relationships/slideLayout" Target="../slideLayouts/slideLayout77.xml"/><Relationship Id="rId6" Type="http://schemas.openxmlformats.org/officeDocument/2006/relationships/image" Target="../media/image62.svg"/><Relationship Id="rId5" Type="http://schemas.openxmlformats.org/officeDocument/2006/relationships/image" Target="../media/image61.png"/><Relationship Id="rId10" Type="http://schemas.openxmlformats.org/officeDocument/2006/relationships/image" Target="../media/image188.svg"/><Relationship Id="rId4" Type="http://schemas.openxmlformats.org/officeDocument/2006/relationships/image" Target="../media/image184.png"/><Relationship Id="rId9" Type="http://schemas.openxmlformats.org/officeDocument/2006/relationships/image" Target="../media/image187.png"/></Relationships>
</file>

<file path=ppt/slides/_rels/slide65.xml.rels><?xml version="1.0" encoding="UTF-8" standalone="yes"?>
<Relationships xmlns="http://schemas.openxmlformats.org/package/2006/relationships"><Relationship Id="rId2" Type="http://schemas.openxmlformats.org/officeDocument/2006/relationships/image" Target="../media/image189.png"/><Relationship Id="rId1" Type="http://schemas.openxmlformats.org/officeDocument/2006/relationships/slideLayout" Target="../slideLayouts/slideLayout77.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20.xml"/></Relationships>
</file>

<file path=ppt/slides/_rels/slide67.xml.rels><?xml version="1.0" encoding="UTF-8" standalone="yes"?>
<Relationships xmlns="http://schemas.openxmlformats.org/package/2006/relationships"><Relationship Id="rId8" Type="http://schemas.openxmlformats.org/officeDocument/2006/relationships/image" Target="../media/image195.png"/><Relationship Id="rId3" Type="http://schemas.openxmlformats.org/officeDocument/2006/relationships/image" Target="../media/image190.jpeg"/><Relationship Id="rId7" Type="http://schemas.openxmlformats.org/officeDocument/2006/relationships/image" Target="../media/image194.svg"/><Relationship Id="rId2" Type="http://schemas.openxmlformats.org/officeDocument/2006/relationships/notesSlide" Target="../notesSlides/notesSlide31.xml"/><Relationship Id="rId1" Type="http://schemas.openxmlformats.org/officeDocument/2006/relationships/slideLayout" Target="../slideLayouts/slideLayout77.xml"/><Relationship Id="rId6" Type="http://schemas.openxmlformats.org/officeDocument/2006/relationships/image" Target="../media/image193.png"/><Relationship Id="rId5" Type="http://schemas.openxmlformats.org/officeDocument/2006/relationships/image" Target="../media/image192.svg"/><Relationship Id="rId10" Type="http://schemas.openxmlformats.org/officeDocument/2006/relationships/image" Target="../media/image189.png"/><Relationship Id="rId4" Type="http://schemas.openxmlformats.org/officeDocument/2006/relationships/image" Target="../media/image191.png"/><Relationship Id="rId9" Type="http://schemas.openxmlformats.org/officeDocument/2006/relationships/image" Target="../media/image196.svg"/></Relationships>
</file>

<file path=ppt/slides/_rels/slide68.xml.rels><?xml version="1.0" encoding="UTF-8" standalone="yes"?>
<Relationships xmlns="http://schemas.openxmlformats.org/package/2006/relationships"><Relationship Id="rId8" Type="http://schemas.openxmlformats.org/officeDocument/2006/relationships/image" Target="../media/image191.png"/><Relationship Id="rId3" Type="http://schemas.openxmlformats.org/officeDocument/2006/relationships/image" Target="../media/image172.svg"/><Relationship Id="rId7" Type="http://schemas.openxmlformats.org/officeDocument/2006/relationships/image" Target="../media/image48.svg"/><Relationship Id="rId2" Type="http://schemas.openxmlformats.org/officeDocument/2006/relationships/image" Target="../media/image171.png"/><Relationship Id="rId1" Type="http://schemas.openxmlformats.org/officeDocument/2006/relationships/slideLayout" Target="../slideLayouts/slideLayout77.xml"/><Relationship Id="rId6" Type="http://schemas.openxmlformats.org/officeDocument/2006/relationships/image" Target="../media/image47.png"/><Relationship Id="rId11" Type="http://schemas.openxmlformats.org/officeDocument/2006/relationships/image" Target="../media/image197.jpeg"/><Relationship Id="rId5" Type="http://schemas.openxmlformats.org/officeDocument/2006/relationships/image" Target="../media/image174.svg"/><Relationship Id="rId10" Type="http://schemas.openxmlformats.org/officeDocument/2006/relationships/image" Target="../media/image189.png"/><Relationship Id="rId4" Type="http://schemas.openxmlformats.org/officeDocument/2006/relationships/image" Target="../media/image173.png"/><Relationship Id="rId9" Type="http://schemas.openxmlformats.org/officeDocument/2006/relationships/image" Target="../media/image192.svg"/></Relationships>
</file>

<file path=ppt/slides/_rels/slide69.xml.rels><?xml version="1.0" encoding="UTF-8" standalone="yes"?>
<Relationships xmlns="http://schemas.openxmlformats.org/package/2006/relationships"><Relationship Id="rId8" Type="http://schemas.openxmlformats.org/officeDocument/2006/relationships/image" Target="../media/image69.png"/><Relationship Id="rId3" Type="http://schemas.openxmlformats.org/officeDocument/2006/relationships/chart" Target="../charts/chart3.xml"/><Relationship Id="rId7" Type="http://schemas.openxmlformats.org/officeDocument/2006/relationships/image" Target="../media/image62.svg"/><Relationship Id="rId2" Type="http://schemas.openxmlformats.org/officeDocument/2006/relationships/notesSlide" Target="../notesSlides/notesSlide32.xml"/><Relationship Id="rId1" Type="http://schemas.openxmlformats.org/officeDocument/2006/relationships/slideLayout" Target="../slideLayouts/slideLayout77.xml"/><Relationship Id="rId6" Type="http://schemas.openxmlformats.org/officeDocument/2006/relationships/image" Target="../media/image61.png"/><Relationship Id="rId5" Type="http://schemas.openxmlformats.org/officeDocument/2006/relationships/image" Target="../media/image60.svg"/><Relationship Id="rId4" Type="http://schemas.openxmlformats.org/officeDocument/2006/relationships/image" Target="../media/image59.png"/><Relationship Id="rId9" Type="http://schemas.openxmlformats.org/officeDocument/2006/relationships/image" Target="../media/image70.sv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98.xml"/></Relationships>
</file>

<file path=ppt/slides/_rels/slide70.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07.xml"/></Relationships>
</file>

<file path=ppt/slides/_rels/slide7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jpeg"/><Relationship Id="rId1" Type="http://schemas.openxmlformats.org/officeDocument/2006/relationships/slideLayout" Target="../slideLayouts/slideLayout77.xml"/><Relationship Id="rId4" Type="http://schemas.openxmlformats.org/officeDocument/2006/relationships/hyperlink" Target="http://www.agpreport.org/agp/agpreports" TargetMode="External"/></Relationships>
</file>

<file path=ppt/slides/_rels/slide72.xml.rels><?xml version="1.0" encoding="UTF-8" standalone="yes"?>
<Relationships xmlns="http://schemas.openxmlformats.org/package/2006/relationships"><Relationship Id="rId8" Type="http://schemas.openxmlformats.org/officeDocument/2006/relationships/image" Target="../media/image201.jpeg"/><Relationship Id="rId3" Type="http://schemas.openxmlformats.org/officeDocument/2006/relationships/slide" Target="slide73.xml"/><Relationship Id="rId7" Type="http://schemas.openxmlformats.org/officeDocument/2006/relationships/image" Target="../media/image200.png"/><Relationship Id="rId2" Type="http://schemas.openxmlformats.org/officeDocument/2006/relationships/notesSlide" Target="../notesSlides/notesSlide33.xml"/><Relationship Id="rId1" Type="http://schemas.openxmlformats.org/officeDocument/2006/relationships/slideLayout" Target="../slideLayouts/slideLayout77.xml"/><Relationship Id="rId6" Type="http://schemas.openxmlformats.org/officeDocument/2006/relationships/hyperlink" Target="http://www.agpreport.org/agp/agpreports" TargetMode="External"/><Relationship Id="rId5" Type="http://schemas.openxmlformats.org/officeDocument/2006/relationships/image" Target="../media/image58.svg"/><Relationship Id="rId4" Type="http://schemas.openxmlformats.org/officeDocument/2006/relationships/image" Target="../media/image57.png"/></Relationships>
</file>

<file path=ppt/slides/_rels/slide73.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202.png"/><Relationship Id="rId7" Type="http://schemas.openxmlformats.org/officeDocument/2006/relationships/slide" Target="slide75.xml"/><Relationship Id="rId2" Type="http://schemas.openxmlformats.org/officeDocument/2006/relationships/hyperlink" Target="http://www.agpreport.org/agp/agpreports" TargetMode="External"/><Relationship Id="rId1" Type="http://schemas.openxmlformats.org/officeDocument/2006/relationships/slideLayout" Target="../slideLayouts/slideLayout77.xml"/><Relationship Id="rId6" Type="http://schemas.openxmlformats.org/officeDocument/2006/relationships/image" Target="../media/image199.png"/><Relationship Id="rId5" Type="http://schemas.openxmlformats.org/officeDocument/2006/relationships/image" Target="../media/image48.svg"/><Relationship Id="rId4" Type="http://schemas.openxmlformats.org/officeDocument/2006/relationships/image" Target="../media/image47.png"/><Relationship Id="rId9" Type="http://schemas.openxmlformats.org/officeDocument/2006/relationships/image" Target="../media/image52.svg"/></Relationships>
</file>

<file path=ppt/slides/_rels/slide74.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hyperlink" Target="http://www.agpreport.org/agp/agpreports" TargetMode="External"/><Relationship Id="rId1" Type="http://schemas.openxmlformats.org/officeDocument/2006/relationships/slideLayout" Target="../slideLayouts/slideLayout77.xml"/><Relationship Id="rId5" Type="http://schemas.openxmlformats.org/officeDocument/2006/relationships/image" Target="../media/image203.png"/><Relationship Id="rId4" Type="http://schemas.openxmlformats.org/officeDocument/2006/relationships/image" Target="../media/image48.svg"/></Relationships>
</file>

<file path=ppt/slides/_rels/slide75.xml.rels><?xml version="1.0" encoding="UTF-8" standalone="yes"?>
<Relationships xmlns="http://schemas.openxmlformats.org/package/2006/relationships"><Relationship Id="rId3" Type="http://schemas.openxmlformats.org/officeDocument/2006/relationships/image" Target="../media/image172.svg"/><Relationship Id="rId7" Type="http://schemas.microsoft.com/office/2007/relationships/hdphoto" Target="../media/hdphoto2.wdp"/><Relationship Id="rId2" Type="http://schemas.openxmlformats.org/officeDocument/2006/relationships/image" Target="../media/image171.png"/><Relationship Id="rId1" Type="http://schemas.openxmlformats.org/officeDocument/2006/relationships/slideLayout" Target="../slideLayouts/slideLayout77.xml"/><Relationship Id="rId6" Type="http://schemas.openxmlformats.org/officeDocument/2006/relationships/image" Target="../media/image175.png"/><Relationship Id="rId5" Type="http://schemas.openxmlformats.org/officeDocument/2006/relationships/image" Target="../media/image174.svg"/><Relationship Id="rId4" Type="http://schemas.openxmlformats.org/officeDocument/2006/relationships/image" Target="../media/image173.png"/></Relationships>
</file>

<file path=ppt/slides/_rels/slide76.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jpeg"/><Relationship Id="rId1" Type="http://schemas.openxmlformats.org/officeDocument/2006/relationships/slideLayout" Target="../slideLayouts/slideLayout77.xml"/><Relationship Id="rId4" Type="http://schemas.openxmlformats.org/officeDocument/2006/relationships/hyperlink" Target="http://www.agpreport.org/agp/agpreports" TargetMode="External"/></Relationships>
</file>

<file path=ppt/slides/_rels/slide77.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svg"/><Relationship Id="rId18" Type="http://schemas.openxmlformats.org/officeDocument/2006/relationships/image" Target="../media/image168.svg"/><Relationship Id="rId3" Type="http://schemas.openxmlformats.org/officeDocument/2006/relationships/hyperlink" Target="http://fit4diabetes.com/canada-english/" TargetMode="External"/><Relationship Id="rId7" Type="http://schemas.openxmlformats.org/officeDocument/2006/relationships/image" Target="../media/image158.svg"/><Relationship Id="rId12" Type="http://schemas.openxmlformats.org/officeDocument/2006/relationships/image" Target="../media/image163.png"/><Relationship Id="rId17" Type="http://schemas.openxmlformats.org/officeDocument/2006/relationships/image" Target="../media/image167.png"/><Relationship Id="rId2" Type="http://schemas.openxmlformats.org/officeDocument/2006/relationships/notesSlide" Target="../notesSlides/notesSlide34.xml"/><Relationship Id="rId16" Type="http://schemas.microsoft.com/office/2007/relationships/hdphoto" Target="../media/hdphoto1.wdp"/><Relationship Id="rId20" Type="http://schemas.openxmlformats.org/officeDocument/2006/relationships/image" Target="../media/image170.svg"/><Relationship Id="rId1" Type="http://schemas.openxmlformats.org/officeDocument/2006/relationships/slideLayout" Target="../slideLayouts/slideLayout77.xml"/><Relationship Id="rId6" Type="http://schemas.openxmlformats.org/officeDocument/2006/relationships/image" Target="../media/image157.png"/><Relationship Id="rId11" Type="http://schemas.openxmlformats.org/officeDocument/2006/relationships/image" Target="../media/image162.svg"/><Relationship Id="rId5" Type="http://schemas.openxmlformats.org/officeDocument/2006/relationships/image" Target="../media/image156.svg"/><Relationship Id="rId15" Type="http://schemas.openxmlformats.org/officeDocument/2006/relationships/image" Target="../media/image166.png"/><Relationship Id="rId10" Type="http://schemas.openxmlformats.org/officeDocument/2006/relationships/image" Target="../media/image161.png"/><Relationship Id="rId19" Type="http://schemas.openxmlformats.org/officeDocument/2006/relationships/image" Target="../media/image169.png"/><Relationship Id="rId4" Type="http://schemas.openxmlformats.org/officeDocument/2006/relationships/image" Target="../media/image155.png"/><Relationship Id="rId9" Type="http://schemas.openxmlformats.org/officeDocument/2006/relationships/image" Target="../media/image160.svg"/><Relationship Id="rId14" Type="http://schemas.openxmlformats.org/officeDocument/2006/relationships/image" Target="../media/image165.png"/></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73.xml"/></Relationships>
</file>

<file path=ppt/slides/_rels/slide79.xml.rels><?xml version="1.0" encoding="UTF-8" standalone="yes"?>
<Relationships xmlns="http://schemas.openxmlformats.org/package/2006/relationships"><Relationship Id="rId8" Type="http://schemas.openxmlformats.org/officeDocument/2006/relationships/image" Target="../media/image159.png"/><Relationship Id="rId13" Type="http://schemas.openxmlformats.org/officeDocument/2006/relationships/image" Target="../media/image164.svg"/><Relationship Id="rId18" Type="http://schemas.openxmlformats.org/officeDocument/2006/relationships/image" Target="../media/image168.svg"/><Relationship Id="rId3" Type="http://schemas.openxmlformats.org/officeDocument/2006/relationships/hyperlink" Target="http://fit4diabetes.com/canada-english/" TargetMode="External"/><Relationship Id="rId7" Type="http://schemas.openxmlformats.org/officeDocument/2006/relationships/image" Target="../media/image158.svg"/><Relationship Id="rId12" Type="http://schemas.openxmlformats.org/officeDocument/2006/relationships/image" Target="../media/image163.png"/><Relationship Id="rId17" Type="http://schemas.openxmlformats.org/officeDocument/2006/relationships/image" Target="../media/image167.png"/><Relationship Id="rId2" Type="http://schemas.openxmlformats.org/officeDocument/2006/relationships/notesSlide" Target="../notesSlides/notesSlide35.xml"/><Relationship Id="rId16" Type="http://schemas.microsoft.com/office/2007/relationships/hdphoto" Target="../media/hdphoto1.wdp"/><Relationship Id="rId20" Type="http://schemas.openxmlformats.org/officeDocument/2006/relationships/image" Target="../media/image170.svg"/><Relationship Id="rId1" Type="http://schemas.openxmlformats.org/officeDocument/2006/relationships/slideLayout" Target="../slideLayouts/slideLayout77.xml"/><Relationship Id="rId6" Type="http://schemas.openxmlformats.org/officeDocument/2006/relationships/image" Target="../media/image157.png"/><Relationship Id="rId11" Type="http://schemas.openxmlformats.org/officeDocument/2006/relationships/image" Target="../media/image162.svg"/><Relationship Id="rId5" Type="http://schemas.openxmlformats.org/officeDocument/2006/relationships/image" Target="../media/image156.svg"/><Relationship Id="rId15" Type="http://schemas.openxmlformats.org/officeDocument/2006/relationships/image" Target="../media/image166.png"/><Relationship Id="rId10" Type="http://schemas.openxmlformats.org/officeDocument/2006/relationships/image" Target="../media/image161.png"/><Relationship Id="rId19" Type="http://schemas.openxmlformats.org/officeDocument/2006/relationships/image" Target="../media/image169.png"/><Relationship Id="rId4" Type="http://schemas.openxmlformats.org/officeDocument/2006/relationships/image" Target="../media/image155.png"/><Relationship Id="rId9" Type="http://schemas.openxmlformats.org/officeDocument/2006/relationships/image" Target="../media/image160.svg"/><Relationship Id="rId14" Type="http://schemas.openxmlformats.org/officeDocument/2006/relationships/image" Target="../media/image165.png"/></Relationships>
</file>

<file path=ppt/slides/_rels/slide8.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400.png"/><Relationship Id="rId4" Type="http://schemas.openxmlformats.org/officeDocument/2006/relationships/customXml" Target="../ink/ink1.xml"/></Relationships>
</file>

<file path=ppt/slides/_rels/slide80.xml.rels><?xml version="1.0" encoding="UTF-8" standalone="yes"?>
<Relationships xmlns="http://schemas.openxmlformats.org/package/2006/relationships"><Relationship Id="rId8" Type="http://schemas.openxmlformats.org/officeDocument/2006/relationships/image" Target="../media/image61.png"/><Relationship Id="rId13" Type="http://schemas.openxmlformats.org/officeDocument/2006/relationships/image" Target="../media/image66.svg"/><Relationship Id="rId3" Type="http://schemas.openxmlformats.org/officeDocument/2006/relationships/slide" Target="slide30.xml"/><Relationship Id="rId7" Type="http://schemas.openxmlformats.org/officeDocument/2006/relationships/image" Target="../media/image60.svg"/><Relationship Id="rId12" Type="http://schemas.openxmlformats.org/officeDocument/2006/relationships/image" Target="../media/image65.png"/><Relationship Id="rId2" Type="http://schemas.openxmlformats.org/officeDocument/2006/relationships/notesSlide" Target="../notesSlides/notesSlide36.xml"/><Relationship Id="rId1" Type="http://schemas.openxmlformats.org/officeDocument/2006/relationships/slideLayout" Target="../slideLayouts/slideLayout77.xml"/><Relationship Id="rId6" Type="http://schemas.openxmlformats.org/officeDocument/2006/relationships/image" Target="../media/image59.png"/><Relationship Id="rId11" Type="http://schemas.openxmlformats.org/officeDocument/2006/relationships/image" Target="../media/image64.svg"/><Relationship Id="rId5" Type="http://schemas.openxmlformats.org/officeDocument/2006/relationships/image" Target="../media/image58.svg"/><Relationship Id="rId15" Type="http://schemas.openxmlformats.org/officeDocument/2006/relationships/image" Target="../media/image68.svg"/><Relationship Id="rId10" Type="http://schemas.openxmlformats.org/officeDocument/2006/relationships/image" Target="../media/image63.png"/><Relationship Id="rId4" Type="http://schemas.openxmlformats.org/officeDocument/2006/relationships/image" Target="../media/image57.png"/><Relationship Id="rId9" Type="http://schemas.openxmlformats.org/officeDocument/2006/relationships/image" Target="../media/image62.svg"/><Relationship Id="rId14" Type="http://schemas.openxmlformats.org/officeDocument/2006/relationships/image" Target="../media/image67.png"/></Relationships>
</file>

<file path=ppt/slides/_rels/slide81.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image" Target="../media/image198.jpeg"/><Relationship Id="rId1" Type="http://schemas.openxmlformats.org/officeDocument/2006/relationships/slideLayout" Target="../slideLayouts/slideLayout6.xml"/><Relationship Id="rId4" Type="http://schemas.openxmlformats.org/officeDocument/2006/relationships/hyperlink" Target="http://www.agpreport.org/agp/agpreports" TargetMode="External"/></Relationships>
</file>

<file path=ppt/slides/_rels/slide82.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image" Target="../media/image48.svg"/><Relationship Id="rId7" Type="http://schemas.openxmlformats.org/officeDocument/2006/relationships/image" Target="../media/image204.jpeg"/><Relationship Id="rId2" Type="http://schemas.openxmlformats.org/officeDocument/2006/relationships/image" Target="../media/image47.png"/><Relationship Id="rId1" Type="http://schemas.openxmlformats.org/officeDocument/2006/relationships/slideLayout" Target="../slideLayouts/slideLayout73.xml"/><Relationship Id="rId6" Type="http://schemas.openxmlformats.org/officeDocument/2006/relationships/image" Target="../media/image189.png"/><Relationship Id="rId5" Type="http://schemas.openxmlformats.org/officeDocument/2006/relationships/image" Target="../media/image192.svg"/><Relationship Id="rId10" Type="http://schemas.openxmlformats.org/officeDocument/2006/relationships/image" Target="../media/image197.jpeg"/><Relationship Id="rId4" Type="http://schemas.openxmlformats.org/officeDocument/2006/relationships/image" Target="../media/image191.png"/><Relationship Id="rId9" Type="http://schemas.openxmlformats.org/officeDocument/2006/relationships/image" Target="../media/image52.svg"/></Relationships>
</file>

<file path=ppt/slides/_rels/slide83.xml.rels><?xml version="1.0" encoding="UTF-8" standalone="yes"?>
<Relationships xmlns="http://schemas.openxmlformats.org/package/2006/relationships"><Relationship Id="rId2" Type="http://schemas.openxmlformats.org/officeDocument/2006/relationships/image" Target="../media/image204.jpeg"/><Relationship Id="rId1" Type="http://schemas.openxmlformats.org/officeDocument/2006/relationships/slideLayout" Target="../slideLayouts/slideLayout73.xml"/></Relationships>
</file>

<file path=ppt/slides/_rels/slide84.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0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1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37.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213.png"/><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2" Type="http://schemas.openxmlformats.org/officeDocument/2006/relationships/image" Target="../media/image214.png"/><Relationship Id="rId1" Type="http://schemas.openxmlformats.org/officeDocument/2006/relationships/slideLayout" Target="../slideLayouts/slideLayout4.xml"/></Relationships>
</file>

<file path=ppt/slides/_rels/slide95.xml.rels><?xml version="1.0" encoding="UTF-8" standalone="yes"?>
<Relationships xmlns="http://schemas.openxmlformats.org/package/2006/relationships"><Relationship Id="rId2" Type="http://schemas.openxmlformats.org/officeDocument/2006/relationships/image" Target="../media/image215.png"/><Relationship Id="rId1" Type="http://schemas.openxmlformats.org/officeDocument/2006/relationships/slideLayout" Target="../slideLayouts/slideLayout4.xml"/></Relationships>
</file>

<file path=ppt/slides/_rels/slide96.xml.rels><?xml version="1.0" encoding="UTF-8" standalone="yes"?>
<Relationships xmlns="http://schemas.openxmlformats.org/package/2006/relationships"><Relationship Id="rId2" Type="http://schemas.openxmlformats.org/officeDocument/2006/relationships/image" Target="../media/image216.jp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4.xml"/></Relationships>
</file>

<file path=ppt/slides/_rels/slide98.xml.rels><?xml version="1.0" encoding="UTF-8" standalone="yes"?>
<Relationships xmlns="http://schemas.openxmlformats.org/package/2006/relationships"><Relationship Id="rId2" Type="http://schemas.openxmlformats.org/officeDocument/2006/relationships/image" Target="../media/image217.png"/><Relationship Id="rId1" Type="http://schemas.openxmlformats.org/officeDocument/2006/relationships/slideLayout" Target="../slideLayouts/slideLayout4.xml"/></Relationships>
</file>

<file path=ppt/slides/_rels/slide99.xml.rels><?xml version="1.0" encoding="UTF-8" standalone="yes"?>
<Relationships xmlns="http://schemas.openxmlformats.org/package/2006/relationships"><Relationship Id="rId2" Type="http://schemas.openxmlformats.org/officeDocument/2006/relationships/image" Target="../media/image218.pn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ChangeArrowheads="1"/>
          </p:cNvSpPr>
          <p:nvPr/>
        </p:nvSpPr>
        <p:spPr bwMode="auto">
          <a:xfrm>
            <a:off x="4267200" y="5103813"/>
            <a:ext cx="6400800" cy="1752600"/>
          </a:xfrm>
          <a:prstGeom prst="rect">
            <a:avLst/>
          </a:prstGeom>
          <a:noFill/>
          <a:ln w="9525">
            <a:noFill/>
            <a:miter lim="800000"/>
            <a:headEnd/>
            <a:tailEnd/>
          </a:ln>
        </p:spPr>
        <p:txBody>
          <a:bodyPr lIns="92075" tIns="46038" rIns="92075" bIns="46038"/>
          <a:lstStyle/>
          <a:p>
            <a:pPr marL="342900" indent="-342900" algn="ctr">
              <a:spcBef>
                <a:spcPct val="20000"/>
              </a:spcBef>
              <a:defRPr/>
            </a:pPr>
            <a:r>
              <a:rPr lang="en-GB" sz="3200">
                <a:solidFill>
                  <a:srgbClr val="000000"/>
                </a:solidFill>
                <a:latin typeface="Times New Roman" pitchFamily="18" charset="0"/>
              </a:rPr>
              <a:t>J.C. MacFadyen</a:t>
            </a:r>
          </a:p>
          <a:p>
            <a:pPr marL="342900" indent="-342900" algn="ctr">
              <a:spcBef>
                <a:spcPct val="20000"/>
              </a:spcBef>
              <a:defRPr/>
            </a:pPr>
            <a:r>
              <a:rPr lang="en-GB" sz="3200">
                <a:solidFill>
                  <a:srgbClr val="000000"/>
                </a:solidFill>
                <a:latin typeface="Times New Roman" pitchFamily="18" charset="0"/>
              </a:rPr>
              <a:t>MD, FRCPC, MHPE</a:t>
            </a:r>
          </a:p>
        </p:txBody>
      </p:sp>
      <p:pic>
        <p:nvPicPr>
          <p:cNvPr id="166914" name="Picture 3"/>
          <p:cNvPicPr>
            <a:picLocks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1587"/>
            <a:ext cx="12192000" cy="6856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0244" name="Rectangle 4"/>
          <p:cNvSpPr>
            <a:spLocks noChangeArrowheads="1"/>
          </p:cNvSpPr>
          <p:nvPr/>
        </p:nvSpPr>
        <p:spPr bwMode="auto">
          <a:xfrm>
            <a:off x="2133600" y="1219200"/>
            <a:ext cx="7772400" cy="1143000"/>
          </a:xfrm>
          <a:prstGeom prst="rect">
            <a:avLst/>
          </a:prstGeom>
          <a:noFill/>
          <a:ln w="9525">
            <a:noFill/>
            <a:miter lim="800000"/>
            <a:headEnd/>
            <a:tailEnd/>
          </a:ln>
          <a:effectLst/>
        </p:spPr>
        <p:txBody>
          <a:bodyPr lIns="92075" tIns="46038" rIns="92075" bIns="46038" anchor="ctr"/>
          <a:lstStyle/>
          <a:p>
            <a:pPr algn="ctr">
              <a:lnSpc>
                <a:spcPct val="70000"/>
              </a:lnSpc>
              <a:defRPr/>
            </a:pPr>
            <a:endParaRPr lang="en-GB" sz="6600" b="1">
              <a:solidFill>
                <a:srgbClr val="000000"/>
              </a:solidFill>
              <a:effectLst>
                <a:outerShdw blurRad="38100" dist="38100" dir="2700000" algn="tl">
                  <a:srgbClr val="FFFFFF"/>
                </a:outerShdw>
              </a:effectLst>
              <a:latin typeface="Times New Roman" pitchFamily="18" charset="0"/>
            </a:endParaRPr>
          </a:p>
        </p:txBody>
      </p:sp>
      <p:sp>
        <p:nvSpPr>
          <p:cNvPr id="2" name="Rectangle 1"/>
          <p:cNvSpPr/>
          <p:nvPr/>
        </p:nvSpPr>
        <p:spPr>
          <a:xfrm>
            <a:off x="1524002" y="2375291"/>
            <a:ext cx="9143999" cy="1938992"/>
          </a:xfrm>
          <a:prstGeom prst="rect">
            <a:avLst/>
          </a:prstGeom>
        </p:spPr>
        <p:txBody>
          <a:bodyPr wrap="square">
            <a:spAutoFit/>
          </a:bodyPr>
          <a:lstStyle/>
          <a:p>
            <a:endParaRPr lang="en-US" sz="6000" dirty="0">
              <a:solidFill>
                <a:srgbClr val="072D63"/>
              </a:solidFill>
              <a:latin typeface="Swiss721BT" charset="0"/>
            </a:endParaRPr>
          </a:p>
          <a:p>
            <a:pPr algn="ctr"/>
            <a:endParaRPr lang="en-US" sz="6000" dirty="0">
              <a:solidFill>
                <a:srgbClr val="FFFF00"/>
              </a:solidFill>
            </a:endParaRPr>
          </a:p>
        </p:txBody>
      </p:sp>
      <p:sp>
        <p:nvSpPr>
          <p:cNvPr id="3" name="Title 2"/>
          <p:cNvSpPr>
            <a:spLocks noGrp="1"/>
          </p:cNvSpPr>
          <p:nvPr>
            <p:ph type="ctrTitle"/>
          </p:nvPr>
        </p:nvSpPr>
        <p:spPr>
          <a:xfrm>
            <a:off x="1633415" y="3197975"/>
            <a:ext cx="8569569" cy="1470025"/>
          </a:xfrm>
        </p:spPr>
        <p:txBody>
          <a:bodyPr>
            <a:normAutofit fontScale="90000"/>
          </a:bodyPr>
          <a:lstStyle/>
          <a:p>
            <a:br>
              <a:rPr lang="en-US" dirty="0">
                <a:solidFill>
                  <a:srgbClr val="072D63"/>
                </a:solidFill>
                <a:latin typeface="Swiss721BT" charset="0"/>
              </a:rPr>
            </a:br>
            <a:r>
              <a:rPr lang="en-US" sz="5300" dirty="0">
                <a:solidFill>
                  <a:schemeClr val="bg1"/>
                </a:solidFill>
                <a:latin typeface="Swiss721BT" charset="0"/>
              </a:rPr>
              <a:t>Continuous Glucose Monitoring</a:t>
            </a:r>
            <a:br>
              <a:rPr lang="en-US" sz="5300" dirty="0">
                <a:solidFill>
                  <a:schemeClr val="bg1"/>
                </a:solidFill>
                <a:latin typeface="Swiss721BT" charset="0"/>
              </a:rPr>
            </a:br>
            <a:r>
              <a:rPr lang="en-US" sz="5300" dirty="0">
                <a:solidFill>
                  <a:schemeClr val="bg1"/>
                </a:solidFill>
                <a:latin typeface="Swiss721BT" charset="0"/>
              </a:rPr>
              <a:t>A Practical Case-based Approach</a:t>
            </a:r>
            <a:endParaRPr lang="en-US" dirty="0">
              <a:solidFill>
                <a:schemeClr val="bg1"/>
              </a:solidFill>
            </a:endParaRPr>
          </a:p>
        </p:txBody>
      </p:sp>
      <p:sp>
        <p:nvSpPr>
          <p:cNvPr id="4" name="Subtitle 3"/>
          <p:cNvSpPr>
            <a:spLocks noGrp="1"/>
          </p:cNvSpPr>
          <p:nvPr>
            <p:ph type="subTitle" idx="1"/>
          </p:nvPr>
        </p:nvSpPr>
        <p:spPr>
          <a:xfrm>
            <a:off x="1524000" y="2854960"/>
            <a:ext cx="9144000" cy="2402840"/>
          </a:xfrm>
        </p:spPr>
        <p:txBody>
          <a:bodyPr/>
          <a:lstStyle/>
          <a:p>
            <a:r>
              <a:rPr lang="en-US" dirty="0"/>
              <a:t>- </a:t>
            </a:r>
          </a:p>
          <a:p>
            <a:endParaRPr lang="en-US" dirty="0"/>
          </a:p>
          <a:p>
            <a:endParaRPr lang="en-US" dirty="0"/>
          </a:p>
        </p:txBody>
      </p:sp>
      <p:sp>
        <p:nvSpPr>
          <p:cNvPr id="5" name="TextBox 4">
            <a:extLst>
              <a:ext uri="{FF2B5EF4-FFF2-40B4-BE49-F238E27FC236}">
                <a16:creationId xmlns:a16="http://schemas.microsoft.com/office/drawing/2014/main" id="{E0C41316-57EF-FC49-B5B3-39FE92C57DE8}"/>
              </a:ext>
            </a:extLst>
          </p:cNvPr>
          <p:cNvSpPr txBox="1"/>
          <p:nvPr/>
        </p:nvSpPr>
        <p:spPr>
          <a:xfrm>
            <a:off x="2384161" y="5203929"/>
            <a:ext cx="6855146" cy="1200329"/>
          </a:xfrm>
          <a:prstGeom prst="rect">
            <a:avLst/>
          </a:prstGeom>
          <a:noFill/>
        </p:spPr>
        <p:txBody>
          <a:bodyPr wrap="none" rtlCol="0">
            <a:spAutoFit/>
          </a:bodyPr>
          <a:lstStyle/>
          <a:p>
            <a:pPr algn="ctr"/>
            <a:r>
              <a:rPr lang="en-US" sz="3600" dirty="0">
                <a:solidFill>
                  <a:srgbClr val="FFFF00"/>
                </a:solidFill>
              </a:rPr>
              <a:t>May 24, 2023</a:t>
            </a:r>
          </a:p>
          <a:p>
            <a:pPr algn="ctr"/>
            <a:r>
              <a:rPr lang="en-US" sz="3600" dirty="0">
                <a:solidFill>
                  <a:srgbClr val="FFFF00"/>
                </a:solidFill>
              </a:rPr>
              <a:t>John MacFadyen MD, FRCPC, MHPE</a:t>
            </a:r>
          </a:p>
        </p:txBody>
      </p:sp>
    </p:spTree>
    <p:extLst>
      <p:ext uri="{BB962C8B-B14F-4D97-AF65-F5344CB8AC3E}">
        <p14:creationId xmlns:p14="http://schemas.microsoft.com/office/powerpoint/2010/main" val="2057752217"/>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ln>
            <a:miter lim="800000"/>
            <a:headEnd/>
            <a:tailEnd/>
          </a:ln>
        </p:spPr>
        <p:txBody>
          <a:bodyPr/>
          <a:lstStyle/>
          <a:p>
            <a:pPr eaLnBrk="1" hangingPunct="1">
              <a:defRPr/>
            </a:pPr>
            <a:r>
              <a:rPr lang="en-US"/>
              <a:t>Speaker Origins</a:t>
            </a:r>
          </a:p>
        </p:txBody>
      </p:sp>
      <p:sp>
        <p:nvSpPr>
          <p:cNvPr id="2" name="Content Placeholder 1">
            <a:extLst>
              <a:ext uri="{FF2B5EF4-FFF2-40B4-BE49-F238E27FC236}">
                <a16:creationId xmlns:a16="http://schemas.microsoft.com/office/drawing/2014/main" id="{33F9FCF7-4481-8CEE-EB7D-FA65D9B95C27}"/>
              </a:ext>
            </a:extLst>
          </p:cNvPr>
          <p:cNvSpPr>
            <a:spLocks noGrp="1"/>
          </p:cNvSpPr>
          <p:nvPr>
            <p:ph idx="1"/>
          </p:nvPr>
        </p:nvSpPr>
        <p:spPr/>
        <p:txBody>
          <a:bodyPr/>
          <a:lstStyle/>
          <a:p>
            <a:endParaRPr lang="en-CA"/>
          </a:p>
        </p:txBody>
      </p:sp>
      <p:pic>
        <p:nvPicPr>
          <p:cNvPr id="3" name="Picture 2">
            <a:extLst>
              <a:ext uri="{FF2B5EF4-FFF2-40B4-BE49-F238E27FC236}">
                <a16:creationId xmlns:a16="http://schemas.microsoft.com/office/drawing/2014/main" id="{30658F8C-A930-18FE-2897-53D096114DE6}"/>
              </a:ext>
            </a:extLst>
          </p:cNvPr>
          <p:cNvPicPr>
            <a:picLocks noChangeAspect="1"/>
          </p:cNvPicPr>
          <p:nvPr/>
        </p:nvPicPr>
        <p:blipFill>
          <a:blip r:embed="rId3"/>
          <a:stretch>
            <a:fillRect/>
          </a:stretch>
        </p:blipFill>
        <p:spPr>
          <a:xfrm>
            <a:off x="2924175" y="1219200"/>
            <a:ext cx="6343650" cy="441960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357496-A661-C148-3472-1762F52ACFB3}"/>
                  </a:ext>
                </a:extLst>
              </p14:cNvPr>
              <p14:cNvContentPartPr/>
              <p14:nvPr/>
            </p14:nvContentPartPr>
            <p14:xfrm>
              <a:off x="10117957" y="2981191"/>
              <a:ext cx="360" cy="360"/>
            </p14:xfrm>
          </p:contentPart>
        </mc:Choice>
        <mc:Fallback xmlns="">
          <p:pic>
            <p:nvPicPr>
              <p:cNvPr id="5" name="Ink 4">
                <a:extLst>
                  <a:ext uri="{FF2B5EF4-FFF2-40B4-BE49-F238E27FC236}">
                    <a16:creationId xmlns:a16="http://schemas.microsoft.com/office/drawing/2014/main" id="{31357496-A661-C148-3472-1762F52ACFB3}"/>
                  </a:ext>
                </a:extLst>
              </p:cNvPr>
              <p:cNvPicPr/>
              <p:nvPr/>
            </p:nvPicPr>
            <p:blipFill>
              <a:blip r:embed="rId5"/>
              <a:stretch>
                <a:fillRect/>
              </a:stretch>
            </p:blipFill>
            <p:spPr>
              <a:xfrm>
                <a:off x="10108957" y="297219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3D5C3F86-2B6F-C146-023C-B1CFA07BE164}"/>
                  </a:ext>
                </a:extLst>
              </p14:cNvPr>
              <p14:cNvContentPartPr/>
              <p14:nvPr/>
            </p14:nvContentPartPr>
            <p14:xfrm>
              <a:off x="10018597" y="3389071"/>
              <a:ext cx="360" cy="360"/>
            </p14:xfrm>
          </p:contentPart>
        </mc:Choice>
        <mc:Fallback xmlns="">
          <p:pic>
            <p:nvPicPr>
              <p:cNvPr id="6" name="Ink 5">
                <a:extLst>
                  <a:ext uri="{FF2B5EF4-FFF2-40B4-BE49-F238E27FC236}">
                    <a16:creationId xmlns:a16="http://schemas.microsoft.com/office/drawing/2014/main" id="{3D5C3F86-2B6F-C146-023C-B1CFA07BE164}"/>
                  </a:ext>
                </a:extLst>
              </p:cNvPr>
              <p:cNvPicPr/>
              <p:nvPr/>
            </p:nvPicPr>
            <p:blipFill>
              <a:blip r:embed="rId5"/>
              <a:stretch>
                <a:fillRect/>
              </a:stretch>
            </p:blipFill>
            <p:spPr>
              <a:xfrm>
                <a:off x="10009957" y="3380071"/>
                <a:ext cx="18000" cy="18000"/>
              </a:xfrm>
              <a:prstGeom prst="rect">
                <a:avLst/>
              </a:prstGeom>
            </p:spPr>
          </p:pic>
        </mc:Fallback>
      </mc:AlternateContent>
      <p:cxnSp>
        <p:nvCxnSpPr>
          <p:cNvPr id="8" name="Straight Connector 7">
            <a:extLst>
              <a:ext uri="{FF2B5EF4-FFF2-40B4-BE49-F238E27FC236}">
                <a16:creationId xmlns:a16="http://schemas.microsoft.com/office/drawing/2014/main" id="{EABB2CC2-EDAD-0DC6-96A9-3637B9F018AD}"/>
              </a:ext>
            </a:extLst>
          </p:cNvPr>
          <p:cNvCxnSpPr/>
          <p:nvPr/>
        </p:nvCxnSpPr>
        <p:spPr>
          <a:xfrm flipV="1">
            <a:off x="2380007" y="2713382"/>
            <a:ext cx="6887818" cy="14400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150376330"/>
      </p:ext>
    </p:extLst>
  </p:cSld>
  <p:clrMapOvr>
    <a:masterClrMapping/>
  </p:clrMapOvr>
  <p:transition/>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E310-BD5D-F49D-36BC-08BA8C288E06}"/>
              </a:ext>
            </a:extLst>
          </p:cNvPr>
          <p:cNvSpPr>
            <a:spLocks noGrp="1"/>
          </p:cNvSpPr>
          <p:nvPr>
            <p:ph type="title"/>
          </p:nvPr>
        </p:nvSpPr>
        <p:spPr/>
        <p:txBody>
          <a:bodyPr/>
          <a:lstStyle/>
          <a:p>
            <a:pPr algn="ctr"/>
            <a:r>
              <a:rPr lang="en-US" dirty="0"/>
              <a:t>Ozempic Micro-Dosing</a:t>
            </a:r>
          </a:p>
        </p:txBody>
      </p:sp>
      <p:sp>
        <p:nvSpPr>
          <p:cNvPr id="3" name="Content Placeholder 2">
            <a:extLst>
              <a:ext uri="{FF2B5EF4-FFF2-40B4-BE49-F238E27FC236}">
                <a16:creationId xmlns:a16="http://schemas.microsoft.com/office/drawing/2014/main" id="{842F4B13-36F4-588F-AF07-D20DFCC4505D}"/>
              </a:ext>
            </a:extLst>
          </p:cNvPr>
          <p:cNvSpPr>
            <a:spLocks noGrp="1"/>
          </p:cNvSpPr>
          <p:nvPr>
            <p:ph idx="1"/>
          </p:nvPr>
        </p:nvSpPr>
        <p:spPr>
          <a:xfrm>
            <a:off x="1167114" y="1536258"/>
            <a:ext cx="10515600" cy="4351338"/>
          </a:xfrm>
        </p:spPr>
        <p:txBody>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CA" altLang="en-US" sz="24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There are many “clicks” between the marked doses on the Ozempic pen.  There are 18 “clicks” between 0 and 0.25mg and 18 “clicks” between 0.25mg and 0.5mg.  On the 1mg pen there are 74 “clicks” between 0 and 1mg.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en-CA" altLang="en-US" sz="1600" b="0" i="0" u="none" strike="noStrike" cap="none" normalizeH="0" baseline="0" dirty="0">
              <a:ln>
                <a:noFill/>
              </a:ln>
              <a:solidFill>
                <a:schemeClr val="tx1"/>
              </a:solidFill>
              <a:effectLst/>
            </a:endParaRPr>
          </a:p>
          <a:p>
            <a:pPr marL="0" marR="0" lvl="0" indent="0"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Use ____ clicks once a week and if tolerating well, continue to increase by ____ clicks every _____ weeks, until at the recommended dose of ______mg once weekly.</a:t>
            </a: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  </a:t>
            </a:r>
            <a:endParaRPr kumimoji="0" lang="en-CA" altLang="en-US" sz="1800" b="0" i="0" u="none" strike="noStrike" cap="none" normalizeH="0" baseline="0" dirty="0">
              <a:ln>
                <a:noFill/>
              </a:ln>
              <a:solidFill>
                <a:schemeClr val="tx1"/>
              </a:solidFill>
              <a:effectLst/>
            </a:endParaRPr>
          </a:p>
          <a:p>
            <a:pPr marL="0" marR="0" lvl="0" indent="0" algn="ctr" defTabSz="914400" rtl="0" eaLnBrk="0" fontAlgn="base" latinLnBrk="0" hangingPunct="0">
              <a:lnSpc>
                <a:spcPct val="100000"/>
              </a:lnSpc>
              <a:spcBef>
                <a:spcPct val="0"/>
              </a:spcBef>
              <a:spcAft>
                <a:spcPct val="0"/>
              </a:spcAft>
              <a:buClrTx/>
              <a:buSzTx/>
              <a:buFontTx/>
              <a:buNone/>
              <a:tabLst/>
            </a:pPr>
            <a:r>
              <a:rPr kumimoji="0" lang="en-CA"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Once you are on a dose of 0.25 mg weekly, please discontinue your ___________ (</a:t>
            </a:r>
            <a:r>
              <a:rPr kumimoji="0" lang="en-CA"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Onglyza</a:t>
            </a:r>
            <a:r>
              <a:rPr kumimoji="0" lang="en-CA"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CA"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Trajenta</a:t>
            </a:r>
            <a:r>
              <a:rPr kumimoji="0" lang="en-CA"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r>
              <a:rPr kumimoji="0" lang="en-CA" altLang="en-US" sz="2800" b="0" i="0" u="none" strike="noStrike" cap="none" normalizeH="0" baseline="0" dirty="0" err="1">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Januvia</a:t>
            </a:r>
            <a:r>
              <a:rPr kumimoji="0" lang="en-CA" altLang="en-US" sz="2800" b="0" i="0" u="none" strike="noStrike" cap="none" normalizeH="0" baseline="0" dirty="0">
                <a:ln>
                  <a:noFill/>
                </a:ln>
                <a:solidFill>
                  <a:schemeClr val="tx1"/>
                </a:solidFill>
                <a:effectLst/>
                <a:latin typeface="Calibri" panose="020F0502020204030204" pitchFamily="34" charset="0"/>
                <a:ea typeface="Calibri" panose="020F0502020204030204" pitchFamily="34" charset="0"/>
                <a:cs typeface="Times New Roman" panose="02020603050405020304" pitchFamily="18" charset="0"/>
              </a:rPr>
              <a:t>)</a:t>
            </a:r>
            <a:endParaRPr kumimoji="0" lang="en-CA" altLang="en-US" sz="1800" b="0" i="0" u="none" strike="noStrike" cap="none" normalizeH="0" baseline="0" dirty="0">
              <a:ln>
                <a:noFill/>
              </a:ln>
              <a:solidFill>
                <a:schemeClr val="tx1"/>
              </a:solidFill>
              <a:effectLst/>
            </a:endParaRPr>
          </a:p>
          <a:p>
            <a:endParaRPr lang="en-US" dirty="0"/>
          </a:p>
        </p:txBody>
      </p:sp>
      <p:pic>
        <p:nvPicPr>
          <p:cNvPr id="38913" name="Picture 1">
            <a:extLst>
              <a:ext uri="{FF2B5EF4-FFF2-40B4-BE49-F238E27FC236}">
                <a16:creationId xmlns:a16="http://schemas.microsoft.com/office/drawing/2014/main" id="{0DF2561D-A762-2C08-A078-5234CE02A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511" r="2193" b="29823"/>
          <a:stretch>
            <a:fillRect/>
          </a:stretch>
        </p:blipFill>
        <p:spPr bwMode="auto">
          <a:xfrm>
            <a:off x="370390" y="5996771"/>
            <a:ext cx="2273300" cy="5715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B76D7E1-3C71-00F0-829B-405176CBFE4D}"/>
              </a:ext>
            </a:extLst>
          </p:cNvPr>
          <p:cNvSpPr>
            <a:spLocks noChangeArrowheads="1"/>
          </p:cNvSpPr>
          <p:nvPr/>
        </p:nvSpPr>
        <p:spPr bwMode="auto">
          <a:xfrm>
            <a:off x="671332" y="29616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2796367496"/>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05DCF1-C114-C146-8F6D-EAFA35156A09}"/>
              </a:ext>
            </a:extLst>
          </p:cNvPr>
          <p:cNvSpPr>
            <a:spLocks noGrp="1"/>
          </p:cNvSpPr>
          <p:nvPr>
            <p:ph type="title"/>
          </p:nvPr>
        </p:nvSpPr>
        <p:spPr/>
        <p:txBody>
          <a:bodyPr/>
          <a:lstStyle/>
          <a:p>
            <a:r>
              <a:rPr lang="en-US" dirty="0"/>
              <a:t>DS Post A1C 7.4</a:t>
            </a:r>
          </a:p>
        </p:txBody>
      </p:sp>
      <p:pic>
        <p:nvPicPr>
          <p:cNvPr id="5" name="Content Placeholder 4">
            <a:extLst>
              <a:ext uri="{FF2B5EF4-FFF2-40B4-BE49-F238E27FC236}">
                <a16:creationId xmlns:a16="http://schemas.microsoft.com/office/drawing/2014/main" id="{8F1897B8-8A69-4244-B4B5-4149B803BE2D}"/>
              </a:ext>
            </a:extLst>
          </p:cNvPr>
          <p:cNvPicPr>
            <a:picLocks noGrp="1" noChangeAspect="1"/>
          </p:cNvPicPr>
          <p:nvPr>
            <p:ph sz="half" idx="1"/>
          </p:nvPr>
        </p:nvPicPr>
        <p:blipFill>
          <a:blip r:embed="rId2"/>
          <a:stretch>
            <a:fillRect/>
          </a:stretch>
        </p:blipFill>
        <p:spPr>
          <a:xfrm>
            <a:off x="5580593" y="197242"/>
            <a:ext cx="6340081" cy="6053246"/>
          </a:xfrm>
        </p:spPr>
      </p:pic>
      <p:sp>
        <p:nvSpPr>
          <p:cNvPr id="6" name="Content Placeholder 5">
            <a:extLst>
              <a:ext uri="{FF2B5EF4-FFF2-40B4-BE49-F238E27FC236}">
                <a16:creationId xmlns:a16="http://schemas.microsoft.com/office/drawing/2014/main" id="{8069FA97-398A-3248-93DE-6779A4B18464}"/>
              </a:ext>
            </a:extLst>
          </p:cNvPr>
          <p:cNvSpPr>
            <a:spLocks noGrp="1"/>
          </p:cNvSpPr>
          <p:nvPr>
            <p:ph sz="half" idx="2"/>
          </p:nvPr>
        </p:nvSpPr>
        <p:spPr>
          <a:xfrm>
            <a:off x="535488" y="1758037"/>
            <a:ext cx="5181600" cy="4351338"/>
          </a:xfrm>
        </p:spPr>
        <p:txBody>
          <a:bodyPr/>
          <a:lstStyle/>
          <a:p>
            <a:r>
              <a:rPr lang="en-US" dirty="0"/>
              <a:t>Invokana 300 mg </a:t>
            </a:r>
            <a:r>
              <a:rPr lang="en-US" dirty="0" err="1"/>
              <a:t>po</a:t>
            </a:r>
            <a:r>
              <a:rPr lang="en-US" dirty="0"/>
              <a:t> od </a:t>
            </a:r>
          </a:p>
          <a:p>
            <a:r>
              <a:rPr lang="en-US" dirty="0"/>
              <a:t>Tresiba FlexTouch  20 units od</a:t>
            </a:r>
          </a:p>
          <a:p>
            <a:r>
              <a:rPr lang="en-US" dirty="0"/>
              <a:t> </a:t>
            </a:r>
            <a:r>
              <a:rPr lang="en-US" dirty="0" err="1"/>
              <a:t>Diamicron</a:t>
            </a:r>
            <a:r>
              <a:rPr lang="en-US" dirty="0"/>
              <a:t> MR 60 mg 2 tablets 1 time daily </a:t>
            </a:r>
          </a:p>
          <a:p>
            <a:r>
              <a:rPr lang="en-US" dirty="0"/>
              <a:t>metformin 500 mg 1 tablet 2 times daily</a:t>
            </a:r>
          </a:p>
          <a:p>
            <a:r>
              <a:rPr lang="en-US" dirty="0" err="1"/>
              <a:t>Ozempic</a:t>
            </a:r>
            <a:r>
              <a:rPr lang="en-US" dirty="0"/>
              <a:t>  0.5 mg weekly</a:t>
            </a:r>
          </a:p>
          <a:p>
            <a:r>
              <a:rPr lang="en-US" dirty="0"/>
              <a:t>A1c 7.2</a:t>
            </a:r>
          </a:p>
          <a:p>
            <a:endParaRPr lang="en-US" dirty="0"/>
          </a:p>
        </p:txBody>
      </p:sp>
    </p:spTree>
    <p:extLst>
      <p:ext uri="{BB962C8B-B14F-4D97-AF65-F5344CB8AC3E}">
        <p14:creationId xmlns:p14="http://schemas.microsoft.com/office/powerpoint/2010/main" val="1720033105"/>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EE49-B6CD-244E-8407-523CEDA93106}"/>
              </a:ext>
            </a:extLst>
          </p:cNvPr>
          <p:cNvSpPr>
            <a:spLocks noGrp="1"/>
          </p:cNvSpPr>
          <p:nvPr>
            <p:ph type="title"/>
          </p:nvPr>
        </p:nvSpPr>
        <p:spPr/>
        <p:txBody>
          <a:bodyPr/>
          <a:lstStyle/>
          <a:p>
            <a:r>
              <a:rPr lang="en-US" dirty="0"/>
              <a:t>JS – 72 </a:t>
            </a:r>
            <a:r>
              <a:rPr lang="en-US" dirty="0" err="1"/>
              <a:t>yo</a:t>
            </a:r>
            <a:r>
              <a:rPr lang="en-US" dirty="0"/>
              <a:t> male type 2</a:t>
            </a:r>
          </a:p>
        </p:txBody>
      </p:sp>
      <p:pic>
        <p:nvPicPr>
          <p:cNvPr id="5" name="Content Placeholder 4">
            <a:extLst>
              <a:ext uri="{FF2B5EF4-FFF2-40B4-BE49-F238E27FC236}">
                <a16:creationId xmlns:a16="http://schemas.microsoft.com/office/drawing/2014/main" id="{2A72012E-0E32-4646-891D-C48B3E658BBC}"/>
              </a:ext>
            </a:extLst>
          </p:cNvPr>
          <p:cNvPicPr>
            <a:picLocks noGrp="1" noChangeAspect="1"/>
          </p:cNvPicPr>
          <p:nvPr>
            <p:ph sz="half" idx="1"/>
          </p:nvPr>
        </p:nvPicPr>
        <p:blipFill>
          <a:blip r:embed="rId2"/>
          <a:stretch>
            <a:fillRect/>
          </a:stretch>
        </p:blipFill>
        <p:spPr>
          <a:xfrm>
            <a:off x="6395581" y="89675"/>
            <a:ext cx="5668054" cy="6768325"/>
          </a:xfrm>
        </p:spPr>
      </p:pic>
      <p:sp>
        <p:nvSpPr>
          <p:cNvPr id="6" name="Content Placeholder 5">
            <a:extLst>
              <a:ext uri="{FF2B5EF4-FFF2-40B4-BE49-F238E27FC236}">
                <a16:creationId xmlns:a16="http://schemas.microsoft.com/office/drawing/2014/main" id="{69FCDC0D-F442-594D-B46B-65D1F0A699DD}"/>
              </a:ext>
            </a:extLst>
          </p:cNvPr>
          <p:cNvSpPr>
            <a:spLocks noGrp="1"/>
          </p:cNvSpPr>
          <p:nvPr>
            <p:ph sz="half" idx="2"/>
          </p:nvPr>
        </p:nvSpPr>
        <p:spPr>
          <a:xfrm>
            <a:off x="838200" y="1850677"/>
            <a:ext cx="5181600" cy="4351338"/>
          </a:xfrm>
        </p:spPr>
        <p:txBody>
          <a:bodyPr/>
          <a:lstStyle/>
          <a:p>
            <a:r>
              <a:rPr lang="en-US" dirty="0"/>
              <a:t>Metformin 1 g bid</a:t>
            </a:r>
          </a:p>
          <a:p>
            <a:r>
              <a:rPr lang="en-US" dirty="0"/>
              <a:t>Tresiba 46 </a:t>
            </a:r>
            <a:r>
              <a:rPr lang="en-US" dirty="0" err="1"/>
              <a:t>acBr</a:t>
            </a:r>
            <a:endParaRPr lang="en-US" dirty="0"/>
          </a:p>
          <a:p>
            <a:r>
              <a:rPr lang="en-US" dirty="0"/>
              <a:t>Ozempic 1.0</a:t>
            </a:r>
          </a:p>
          <a:p>
            <a:r>
              <a:rPr lang="en-US" dirty="0" err="1"/>
              <a:t>Diamicron</a:t>
            </a:r>
            <a:r>
              <a:rPr lang="en-US" dirty="0"/>
              <a:t> MR 120</a:t>
            </a:r>
          </a:p>
          <a:p>
            <a:r>
              <a:rPr lang="en-US" dirty="0"/>
              <a:t>Jardiance 10 mg od</a:t>
            </a:r>
          </a:p>
          <a:p>
            <a:r>
              <a:rPr lang="en-US" dirty="0"/>
              <a:t>A1c9.0</a:t>
            </a:r>
          </a:p>
          <a:p>
            <a:endParaRPr lang="en-US" dirty="0"/>
          </a:p>
        </p:txBody>
      </p:sp>
    </p:spTree>
    <p:extLst>
      <p:ext uri="{BB962C8B-B14F-4D97-AF65-F5344CB8AC3E}">
        <p14:creationId xmlns:p14="http://schemas.microsoft.com/office/powerpoint/2010/main" val="4215998325"/>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E5EE49-B6CD-244E-8407-523CEDA93106}"/>
              </a:ext>
            </a:extLst>
          </p:cNvPr>
          <p:cNvSpPr>
            <a:spLocks noGrp="1"/>
          </p:cNvSpPr>
          <p:nvPr>
            <p:ph type="title"/>
          </p:nvPr>
        </p:nvSpPr>
        <p:spPr/>
        <p:txBody>
          <a:bodyPr/>
          <a:lstStyle/>
          <a:p>
            <a:r>
              <a:rPr lang="en-US" dirty="0"/>
              <a:t>JS – 72 </a:t>
            </a:r>
            <a:r>
              <a:rPr lang="en-US" dirty="0" err="1"/>
              <a:t>yo</a:t>
            </a:r>
            <a:r>
              <a:rPr lang="en-US" dirty="0"/>
              <a:t> male type 2</a:t>
            </a:r>
          </a:p>
        </p:txBody>
      </p:sp>
      <p:pic>
        <p:nvPicPr>
          <p:cNvPr id="5" name="Content Placeholder 4">
            <a:extLst>
              <a:ext uri="{FF2B5EF4-FFF2-40B4-BE49-F238E27FC236}">
                <a16:creationId xmlns:a16="http://schemas.microsoft.com/office/drawing/2014/main" id="{2A72012E-0E32-4646-891D-C48B3E658BBC}"/>
              </a:ext>
            </a:extLst>
          </p:cNvPr>
          <p:cNvPicPr>
            <a:picLocks noGrp="1" noChangeAspect="1"/>
          </p:cNvPicPr>
          <p:nvPr>
            <p:ph sz="half" idx="1"/>
          </p:nvPr>
        </p:nvPicPr>
        <p:blipFill>
          <a:blip r:embed="rId2"/>
          <a:stretch>
            <a:fillRect/>
          </a:stretch>
        </p:blipFill>
        <p:spPr>
          <a:xfrm>
            <a:off x="6395581" y="89675"/>
            <a:ext cx="5668054" cy="6768325"/>
          </a:xfrm>
        </p:spPr>
      </p:pic>
      <p:sp>
        <p:nvSpPr>
          <p:cNvPr id="6" name="Content Placeholder 5">
            <a:extLst>
              <a:ext uri="{FF2B5EF4-FFF2-40B4-BE49-F238E27FC236}">
                <a16:creationId xmlns:a16="http://schemas.microsoft.com/office/drawing/2014/main" id="{69FCDC0D-F442-594D-B46B-65D1F0A699DD}"/>
              </a:ext>
            </a:extLst>
          </p:cNvPr>
          <p:cNvSpPr>
            <a:spLocks noGrp="1"/>
          </p:cNvSpPr>
          <p:nvPr>
            <p:ph sz="half" idx="2"/>
          </p:nvPr>
        </p:nvSpPr>
        <p:spPr>
          <a:xfrm>
            <a:off x="838200" y="1850677"/>
            <a:ext cx="5181600" cy="4351338"/>
          </a:xfrm>
        </p:spPr>
        <p:txBody>
          <a:bodyPr/>
          <a:lstStyle/>
          <a:p>
            <a:r>
              <a:rPr lang="en-US" dirty="0"/>
              <a:t>Metformin 1 g bid</a:t>
            </a:r>
          </a:p>
          <a:p>
            <a:r>
              <a:rPr lang="en-US" dirty="0"/>
              <a:t>Tresiba 46 </a:t>
            </a:r>
            <a:r>
              <a:rPr lang="en-US" dirty="0" err="1"/>
              <a:t>acBr</a:t>
            </a:r>
            <a:endParaRPr lang="en-US" dirty="0"/>
          </a:p>
          <a:p>
            <a:r>
              <a:rPr lang="en-US" dirty="0"/>
              <a:t>Ozempic 1.0</a:t>
            </a:r>
          </a:p>
          <a:p>
            <a:r>
              <a:rPr lang="en-US" dirty="0" err="1"/>
              <a:t>Diamicron</a:t>
            </a:r>
            <a:r>
              <a:rPr lang="en-US" dirty="0"/>
              <a:t> MR 120</a:t>
            </a:r>
          </a:p>
          <a:p>
            <a:r>
              <a:rPr lang="en-US" dirty="0"/>
              <a:t>Jardiance 10 mg od</a:t>
            </a:r>
          </a:p>
          <a:p>
            <a:r>
              <a:rPr lang="en-US" dirty="0"/>
              <a:t>A1c9.0</a:t>
            </a:r>
          </a:p>
          <a:p>
            <a:endParaRPr lang="en-US" dirty="0"/>
          </a:p>
          <a:p>
            <a:r>
              <a:rPr lang="en-US" dirty="0"/>
              <a:t>Add insulin </a:t>
            </a:r>
            <a:r>
              <a:rPr lang="en-US" dirty="0" err="1"/>
              <a:t>acBr</a:t>
            </a:r>
            <a:r>
              <a:rPr lang="en-US" dirty="0"/>
              <a:t> and </a:t>
            </a:r>
            <a:r>
              <a:rPr lang="en-US" dirty="0" err="1"/>
              <a:t>acSu</a:t>
            </a:r>
            <a:endParaRPr lang="en-US" dirty="0"/>
          </a:p>
          <a:p>
            <a:endParaRPr lang="en-US" dirty="0"/>
          </a:p>
        </p:txBody>
      </p:sp>
    </p:spTree>
    <p:extLst>
      <p:ext uri="{BB962C8B-B14F-4D97-AF65-F5344CB8AC3E}">
        <p14:creationId xmlns:p14="http://schemas.microsoft.com/office/powerpoint/2010/main" val="3568751557"/>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show="0">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61ACFC-1BE6-083E-1680-914A3B6552D8}"/>
              </a:ext>
            </a:extLst>
          </p:cNvPr>
          <p:cNvSpPr>
            <a:spLocks noGrp="1"/>
          </p:cNvSpPr>
          <p:nvPr>
            <p:ph type="title"/>
          </p:nvPr>
        </p:nvSpPr>
        <p:spPr/>
        <p:txBody>
          <a:bodyPr vert="horz" lIns="91440" tIns="45720" rIns="91440" bIns="45720" rtlCol="0" anchor="ctr">
            <a:normAutofit/>
          </a:bodyPr>
          <a:lstStyle/>
          <a:p>
            <a:r>
              <a:rPr lang="en-US" sz="4000"/>
              <a:t>DC – 56 yo female – Type 1 DM</a:t>
            </a:r>
          </a:p>
        </p:txBody>
      </p:sp>
      <p:sp>
        <p:nvSpPr>
          <p:cNvPr id="3" name="Content Placeholder 2">
            <a:extLst>
              <a:ext uri="{FF2B5EF4-FFF2-40B4-BE49-F238E27FC236}">
                <a16:creationId xmlns:a16="http://schemas.microsoft.com/office/drawing/2014/main" id="{746053C8-70C4-5AF2-D152-E0C1BE506FD9}"/>
              </a:ext>
            </a:extLst>
          </p:cNvPr>
          <p:cNvSpPr>
            <a:spLocks noGrp="1"/>
          </p:cNvSpPr>
          <p:nvPr>
            <p:ph sz="half" idx="1"/>
          </p:nvPr>
        </p:nvSpPr>
        <p:spPr/>
        <p:txBody>
          <a:bodyPr vert="horz" lIns="91440" tIns="45720" rIns="91440" bIns="45720" rtlCol="0">
            <a:normAutofit/>
          </a:bodyPr>
          <a:lstStyle/>
          <a:p>
            <a:r>
              <a:rPr lang="en-US" sz="3200" dirty="0"/>
              <a:t>MDI</a:t>
            </a:r>
          </a:p>
          <a:p>
            <a:r>
              <a:rPr lang="en-US" sz="3200" dirty="0"/>
              <a:t>Tresiba 20 u</a:t>
            </a:r>
          </a:p>
          <a:p>
            <a:r>
              <a:rPr lang="en-US" sz="3200" dirty="0"/>
              <a:t>NR 1: 8 CF 1:3 target 7</a:t>
            </a:r>
          </a:p>
        </p:txBody>
      </p:sp>
      <p:pic>
        <p:nvPicPr>
          <p:cNvPr id="6" name="Content Placeholder 5" descr="A close-up of a graph&#10;&#10;Description automatically generated with low confidence">
            <a:extLst>
              <a:ext uri="{FF2B5EF4-FFF2-40B4-BE49-F238E27FC236}">
                <a16:creationId xmlns:a16="http://schemas.microsoft.com/office/drawing/2014/main" id="{5FEC86DE-25DC-E80A-FBF6-814EC849A59D}"/>
              </a:ext>
            </a:extLst>
          </p:cNvPr>
          <p:cNvPicPr>
            <a:picLocks noGrp="1" noChangeAspect="1"/>
          </p:cNvPicPr>
          <p:nvPr>
            <p:ph sz="half" idx="2"/>
          </p:nvPr>
        </p:nvPicPr>
        <p:blipFill rotWithShape="1">
          <a:blip r:embed="rId2"/>
          <a:stretch/>
        </p:blipFill>
        <p:spPr>
          <a:xfrm>
            <a:off x="6019800" y="1944689"/>
            <a:ext cx="5454805" cy="4091102"/>
          </a:xfrm>
          <a:prstGeom prst="rect">
            <a:avLst/>
          </a:prstGeom>
          <a:effectLst/>
        </p:spPr>
      </p:pic>
    </p:spTree>
    <p:extLst>
      <p:ext uri="{BB962C8B-B14F-4D97-AF65-F5344CB8AC3E}">
        <p14:creationId xmlns:p14="http://schemas.microsoft.com/office/powerpoint/2010/main" val="373931257"/>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C50843-DAFA-B44F-A4A1-9B4A19B9FDD0}"/>
              </a:ext>
            </a:extLst>
          </p:cNvPr>
          <p:cNvSpPr>
            <a:spLocks noGrp="1"/>
          </p:cNvSpPr>
          <p:nvPr>
            <p:ph type="title"/>
          </p:nvPr>
        </p:nvSpPr>
        <p:spPr>
          <a:xfrm>
            <a:off x="327837" y="365125"/>
            <a:ext cx="10515600" cy="1325563"/>
          </a:xfrm>
        </p:spPr>
        <p:txBody>
          <a:bodyPr/>
          <a:lstStyle/>
          <a:p>
            <a:r>
              <a:rPr lang="en-US" dirty="0"/>
              <a:t>FT – 38 </a:t>
            </a:r>
            <a:r>
              <a:rPr lang="en-US" dirty="0" err="1"/>
              <a:t>yo</a:t>
            </a:r>
            <a:r>
              <a:rPr lang="en-US" dirty="0"/>
              <a:t> female Type 1</a:t>
            </a:r>
          </a:p>
        </p:txBody>
      </p:sp>
      <p:pic>
        <p:nvPicPr>
          <p:cNvPr id="5" name="Content Placeholder 4">
            <a:extLst>
              <a:ext uri="{FF2B5EF4-FFF2-40B4-BE49-F238E27FC236}">
                <a16:creationId xmlns:a16="http://schemas.microsoft.com/office/drawing/2014/main" id="{B873551E-78FA-4644-92ED-BBC4959AF37C}"/>
              </a:ext>
            </a:extLst>
          </p:cNvPr>
          <p:cNvPicPr>
            <a:picLocks noGrp="1" noChangeAspect="1"/>
          </p:cNvPicPr>
          <p:nvPr>
            <p:ph sz="half" idx="1"/>
          </p:nvPr>
        </p:nvPicPr>
        <p:blipFill>
          <a:blip r:embed="rId2"/>
          <a:stretch>
            <a:fillRect/>
          </a:stretch>
        </p:blipFill>
        <p:spPr>
          <a:xfrm>
            <a:off x="6019800" y="38371"/>
            <a:ext cx="5596495" cy="6819629"/>
          </a:xfrm>
        </p:spPr>
      </p:pic>
      <p:sp>
        <p:nvSpPr>
          <p:cNvPr id="6" name="Content Placeholder 5">
            <a:extLst>
              <a:ext uri="{FF2B5EF4-FFF2-40B4-BE49-F238E27FC236}">
                <a16:creationId xmlns:a16="http://schemas.microsoft.com/office/drawing/2014/main" id="{89116498-1B5A-9C46-B789-67A13F9EF50F}"/>
              </a:ext>
            </a:extLst>
          </p:cNvPr>
          <p:cNvSpPr>
            <a:spLocks noGrp="1"/>
          </p:cNvSpPr>
          <p:nvPr>
            <p:ph sz="half" idx="2"/>
          </p:nvPr>
        </p:nvSpPr>
        <p:spPr>
          <a:xfrm>
            <a:off x="838200" y="1690688"/>
            <a:ext cx="5181600" cy="4351338"/>
          </a:xfrm>
        </p:spPr>
        <p:txBody>
          <a:bodyPr/>
          <a:lstStyle/>
          <a:p>
            <a:r>
              <a:rPr lang="en-US" dirty="0"/>
              <a:t>No spec f/u x 5 years, moved to Haliburton</a:t>
            </a:r>
          </a:p>
          <a:p>
            <a:r>
              <a:rPr lang="en-US" dirty="0" err="1"/>
              <a:t>NovoRapid</a:t>
            </a:r>
            <a:r>
              <a:rPr lang="en-US" dirty="0"/>
              <a:t> 1:11 / 1:10 / 1:9 with CF 1:2 if &gt;8</a:t>
            </a:r>
          </a:p>
          <a:p>
            <a:r>
              <a:rPr lang="en-US" dirty="0"/>
              <a:t>Tresiba 31 units</a:t>
            </a:r>
          </a:p>
          <a:p>
            <a:r>
              <a:rPr lang="en-US" dirty="0"/>
              <a:t>A1C 7.2</a:t>
            </a:r>
          </a:p>
          <a:p>
            <a:endParaRPr lang="en-US" dirty="0"/>
          </a:p>
        </p:txBody>
      </p:sp>
    </p:spTree>
    <p:extLst>
      <p:ext uri="{BB962C8B-B14F-4D97-AF65-F5344CB8AC3E}">
        <p14:creationId xmlns:p14="http://schemas.microsoft.com/office/powerpoint/2010/main" val="2037367345"/>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CE4A6-976A-7243-9C07-FA770426B686}"/>
              </a:ext>
            </a:extLst>
          </p:cNvPr>
          <p:cNvSpPr>
            <a:spLocks noGrp="1"/>
          </p:cNvSpPr>
          <p:nvPr>
            <p:ph type="title"/>
          </p:nvPr>
        </p:nvSpPr>
        <p:spPr/>
        <p:txBody>
          <a:bodyPr/>
          <a:lstStyle/>
          <a:p>
            <a:r>
              <a:rPr lang="en-US" dirty="0"/>
              <a:t>Glucose Variability – Self management</a:t>
            </a:r>
          </a:p>
        </p:txBody>
      </p:sp>
      <p:sp>
        <p:nvSpPr>
          <p:cNvPr id="5" name="Content Placeholder 4">
            <a:extLst>
              <a:ext uri="{FF2B5EF4-FFF2-40B4-BE49-F238E27FC236}">
                <a16:creationId xmlns:a16="http://schemas.microsoft.com/office/drawing/2014/main" id="{B0EEDC00-5B88-6448-85C9-B91C1060C2B7}"/>
              </a:ext>
            </a:extLst>
          </p:cNvPr>
          <p:cNvSpPr>
            <a:spLocks noGrp="1"/>
          </p:cNvSpPr>
          <p:nvPr>
            <p:ph idx="1"/>
          </p:nvPr>
        </p:nvSpPr>
        <p:spPr/>
        <p:txBody>
          <a:bodyPr>
            <a:normAutofit fontScale="92500" lnSpcReduction="20000"/>
          </a:bodyPr>
          <a:lstStyle/>
          <a:p>
            <a:r>
              <a:rPr lang="en-US" dirty="0"/>
              <a:t>What are they –</a:t>
            </a:r>
          </a:p>
          <a:p>
            <a:r>
              <a:rPr lang="en-US" dirty="0"/>
              <a:t>		Doing? – glucose testing</a:t>
            </a:r>
          </a:p>
          <a:p>
            <a:r>
              <a:rPr lang="en-US" dirty="0"/>
              <a:t>			- activity - FITT</a:t>
            </a:r>
          </a:p>
          <a:p>
            <a:r>
              <a:rPr lang="en-US" dirty="0"/>
              <a:t>			- injection sites</a:t>
            </a:r>
          </a:p>
          <a:p>
            <a:endParaRPr lang="en-US" dirty="0"/>
          </a:p>
          <a:p>
            <a:r>
              <a:rPr lang="en-US" dirty="0"/>
              <a:t>		Taking? – adherence to meds/insulin</a:t>
            </a:r>
          </a:p>
          <a:p>
            <a:r>
              <a:rPr lang="en-US" dirty="0"/>
              <a:t>			- varying dose of insulin</a:t>
            </a:r>
          </a:p>
          <a:p>
            <a:r>
              <a:rPr lang="en-US" dirty="0"/>
              <a:t>			- treatment of highs/lows</a:t>
            </a:r>
          </a:p>
          <a:p>
            <a:r>
              <a:rPr lang="en-US" dirty="0"/>
              <a:t>			- prospective vs retrospective diabetes management</a:t>
            </a:r>
          </a:p>
          <a:p>
            <a:r>
              <a:rPr lang="en-US" dirty="0"/>
              <a:t>		</a:t>
            </a:r>
          </a:p>
          <a:p>
            <a:r>
              <a:rPr lang="en-US" dirty="0"/>
              <a:t>		Eating? – CHO counting/ varying size of meals</a:t>
            </a:r>
          </a:p>
          <a:p>
            <a:r>
              <a:rPr lang="en-US" dirty="0"/>
              <a:t>			- snacking</a:t>
            </a:r>
          </a:p>
          <a:p>
            <a:endParaRPr lang="en-US" dirty="0"/>
          </a:p>
          <a:p>
            <a:r>
              <a:rPr lang="en-US" dirty="0"/>
              <a:t>		Diabetes Burnout/Distress?</a:t>
            </a:r>
          </a:p>
          <a:p>
            <a:endParaRPr lang="en-US" dirty="0"/>
          </a:p>
        </p:txBody>
      </p:sp>
      <p:sp>
        <p:nvSpPr>
          <p:cNvPr id="3" name="Footer Placeholder 2">
            <a:extLst>
              <a:ext uri="{FF2B5EF4-FFF2-40B4-BE49-F238E27FC236}">
                <a16:creationId xmlns:a16="http://schemas.microsoft.com/office/drawing/2014/main" id="{BCBF31B2-EF1C-7642-85C4-4E36DF6DB23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A2B47E72-F66B-F44D-BC9D-D1539A6909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106</a:t>
            </a:fld>
            <a:endParaRPr kumimoji="0" lang="en-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354349635"/>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ACF4B1-1386-46D1-A926-750F84CD0892}"/>
              </a:ext>
            </a:extLst>
          </p:cNvPr>
          <p:cNvSpPr>
            <a:spLocks noGrp="1"/>
          </p:cNvSpPr>
          <p:nvPr>
            <p:ph type="ctrTitle"/>
          </p:nvPr>
        </p:nvSpPr>
        <p:spPr/>
        <p:txBody>
          <a:bodyPr/>
          <a:lstStyle/>
          <a:p>
            <a:endParaRPr lang="en-CA" dirty="0"/>
          </a:p>
        </p:txBody>
      </p:sp>
      <p:sp>
        <p:nvSpPr>
          <p:cNvPr id="3" name="Subtitle 2">
            <a:extLst>
              <a:ext uri="{FF2B5EF4-FFF2-40B4-BE49-F238E27FC236}">
                <a16:creationId xmlns:a16="http://schemas.microsoft.com/office/drawing/2014/main" id="{35995EE0-A66C-0869-F086-7539292AE009}"/>
              </a:ext>
            </a:extLst>
          </p:cNvPr>
          <p:cNvSpPr>
            <a:spLocks noGrp="1"/>
          </p:cNvSpPr>
          <p:nvPr>
            <p:ph type="subTitle" idx="1"/>
          </p:nvPr>
        </p:nvSpPr>
        <p:spPr/>
        <p:txBody>
          <a:bodyPr/>
          <a:lstStyle/>
          <a:p>
            <a:endParaRPr lang="en-CA"/>
          </a:p>
        </p:txBody>
      </p:sp>
      <p:pic>
        <p:nvPicPr>
          <p:cNvPr id="5" name="Picture 4" descr="A person with a beard and a blue shirt&#10;&#10;Description automatically generated with low confidence">
            <a:extLst>
              <a:ext uri="{FF2B5EF4-FFF2-40B4-BE49-F238E27FC236}">
                <a16:creationId xmlns:a16="http://schemas.microsoft.com/office/drawing/2014/main" id="{3469BFF6-2E9F-E97B-CF37-BDD421427552}"/>
              </a:ext>
            </a:extLst>
          </p:cNvPr>
          <p:cNvPicPr>
            <a:picLocks noChangeAspect="1"/>
          </p:cNvPicPr>
          <p:nvPr/>
        </p:nvPicPr>
        <p:blipFill>
          <a:blip r:embed="rId2"/>
          <a:stretch>
            <a:fillRect/>
          </a:stretch>
        </p:blipFill>
        <p:spPr>
          <a:xfrm>
            <a:off x="3016250" y="1609725"/>
            <a:ext cx="6159500" cy="3638550"/>
          </a:xfrm>
          <a:prstGeom prst="rect">
            <a:avLst/>
          </a:prstGeom>
        </p:spPr>
      </p:pic>
    </p:spTree>
    <p:extLst>
      <p:ext uri="{BB962C8B-B14F-4D97-AF65-F5344CB8AC3E}">
        <p14:creationId xmlns:p14="http://schemas.microsoft.com/office/powerpoint/2010/main" val="296404100"/>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4AFD1D-4D60-4345-BC2D-48E7EEAE183D}"/>
              </a:ext>
            </a:extLst>
          </p:cNvPr>
          <p:cNvSpPr>
            <a:spLocks noGrp="1"/>
          </p:cNvSpPr>
          <p:nvPr>
            <p:ph type="title"/>
          </p:nvPr>
        </p:nvSpPr>
        <p:spPr/>
        <p:txBody>
          <a:bodyPr/>
          <a:lstStyle/>
          <a:p>
            <a:r>
              <a:rPr lang="en-US" dirty="0"/>
              <a:t>FT – 38 </a:t>
            </a:r>
            <a:r>
              <a:rPr lang="en-US" dirty="0" err="1"/>
              <a:t>yo</a:t>
            </a:r>
            <a:r>
              <a:rPr lang="en-US" dirty="0"/>
              <a:t> </a:t>
            </a:r>
            <a:r>
              <a:rPr lang="en-US" dirty="0" err="1"/>
              <a:t>femaleType</a:t>
            </a:r>
            <a:r>
              <a:rPr lang="en-US" dirty="0"/>
              <a:t> 1 – Send to DEC</a:t>
            </a:r>
          </a:p>
        </p:txBody>
      </p:sp>
      <p:pic>
        <p:nvPicPr>
          <p:cNvPr id="5" name="Content Placeholder 4">
            <a:extLst>
              <a:ext uri="{FF2B5EF4-FFF2-40B4-BE49-F238E27FC236}">
                <a16:creationId xmlns:a16="http://schemas.microsoft.com/office/drawing/2014/main" id="{0501A6CB-7AFF-0A46-B196-85515A4DBDD5}"/>
              </a:ext>
            </a:extLst>
          </p:cNvPr>
          <p:cNvPicPr>
            <a:picLocks noGrp="1" noChangeAspect="1"/>
          </p:cNvPicPr>
          <p:nvPr>
            <p:ph idx="1"/>
          </p:nvPr>
        </p:nvPicPr>
        <p:blipFill>
          <a:blip r:embed="rId2"/>
          <a:stretch>
            <a:fillRect/>
          </a:stretch>
        </p:blipFill>
        <p:spPr>
          <a:xfrm>
            <a:off x="2533650" y="2312194"/>
            <a:ext cx="7124700" cy="3378200"/>
          </a:xfrm>
        </p:spPr>
      </p:pic>
    </p:spTree>
    <p:extLst>
      <p:ext uri="{BB962C8B-B14F-4D97-AF65-F5344CB8AC3E}">
        <p14:creationId xmlns:p14="http://schemas.microsoft.com/office/powerpoint/2010/main" val="278481643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7F51A-1A84-E942-AFA1-F1CD3F535328}"/>
              </a:ext>
            </a:extLst>
          </p:cNvPr>
          <p:cNvSpPr>
            <a:spLocks noGrp="1"/>
          </p:cNvSpPr>
          <p:nvPr>
            <p:ph type="title"/>
          </p:nvPr>
        </p:nvSpPr>
        <p:spPr>
          <a:xfrm>
            <a:off x="125819" y="354493"/>
            <a:ext cx="10515600" cy="1325563"/>
          </a:xfrm>
        </p:spPr>
        <p:txBody>
          <a:bodyPr/>
          <a:lstStyle/>
          <a:p>
            <a:r>
              <a:rPr lang="en-US" dirty="0"/>
              <a:t>VG 63 female type 2 DM</a:t>
            </a:r>
          </a:p>
        </p:txBody>
      </p:sp>
      <p:pic>
        <p:nvPicPr>
          <p:cNvPr id="5" name="Content Placeholder 4">
            <a:extLst>
              <a:ext uri="{FF2B5EF4-FFF2-40B4-BE49-F238E27FC236}">
                <a16:creationId xmlns:a16="http://schemas.microsoft.com/office/drawing/2014/main" id="{DDCE439F-5E55-3249-BA83-9D5A3F88BFBA}"/>
              </a:ext>
            </a:extLst>
          </p:cNvPr>
          <p:cNvPicPr>
            <a:picLocks noGrp="1" noChangeAspect="1"/>
          </p:cNvPicPr>
          <p:nvPr>
            <p:ph sz="half" idx="1"/>
          </p:nvPr>
        </p:nvPicPr>
        <p:blipFill>
          <a:blip r:embed="rId2"/>
          <a:stretch>
            <a:fillRect/>
          </a:stretch>
        </p:blipFill>
        <p:spPr>
          <a:xfrm>
            <a:off x="5942440" y="245036"/>
            <a:ext cx="5411360" cy="6612964"/>
          </a:xfrm>
        </p:spPr>
      </p:pic>
      <p:sp>
        <p:nvSpPr>
          <p:cNvPr id="3" name="Content Placeholder 2">
            <a:extLst>
              <a:ext uri="{FF2B5EF4-FFF2-40B4-BE49-F238E27FC236}">
                <a16:creationId xmlns:a16="http://schemas.microsoft.com/office/drawing/2014/main" id="{99C0650C-DCC7-DA42-996B-CD5F6F93727E}"/>
              </a:ext>
            </a:extLst>
          </p:cNvPr>
          <p:cNvSpPr>
            <a:spLocks noGrp="1"/>
          </p:cNvSpPr>
          <p:nvPr>
            <p:ph sz="half" idx="2"/>
          </p:nvPr>
        </p:nvSpPr>
        <p:spPr>
          <a:xfrm>
            <a:off x="348523" y="1953216"/>
            <a:ext cx="5181600" cy="4351338"/>
          </a:xfrm>
        </p:spPr>
        <p:txBody>
          <a:bodyPr/>
          <a:lstStyle/>
          <a:p>
            <a:r>
              <a:rPr lang="en-US" dirty="0"/>
              <a:t>Tresiba 88 units daily </a:t>
            </a:r>
          </a:p>
          <a:p>
            <a:r>
              <a:rPr lang="en-US" dirty="0" err="1"/>
              <a:t>Ozempic</a:t>
            </a:r>
            <a:r>
              <a:rPr lang="en-US" dirty="0"/>
              <a:t> 1 mg weekly </a:t>
            </a:r>
          </a:p>
          <a:p>
            <a:r>
              <a:rPr lang="en-US" dirty="0" err="1"/>
              <a:t>Diamicron</a:t>
            </a:r>
            <a:r>
              <a:rPr lang="en-US" dirty="0"/>
              <a:t> 120 od</a:t>
            </a:r>
          </a:p>
          <a:p>
            <a:r>
              <a:rPr lang="en-US" dirty="0"/>
              <a:t>Metformin intolerant</a:t>
            </a:r>
          </a:p>
          <a:p>
            <a:r>
              <a:rPr lang="en-US" dirty="0"/>
              <a:t>Jardiance 10 od</a:t>
            </a:r>
          </a:p>
          <a:p>
            <a:endParaRPr lang="en-US" dirty="0"/>
          </a:p>
          <a:p>
            <a:r>
              <a:rPr lang="en-US" dirty="0"/>
              <a:t>Prolonged episodes of hypoglycemia</a:t>
            </a:r>
          </a:p>
        </p:txBody>
      </p:sp>
    </p:spTree>
    <p:extLst>
      <p:ext uri="{BB962C8B-B14F-4D97-AF65-F5344CB8AC3E}">
        <p14:creationId xmlns:p14="http://schemas.microsoft.com/office/powerpoint/2010/main" val="4258848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MacFadyen</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s </a:t>
            </a:r>
            <a:br>
              <a:rPr lang="en-US" altLang="ja-JP">
                <a:latin typeface="Calibri" charset="0"/>
                <a:ea typeface="ＭＳ Ｐゴシック" charset="0"/>
                <a:cs typeface="ＭＳ Ｐゴシック" charset="0"/>
              </a:rPr>
            </a:br>
            <a:r>
              <a:rPr lang="en-US" altLang="ja-JP">
                <a:latin typeface="Calibri" charset="0"/>
                <a:ea typeface="ＭＳ Ｐゴシック" charset="0"/>
                <a:cs typeface="ＭＳ Ｐゴシック" charset="0"/>
              </a:rPr>
              <a:t>Clinical Backgound</a:t>
            </a:r>
            <a:endParaRPr lang="en-US">
              <a:latin typeface="Calibri" charset="0"/>
              <a:ea typeface="ＭＳ Ｐゴシック" charset="0"/>
              <a:cs typeface="ＭＳ Ｐゴシック" charset="0"/>
            </a:endParaRPr>
          </a:p>
        </p:txBody>
      </p:sp>
      <p:sp>
        <p:nvSpPr>
          <p:cNvPr id="18435" name="Rectangle 3"/>
          <p:cNvSpPr>
            <a:spLocks noGrp="1" noChangeArrowheads="1"/>
          </p:cNvSpPr>
          <p:nvPr>
            <p:ph idx="1"/>
          </p:nvPr>
        </p:nvSpPr>
        <p:spPr/>
        <p:txBody>
          <a:bodyPr/>
          <a:lstStyle/>
          <a:p>
            <a:pPr eaLnBrk="1" hangingPunct="1"/>
            <a:r>
              <a:rPr lang="en-US" sz="11700" dirty="0">
                <a:latin typeface="Constantia" charset="0"/>
                <a:ea typeface="ＭＳ Ｐゴシック" charset="0"/>
                <a:cs typeface="ＭＳ Ｐゴシック" charset="0"/>
              </a:rPr>
              <a:t>N</a:t>
            </a:r>
            <a:r>
              <a:rPr lang="en-US" dirty="0">
                <a:latin typeface="Constantia" charset="0"/>
                <a:ea typeface="ＭＳ Ｐゴシック" charset="0"/>
                <a:cs typeface="ＭＳ Ｐゴシック" charset="0"/>
              </a:rPr>
              <a:t>orth </a:t>
            </a:r>
            <a:r>
              <a:rPr lang="en-US" sz="11700" dirty="0">
                <a:latin typeface="Constantia" charset="0"/>
                <a:ea typeface="ＭＳ Ｐゴシック" charset="0"/>
                <a:cs typeface="ＭＳ Ｐゴシック" charset="0"/>
              </a:rPr>
              <a:t>O</a:t>
            </a:r>
            <a:r>
              <a:rPr lang="en-US" dirty="0">
                <a:latin typeface="Constantia" charset="0"/>
                <a:ea typeface="ＭＳ Ｐゴシック" charset="0"/>
                <a:cs typeface="ＭＳ Ｐゴシック" charset="0"/>
              </a:rPr>
              <a:t>f </a:t>
            </a:r>
            <a:r>
              <a:rPr lang="en-US" sz="11700" dirty="0">
                <a:latin typeface="Constantia" charset="0"/>
                <a:ea typeface="ＭＳ Ｐゴシック" charset="0"/>
                <a:cs typeface="ＭＳ Ｐゴシック" charset="0"/>
              </a:rPr>
              <a:t>B</a:t>
            </a:r>
            <a:r>
              <a:rPr lang="en-US" dirty="0">
                <a:latin typeface="Constantia" charset="0"/>
                <a:ea typeface="ＭＳ Ｐゴシック" charset="0"/>
                <a:cs typeface="ＭＳ Ｐゴシック" charset="0"/>
              </a:rPr>
              <a:t>ancroft</a:t>
            </a:r>
          </a:p>
          <a:p>
            <a:pPr eaLnBrk="1" hangingPunct="1"/>
            <a:r>
              <a:rPr lang="en-US" sz="11700" dirty="0">
                <a:latin typeface="Constantia" charset="0"/>
                <a:ea typeface="ＭＳ Ｐゴシック" charset="0"/>
                <a:cs typeface="ＭＳ Ｐゴシック" charset="0"/>
              </a:rPr>
              <a:t>S</a:t>
            </a:r>
            <a:r>
              <a:rPr lang="en-US" dirty="0">
                <a:latin typeface="Constantia" charset="0"/>
                <a:ea typeface="ＭＳ Ｐゴシック" charset="0"/>
                <a:cs typeface="ＭＳ Ｐゴシック" charset="0"/>
              </a:rPr>
              <a:t>outh </a:t>
            </a:r>
            <a:r>
              <a:rPr lang="en-US" sz="11700" dirty="0">
                <a:latin typeface="Constantia" charset="0"/>
                <a:ea typeface="ＭＳ Ｐゴシック" charset="0"/>
                <a:cs typeface="ＭＳ Ｐゴシック" charset="0"/>
              </a:rPr>
              <a:t>O</a:t>
            </a:r>
            <a:r>
              <a:rPr lang="en-US" dirty="0">
                <a:latin typeface="Constantia" charset="0"/>
                <a:ea typeface="ＭＳ Ｐゴシック" charset="0"/>
                <a:cs typeface="ＭＳ Ｐゴシック" charset="0"/>
              </a:rPr>
              <a:t>f </a:t>
            </a:r>
            <a:r>
              <a:rPr lang="en-US" sz="11700" dirty="0">
                <a:latin typeface="Constantia" charset="0"/>
                <a:ea typeface="ＭＳ Ｐゴシック" charset="0"/>
                <a:cs typeface="ＭＳ Ｐゴシック" charset="0"/>
              </a:rPr>
              <a:t>B</a:t>
            </a:r>
            <a:r>
              <a:rPr lang="en-US" dirty="0">
                <a:latin typeface="Constantia" charset="0"/>
                <a:ea typeface="ＭＳ Ｐゴシック" charset="0"/>
                <a:cs typeface="ＭＳ Ｐゴシック" charset="0"/>
              </a:rPr>
              <a:t>ancroft</a:t>
            </a:r>
          </a:p>
        </p:txBody>
      </p:sp>
    </p:spTree>
    <p:extLst>
      <p:ext uri="{BB962C8B-B14F-4D97-AF65-F5344CB8AC3E}">
        <p14:creationId xmlns:p14="http://schemas.microsoft.com/office/powerpoint/2010/main" val="353436496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wipe(left)">
                                      <p:cBhvr>
                                        <p:cTn id="7" dur="5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wipe(left)">
                                      <p:cBhvr>
                                        <p:cTn id="12" dur="500"/>
                                        <p:tgtEl>
                                          <p:spTgt spid="18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11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27F51A-1A84-E942-AFA1-F1CD3F535328}"/>
              </a:ext>
            </a:extLst>
          </p:cNvPr>
          <p:cNvSpPr>
            <a:spLocks noGrp="1"/>
          </p:cNvSpPr>
          <p:nvPr>
            <p:ph type="title"/>
          </p:nvPr>
        </p:nvSpPr>
        <p:spPr>
          <a:xfrm>
            <a:off x="125819" y="354493"/>
            <a:ext cx="10515600" cy="1325563"/>
          </a:xfrm>
        </p:spPr>
        <p:txBody>
          <a:bodyPr/>
          <a:lstStyle/>
          <a:p>
            <a:r>
              <a:rPr lang="en-US" dirty="0"/>
              <a:t>VG 63 female type 2 DM</a:t>
            </a:r>
          </a:p>
        </p:txBody>
      </p:sp>
      <p:pic>
        <p:nvPicPr>
          <p:cNvPr id="5" name="Content Placeholder 4">
            <a:extLst>
              <a:ext uri="{FF2B5EF4-FFF2-40B4-BE49-F238E27FC236}">
                <a16:creationId xmlns:a16="http://schemas.microsoft.com/office/drawing/2014/main" id="{DDCE439F-5E55-3249-BA83-9D5A3F88BFBA}"/>
              </a:ext>
            </a:extLst>
          </p:cNvPr>
          <p:cNvPicPr>
            <a:picLocks noGrp="1" noChangeAspect="1"/>
          </p:cNvPicPr>
          <p:nvPr>
            <p:ph sz="half" idx="1"/>
          </p:nvPr>
        </p:nvPicPr>
        <p:blipFill>
          <a:blip r:embed="rId2"/>
          <a:stretch>
            <a:fillRect/>
          </a:stretch>
        </p:blipFill>
        <p:spPr>
          <a:xfrm>
            <a:off x="5942440" y="245036"/>
            <a:ext cx="5411360" cy="6612964"/>
          </a:xfrm>
        </p:spPr>
      </p:pic>
      <p:sp>
        <p:nvSpPr>
          <p:cNvPr id="3" name="Content Placeholder 2">
            <a:extLst>
              <a:ext uri="{FF2B5EF4-FFF2-40B4-BE49-F238E27FC236}">
                <a16:creationId xmlns:a16="http://schemas.microsoft.com/office/drawing/2014/main" id="{99C0650C-DCC7-DA42-996B-CD5F6F93727E}"/>
              </a:ext>
            </a:extLst>
          </p:cNvPr>
          <p:cNvSpPr>
            <a:spLocks noGrp="1"/>
          </p:cNvSpPr>
          <p:nvPr>
            <p:ph sz="half" idx="2"/>
          </p:nvPr>
        </p:nvSpPr>
        <p:spPr>
          <a:xfrm>
            <a:off x="348523" y="1953216"/>
            <a:ext cx="5181600" cy="4351338"/>
          </a:xfrm>
        </p:spPr>
        <p:txBody>
          <a:bodyPr/>
          <a:lstStyle/>
          <a:p>
            <a:r>
              <a:rPr lang="en-US" dirty="0"/>
              <a:t>Tresiba 88 units daily </a:t>
            </a:r>
          </a:p>
          <a:p>
            <a:r>
              <a:rPr lang="en-US" dirty="0" err="1"/>
              <a:t>Ozempic</a:t>
            </a:r>
            <a:r>
              <a:rPr lang="en-US" dirty="0"/>
              <a:t> 1 mg weekly </a:t>
            </a:r>
          </a:p>
          <a:p>
            <a:r>
              <a:rPr lang="en-US" dirty="0" err="1"/>
              <a:t>Diamicron</a:t>
            </a:r>
            <a:r>
              <a:rPr lang="en-US" dirty="0"/>
              <a:t> 120 od</a:t>
            </a:r>
          </a:p>
          <a:p>
            <a:r>
              <a:rPr lang="en-US" dirty="0"/>
              <a:t>Metformin intolerant</a:t>
            </a:r>
          </a:p>
          <a:p>
            <a:r>
              <a:rPr lang="en-US" dirty="0"/>
              <a:t>Jardiance 10 od</a:t>
            </a:r>
          </a:p>
          <a:p>
            <a:endParaRPr lang="en-US" dirty="0"/>
          </a:p>
          <a:p>
            <a:r>
              <a:rPr lang="en-US" dirty="0"/>
              <a:t>Treats lows with cheese and PB</a:t>
            </a:r>
          </a:p>
          <a:p>
            <a:r>
              <a:rPr lang="en-US" dirty="0"/>
              <a:t>Reduce </a:t>
            </a:r>
            <a:r>
              <a:rPr lang="en-US" dirty="0" err="1"/>
              <a:t>tresiba</a:t>
            </a:r>
            <a:endParaRPr lang="en-US" dirty="0"/>
          </a:p>
        </p:txBody>
      </p:sp>
    </p:spTree>
    <p:extLst>
      <p:ext uri="{BB962C8B-B14F-4D97-AF65-F5344CB8AC3E}">
        <p14:creationId xmlns:p14="http://schemas.microsoft.com/office/powerpoint/2010/main" val="2785343069"/>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91ADCE-421A-F743-B15C-4330F6EC20CE}"/>
              </a:ext>
            </a:extLst>
          </p:cNvPr>
          <p:cNvSpPr>
            <a:spLocks noGrp="1"/>
          </p:cNvSpPr>
          <p:nvPr>
            <p:ph type="title"/>
          </p:nvPr>
        </p:nvSpPr>
        <p:spPr/>
        <p:txBody>
          <a:bodyPr/>
          <a:lstStyle/>
          <a:p>
            <a:r>
              <a:rPr lang="en-US" dirty="0"/>
              <a:t>DB</a:t>
            </a:r>
          </a:p>
        </p:txBody>
      </p:sp>
      <p:pic>
        <p:nvPicPr>
          <p:cNvPr id="5" name="Content Placeholder 4">
            <a:extLst>
              <a:ext uri="{FF2B5EF4-FFF2-40B4-BE49-F238E27FC236}">
                <a16:creationId xmlns:a16="http://schemas.microsoft.com/office/drawing/2014/main" id="{97125D42-837D-EA42-A62E-4B08CFC7986E}"/>
              </a:ext>
            </a:extLst>
          </p:cNvPr>
          <p:cNvPicPr>
            <a:picLocks noGrp="1" noChangeAspect="1"/>
          </p:cNvPicPr>
          <p:nvPr>
            <p:ph sz="half" idx="1"/>
          </p:nvPr>
        </p:nvPicPr>
        <p:blipFill>
          <a:blip r:embed="rId2"/>
          <a:stretch>
            <a:fillRect/>
          </a:stretch>
        </p:blipFill>
        <p:spPr>
          <a:xfrm>
            <a:off x="6833015" y="141841"/>
            <a:ext cx="5280564" cy="6439712"/>
          </a:xfrm>
        </p:spPr>
      </p:pic>
      <p:sp>
        <p:nvSpPr>
          <p:cNvPr id="3" name="Content Placeholder 2">
            <a:extLst>
              <a:ext uri="{FF2B5EF4-FFF2-40B4-BE49-F238E27FC236}">
                <a16:creationId xmlns:a16="http://schemas.microsoft.com/office/drawing/2014/main" id="{89647CB9-E53C-7649-BF0D-AF42DA21ACD6}"/>
              </a:ext>
            </a:extLst>
          </p:cNvPr>
          <p:cNvSpPr>
            <a:spLocks noGrp="1"/>
          </p:cNvSpPr>
          <p:nvPr>
            <p:ph sz="half" idx="2"/>
          </p:nvPr>
        </p:nvSpPr>
        <p:spPr>
          <a:xfrm>
            <a:off x="838200" y="1708778"/>
            <a:ext cx="5181600" cy="4351338"/>
          </a:xfrm>
        </p:spPr>
        <p:txBody>
          <a:bodyPr/>
          <a:lstStyle/>
          <a:p>
            <a:r>
              <a:rPr lang="en-US" dirty="0"/>
              <a:t>Lantus x/x/x/46</a:t>
            </a:r>
          </a:p>
          <a:p>
            <a:r>
              <a:rPr lang="en-US" dirty="0" err="1"/>
              <a:t>Forxiga</a:t>
            </a:r>
            <a:r>
              <a:rPr lang="en-US" dirty="0"/>
              <a:t> 10 mg </a:t>
            </a:r>
            <a:r>
              <a:rPr lang="en-US" dirty="0" err="1"/>
              <a:t>po</a:t>
            </a:r>
            <a:r>
              <a:rPr lang="en-US" dirty="0"/>
              <a:t> od </a:t>
            </a:r>
          </a:p>
          <a:p>
            <a:r>
              <a:rPr lang="en-US" dirty="0" err="1"/>
              <a:t>Diamicron</a:t>
            </a:r>
            <a:r>
              <a:rPr lang="en-US" dirty="0"/>
              <a:t> MR 30 mg 4 tablets 1 time daily </a:t>
            </a:r>
          </a:p>
          <a:p>
            <a:r>
              <a:rPr lang="en-US" dirty="0" err="1"/>
              <a:t>Ozempic</a:t>
            </a:r>
            <a:r>
              <a:rPr lang="en-US" dirty="0"/>
              <a:t>  1 mg weekly</a:t>
            </a:r>
          </a:p>
          <a:p>
            <a:r>
              <a:rPr lang="en-US" dirty="0"/>
              <a:t>metformin hydrochloride 500 2 tablets 2 times daily</a:t>
            </a:r>
          </a:p>
          <a:p>
            <a:endParaRPr lang="en-US" dirty="0"/>
          </a:p>
        </p:txBody>
      </p:sp>
    </p:spTree>
    <p:extLst>
      <p:ext uri="{BB962C8B-B14F-4D97-AF65-F5344CB8AC3E}">
        <p14:creationId xmlns:p14="http://schemas.microsoft.com/office/powerpoint/2010/main" val="3206782504"/>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39E90-374B-A0AA-708A-1404A1C6BEF0}"/>
              </a:ext>
            </a:extLst>
          </p:cNvPr>
          <p:cNvSpPr>
            <a:spLocks noGrp="1"/>
          </p:cNvSpPr>
          <p:nvPr>
            <p:ph type="title"/>
          </p:nvPr>
        </p:nvSpPr>
        <p:spPr/>
        <p:txBody>
          <a:bodyPr/>
          <a:lstStyle/>
          <a:p>
            <a:r>
              <a:rPr lang="en-CA" dirty="0"/>
              <a:t>PM – 43 </a:t>
            </a:r>
            <a:r>
              <a:rPr lang="en-CA" dirty="0" err="1"/>
              <a:t>yo</a:t>
            </a:r>
            <a:r>
              <a:rPr lang="en-CA" dirty="0"/>
              <a:t> Female – Awaiting Hysterectomy </a:t>
            </a:r>
          </a:p>
        </p:txBody>
      </p:sp>
      <p:sp>
        <p:nvSpPr>
          <p:cNvPr id="3" name="Content Placeholder 2">
            <a:extLst>
              <a:ext uri="{FF2B5EF4-FFF2-40B4-BE49-F238E27FC236}">
                <a16:creationId xmlns:a16="http://schemas.microsoft.com/office/drawing/2014/main" id="{A5BA9224-5B4B-70C1-B57A-C4C8E2F094FB}"/>
              </a:ext>
            </a:extLst>
          </p:cNvPr>
          <p:cNvSpPr>
            <a:spLocks noGrp="1"/>
          </p:cNvSpPr>
          <p:nvPr>
            <p:ph sz="half" idx="1"/>
          </p:nvPr>
        </p:nvSpPr>
        <p:spPr>
          <a:xfrm>
            <a:off x="742507" y="1825625"/>
            <a:ext cx="5181600" cy="4351338"/>
          </a:xfrm>
        </p:spPr>
        <p:txBody>
          <a:bodyPr>
            <a:normAutofit fontScale="70000" lnSpcReduction="20000"/>
          </a:bodyPr>
          <a:lstStyle/>
          <a:p>
            <a:endParaRPr lang="en-CA" dirty="0"/>
          </a:p>
          <a:p>
            <a:r>
              <a:rPr lang="en-CA" dirty="0"/>
              <a:t>Type 2 DM x 15 years</a:t>
            </a:r>
          </a:p>
          <a:p>
            <a:r>
              <a:rPr lang="en-CA" dirty="0"/>
              <a:t>PCI, </a:t>
            </a:r>
            <a:r>
              <a:rPr lang="en-CA" dirty="0" err="1"/>
              <a:t>prev</a:t>
            </a:r>
            <a:r>
              <a:rPr lang="en-CA" dirty="0"/>
              <a:t> PE</a:t>
            </a:r>
          </a:p>
          <a:p>
            <a:r>
              <a:rPr lang="en-CA" dirty="0"/>
              <a:t>A1C 10.4</a:t>
            </a:r>
          </a:p>
          <a:p>
            <a:r>
              <a:rPr lang="en-CA" dirty="0"/>
              <a:t>States no recent changes</a:t>
            </a:r>
          </a:p>
          <a:p>
            <a:r>
              <a:rPr lang="en-CA" dirty="0"/>
              <a:t>No </a:t>
            </a:r>
            <a:r>
              <a:rPr lang="en-CA" dirty="0" err="1"/>
              <a:t>DrugPlan</a:t>
            </a:r>
            <a:r>
              <a:rPr lang="en-CA" dirty="0"/>
              <a:t> – libre trial</a:t>
            </a:r>
          </a:p>
          <a:p>
            <a:endParaRPr lang="en-CA" dirty="0"/>
          </a:p>
          <a:p>
            <a:r>
              <a:rPr lang="en-CA" dirty="0"/>
              <a:t>Metformin 2.5 g daily</a:t>
            </a:r>
          </a:p>
          <a:p>
            <a:r>
              <a:rPr lang="en-CA" dirty="0"/>
              <a:t>Tresiba 120 units 1 time daily </a:t>
            </a:r>
          </a:p>
          <a:p>
            <a:r>
              <a:rPr lang="en-CA" dirty="0"/>
              <a:t>Humalog 15u with meals </a:t>
            </a:r>
          </a:p>
          <a:p>
            <a:r>
              <a:rPr lang="en-CA" dirty="0"/>
              <a:t>Ozempic TAKE 0.5 mg </a:t>
            </a:r>
            <a:r>
              <a:rPr lang="en-CA" dirty="0" err="1"/>
              <a:t>sc</a:t>
            </a:r>
            <a:r>
              <a:rPr lang="en-CA" dirty="0"/>
              <a:t> Sunday and 0.5 mg </a:t>
            </a:r>
            <a:r>
              <a:rPr lang="en-CA" dirty="0" err="1"/>
              <a:t>sc</a:t>
            </a:r>
            <a:r>
              <a:rPr lang="en-CA" dirty="0"/>
              <a:t> Wed.</a:t>
            </a:r>
          </a:p>
          <a:p>
            <a:r>
              <a:rPr lang="en-CA" dirty="0"/>
              <a:t>Crestor /Plavix/Eliquis/Jardiance</a:t>
            </a:r>
          </a:p>
        </p:txBody>
      </p:sp>
      <p:pic>
        <p:nvPicPr>
          <p:cNvPr id="6" name="Content Placeholder 5" descr="A screenshot of a graph&#10;&#10;Description automatically generated with low confidence">
            <a:extLst>
              <a:ext uri="{FF2B5EF4-FFF2-40B4-BE49-F238E27FC236}">
                <a16:creationId xmlns:a16="http://schemas.microsoft.com/office/drawing/2014/main" id="{BB94A5C8-4141-7703-50DD-5A7A86807AA4}"/>
              </a:ext>
            </a:extLst>
          </p:cNvPr>
          <p:cNvPicPr>
            <a:picLocks noGrp="1" noChangeAspect="1"/>
          </p:cNvPicPr>
          <p:nvPr>
            <p:ph sz="half" idx="2"/>
          </p:nvPr>
        </p:nvPicPr>
        <p:blipFill>
          <a:blip r:embed="rId2"/>
          <a:stretch>
            <a:fillRect/>
          </a:stretch>
        </p:blipFill>
        <p:spPr>
          <a:xfrm>
            <a:off x="5545193" y="1690688"/>
            <a:ext cx="6288844" cy="4515821"/>
          </a:xfrm>
        </p:spPr>
      </p:pic>
    </p:spTree>
    <p:extLst>
      <p:ext uri="{BB962C8B-B14F-4D97-AF65-F5344CB8AC3E}">
        <p14:creationId xmlns:p14="http://schemas.microsoft.com/office/powerpoint/2010/main" val="1170529184"/>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39E90-374B-A0AA-708A-1404A1C6BEF0}"/>
              </a:ext>
            </a:extLst>
          </p:cNvPr>
          <p:cNvSpPr>
            <a:spLocks noGrp="1"/>
          </p:cNvSpPr>
          <p:nvPr>
            <p:ph type="title"/>
          </p:nvPr>
        </p:nvSpPr>
        <p:spPr/>
        <p:txBody>
          <a:bodyPr>
            <a:normAutofit fontScale="90000"/>
          </a:bodyPr>
          <a:lstStyle/>
          <a:p>
            <a:pPr algn="ctr"/>
            <a:r>
              <a:rPr lang="en-CA" dirty="0"/>
              <a:t>PM – 43 </a:t>
            </a:r>
            <a:r>
              <a:rPr lang="en-CA" dirty="0" err="1"/>
              <a:t>yo</a:t>
            </a:r>
            <a:r>
              <a:rPr lang="en-CA" dirty="0"/>
              <a:t> Female – Awaiting Hysterectomy</a:t>
            </a:r>
            <a:br>
              <a:rPr lang="en-CA" dirty="0"/>
            </a:br>
            <a:r>
              <a:rPr lang="en-CA" sz="6000" b="1" dirty="0"/>
              <a:t>Discrepant A1C </a:t>
            </a:r>
            <a:endParaRPr lang="en-CA" b="1" dirty="0"/>
          </a:p>
        </p:txBody>
      </p:sp>
      <p:sp>
        <p:nvSpPr>
          <p:cNvPr id="3" name="Content Placeholder 2">
            <a:extLst>
              <a:ext uri="{FF2B5EF4-FFF2-40B4-BE49-F238E27FC236}">
                <a16:creationId xmlns:a16="http://schemas.microsoft.com/office/drawing/2014/main" id="{A5BA9224-5B4B-70C1-B57A-C4C8E2F094FB}"/>
              </a:ext>
            </a:extLst>
          </p:cNvPr>
          <p:cNvSpPr>
            <a:spLocks noGrp="1"/>
          </p:cNvSpPr>
          <p:nvPr>
            <p:ph sz="half" idx="1"/>
          </p:nvPr>
        </p:nvSpPr>
        <p:spPr>
          <a:xfrm>
            <a:off x="742507" y="1825625"/>
            <a:ext cx="5181600" cy="4351338"/>
          </a:xfrm>
        </p:spPr>
        <p:txBody>
          <a:bodyPr>
            <a:normAutofit fontScale="70000" lnSpcReduction="20000"/>
          </a:bodyPr>
          <a:lstStyle/>
          <a:p>
            <a:endParaRPr lang="en-CA" dirty="0"/>
          </a:p>
          <a:p>
            <a:r>
              <a:rPr lang="en-CA" dirty="0"/>
              <a:t>Type 2 DM x 15 years</a:t>
            </a:r>
          </a:p>
          <a:p>
            <a:r>
              <a:rPr lang="en-CA" dirty="0"/>
              <a:t>PCI, </a:t>
            </a:r>
            <a:r>
              <a:rPr lang="en-CA" dirty="0" err="1"/>
              <a:t>prev</a:t>
            </a:r>
            <a:r>
              <a:rPr lang="en-CA" dirty="0"/>
              <a:t> PE</a:t>
            </a:r>
          </a:p>
          <a:p>
            <a:r>
              <a:rPr lang="en-CA" dirty="0"/>
              <a:t>A1C 10.4</a:t>
            </a:r>
          </a:p>
          <a:p>
            <a:r>
              <a:rPr lang="en-CA" dirty="0"/>
              <a:t>States no recent changes</a:t>
            </a:r>
          </a:p>
          <a:p>
            <a:r>
              <a:rPr lang="en-CA" dirty="0"/>
              <a:t>No </a:t>
            </a:r>
            <a:r>
              <a:rPr lang="en-CA" dirty="0" err="1"/>
              <a:t>DrugPlan</a:t>
            </a:r>
            <a:r>
              <a:rPr lang="en-CA" dirty="0"/>
              <a:t> – libre trial</a:t>
            </a:r>
          </a:p>
          <a:p>
            <a:endParaRPr lang="en-CA" dirty="0"/>
          </a:p>
          <a:p>
            <a:r>
              <a:rPr lang="en-CA" dirty="0"/>
              <a:t>Metformin 2.5 g daily</a:t>
            </a:r>
          </a:p>
          <a:p>
            <a:r>
              <a:rPr lang="en-CA" dirty="0"/>
              <a:t>Tresiba 120 units 1 time daily </a:t>
            </a:r>
          </a:p>
          <a:p>
            <a:r>
              <a:rPr lang="en-CA" dirty="0"/>
              <a:t>Humalog 15u with meals </a:t>
            </a:r>
          </a:p>
          <a:p>
            <a:r>
              <a:rPr lang="en-CA" dirty="0"/>
              <a:t>Ozempic TAKE 0.5 mg </a:t>
            </a:r>
            <a:r>
              <a:rPr lang="en-CA" dirty="0" err="1"/>
              <a:t>sc</a:t>
            </a:r>
            <a:r>
              <a:rPr lang="en-CA" dirty="0"/>
              <a:t> Sunday and 0.5 mg </a:t>
            </a:r>
            <a:r>
              <a:rPr lang="en-CA" dirty="0" err="1"/>
              <a:t>sc</a:t>
            </a:r>
            <a:r>
              <a:rPr lang="en-CA" dirty="0"/>
              <a:t> Wed.</a:t>
            </a:r>
          </a:p>
          <a:p>
            <a:r>
              <a:rPr lang="en-CA" dirty="0"/>
              <a:t>Crestor /Plavix/Eliquis/Jardiance</a:t>
            </a:r>
          </a:p>
        </p:txBody>
      </p:sp>
      <p:pic>
        <p:nvPicPr>
          <p:cNvPr id="6" name="Content Placeholder 5" descr="A screenshot of a graph&#10;&#10;Description automatically generated with low confidence">
            <a:extLst>
              <a:ext uri="{FF2B5EF4-FFF2-40B4-BE49-F238E27FC236}">
                <a16:creationId xmlns:a16="http://schemas.microsoft.com/office/drawing/2014/main" id="{BB94A5C8-4141-7703-50DD-5A7A86807AA4}"/>
              </a:ext>
            </a:extLst>
          </p:cNvPr>
          <p:cNvPicPr>
            <a:picLocks noGrp="1" noChangeAspect="1"/>
          </p:cNvPicPr>
          <p:nvPr>
            <p:ph sz="half" idx="2"/>
          </p:nvPr>
        </p:nvPicPr>
        <p:blipFill>
          <a:blip r:embed="rId2"/>
          <a:stretch>
            <a:fillRect/>
          </a:stretch>
        </p:blipFill>
        <p:spPr>
          <a:xfrm>
            <a:off x="5545193" y="1690688"/>
            <a:ext cx="6288844" cy="4515821"/>
          </a:xfrm>
        </p:spPr>
      </p:pic>
    </p:spTree>
    <p:extLst>
      <p:ext uri="{BB962C8B-B14F-4D97-AF65-F5344CB8AC3E}">
        <p14:creationId xmlns:p14="http://schemas.microsoft.com/office/powerpoint/2010/main" val="2797324950"/>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EDA9C-8218-454A-8100-2BF761DAF2A6}"/>
              </a:ext>
            </a:extLst>
          </p:cNvPr>
          <p:cNvSpPr>
            <a:spLocks noGrp="1"/>
          </p:cNvSpPr>
          <p:nvPr>
            <p:ph type="title"/>
          </p:nvPr>
        </p:nvSpPr>
        <p:spPr/>
        <p:txBody>
          <a:bodyPr/>
          <a:lstStyle/>
          <a:p>
            <a:r>
              <a:rPr lang="en-US" dirty="0"/>
              <a:t>AM</a:t>
            </a:r>
          </a:p>
        </p:txBody>
      </p:sp>
      <p:pic>
        <p:nvPicPr>
          <p:cNvPr id="5" name="Content Placeholder 4">
            <a:extLst>
              <a:ext uri="{FF2B5EF4-FFF2-40B4-BE49-F238E27FC236}">
                <a16:creationId xmlns:a16="http://schemas.microsoft.com/office/drawing/2014/main" id="{61A6A2DE-8D44-904D-A728-A9C5A7F2629B}"/>
              </a:ext>
            </a:extLst>
          </p:cNvPr>
          <p:cNvPicPr>
            <a:picLocks noGrp="1" noChangeAspect="1"/>
          </p:cNvPicPr>
          <p:nvPr>
            <p:ph sz="half" idx="1"/>
          </p:nvPr>
        </p:nvPicPr>
        <p:blipFill>
          <a:blip r:embed="rId2"/>
          <a:stretch>
            <a:fillRect/>
          </a:stretch>
        </p:blipFill>
        <p:spPr>
          <a:xfrm>
            <a:off x="6280322" y="226348"/>
            <a:ext cx="5193519" cy="6291993"/>
          </a:xfrm>
        </p:spPr>
      </p:pic>
      <p:sp>
        <p:nvSpPr>
          <p:cNvPr id="6" name="Content Placeholder 5">
            <a:extLst>
              <a:ext uri="{FF2B5EF4-FFF2-40B4-BE49-F238E27FC236}">
                <a16:creationId xmlns:a16="http://schemas.microsoft.com/office/drawing/2014/main" id="{FC162726-FDC0-F548-9ECD-8C156723114E}"/>
              </a:ext>
            </a:extLst>
          </p:cNvPr>
          <p:cNvSpPr>
            <a:spLocks noGrp="1"/>
          </p:cNvSpPr>
          <p:nvPr>
            <p:ph sz="half" idx="2"/>
          </p:nvPr>
        </p:nvSpPr>
        <p:spPr>
          <a:xfrm>
            <a:off x="838200" y="1690688"/>
            <a:ext cx="5181600" cy="4351338"/>
          </a:xfrm>
        </p:spPr>
        <p:txBody>
          <a:bodyPr/>
          <a:lstStyle/>
          <a:p>
            <a:r>
              <a:rPr lang="en-US" dirty="0" err="1"/>
              <a:t>Glumetza</a:t>
            </a:r>
            <a:r>
              <a:rPr lang="en-US" dirty="0"/>
              <a:t> 2,000 daily</a:t>
            </a:r>
          </a:p>
          <a:p>
            <a:r>
              <a:rPr lang="en-US" dirty="0"/>
              <a:t>Tresiba FlexTouch  70 units od </a:t>
            </a:r>
          </a:p>
          <a:p>
            <a:r>
              <a:rPr lang="en-US" dirty="0" err="1"/>
              <a:t>Ozempic</a:t>
            </a:r>
            <a:r>
              <a:rPr lang="en-US" dirty="0"/>
              <a:t> 1 mg 1 time weekly </a:t>
            </a:r>
          </a:p>
          <a:p>
            <a:r>
              <a:rPr lang="en-US" dirty="0" err="1"/>
              <a:t>Forxiga</a:t>
            </a:r>
            <a:r>
              <a:rPr lang="en-US" dirty="0"/>
              <a:t> 5 mg</a:t>
            </a:r>
          </a:p>
          <a:p>
            <a:endParaRPr lang="en-US" dirty="0"/>
          </a:p>
          <a:p>
            <a:r>
              <a:rPr lang="en-US" dirty="0"/>
              <a:t>A1C -9.0</a:t>
            </a:r>
          </a:p>
          <a:p>
            <a:endParaRPr lang="en-US" dirty="0"/>
          </a:p>
        </p:txBody>
      </p:sp>
    </p:spTree>
    <p:extLst>
      <p:ext uri="{BB962C8B-B14F-4D97-AF65-F5344CB8AC3E}">
        <p14:creationId xmlns:p14="http://schemas.microsoft.com/office/powerpoint/2010/main" val="436871345"/>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EEDA9C-8218-454A-8100-2BF761DAF2A6}"/>
              </a:ext>
            </a:extLst>
          </p:cNvPr>
          <p:cNvSpPr>
            <a:spLocks noGrp="1"/>
          </p:cNvSpPr>
          <p:nvPr>
            <p:ph type="title"/>
          </p:nvPr>
        </p:nvSpPr>
        <p:spPr/>
        <p:txBody>
          <a:bodyPr/>
          <a:lstStyle/>
          <a:p>
            <a:r>
              <a:rPr lang="en-US" dirty="0"/>
              <a:t>AM – Discrepant A1C</a:t>
            </a:r>
          </a:p>
        </p:txBody>
      </p:sp>
      <p:pic>
        <p:nvPicPr>
          <p:cNvPr id="5" name="Content Placeholder 4">
            <a:extLst>
              <a:ext uri="{FF2B5EF4-FFF2-40B4-BE49-F238E27FC236}">
                <a16:creationId xmlns:a16="http://schemas.microsoft.com/office/drawing/2014/main" id="{61A6A2DE-8D44-904D-A728-A9C5A7F2629B}"/>
              </a:ext>
            </a:extLst>
          </p:cNvPr>
          <p:cNvPicPr>
            <a:picLocks noGrp="1" noChangeAspect="1"/>
          </p:cNvPicPr>
          <p:nvPr>
            <p:ph sz="half" idx="1"/>
          </p:nvPr>
        </p:nvPicPr>
        <p:blipFill>
          <a:blip r:embed="rId2"/>
          <a:stretch>
            <a:fillRect/>
          </a:stretch>
        </p:blipFill>
        <p:spPr>
          <a:xfrm>
            <a:off x="6280322" y="226348"/>
            <a:ext cx="5193519" cy="6291993"/>
          </a:xfrm>
        </p:spPr>
      </p:pic>
      <p:sp>
        <p:nvSpPr>
          <p:cNvPr id="6" name="Content Placeholder 5">
            <a:extLst>
              <a:ext uri="{FF2B5EF4-FFF2-40B4-BE49-F238E27FC236}">
                <a16:creationId xmlns:a16="http://schemas.microsoft.com/office/drawing/2014/main" id="{FC162726-FDC0-F548-9ECD-8C156723114E}"/>
              </a:ext>
            </a:extLst>
          </p:cNvPr>
          <p:cNvSpPr>
            <a:spLocks noGrp="1"/>
          </p:cNvSpPr>
          <p:nvPr>
            <p:ph sz="half" idx="2"/>
          </p:nvPr>
        </p:nvSpPr>
        <p:spPr>
          <a:xfrm>
            <a:off x="838200" y="1690688"/>
            <a:ext cx="5181600" cy="4351338"/>
          </a:xfrm>
        </p:spPr>
        <p:txBody>
          <a:bodyPr/>
          <a:lstStyle/>
          <a:p>
            <a:endParaRPr lang="en-US" dirty="0"/>
          </a:p>
          <a:p>
            <a:r>
              <a:rPr lang="en-US" dirty="0" err="1"/>
              <a:t>Glumetza</a:t>
            </a:r>
            <a:r>
              <a:rPr lang="en-US" dirty="0"/>
              <a:t> 2,000 daily</a:t>
            </a:r>
          </a:p>
          <a:p>
            <a:r>
              <a:rPr lang="en-US" dirty="0"/>
              <a:t>Tresiba FlexTouch  70 units od </a:t>
            </a:r>
          </a:p>
          <a:p>
            <a:r>
              <a:rPr lang="en-US" dirty="0" err="1"/>
              <a:t>Ozempic</a:t>
            </a:r>
            <a:r>
              <a:rPr lang="en-US" dirty="0"/>
              <a:t> 1 mg 1 time weekly </a:t>
            </a:r>
          </a:p>
          <a:p>
            <a:r>
              <a:rPr lang="en-US" dirty="0" err="1"/>
              <a:t>Forxiga</a:t>
            </a:r>
            <a:r>
              <a:rPr lang="en-US" dirty="0"/>
              <a:t> 5 mg</a:t>
            </a:r>
          </a:p>
          <a:p>
            <a:endParaRPr lang="en-US" dirty="0"/>
          </a:p>
          <a:p>
            <a:r>
              <a:rPr lang="en-US" dirty="0"/>
              <a:t>A1C -9.0</a:t>
            </a:r>
          </a:p>
          <a:p>
            <a:endParaRPr lang="en-US" dirty="0"/>
          </a:p>
        </p:txBody>
      </p:sp>
    </p:spTree>
    <p:extLst>
      <p:ext uri="{BB962C8B-B14F-4D97-AF65-F5344CB8AC3E}">
        <p14:creationId xmlns:p14="http://schemas.microsoft.com/office/powerpoint/2010/main" val="560627096"/>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74D8B6-CC8B-B948-A738-4B8214739230}"/>
              </a:ext>
            </a:extLst>
          </p:cNvPr>
          <p:cNvSpPr>
            <a:spLocks noGrp="1"/>
          </p:cNvSpPr>
          <p:nvPr>
            <p:ph type="title"/>
          </p:nvPr>
        </p:nvSpPr>
        <p:spPr/>
        <p:txBody>
          <a:bodyPr/>
          <a:lstStyle/>
          <a:p>
            <a:r>
              <a:rPr lang="en-US" dirty="0"/>
              <a:t>GF</a:t>
            </a:r>
          </a:p>
        </p:txBody>
      </p:sp>
      <p:pic>
        <p:nvPicPr>
          <p:cNvPr id="9" name="Content Placeholder 8">
            <a:extLst>
              <a:ext uri="{FF2B5EF4-FFF2-40B4-BE49-F238E27FC236}">
                <a16:creationId xmlns:a16="http://schemas.microsoft.com/office/drawing/2014/main" id="{B7D18DDD-DCB8-5A46-9C11-CCA734C20205}"/>
              </a:ext>
            </a:extLst>
          </p:cNvPr>
          <p:cNvPicPr>
            <a:picLocks noGrp="1" noChangeAspect="1"/>
          </p:cNvPicPr>
          <p:nvPr>
            <p:ph sz="half" idx="1"/>
          </p:nvPr>
        </p:nvPicPr>
        <p:blipFill>
          <a:blip r:embed="rId2"/>
          <a:stretch>
            <a:fillRect/>
          </a:stretch>
        </p:blipFill>
        <p:spPr>
          <a:xfrm>
            <a:off x="6606596" y="594232"/>
            <a:ext cx="5196061" cy="5660263"/>
          </a:xfrm>
        </p:spPr>
      </p:pic>
      <p:sp>
        <p:nvSpPr>
          <p:cNvPr id="10" name="Content Placeholder 9">
            <a:extLst>
              <a:ext uri="{FF2B5EF4-FFF2-40B4-BE49-F238E27FC236}">
                <a16:creationId xmlns:a16="http://schemas.microsoft.com/office/drawing/2014/main" id="{8B30E83F-5EB2-D84D-AABE-E3C4AE214274}"/>
              </a:ext>
            </a:extLst>
          </p:cNvPr>
          <p:cNvSpPr>
            <a:spLocks noGrp="1"/>
          </p:cNvSpPr>
          <p:nvPr>
            <p:ph sz="half" idx="2"/>
          </p:nvPr>
        </p:nvSpPr>
        <p:spPr>
          <a:xfrm>
            <a:off x="914400" y="1581785"/>
            <a:ext cx="5181600" cy="4351338"/>
          </a:xfrm>
        </p:spPr>
        <p:txBody>
          <a:bodyPr/>
          <a:lstStyle/>
          <a:p>
            <a:r>
              <a:rPr lang="en-US" dirty="0"/>
              <a:t>A1C 10.7</a:t>
            </a:r>
          </a:p>
          <a:p>
            <a:endParaRPr lang="en-US" dirty="0"/>
          </a:p>
          <a:p>
            <a:r>
              <a:rPr lang="en-US" dirty="0"/>
              <a:t>Janumet XR 100/1000</a:t>
            </a:r>
          </a:p>
          <a:p>
            <a:r>
              <a:rPr lang="en-US" dirty="0" err="1"/>
              <a:t>Diamicron</a:t>
            </a:r>
            <a:r>
              <a:rPr lang="en-US" dirty="0"/>
              <a:t> MR 120 od</a:t>
            </a:r>
          </a:p>
          <a:p>
            <a:r>
              <a:rPr lang="en-US" dirty="0"/>
              <a:t>Jardiance 10 mg od</a:t>
            </a:r>
          </a:p>
          <a:p>
            <a:r>
              <a:rPr lang="en-US" dirty="0"/>
              <a:t>Doesn’t want injections</a:t>
            </a:r>
          </a:p>
        </p:txBody>
      </p:sp>
    </p:spTree>
    <p:extLst>
      <p:ext uri="{BB962C8B-B14F-4D97-AF65-F5344CB8AC3E}">
        <p14:creationId xmlns:p14="http://schemas.microsoft.com/office/powerpoint/2010/main" val="2073020197"/>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C5B6-ED04-894D-8940-3C42B43BD358}"/>
              </a:ext>
            </a:extLst>
          </p:cNvPr>
          <p:cNvSpPr>
            <a:spLocks noGrp="1"/>
          </p:cNvSpPr>
          <p:nvPr>
            <p:ph type="title"/>
          </p:nvPr>
        </p:nvSpPr>
        <p:spPr/>
        <p:txBody>
          <a:bodyPr/>
          <a:lstStyle/>
          <a:p>
            <a:r>
              <a:rPr lang="en-US"/>
              <a:t>GF </a:t>
            </a:r>
            <a:r>
              <a:rPr lang="en-US" dirty="0"/>
              <a:t>– Type 2</a:t>
            </a:r>
          </a:p>
        </p:txBody>
      </p:sp>
      <p:pic>
        <p:nvPicPr>
          <p:cNvPr id="5" name="Content Placeholder 4">
            <a:extLst>
              <a:ext uri="{FF2B5EF4-FFF2-40B4-BE49-F238E27FC236}">
                <a16:creationId xmlns:a16="http://schemas.microsoft.com/office/drawing/2014/main" id="{BFCEB41A-93F2-0C43-BBA5-9586CBD1AB20}"/>
              </a:ext>
            </a:extLst>
          </p:cNvPr>
          <p:cNvPicPr>
            <a:picLocks noGrp="1" noChangeAspect="1"/>
          </p:cNvPicPr>
          <p:nvPr>
            <p:ph sz="half" idx="1"/>
          </p:nvPr>
        </p:nvPicPr>
        <p:blipFill>
          <a:blip r:embed="rId2"/>
          <a:stretch>
            <a:fillRect/>
          </a:stretch>
        </p:blipFill>
        <p:spPr>
          <a:xfrm rot="5400000">
            <a:off x="6165342" y="953262"/>
            <a:ext cx="6748272" cy="5061204"/>
          </a:xfrm>
        </p:spPr>
      </p:pic>
      <p:sp>
        <p:nvSpPr>
          <p:cNvPr id="6" name="Content Placeholder 5">
            <a:extLst>
              <a:ext uri="{FF2B5EF4-FFF2-40B4-BE49-F238E27FC236}">
                <a16:creationId xmlns:a16="http://schemas.microsoft.com/office/drawing/2014/main" id="{145957DF-B7E5-5C40-BE3E-090FCB102254}"/>
              </a:ext>
            </a:extLst>
          </p:cNvPr>
          <p:cNvSpPr>
            <a:spLocks noGrp="1"/>
          </p:cNvSpPr>
          <p:nvPr>
            <p:ph sz="half" idx="2"/>
          </p:nvPr>
        </p:nvSpPr>
        <p:spPr>
          <a:xfrm>
            <a:off x="838200" y="1690688"/>
            <a:ext cx="5181600" cy="4351338"/>
          </a:xfrm>
        </p:spPr>
        <p:txBody>
          <a:bodyPr/>
          <a:lstStyle/>
          <a:p>
            <a:endParaRPr lang="en-US" dirty="0"/>
          </a:p>
          <a:p>
            <a:endParaRPr lang="en-US" dirty="0"/>
          </a:p>
        </p:txBody>
      </p:sp>
    </p:spTree>
    <p:extLst>
      <p:ext uri="{BB962C8B-B14F-4D97-AF65-F5344CB8AC3E}">
        <p14:creationId xmlns:p14="http://schemas.microsoft.com/office/powerpoint/2010/main" val="1207258647"/>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B16771-74AB-A041-A382-1468E4C2DA3E}"/>
              </a:ext>
            </a:extLst>
          </p:cNvPr>
          <p:cNvSpPr>
            <a:spLocks noGrp="1"/>
          </p:cNvSpPr>
          <p:nvPr>
            <p:ph type="title"/>
          </p:nvPr>
        </p:nvSpPr>
        <p:spPr/>
        <p:txBody>
          <a:bodyPr/>
          <a:lstStyle/>
          <a:p>
            <a:r>
              <a:rPr lang="en-US" dirty="0"/>
              <a:t>TS -26 </a:t>
            </a:r>
            <a:r>
              <a:rPr lang="en-US" dirty="0" err="1"/>
              <a:t>yo</a:t>
            </a:r>
            <a:r>
              <a:rPr lang="en-US" dirty="0"/>
              <a:t> male Type 1</a:t>
            </a:r>
          </a:p>
        </p:txBody>
      </p:sp>
      <p:pic>
        <p:nvPicPr>
          <p:cNvPr id="5" name="Content Placeholder 4">
            <a:extLst>
              <a:ext uri="{FF2B5EF4-FFF2-40B4-BE49-F238E27FC236}">
                <a16:creationId xmlns:a16="http://schemas.microsoft.com/office/drawing/2014/main" id="{6873D131-56D0-6142-9CB7-6F7C313109DA}"/>
              </a:ext>
            </a:extLst>
          </p:cNvPr>
          <p:cNvPicPr>
            <a:picLocks noGrp="1" noChangeAspect="1"/>
          </p:cNvPicPr>
          <p:nvPr>
            <p:ph sz="half" idx="1"/>
          </p:nvPr>
        </p:nvPicPr>
        <p:blipFill>
          <a:blip r:embed="rId2"/>
          <a:stretch>
            <a:fillRect/>
          </a:stretch>
        </p:blipFill>
        <p:spPr>
          <a:xfrm>
            <a:off x="6271800" y="185083"/>
            <a:ext cx="5333011" cy="6507544"/>
          </a:xfrm>
        </p:spPr>
      </p:pic>
      <p:sp>
        <p:nvSpPr>
          <p:cNvPr id="7" name="Content Placeholder 6">
            <a:extLst>
              <a:ext uri="{FF2B5EF4-FFF2-40B4-BE49-F238E27FC236}">
                <a16:creationId xmlns:a16="http://schemas.microsoft.com/office/drawing/2014/main" id="{49AEEC4F-04C9-944F-8D91-3852ED86B32B}"/>
              </a:ext>
            </a:extLst>
          </p:cNvPr>
          <p:cNvSpPr>
            <a:spLocks noGrp="1"/>
          </p:cNvSpPr>
          <p:nvPr>
            <p:ph sz="half" idx="2"/>
          </p:nvPr>
        </p:nvSpPr>
        <p:spPr>
          <a:xfrm>
            <a:off x="838200" y="1798731"/>
            <a:ext cx="5181600" cy="4351338"/>
          </a:xfrm>
        </p:spPr>
        <p:txBody>
          <a:bodyPr/>
          <a:lstStyle/>
          <a:p>
            <a:r>
              <a:rPr lang="en-US" dirty="0"/>
              <a:t>Nov 2019 	</a:t>
            </a:r>
          </a:p>
          <a:p>
            <a:pPr lvl="1"/>
            <a:r>
              <a:rPr lang="en-US" dirty="0"/>
              <a:t>2 month </a:t>
            </a:r>
            <a:r>
              <a:rPr lang="en-US" dirty="0" err="1"/>
              <a:t>wt</a:t>
            </a:r>
            <a:r>
              <a:rPr lang="en-US" dirty="0"/>
              <a:t> loss/polyuria</a:t>
            </a:r>
          </a:p>
          <a:p>
            <a:pPr lvl="1"/>
            <a:r>
              <a:rPr lang="en-US" dirty="0" err="1"/>
              <a:t>Glu</a:t>
            </a:r>
            <a:r>
              <a:rPr lang="en-US" dirty="0"/>
              <a:t> 45, HCO3 16, pH 7.3</a:t>
            </a:r>
          </a:p>
          <a:p>
            <a:r>
              <a:rPr lang="en-US" dirty="0"/>
              <a:t>Lantus 6 u </a:t>
            </a:r>
            <a:r>
              <a:rPr lang="en-US" dirty="0" err="1"/>
              <a:t>hs</a:t>
            </a:r>
            <a:endParaRPr lang="en-US" dirty="0"/>
          </a:p>
          <a:p>
            <a:r>
              <a:rPr lang="en-US" dirty="0" err="1"/>
              <a:t>Apidra</a:t>
            </a:r>
            <a:r>
              <a:rPr lang="en-US" dirty="0"/>
              <a:t> – 2 u ac meals</a:t>
            </a:r>
          </a:p>
          <a:p>
            <a:r>
              <a:rPr lang="en-US" dirty="0"/>
              <a:t>BMI - 25</a:t>
            </a:r>
          </a:p>
          <a:p>
            <a:pPr lvl="2"/>
            <a:endParaRPr lang="en-US" dirty="0"/>
          </a:p>
          <a:p>
            <a:pPr lvl="2"/>
            <a:endParaRPr lang="en-US" dirty="0"/>
          </a:p>
          <a:p>
            <a:pPr lvl="2"/>
            <a:endParaRPr lang="en-US" dirty="0"/>
          </a:p>
          <a:p>
            <a:pPr lvl="2"/>
            <a:endParaRPr lang="en-US" dirty="0"/>
          </a:p>
          <a:p>
            <a:pPr lvl="2"/>
            <a:endParaRPr lang="en-US" dirty="0"/>
          </a:p>
          <a:p>
            <a:pPr lvl="2"/>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2056329996"/>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B3B16771-74AB-A041-A382-1468E4C2DA3E}"/>
              </a:ext>
            </a:extLst>
          </p:cNvPr>
          <p:cNvSpPr>
            <a:spLocks noGrp="1"/>
          </p:cNvSpPr>
          <p:nvPr>
            <p:ph type="title"/>
          </p:nvPr>
        </p:nvSpPr>
        <p:spPr/>
        <p:txBody>
          <a:bodyPr/>
          <a:lstStyle/>
          <a:p>
            <a:r>
              <a:rPr lang="en-US" dirty="0"/>
              <a:t>TS -26 </a:t>
            </a:r>
            <a:r>
              <a:rPr lang="en-US" dirty="0" err="1"/>
              <a:t>yo</a:t>
            </a:r>
            <a:r>
              <a:rPr lang="en-US" dirty="0"/>
              <a:t> male Type 1</a:t>
            </a:r>
          </a:p>
        </p:txBody>
      </p:sp>
      <p:pic>
        <p:nvPicPr>
          <p:cNvPr id="5" name="Content Placeholder 4">
            <a:extLst>
              <a:ext uri="{FF2B5EF4-FFF2-40B4-BE49-F238E27FC236}">
                <a16:creationId xmlns:a16="http://schemas.microsoft.com/office/drawing/2014/main" id="{6873D131-56D0-6142-9CB7-6F7C313109DA}"/>
              </a:ext>
            </a:extLst>
          </p:cNvPr>
          <p:cNvPicPr>
            <a:picLocks noGrp="1" noChangeAspect="1"/>
          </p:cNvPicPr>
          <p:nvPr>
            <p:ph sz="half" idx="1"/>
          </p:nvPr>
        </p:nvPicPr>
        <p:blipFill>
          <a:blip r:embed="rId2"/>
          <a:stretch>
            <a:fillRect/>
          </a:stretch>
        </p:blipFill>
        <p:spPr>
          <a:xfrm>
            <a:off x="6271800" y="185083"/>
            <a:ext cx="5333011" cy="6507544"/>
          </a:xfrm>
        </p:spPr>
      </p:pic>
      <p:sp>
        <p:nvSpPr>
          <p:cNvPr id="7" name="Content Placeholder 6">
            <a:extLst>
              <a:ext uri="{FF2B5EF4-FFF2-40B4-BE49-F238E27FC236}">
                <a16:creationId xmlns:a16="http://schemas.microsoft.com/office/drawing/2014/main" id="{49AEEC4F-04C9-944F-8D91-3852ED86B32B}"/>
              </a:ext>
            </a:extLst>
          </p:cNvPr>
          <p:cNvSpPr>
            <a:spLocks noGrp="1"/>
          </p:cNvSpPr>
          <p:nvPr>
            <p:ph sz="half" idx="2"/>
          </p:nvPr>
        </p:nvSpPr>
        <p:spPr>
          <a:xfrm>
            <a:off x="838200" y="1798731"/>
            <a:ext cx="5181600" cy="4351338"/>
          </a:xfrm>
        </p:spPr>
        <p:txBody>
          <a:bodyPr/>
          <a:lstStyle/>
          <a:p>
            <a:r>
              <a:rPr lang="en-US" dirty="0"/>
              <a:t>Nov 2021 	</a:t>
            </a:r>
          </a:p>
          <a:p>
            <a:pPr lvl="1"/>
            <a:r>
              <a:rPr lang="en-US" dirty="0"/>
              <a:t>2 month </a:t>
            </a:r>
            <a:r>
              <a:rPr lang="en-US" dirty="0" err="1"/>
              <a:t>wt</a:t>
            </a:r>
            <a:r>
              <a:rPr lang="en-US" dirty="0"/>
              <a:t> loss/polyuria</a:t>
            </a:r>
          </a:p>
          <a:p>
            <a:pPr lvl="1"/>
            <a:r>
              <a:rPr lang="en-US" dirty="0" err="1"/>
              <a:t>Glu</a:t>
            </a:r>
            <a:r>
              <a:rPr lang="en-US" dirty="0"/>
              <a:t> 45, HCO3 16, pH 7.3</a:t>
            </a:r>
          </a:p>
          <a:p>
            <a:r>
              <a:rPr lang="en-US" dirty="0"/>
              <a:t>Lantus 6 u </a:t>
            </a:r>
            <a:r>
              <a:rPr lang="en-US" dirty="0" err="1"/>
              <a:t>hs</a:t>
            </a:r>
            <a:endParaRPr lang="en-US" dirty="0"/>
          </a:p>
          <a:p>
            <a:r>
              <a:rPr lang="en-US" dirty="0" err="1"/>
              <a:t>Apidra</a:t>
            </a:r>
            <a:r>
              <a:rPr lang="en-US" dirty="0"/>
              <a:t> – 2 u ac meals</a:t>
            </a:r>
          </a:p>
          <a:p>
            <a:r>
              <a:rPr lang="en-US" dirty="0"/>
              <a:t>BMI - 25</a:t>
            </a:r>
          </a:p>
          <a:p>
            <a:endParaRPr lang="en-US" dirty="0"/>
          </a:p>
          <a:p>
            <a:r>
              <a:rPr lang="en-US" dirty="0"/>
              <a:t>C peptide – 1350</a:t>
            </a:r>
          </a:p>
          <a:p>
            <a:pPr lvl="1"/>
            <a:r>
              <a:rPr lang="en-US" dirty="0" err="1"/>
              <a:t>Glu</a:t>
            </a:r>
            <a:r>
              <a:rPr lang="en-US" dirty="0"/>
              <a:t> 6.3</a:t>
            </a:r>
          </a:p>
          <a:p>
            <a:pPr lvl="1"/>
            <a:endParaRPr lang="en-US" dirty="0"/>
          </a:p>
          <a:p>
            <a:pPr lvl="1"/>
            <a:endParaRPr lang="en-US" dirty="0"/>
          </a:p>
          <a:p>
            <a:pPr lvl="2"/>
            <a:endParaRPr lang="en-US" dirty="0"/>
          </a:p>
          <a:p>
            <a:pPr lvl="2"/>
            <a:endParaRPr lang="en-US" dirty="0"/>
          </a:p>
          <a:p>
            <a:pPr lvl="2"/>
            <a:endParaRPr lang="en-US" dirty="0"/>
          </a:p>
          <a:p>
            <a:pPr lvl="2"/>
            <a:endParaRPr lang="en-US" dirty="0"/>
          </a:p>
          <a:p>
            <a:pPr lvl="2"/>
            <a:endParaRPr lang="en-US" dirty="0"/>
          </a:p>
          <a:p>
            <a:pPr lvl="2"/>
            <a:endParaRPr lang="en-US" dirty="0"/>
          </a:p>
          <a:p>
            <a:endParaRPr lang="en-US" dirty="0"/>
          </a:p>
          <a:p>
            <a:endParaRPr lang="en-US" dirty="0"/>
          </a:p>
          <a:p>
            <a:pPr lvl="1"/>
            <a:endParaRPr lang="en-US" dirty="0"/>
          </a:p>
        </p:txBody>
      </p:sp>
    </p:spTree>
    <p:extLst>
      <p:ext uri="{BB962C8B-B14F-4D97-AF65-F5344CB8AC3E}">
        <p14:creationId xmlns:p14="http://schemas.microsoft.com/office/powerpoint/2010/main" val="291627902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839CECC-39BC-9248-A8F6-BEDC60F20871}"/>
              </a:ext>
            </a:extLst>
          </p:cNvPr>
          <p:cNvSpPr>
            <a:spLocks noGrp="1"/>
          </p:cNvSpPr>
          <p:nvPr>
            <p:ph type="title"/>
          </p:nvPr>
        </p:nvSpPr>
        <p:spPr/>
        <p:txBody>
          <a:bodyPr/>
          <a:lstStyle/>
          <a:p>
            <a:r>
              <a:rPr lang="en-US" dirty="0"/>
              <a:t>Objectives</a:t>
            </a:r>
          </a:p>
        </p:txBody>
      </p:sp>
      <p:sp>
        <p:nvSpPr>
          <p:cNvPr id="3" name="Content Placeholder 2">
            <a:extLst>
              <a:ext uri="{FF2B5EF4-FFF2-40B4-BE49-F238E27FC236}">
                <a16:creationId xmlns:a16="http://schemas.microsoft.com/office/drawing/2014/main" id="{24DF5C96-437C-214E-A103-5FAD5B050843}"/>
              </a:ext>
            </a:extLst>
          </p:cNvPr>
          <p:cNvSpPr>
            <a:spLocks noGrp="1"/>
          </p:cNvSpPr>
          <p:nvPr>
            <p:ph idx="1"/>
          </p:nvPr>
        </p:nvSpPr>
        <p:spPr/>
        <p:txBody>
          <a:bodyPr>
            <a:normAutofit lnSpcReduction="10000"/>
          </a:bodyPr>
          <a:lstStyle/>
          <a:p>
            <a:r>
              <a:rPr lang="en-US" dirty="0"/>
              <a:t>Discuss how glucose sensor technology can help facilitate virtual and in-person diabetes care within a primary care setting</a:t>
            </a:r>
          </a:p>
          <a:p>
            <a:endParaRPr lang="en-US" dirty="0"/>
          </a:p>
          <a:p>
            <a:r>
              <a:rPr lang="en-US" dirty="0"/>
              <a:t>Explain how sensor data , such as time in range, can be used in conjunction with A1C to guide diabetes management decisions</a:t>
            </a:r>
          </a:p>
          <a:p>
            <a:endParaRPr lang="en-US" dirty="0"/>
          </a:p>
          <a:p>
            <a:r>
              <a:rPr lang="en-US" dirty="0"/>
              <a:t>Describe the impact that glucose sensing technology can have on diabetes self-management and outcomes.</a:t>
            </a:r>
          </a:p>
          <a:p>
            <a:endParaRPr lang="en-US" dirty="0"/>
          </a:p>
          <a:p>
            <a:r>
              <a:rPr lang="en-US" dirty="0"/>
              <a:t>Interpret data from </a:t>
            </a:r>
            <a:r>
              <a:rPr lang="en-US" dirty="0" err="1"/>
              <a:t>isCGMS</a:t>
            </a:r>
            <a:r>
              <a:rPr lang="en-US" dirty="0"/>
              <a:t> to facilitate clinical decision making </a:t>
            </a:r>
          </a:p>
        </p:txBody>
      </p:sp>
    </p:spTree>
    <p:extLst>
      <p:ext uri="{BB962C8B-B14F-4D97-AF65-F5344CB8AC3E}">
        <p14:creationId xmlns:p14="http://schemas.microsoft.com/office/powerpoint/2010/main" val="204408615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5CC5B6-ED04-894D-8940-3C42B43BD358}"/>
              </a:ext>
            </a:extLst>
          </p:cNvPr>
          <p:cNvSpPr>
            <a:spLocks noGrp="1"/>
          </p:cNvSpPr>
          <p:nvPr>
            <p:ph type="title"/>
          </p:nvPr>
        </p:nvSpPr>
        <p:spPr/>
        <p:txBody>
          <a:bodyPr/>
          <a:lstStyle/>
          <a:p>
            <a:r>
              <a:rPr lang="en-US" dirty="0"/>
              <a:t>CV – Type 2</a:t>
            </a:r>
          </a:p>
        </p:txBody>
      </p:sp>
      <p:pic>
        <p:nvPicPr>
          <p:cNvPr id="5" name="Content Placeholder 4">
            <a:extLst>
              <a:ext uri="{FF2B5EF4-FFF2-40B4-BE49-F238E27FC236}">
                <a16:creationId xmlns:a16="http://schemas.microsoft.com/office/drawing/2014/main" id="{BFCEB41A-93F2-0C43-BBA5-9586CBD1AB20}"/>
              </a:ext>
            </a:extLst>
          </p:cNvPr>
          <p:cNvPicPr>
            <a:picLocks noGrp="1" noChangeAspect="1"/>
          </p:cNvPicPr>
          <p:nvPr>
            <p:ph sz="half" idx="1"/>
          </p:nvPr>
        </p:nvPicPr>
        <p:blipFill>
          <a:blip r:embed="rId2"/>
          <a:stretch>
            <a:fillRect/>
          </a:stretch>
        </p:blipFill>
        <p:spPr>
          <a:xfrm rot="5400000">
            <a:off x="6165342" y="953262"/>
            <a:ext cx="6748272" cy="5061204"/>
          </a:xfrm>
        </p:spPr>
      </p:pic>
      <p:sp>
        <p:nvSpPr>
          <p:cNvPr id="6" name="Content Placeholder 5">
            <a:extLst>
              <a:ext uri="{FF2B5EF4-FFF2-40B4-BE49-F238E27FC236}">
                <a16:creationId xmlns:a16="http://schemas.microsoft.com/office/drawing/2014/main" id="{145957DF-B7E5-5C40-BE3E-090FCB102254}"/>
              </a:ext>
            </a:extLst>
          </p:cNvPr>
          <p:cNvSpPr>
            <a:spLocks noGrp="1"/>
          </p:cNvSpPr>
          <p:nvPr>
            <p:ph sz="half" idx="2"/>
          </p:nvPr>
        </p:nvSpPr>
        <p:spPr>
          <a:xfrm>
            <a:off x="838200" y="1690688"/>
            <a:ext cx="5181600" cy="4351338"/>
          </a:xfrm>
        </p:spPr>
        <p:txBody>
          <a:bodyPr/>
          <a:lstStyle/>
          <a:p>
            <a:r>
              <a:rPr lang="en-US" dirty="0"/>
              <a:t>20 </a:t>
            </a:r>
            <a:r>
              <a:rPr lang="en-US" dirty="0" err="1"/>
              <a:t>yo</a:t>
            </a:r>
            <a:r>
              <a:rPr lang="en-US" dirty="0"/>
              <a:t> male autism</a:t>
            </a:r>
          </a:p>
          <a:p>
            <a:endParaRPr lang="en-US" dirty="0"/>
          </a:p>
          <a:p>
            <a:r>
              <a:rPr lang="en-US" dirty="0" err="1"/>
              <a:t>Diamicron</a:t>
            </a:r>
            <a:r>
              <a:rPr lang="en-US" dirty="0"/>
              <a:t> 120 od</a:t>
            </a:r>
          </a:p>
          <a:p>
            <a:r>
              <a:rPr lang="en-US" dirty="0" err="1"/>
              <a:t>Trajenta</a:t>
            </a:r>
            <a:r>
              <a:rPr lang="en-US" dirty="0"/>
              <a:t> 5 mg od</a:t>
            </a:r>
          </a:p>
          <a:p>
            <a:r>
              <a:rPr lang="en-US" dirty="0"/>
              <a:t>Metformin 1 g bid</a:t>
            </a:r>
          </a:p>
          <a:p>
            <a:r>
              <a:rPr lang="en-US" dirty="0"/>
              <a:t>Actos 30 mg od</a:t>
            </a:r>
          </a:p>
          <a:p>
            <a:endParaRPr lang="en-US" dirty="0"/>
          </a:p>
          <a:p>
            <a:endParaRPr lang="en-US" dirty="0"/>
          </a:p>
        </p:txBody>
      </p:sp>
    </p:spTree>
    <p:extLst>
      <p:ext uri="{BB962C8B-B14F-4D97-AF65-F5344CB8AC3E}">
        <p14:creationId xmlns:p14="http://schemas.microsoft.com/office/powerpoint/2010/main" val="319709597"/>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F802A-AA30-7E35-7330-8BA50AE05A14}"/>
              </a:ext>
            </a:extLst>
          </p:cNvPr>
          <p:cNvSpPr>
            <a:spLocks noGrp="1"/>
          </p:cNvSpPr>
          <p:nvPr>
            <p:ph type="title"/>
          </p:nvPr>
        </p:nvSpPr>
        <p:spPr/>
        <p:txBody>
          <a:bodyPr/>
          <a:lstStyle/>
          <a:p>
            <a:r>
              <a:rPr lang="en-CA" dirty="0"/>
              <a:t>HB – 66 </a:t>
            </a:r>
            <a:r>
              <a:rPr lang="en-CA" dirty="0" err="1"/>
              <a:t>yo</a:t>
            </a:r>
            <a:r>
              <a:rPr lang="en-CA" dirty="0"/>
              <a:t> male</a:t>
            </a:r>
          </a:p>
        </p:txBody>
      </p:sp>
      <p:sp>
        <p:nvSpPr>
          <p:cNvPr id="3" name="Content Placeholder 2">
            <a:extLst>
              <a:ext uri="{FF2B5EF4-FFF2-40B4-BE49-F238E27FC236}">
                <a16:creationId xmlns:a16="http://schemas.microsoft.com/office/drawing/2014/main" id="{B47E8591-896E-CD57-D826-C366F38AA721}"/>
              </a:ext>
            </a:extLst>
          </p:cNvPr>
          <p:cNvSpPr>
            <a:spLocks noGrp="1"/>
          </p:cNvSpPr>
          <p:nvPr>
            <p:ph sz="half" idx="1"/>
          </p:nvPr>
        </p:nvSpPr>
        <p:spPr/>
        <p:txBody>
          <a:bodyPr/>
          <a:lstStyle/>
          <a:p>
            <a:r>
              <a:rPr lang="en-CA" dirty="0"/>
              <a:t>Type 1 DM x 20 years</a:t>
            </a:r>
          </a:p>
          <a:p>
            <a:r>
              <a:rPr lang="en-CA" dirty="0"/>
              <a:t>Tresiba 95 u </a:t>
            </a:r>
            <a:r>
              <a:rPr lang="en-CA" dirty="0" err="1"/>
              <a:t>sc</a:t>
            </a:r>
            <a:r>
              <a:rPr lang="en-CA" dirty="0"/>
              <a:t> </a:t>
            </a:r>
            <a:r>
              <a:rPr lang="en-CA" dirty="0" err="1"/>
              <a:t>hs</a:t>
            </a:r>
            <a:endParaRPr lang="en-CA" dirty="0"/>
          </a:p>
          <a:p>
            <a:r>
              <a:rPr lang="en-CA" dirty="0"/>
              <a:t>Humalog 45-70 u ac meals</a:t>
            </a:r>
          </a:p>
          <a:p>
            <a:r>
              <a:rPr lang="en-CA" dirty="0" err="1"/>
              <a:t>Prev</a:t>
            </a:r>
            <a:r>
              <a:rPr lang="en-CA" dirty="0"/>
              <a:t> Ozempic - Pancreatitis</a:t>
            </a:r>
          </a:p>
        </p:txBody>
      </p:sp>
      <p:pic>
        <p:nvPicPr>
          <p:cNvPr id="6" name="Content Placeholder 5" descr="A picture containing text, sketch, paper, drawing&#10;&#10;Description automatically generated">
            <a:extLst>
              <a:ext uri="{FF2B5EF4-FFF2-40B4-BE49-F238E27FC236}">
                <a16:creationId xmlns:a16="http://schemas.microsoft.com/office/drawing/2014/main" id="{0F5017D1-35C8-5CE8-58A5-3B7F684AFBB6}"/>
              </a:ext>
            </a:extLst>
          </p:cNvPr>
          <p:cNvPicPr>
            <a:picLocks noGrp="1" noChangeAspect="1"/>
          </p:cNvPicPr>
          <p:nvPr>
            <p:ph sz="half" idx="2"/>
          </p:nvPr>
        </p:nvPicPr>
        <p:blipFill>
          <a:blip r:embed="rId2"/>
          <a:stretch>
            <a:fillRect/>
          </a:stretch>
        </p:blipFill>
        <p:spPr>
          <a:xfrm>
            <a:off x="5681134" y="1690688"/>
            <a:ext cx="6223443" cy="4667581"/>
          </a:xfrm>
        </p:spPr>
      </p:pic>
    </p:spTree>
    <p:extLst>
      <p:ext uri="{BB962C8B-B14F-4D97-AF65-F5344CB8AC3E}">
        <p14:creationId xmlns:p14="http://schemas.microsoft.com/office/powerpoint/2010/main" val="560589179"/>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1F802A-AA30-7E35-7330-8BA50AE05A14}"/>
              </a:ext>
            </a:extLst>
          </p:cNvPr>
          <p:cNvSpPr>
            <a:spLocks noGrp="1"/>
          </p:cNvSpPr>
          <p:nvPr>
            <p:ph type="title"/>
          </p:nvPr>
        </p:nvSpPr>
        <p:spPr/>
        <p:txBody>
          <a:bodyPr/>
          <a:lstStyle/>
          <a:p>
            <a:r>
              <a:rPr lang="en-CA" dirty="0"/>
              <a:t>HB – 66 </a:t>
            </a:r>
            <a:r>
              <a:rPr lang="en-CA" dirty="0" err="1"/>
              <a:t>yo</a:t>
            </a:r>
            <a:r>
              <a:rPr lang="en-CA" dirty="0"/>
              <a:t> male</a:t>
            </a:r>
          </a:p>
        </p:txBody>
      </p:sp>
      <p:sp>
        <p:nvSpPr>
          <p:cNvPr id="3" name="Content Placeholder 2">
            <a:extLst>
              <a:ext uri="{FF2B5EF4-FFF2-40B4-BE49-F238E27FC236}">
                <a16:creationId xmlns:a16="http://schemas.microsoft.com/office/drawing/2014/main" id="{B47E8591-896E-CD57-D826-C366F38AA721}"/>
              </a:ext>
            </a:extLst>
          </p:cNvPr>
          <p:cNvSpPr>
            <a:spLocks noGrp="1"/>
          </p:cNvSpPr>
          <p:nvPr>
            <p:ph sz="half" idx="1"/>
          </p:nvPr>
        </p:nvSpPr>
        <p:spPr/>
        <p:txBody>
          <a:bodyPr/>
          <a:lstStyle/>
          <a:p>
            <a:r>
              <a:rPr lang="en-CA" dirty="0"/>
              <a:t>Type 1 DM x 20 years</a:t>
            </a:r>
          </a:p>
          <a:p>
            <a:r>
              <a:rPr lang="en-CA" dirty="0"/>
              <a:t>Tresiba 95 u </a:t>
            </a:r>
            <a:r>
              <a:rPr lang="en-CA" dirty="0" err="1"/>
              <a:t>sc</a:t>
            </a:r>
            <a:r>
              <a:rPr lang="en-CA" dirty="0"/>
              <a:t> </a:t>
            </a:r>
            <a:r>
              <a:rPr lang="en-CA" dirty="0" err="1"/>
              <a:t>hs</a:t>
            </a:r>
            <a:endParaRPr lang="en-CA" dirty="0"/>
          </a:p>
          <a:p>
            <a:r>
              <a:rPr lang="en-CA" dirty="0"/>
              <a:t>Humalog 45-70 u ac meals</a:t>
            </a:r>
          </a:p>
          <a:p>
            <a:r>
              <a:rPr lang="en-CA" dirty="0" err="1"/>
              <a:t>Prev</a:t>
            </a:r>
            <a:r>
              <a:rPr lang="en-CA" dirty="0"/>
              <a:t> Ozempic – Pancreatitis</a:t>
            </a:r>
          </a:p>
          <a:p>
            <a:endParaRPr lang="en-CA" dirty="0"/>
          </a:p>
          <a:p>
            <a:endParaRPr lang="en-CA" dirty="0"/>
          </a:p>
          <a:p>
            <a:r>
              <a:rPr lang="en-CA" dirty="0"/>
              <a:t>NPH 20 u </a:t>
            </a:r>
            <a:r>
              <a:rPr lang="en-CA" dirty="0" err="1"/>
              <a:t>hs</a:t>
            </a:r>
            <a:endParaRPr lang="en-CA" dirty="0"/>
          </a:p>
        </p:txBody>
      </p:sp>
      <p:pic>
        <p:nvPicPr>
          <p:cNvPr id="6" name="Content Placeholder 5" descr="A picture containing text, sketch, paper, drawing&#10;&#10;Description automatically generated">
            <a:extLst>
              <a:ext uri="{FF2B5EF4-FFF2-40B4-BE49-F238E27FC236}">
                <a16:creationId xmlns:a16="http://schemas.microsoft.com/office/drawing/2014/main" id="{0F5017D1-35C8-5CE8-58A5-3B7F684AFBB6}"/>
              </a:ext>
            </a:extLst>
          </p:cNvPr>
          <p:cNvPicPr>
            <a:picLocks noGrp="1" noChangeAspect="1"/>
          </p:cNvPicPr>
          <p:nvPr>
            <p:ph sz="half" idx="2"/>
          </p:nvPr>
        </p:nvPicPr>
        <p:blipFill>
          <a:blip r:embed="rId2"/>
          <a:stretch>
            <a:fillRect/>
          </a:stretch>
        </p:blipFill>
        <p:spPr>
          <a:xfrm>
            <a:off x="5681134" y="1690688"/>
            <a:ext cx="6223443" cy="4667581"/>
          </a:xfrm>
        </p:spPr>
      </p:pic>
    </p:spTree>
    <p:extLst>
      <p:ext uri="{BB962C8B-B14F-4D97-AF65-F5344CB8AC3E}">
        <p14:creationId xmlns:p14="http://schemas.microsoft.com/office/powerpoint/2010/main" val="1780004734"/>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359EBF-811A-EE79-8234-FE9771B3AF27}"/>
              </a:ext>
            </a:extLst>
          </p:cNvPr>
          <p:cNvSpPr>
            <a:spLocks noGrp="1"/>
          </p:cNvSpPr>
          <p:nvPr>
            <p:ph type="title"/>
          </p:nvPr>
        </p:nvSpPr>
        <p:spPr/>
        <p:txBody>
          <a:bodyPr/>
          <a:lstStyle/>
          <a:p>
            <a:r>
              <a:rPr lang="en-CA" dirty="0"/>
              <a:t>MJ  - 70 </a:t>
            </a:r>
            <a:r>
              <a:rPr lang="en-CA" dirty="0" err="1"/>
              <a:t>yo</a:t>
            </a:r>
            <a:r>
              <a:rPr lang="en-CA" dirty="0"/>
              <a:t> Female</a:t>
            </a:r>
          </a:p>
        </p:txBody>
      </p:sp>
      <p:sp>
        <p:nvSpPr>
          <p:cNvPr id="7" name="Content Placeholder 6">
            <a:extLst>
              <a:ext uri="{FF2B5EF4-FFF2-40B4-BE49-F238E27FC236}">
                <a16:creationId xmlns:a16="http://schemas.microsoft.com/office/drawing/2014/main" id="{905939D7-9830-7719-B2EE-FDF2B12EB7B6}"/>
              </a:ext>
            </a:extLst>
          </p:cNvPr>
          <p:cNvSpPr>
            <a:spLocks noGrp="1"/>
          </p:cNvSpPr>
          <p:nvPr>
            <p:ph sz="half" idx="1"/>
          </p:nvPr>
        </p:nvSpPr>
        <p:spPr/>
        <p:txBody>
          <a:bodyPr/>
          <a:lstStyle/>
          <a:p>
            <a:r>
              <a:rPr lang="en-CA" dirty="0"/>
              <a:t>Type 2 DM x 24 years</a:t>
            </a:r>
          </a:p>
          <a:p>
            <a:r>
              <a:rPr lang="en-CA" dirty="0"/>
              <a:t>Widow x 4 years</a:t>
            </a:r>
          </a:p>
          <a:p>
            <a:r>
              <a:rPr lang="en-CA" dirty="0"/>
              <a:t>A1C 13.0</a:t>
            </a:r>
          </a:p>
          <a:p>
            <a:r>
              <a:rPr lang="en-CA" dirty="0"/>
              <a:t>Previous Ozempic 0.25 mg ow  not tolerated nausea/diarrhea</a:t>
            </a:r>
          </a:p>
          <a:p>
            <a:r>
              <a:rPr lang="en-CA" dirty="0" err="1"/>
              <a:t>Wt</a:t>
            </a:r>
            <a:r>
              <a:rPr lang="en-CA" dirty="0"/>
              <a:t> 76.7 kg</a:t>
            </a:r>
          </a:p>
          <a:p>
            <a:endParaRPr lang="en-CA" dirty="0"/>
          </a:p>
          <a:p>
            <a:endParaRPr lang="en-CA" dirty="0"/>
          </a:p>
        </p:txBody>
      </p:sp>
      <p:sp>
        <p:nvSpPr>
          <p:cNvPr id="8" name="Content Placeholder 7">
            <a:extLst>
              <a:ext uri="{FF2B5EF4-FFF2-40B4-BE49-F238E27FC236}">
                <a16:creationId xmlns:a16="http://schemas.microsoft.com/office/drawing/2014/main" id="{EC86933D-3462-52F3-6A38-6846C878E6EE}"/>
              </a:ext>
            </a:extLst>
          </p:cNvPr>
          <p:cNvSpPr>
            <a:spLocks noGrp="1"/>
          </p:cNvSpPr>
          <p:nvPr>
            <p:ph sz="half" idx="2"/>
          </p:nvPr>
        </p:nvSpPr>
        <p:spPr/>
        <p:txBody>
          <a:bodyPr/>
          <a:lstStyle/>
          <a:p>
            <a:r>
              <a:rPr lang="en-CA" dirty="0"/>
              <a:t>Empagliflozin 10 mg od</a:t>
            </a:r>
          </a:p>
          <a:p>
            <a:r>
              <a:rPr lang="en-CA" dirty="0"/>
              <a:t>Metformin 1 g bid</a:t>
            </a:r>
          </a:p>
          <a:p>
            <a:r>
              <a:rPr lang="en-CA" dirty="0" err="1"/>
              <a:t>Saxagliptin</a:t>
            </a:r>
            <a:r>
              <a:rPr lang="en-CA" dirty="0"/>
              <a:t> 10 mg od</a:t>
            </a:r>
          </a:p>
          <a:p>
            <a:r>
              <a:rPr lang="en-CA" dirty="0" err="1"/>
              <a:t>Toujeo</a:t>
            </a:r>
            <a:r>
              <a:rPr lang="en-CA" dirty="0"/>
              <a:t> 120 u </a:t>
            </a:r>
            <a:r>
              <a:rPr lang="en-CA" dirty="0" err="1"/>
              <a:t>sc</a:t>
            </a:r>
            <a:r>
              <a:rPr lang="en-CA" dirty="0"/>
              <a:t> </a:t>
            </a:r>
            <a:r>
              <a:rPr lang="en-CA" dirty="0" err="1"/>
              <a:t>hs</a:t>
            </a:r>
            <a:endParaRPr lang="en-CA" dirty="0"/>
          </a:p>
          <a:p>
            <a:r>
              <a:rPr lang="en-CA" dirty="0"/>
              <a:t>Rosuvastatin 40 mg od</a:t>
            </a:r>
          </a:p>
          <a:p>
            <a:r>
              <a:rPr lang="en-CA" dirty="0" err="1"/>
              <a:t>Gliclizide</a:t>
            </a:r>
            <a:r>
              <a:rPr lang="en-CA" dirty="0"/>
              <a:t> MR 120 mg od</a:t>
            </a:r>
          </a:p>
          <a:p>
            <a:endParaRPr lang="en-CA" dirty="0"/>
          </a:p>
          <a:p>
            <a:r>
              <a:rPr lang="en-CA" dirty="0"/>
              <a:t>? Recommendations</a:t>
            </a:r>
          </a:p>
          <a:p>
            <a:endParaRPr lang="en-CA" dirty="0"/>
          </a:p>
        </p:txBody>
      </p:sp>
    </p:spTree>
    <p:extLst>
      <p:ext uri="{BB962C8B-B14F-4D97-AF65-F5344CB8AC3E}">
        <p14:creationId xmlns:p14="http://schemas.microsoft.com/office/powerpoint/2010/main" val="3437862480"/>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41749CF-2C93-4FC0-D854-0AC8B874DBF1}"/>
              </a:ext>
            </a:extLst>
          </p:cNvPr>
          <p:cNvSpPr>
            <a:spLocks noGrp="1"/>
          </p:cNvSpPr>
          <p:nvPr>
            <p:ph type="title"/>
          </p:nvPr>
        </p:nvSpPr>
        <p:spPr/>
        <p:txBody>
          <a:bodyPr/>
          <a:lstStyle/>
          <a:p>
            <a:r>
              <a:rPr lang="en-CA" dirty="0"/>
              <a:t>MJ 70 </a:t>
            </a:r>
            <a:r>
              <a:rPr lang="en-CA" dirty="0" err="1"/>
              <a:t>yo</a:t>
            </a:r>
            <a:r>
              <a:rPr lang="en-CA" dirty="0"/>
              <a:t> female – Ozempic super responder</a:t>
            </a:r>
          </a:p>
        </p:txBody>
      </p:sp>
      <p:pic>
        <p:nvPicPr>
          <p:cNvPr id="8" name="Content Placeholder 7" descr="A picture containing diagram, line, plot&#10;&#10;Description automatically generated">
            <a:extLst>
              <a:ext uri="{FF2B5EF4-FFF2-40B4-BE49-F238E27FC236}">
                <a16:creationId xmlns:a16="http://schemas.microsoft.com/office/drawing/2014/main" id="{C437E5C0-9826-E1F6-F8B3-7C42B358D7D5}"/>
              </a:ext>
            </a:extLst>
          </p:cNvPr>
          <p:cNvPicPr>
            <a:picLocks noGrp="1" noChangeAspect="1"/>
          </p:cNvPicPr>
          <p:nvPr>
            <p:ph sz="half" idx="1"/>
          </p:nvPr>
        </p:nvPicPr>
        <p:blipFill>
          <a:blip r:embed="rId2"/>
          <a:stretch>
            <a:fillRect/>
          </a:stretch>
        </p:blipFill>
        <p:spPr>
          <a:xfrm>
            <a:off x="358647" y="2509284"/>
            <a:ext cx="7825265" cy="3802616"/>
          </a:xfrm>
        </p:spPr>
      </p:pic>
      <p:sp>
        <p:nvSpPr>
          <p:cNvPr id="4" name="Content Placeholder 3">
            <a:extLst>
              <a:ext uri="{FF2B5EF4-FFF2-40B4-BE49-F238E27FC236}">
                <a16:creationId xmlns:a16="http://schemas.microsoft.com/office/drawing/2014/main" id="{352B9579-B9B2-68DD-27B4-AA6B664EAF35}"/>
              </a:ext>
            </a:extLst>
          </p:cNvPr>
          <p:cNvSpPr>
            <a:spLocks noGrp="1"/>
          </p:cNvSpPr>
          <p:nvPr>
            <p:ph sz="half" idx="2"/>
          </p:nvPr>
        </p:nvSpPr>
        <p:spPr/>
        <p:txBody>
          <a:bodyPr/>
          <a:lstStyle/>
          <a:p>
            <a:r>
              <a:rPr lang="en-CA" dirty="0"/>
              <a:t>A1C – 7.1</a:t>
            </a:r>
          </a:p>
          <a:p>
            <a:r>
              <a:rPr lang="en-CA" dirty="0"/>
              <a:t>Ozempic 0.5 mg ow </a:t>
            </a:r>
          </a:p>
          <a:p>
            <a:pPr lvl="1"/>
            <a:r>
              <a:rPr lang="en-CA" dirty="0" err="1"/>
              <a:t>Microdosed</a:t>
            </a:r>
            <a:endParaRPr lang="en-CA" dirty="0"/>
          </a:p>
          <a:p>
            <a:r>
              <a:rPr lang="en-CA" dirty="0" err="1"/>
              <a:t>Wt</a:t>
            </a:r>
            <a:r>
              <a:rPr lang="en-CA" dirty="0"/>
              <a:t> 74 kg</a:t>
            </a:r>
          </a:p>
        </p:txBody>
      </p:sp>
    </p:spTree>
    <p:extLst>
      <p:ext uri="{BB962C8B-B14F-4D97-AF65-F5344CB8AC3E}">
        <p14:creationId xmlns:p14="http://schemas.microsoft.com/office/powerpoint/2010/main" val="2913810951"/>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BA21EA-9D36-E3A9-F034-2C553B1BF791}"/>
              </a:ext>
            </a:extLst>
          </p:cNvPr>
          <p:cNvSpPr>
            <a:spLocks noGrp="1"/>
          </p:cNvSpPr>
          <p:nvPr>
            <p:ph type="title"/>
          </p:nvPr>
        </p:nvSpPr>
        <p:spPr/>
        <p:txBody>
          <a:bodyPr/>
          <a:lstStyle/>
          <a:p>
            <a:r>
              <a:rPr lang="en-CA" dirty="0"/>
              <a:t>KW – 54 </a:t>
            </a:r>
            <a:r>
              <a:rPr lang="en-CA" dirty="0" err="1"/>
              <a:t>yo</a:t>
            </a:r>
            <a:r>
              <a:rPr lang="en-CA" dirty="0"/>
              <a:t> male</a:t>
            </a:r>
          </a:p>
        </p:txBody>
      </p:sp>
      <p:sp>
        <p:nvSpPr>
          <p:cNvPr id="3" name="Content Placeholder 2">
            <a:extLst>
              <a:ext uri="{FF2B5EF4-FFF2-40B4-BE49-F238E27FC236}">
                <a16:creationId xmlns:a16="http://schemas.microsoft.com/office/drawing/2014/main" id="{4B860504-4339-00BC-F7AA-941DBB32031E}"/>
              </a:ext>
            </a:extLst>
          </p:cNvPr>
          <p:cNvSpPr>
            <a:spLocks noGrp="1"/>
          </p:cNvSpPr>
          <p:nvPr>
            <p:ph sz="half" idx="1"/>
          </p:nvPr>
        </p:nvSpPr>
        <p:spPr/>
        <p:txBody>
          <a:bodyPr>
            <a:normAutofit/>
          </a:bodyPr>
          <a:lstStyle/>
          <a:p>
            <a:r>
              <a:rPr lang="en-CA" dirty="0"/>
              <a:t>Type 2 DM – A1C 6.8</a:t>
            </a:r>
          </a:p>
          <a:p>
            <a:r>
              <a:rPr lang="en-CA" dirty="0"/>
              <a:t>? Sarcoidosis</a:t>
            </a:r>
          </a:p>
          <a:p>
            <a:r>
              <a:rPr lang="en-CA" dirty="0"/>
              <a:t>Prednisone 40 mg od decrease 5 mg per week</a:t>
            </a:r>
          </a:p>
          <a:p>
            <a:r>
              <a:rPr lang="en-CA" dirty="0"/>
              <a:t>rosuvastatin 20 mg 1 time daily</a:t>
            </a:r>
          </a:p>
          <a:p>
            <a:r>
              <a:rPr lang="en-CA" dirty="0"/>
              <a:t>empagliflozin 10 mg 1 time daily</a:t>
            </a:r>
          </a:p>
          <a:p>
            <a:r>
              <a:rPr lang="en-CA" dirty="0"/>
              <a:t>levothyroxine 0.125 mcg od</a:t>
            </a:r>
          </a:p>
          <a:p>
            <a:r>
              <a:rPr lang="en-CA" dirty="0"/>
              <a:t>gliclazide 120 mg 1 time daily</a:t>
            </a:r>
          </a:p>
        </p:txBody>
      </p:sp>
      <p:pic>
        <p:nvPicPr>
          <p:cNvPr id="6" name="Content Placeholder 5" descr="A screenshot of a graph&#10;&#10;Description automatically generated with low confidence">
            <a:extLst>
              <a:ext uri="{FF2B5EF4-FFF2-40B4-BE49-F238E27FC236}">
                <a16:creationId xmlns:a16="http://schemas.microsoft.com/office/drawing/2014/main" id="{0FA37561-4027-01D0-9768-A8DBE8A57FE2}"/>
              </a:ext>
            </a:extLst>
          </p:cNvPr>
          <p:cNvPicPr>
            <a:picLocks noGrp="1" noChangeAspect="1"/>
          </p:cNvPicPr>
          <p:nvPr>
            <p:ph sz="half" idx="2"/>
          </p:nvPr>
        </p:nvPicPr>
        <p:blipFill>
          <a:blip r:embed="rId2"/>
          <a:stretch>
            <a:fillRect/>
          </a:stretch>
        </p:blipFill>
        <p:spPr>
          <a:xfrm>
            <a:off x="6096000" y="1744640"/>
            <a:ext cx="6244856" cy="4526539"/>
          </a:xfrm>
        </p:spPr>
      </p:pic>
    </p:spTree>
    <p:extLst>
      <p:ext uri="{BB962C8B-B14F-4D97-AF65-F5344CB8AC3E}">
        <p14:creationId xmlns:p14="http://schemas.microsoft.com/office/powerpoint/2010/main" val="8192334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B350A6-3B07-66AF-32D9-DD2BB08E128B}"/>
              </a:ext>
            </a:extLst>
          </p:cNvPr>
          <p:cNvSpPr>
            <a:spLocks noGrp="1"/>
          </p:cNvSpPr>
          <p:nvPr>
            <p:ph type="title"/>
          </p:nvPr>
        </p:nvSpPr>
        <p:spPr/>
        <p:txBody>
          <a:bodyPr/>
          <a:lstStyle/>
          <a:p>
            <a:r>
              <a:rPr lang="en-CA" dirty="0"/>
              <a:t>KW Male Type 2 – Sarcoidosis – 1 week later</a:t>
            </a:r>
          </a:p>
        </p:txBody>
      </p:sp>
      <p:sp>
        <p:nvSpPr>
          <p:cNvPr id="3" name="Content Placeholder 2">
            <a:extLst>
              <a:ext uri="{FF2B5EF4-FFF2-40B4-BE49-F238E27FC236}">
                <a16:creationId xmlns:a16="http://schemas.microsoft.com/office/drawing/2014/main" id="{20DF7C14-8597-DCA5-E032-FCEACD3B190D}"/>
              </a:ext>
            </a:extLst>
          </p:cNvPr>
          <p:cNvSpPr>
            <a:spLocks noGrp="1"/>
          </p:cNvSpPr>
          <p:nvPr>
            <p:ph sz="half" idx="1"/>
          </p:nvPr>
        </p:nvSpPr>
        <p:spPr/>
        <p:txBody>
          <a:bodyPr/>
          <a:lstStyle/>
          <a:p>
            <a:r>
              <a:rPr lang="en-CA" dirty="0"/>
              <a:t>Mix 25 Insulin</a:t>
            </a:r>
          </a:p>
          <a:p>
            <a:pPr lvl="1"/>
            <a:r>
              <a:rPr lang="en-CA" dirty="0"/>
              <a:t>3 u per pill of Prednisone (5 mg)</a:t>
            </a:r>
          </a:p>
        </p:txBody>
      </p:sp>
      <p:pic>
        <p:nvPicPr>
          <p:cNvPr id="6" name="Content Placeholder 5" descr="A picture containing plot, line, diagram&#10;&#10;Description automatically generated">
            <a:extLst>
              <a:ext uri="{FF2B5EF4-FFF2-40B4-BE49-F238E27FC236}">
                <a16:creationId xmlns:a16="http://schemas.microsoft.com/office/drawing/2014/main" id="{F46FF9C2-2995-9F27-3C07-55FE0A7B8CA7}"/>
              </a:ext>
            </a:extLst>
          </p:cNvPr>
          <p:cNvPicPr>
            <a:picLocks noGrp="1" noChangeAspect="1"/>
          </p:cNvPicPr>
          <p:nvPr>
            <p:ph sz="half" idx="2"/>
          </p:nvPr>
        </p:nvPicPr>
        <p:blipFill>
          <a:blip r:embed="rId2"/>
          <a:stretch>
            <a:fillRect/>
          </a:stretch>
        </p:blipFill>
        <p:spPr>
          <a:xfrm>
            <a:off x="5607267" y="1825625"/>
            <a:ext cx="7100338" cy="2272543"/>
          </a:xfrm>
        </p:spPr>
      </p:pic>
    </p:spTree>
    <p:extLst>
      <p:ext uri="{BB962C8B-B14F-4D97-AF65-F5344CB8AC3E}">
        <p14:creationId xmlns:p14="http://schemas.microsoft.com/office/powerpoint/2010/main" val="429485429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D11AD6-E731-3C0A-9A87-14D62A6015BE}"/>
              </a:ext>
            </a:extLst>
          </p:cNvPr>
          <p:cNvSpPr>
            <a:spLocks noGrp="1"/>
          </p:cNvSpPr>
          <p:nvPr>
            <p:ph type="title"/>
          </p:nvPr>
        </p:nvSpPr>
        <p:spPr/>
        <p:txBody>
          <a:bodyPr/>
          <a:lstStyle/>
          <a:p>
            <a:endParaRPr lang="en-CA"/>
          </a:p>
        </p:txBody>
      </p:sp>
      <p:pic>
        <p:nvPicPr>
          <p:cNvPr id="5" name="Content Placeholder 5" descr="A screenshot of a graph&#10;&#10;Description automatically generated with low confidence">
            <a:extLst>
              <a:ext uri="{FF2B5EF4-FFF2-40B4-BE49-F238E27FC236}">
                <a16:creationId xmlns:a16="http://schemas.microsoft.com/office/drawing/2014/main" id="{EEB8290E-0122-7DF0-299D-5D0E402B84F3}"/>
              </a:ext>
            </a:extLst>
          </p:cNvPr>
          <p:cNvPicPr>
            <a:picLocks noGrp="1" noChangeAspect="1"/>
          </p:cNvPicPr>
          <p:nvPr>
            <p:ph sz="half" idx="2"/>
          </p:nvPr>
        </p:nvPicPr>
        <p:blipFill>
          <a:blip r:embed="rId2"/>
          <a:stretch>
            <a:fillRect/>
          </a:stretch>
        </p:blipFill>
        <p:spPr>
          <a:xfrm>
            <a:off x="838200" y="2013411"/>
            <a:ext cx="4712881" cy="3416098"/>
          </a:xfrm>
        </p:spPr>
      </p:pic>
      <p:pic>
        <p:nvPicPr>
          <p:cNvPr id="6" name="Content Placeholder 5" descr="A picture containing plot, line, diagram&#10;&#10;Description automatically generated">
            <a:extLst>
              <a:ext uri="{FF2B5EF4-FFF2-40B4-BE49-F238E27FC236}">
                <a16:creationId xmlns:a16="http://schemas.microsoft.com/office/drawing/2014/main" id="{AA680908-7DC9-5BCA-7553-1DBA3CFCE924}"/>
              </a:ext>
            </a:extLst>
          </p:cNvPr>
          <p:cNvPicPr>
            <a:picLocks noGrp="1" noChangeAspect="1"/>
          </p:cNvPicPr>
          <p:nvPr>
            <p:ph sz="half" idx="1"/>
          </p:nvPr>
        </p:nvPicPr>
        <p:blipFill>
          <a:blip r:embed="rId3"/>
          <a:stretch>
            <a:fillRect/>
          </a:stretch>
        </p:blipFill>
        <p:spPr>
          <a:xfrm>
            <a:off x="6185109" y="2192226"/>
            <a:ext cx="6006891" cy="1922573"/>
          </a:xfrm>
        </p:spPr>
      </p:pic>
    </p:spTree>
    <p:extLst>
      <p:ext uri="{BB962C8B-B14F-4D97-AF65-F5344CB8AC3E}">
        <p14:creationId xmlns:p14="http://schemas.microsoft.com/office/powerpoint/2010/main" val="9932124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8606228-828E-EB85-1C52-D350A2CE78BD}"/>
              </a:ext>
            </a:extLst>
          </p:cNvPr>
          <p:cNvSpPr>
            <a:spLocks noGrp="1"/>
          </p:cNvSpPr>
          <p:nvPr>
            <p:ph type="title"/>
          </p:nvPr>
        </p:nvSpPr>
        <p:spPr/>
        <p:txBody>
          <a:bodyPr/>
          <a:lstStyle/>
          <a:p>
            <a:r>
              <a:rPr lang="en-CA" dirty="0"/>
              <a:t>SL 69 </a:t>
            </a:r>
            <a:r>
              <a:rPr lang="en-CA" dirty="0" err="1"/>
              <a:t>yo</a:t>
            </a:r>
            <a:r>
              <a:rPr lang="en-CA" dirty="0"/>
              <a:t> male</a:t>
            </a:r>
          </a:p>
        </p:txBody>
      </p:sp>
      <p:sp>
        <p:nvSpPr>
          <p:cNvPr id="3" name="Content Placeholder 2">
            <a:extLst>
              <a:ext uri="{FF2B5EF4-FFF2-40B4-BE49-F238E27FC236}">
                <a16:creationId xmlns:a16="http://schemas.microsoft.com/office/drawing/2014/main" id="{C2A2A14B-DDCB-6FE8-556B-B66279B74F1C}"/>
              </a:ext>
            </a:extLst>
          </p:cNvPr>
          <p:cNvSpPr>
            <a:spLocks noGrp="1"/>
          </p:cNvSpPr>
          <p:nvPr>
            <p:ph sz="half" idx="1"/>
          </p:nvPr>
        </p:nvSpPr>
        <p:spPr/>
        <p:txBody>
          <a:bodyPr>
            <a:normAutofit lnSpcReduction="10000"/>
          </a:bodyPr>
          <a:lstStyle/>
          <a:p>
            <a:r>
              <a:rPr lang="en-CA" dirty="0"/>
              <a:t>Type 2 DM x years</a:t>
            </a:r>
          </a:p>
          <a:p>
            <a:r>
              <a:rPr lang="en-CA" dirty="0" err="1"/>
              <a:t>Schizo</a:t>
            </a:r>
            <a:r>
              <a:rPr lang="en-CA" dirty="0"/>
              <a:t> in LTC x years</a:t>
            </a:r>
          </a:p>
          <a:p>
            <a:r>
              <a:rPr lang="en-CA" dirty="0"/>
              <a:t>Ozempic, Jardiance</a:t>
            </a:r>
          </a:p>
          <a:p>
            <a:r>
              <a:rPr lang="en-CA" dirty="0"/>
              <a:t>Metformin</a:t>
            </a:r>
          </a:p>
          <a:p>
            <a:r>
              <a:rPr lang="en-CA" dirty="0" err="1"/>
              <a:t>Basaglaar</a:t>
            </a:r>
            <a:r>
              <a:rPr lang="en-CA" dirty="0"/>
              <a:t> 18 </a:t>
            </a:r>
            <a:r>
              <a:rPr lang="en-CA" dirty="0" err="1"/>
              <a:t>hs</a:t>
            </a:r>
            <a:endParaRPr lang="en-CA" dirty="0"/>
          </a:p>
          <a:p>
            <a:r>
              <a:rPr lang="en-CA" dirty="0" err="1"/>
              <a:t>Novorapid</a:t>
            </a:r>
            <a:r>
              <a:rPr lang="en-CA" dirty="0"/>
              <a:t> 7 ac meals</a:t>
            </a:r>
          </a:p>
          <a:p>
            <a:r>
              <a:rPr lang="en-CA" dirty="0"/>
              <a:t>A1C 9.8</a:t>
            </a:r>
          </a:p>
          <a:p>
            <a:endParaRPr lang="en-CA" dirty="0"/>
          </a:p>
          <a:p>
            <a:r>
              <a:rPr lang="en-CA" dirty="0"/>
              <a:t>What is going on?</a:t>
            </a:r>
          </a:p>
          <a:p>
            <a:endParaRPr lang="en-CA" dirty="0"/>
          </a:p>
        </p:txBody>
      </p:sp>
      <p:pic>
        <p:nvPicPr>
          <p:cNvPr id="6" name="Content Placeholder 5" descr="A picture containing screenshot, diagram, plot, line&#10;&#10;Description automatically generated">
            <a:extLst>
              <a:ext uri="{FF2B5EF4-FFF2-40B4-BE49-F238E27FC236}">
                <a16:creationId xmlns:a16="http://schemas.microsoft.com/office/drawing/2014/main" id="{24B1784B-6E06-A6A2-F391-C64CA37BAC21}"/>
              </a:ext>
            </a:extLst>
          </p:cNvPr>
          <p:cNvPicPr>
            <a:picLocks noGrp="1" noChangeAspect="1"/>
          </p:cNvPicPr>
          <p:nvPr>
            <p:ph sz="half" idx="2"/>
          </p:nvPr>
        </p:nvPicPr>
        <p:blipFill>
          <a:blip r:embed="rId2"/>
          <a:stretch>
            <a:fillRect/>
          </a:stretch>
        </p:blipFill>
        <p:spPr>
          <a:xfrm>
            <a:off x="5124892" y="1249035"/>
            <a:ext cx="7067107" cy="5346326"/>
          </a:xfrm>
        </p:spPr>
      </p:pic>
    </p:spTree>
    <p:extLst>
      <p:ext uri="{BB962C8B-B14F-4D97-AF65-F5344CB8AC3E}">
        <p14:creationId xmlns:p14="http://schemas.microsoft.com/office/powerpoint/2010/main" val="71334061"/>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539E90-374B-A0AA-708A-1404A1C6BEF0}"/>
              </a:ext>
            </a:extLst>
          </p:cNvPr>
          <p:cNvSpPr>
            <a:spLocks noGrp="1"/>
          </p:cNvSpPr>
          <p:nvPr>
            <p:ph type="title"/>
          </p:nvPr>
        </p:nvSpPr>
        <p:spPr/>
        <p:txBody>
          <a:bodyPr/>
          <a:lstStyle/>
          <a:p>
            <a:r>
              <a:rPr lang="en-CA" dirty="0"/>
              <a:t>PM – 43 </a:t>
            </a:r>
            <a:r>
              <a:rPr lang="en-CA" dirty="0" err="1"/>
              <a:t>yo</a:t>
            </a:r>
            <a:r>
              <a:rPr lang="en-CA" dirty="0"/>
              <a:t> Female – Awaiting Hysterectomy </a:t>
            </a:r>
          </a:p>
        </p:txBody>
      </p:sp>
      <p:sp>
        <p:nvSpPr>
          <p:cNvPr id="3" name="Content Placeholder 2">
            <a:extLst>
              <a:ext uri="{FF2B5EF4-FFF2-40B4-BE49-F238E27FC236}">
                <a16:creationId xmlns:a16="http://schemas.microsoft.com/office/drawing/2014/main" id="{A5BA9224-5B4B-70C1-B57A-C4C8E2F094FB}"/>
              </a:ext>
            </a:extLst>
          </p:cNvPr>
          <p:cNvSpPr>
            <a:spLocks noGrp="1"/>
          </p:cNvSpPr>
          <p:nvPr>
            <p:ph sz="half" idx="1"/>
          </p:nvPr>
        </p:nvSpPr>
        <p:spPr>
          <a:xfrm>
            <a:off x="742507" y="1825625"/>
            <a:ext cx="5181600" cy="4351338"/>
          </a:xfrm>
        </p:spPr>
        <p:txBody>
          <a:bodyPr>
            <a:normAutofit fontScale="70000" lnSpcReduction="20000"/>
          </a:bodyPr>
          <a:lstStyle/>
          <a:p>
            <a:endParaRPr lang="en-CA" dirty="0"/>
          </a:p>
          <a:p>
            <a:r>
              <a:rPr lang="en-CA" dirty="0"/>
              <a:t>Type 2 DM x 15 years</a:t>
            </a:r>
          </a:p>
          <a:p>
            <a:r>
              <a:rPr lang="en-CA" dirty="0"/>
              <a:t>PCI, </a:t>
            </a:r>
            <a:r>
              <a:rPr lang="en-CA" dirty="0" err="1"/>
              <a:t>prev</a:t>
            </a:r>
            <a:r>
              <a:rPr lang="en-CA" dirty="0"/>
              <a:t> PE</a:t>
            </a:r>
          </a:p>
          <a:p>
            <a:r>
              <a:rPr lang="en-CA" dirty="0"/>
              <a:t>A1C 10.4</a:t>
            </a:r>
          </a:p>
          <a:p>
            <a:r>
              <a:rPr lang="en-CA" dirty="0"/>
              <a:t>States no recent changes</a:t>
            </a:r>
          </a:p>
          <a:p>
            <a:r>
              <a:rPr lang="en-CA" dirty="0"/>
              <a:t>No </a:t>
            </a:r>
            <a:r>
              <a:rPr lang="en-CA" dirty="0" err="1"/>
              <a:t>DrugPlan</a:t>
            </a:r>
            <a:r>
              <a:rPr lang="en-CA" dirty="0"/>
              <a:t> – libre trial</a:t>
            </a:r>
          </a:p>
          <a:p>
            <a:endParaRPr lang="en-CA" dirty="0"/>
          </a:p>
          <a:p>
            <a:r>
              <a:rPr lang="en-CA" dirty="0"/>
              <a:t>Metformin 2.5 g daily</a:t>
            </a:r>
          </a:p>
          <a:p>
            <a:r>
              <a:rPr lang="en-CA" dirty="0"/>
              <a:t>Tresiba 120 units 1 time daily </a:t>
            </a:r>
          </a:p>
          <a:p>
            <a:r>
              <a:rPr lang="en-CA" dirty="0"/>
              <a:t>Humalog 15u with meals </a:t>
            </a:r>
          </a:p>
          <a:p>
            <a:r>
              <a:rPr lang="en-CA" dirty="0"/>
              <a:t>Ozempic TAKE 0.5 mg </a:t>
            </a:r>
            <a:r>
              <a:rPr lang="en-CA" dirty="0" err="1"/>
              <a:t>sc</a:t>
            </a:r>
            <a:r>
              <a:rPr lang="en-CA" dirty="0"/>
              <a:t> Sunday and 0.5 mg </a:t>
            </a:r>
            <a:r>
              <a:rPr lang="en-CA" dirty="0" err="1"/>
              <a:t>sc</a:t>
            </a:r>
            <a:r>
              <a:rPr lang="en-CA" dirty="0"/>
              <a:t> Wed.</a:t>
            </a:r>
          </a:p>
          <a:p>
            <a:r>
              <a:rPr lang="en-CA" dirty="0"/>
              <a:t>Crestor /Plavix/Eliquis/Jardiance</a:t>
            </a:r>
          </a:p>
        </p:txBody>
      </p:sp>
      <p:pic>
        <p:nvPicPr>
          <p:cNvPr id="6" name="Content Placeholder 5" descr="A screenshot of a graph&#10;&#10;Description automatically generated with low confidence">
            <a:extLst>
              <a:ext uri="{FF2B5EF4-FFF2-40B4-BE49-F238E27FC236}">
                <a16:creationId xmlns:a16="http://schemas.microsoft.com/office/drawing/2014/main" id="{BB94A5C8-4141-7703-50DD-5A7A86807AA4}"/>
              </a:ext>
            </a:extLst>
          </p:cNvPr>
          <p:cNvPicPr>
            <a:picLocks noGrp="1" noChangeAspect="1"/>
          </p:cNvPicPr>
          <p:nvPr>
            <p:ph sz="half" idx="2"/>
          </p:nvPr>
        </p:nvPicPr>
        <p:blipFill>
          <a:blip r:embed="rId2"/>
          <a:stretch>
            <a:fillRect/>
          </a:stretch>
        </p:blipFill>
        <p:spPr>
          <a:xfrm>
            <a:off x="5545193" y="1690688"/>
            <a:ext cx="6288844" cy="4515821"/>
          </a:xfrm>
        </p:spPr>
      </p:pic>
    </p:spTree>
    <p:extLst>
      <p:ext uri="{BB962C8B-B14F-4D97-AF65-F5344CB8AC3E}">
        <p14:creationId xmlns:p14="http://schemas.microsoft.com/office/powerpoint/2010/main" val="29585952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3D4F91C-9477-F85F-AA0D-6BC5278F30B4}"/>
              </a:ext>
            </a:extLst>
          </p:cNvPr>
          <p:cNvSpPr>
            <a:spLocks noChangeArrowheads="1"/>
          </p:cNvSpPr>
          <p:nvPr/>
        </p:nvSpPr>
        <p:spPr bwMode="auto">
          <a:xfrm>
            <a:off x="2743200" y="3426509"/>
            <a:ext cx="12192000" cy="64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hlinkClick r:id="rId3"/>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AutoShape 2">
            <a:hlinkClick r:id="rId3"/>
            <a:extLst>
              <a:ext uri="{FF2B5EF4-FFF2-40B4-BE49-F238E27FC236}">
                <a16:creationId xmlns:a16="http://schemas.microsoft.com/office/drawing/2014/main" id="{C34AF3E6-AC2A-7FF9-210B-CB8F50DA4C3B}"/>
              </a:ext>
            </a:extLst>
          </p:cNvPr>
          <p:cNvSpPr>
            <a:spLocks noChangeAspect="1" noChangeArrowheads="1"/>
          </p:cNvSpPr>
          <p:nvPr/>
        </p:nvSpPr>
        <p:spPr bwMode="auto">
          <a:xfrm>
            <a:off x="2870200" y="3140075"/>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7" name="Picture 6" descr="A picture containing person&#10;&#10;Description automatically generated">
            <a:extLst>
              <a:ext uri="{FF2B5EF4-FFF2-40B4-BE49-F238E27FC236}">
                <a16:creationId xmlns:a16="http://schemas.microsoft.com/office/drawing/2014/main" id="{4C0DBF7E-C6DF-3E38-6A45-0EBA67178B6F}"/>
              </a:ext>
            </a:extLst>
          </p:cNvPr>
          <p:cNvPicPr>
            <a:picLocks noChangeAspect="1"/>
          </p:cNvPicPr>
          <p:nvPr/>
        </p:nvPicPr>
        <p:blipFill>
          <a:blip r:embed="rId4"/>
          <a:stretch>
            <a:fillRect/>
          </a:stretch>
        </p:blipFill>
        <p:spPr>
          <a:xfrm>
            <a:off x="1347537" y="1192964"/>
            <a:ext cx="9007642" cy="4503822"/>
          </a:xfrm>
          <a:prstGeom prst="rect">
            <a:avLst/>
          </a:prstGeom>
        </p:spPr>
      </p:pic>
    </p:spTree>
    <p:extLst>
      <p:ext uri="{BB962C8B-B14F-4D97-AF65-F5344CB8AC3E}">
        <p14:creationId xmlns:p14="http://schemas.microsoft.com/office/powerpoint/2010/main" val="2947493451"/>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43D041-B885-E348-CBA7-5DA4ACE5ECB3}"/>
              </a:ext>
            </a:extLst>
          </p:cNvPr>
          <p:cNvSpPr>
            <a:spLocks noGrp="1"/>
          </p:cNvSpPr>
          <p:nvPr>
            <p:ph type="title"/>
          </p:nvPr>
        </p:nvSpPr>
        <p:spPr/>
        <p:txBody>
          <a:bodyPr/>
          <a:lstStyle/>
          <a:p>
            <a:r>
              <a:rPr lang="en-CA" dirty="0"/>
              <a:t>CW 59 </a:t>
            </a:r>
            <a:r>
              <a:rPr lang="en-CA" dirty="0" err="1"/>
              <a:t>yo</a:t>
            </a:r>
            <a:r>
              <a:rPr lang="en-CA" dirty="0"/>
              <a:t> male</a:t>
            </a:r>
          </a:p>
        </p:txBody>
      </p:sp>
      <p:sp>
        <p:nvSpPr>
          <p:cNvPr id="3" name="Content Placeholder 2">
            <a:extLst>
              <a:ext uri="{FF2B5EF4-FFF2-40B4-BE49-F238E27FC236}">
                <a16:creationId xmlns:a16="http://schemas.microsoft.com/office/drawing/2014/main" id="{71686D83-1C08-331E-9895-706E6E396EBF}"/>
              </a:ext>
            </a:extLst>
          </p:cNvPr>
          <p:cNvSpPr>
            <a:spLocks noGrp="1"/>
          </p:cNvSpPr>
          <p:nvPr>
            <p:ph sz="half" idx="1"/>
          </p:nvPr>
        </p:nvSpPr>
        <p:spPr/>
        <p:txBody>
          <a:bodyPr/>
          <a:lstStyle/>
          <a:p>
            <a:r>
              <a:rPr lang="en-CA" dirty="0"/>
              <a:t>Type 2 DM x 6 months</a:t>
            </a:r>
          </a:p>
          <a:p>
            <a:r>
              <a:rPr lang="en-CA" dirty="0"/>
              <a:t>Cirrhosis – </a:t>
            </a:r>
            <a:r>
              <a:rPr lang="en-CA" dirty="0" err="1"/>
              <a:t>prev</a:t>
            </a:r>
            <a:r>
              <a:rPr lang="en-CA" dirty="0"/>
              <a:t> encephalopathy</a:t>
            </a:r>
          </a:p>
          <a:p>
            <a:r>
              <a:rPr lang="en-CA" dirty="0"/>
              <a:t>EtOH pancreatitis</a:t>
            </a:r>
          </a:p>
          <a:p>
            <a:r>
              <a:rPr lang="en-CA" dirty="0"/>
              <a:t>A1C 10.4</a:t>
            </a:r>
          </a:p>
          <a:p>
            <a:r>
              <a:rPr lang="en-CA" dirty="0"/>
              <a:t>C-Peptide 879</a:t>
            </a:r>
          </a:p>
          <a:p>
            <a:r>
              <a:rPr lang="en-CA" dirty="0"/>
              <a:t>Metformin/Jardiance</a:t>
            </a:r>
          </a:p>
          <a:p>
            <a:r>
              <a:rPr lang="en-CA" dirty="0"/>
              <a:t>Tresiba 10 u </a:t>
            </a:r>
            <a:r>
              <a:rPr lang="en-CA" dirty="0" err="1"/>
              <a:t>acBr</a:t>
            </a:r>
            <a:endParaRPr lang="en-CA" dirty="0"/>
          </a:p>
        </p:txBody>
      </p:sp>
      <p:pic>
        <p:nvPicPr>
          <p:cNvPr id="6" name="Content Placeholder 5" descr="A screenshot of a graph&#10;&#10;Description automatically generated with low confidence">
            <a:extLst>
              <a:ext uri="{FF2B5EF4-FFF2-40B4-BE49-F238E27FC236}">
                <a16:creationId xmlns:a16="http://schemas.microsoft.com/office/drawing/2014/main" id="{403BFC54-533F-C65E-639B-56EF402EF7D9}"/>
              </a:ext>
            </a:extLst>
          </p:cNvPr>
          <p:cNvPicPr>
            <a:picLocks noGrp="1" noChangeAspect="1"/>
          </p:cNvPicPr>
          <p:nvPr>
            <p:ph sz="half" idx="2"/>
          </p:nvPr>
        </p:nvPicPr>
        <p:blipFill>
          <a:blip r:embed="rId2"/>
          <a:stretch>
            <a:fillRect/>
          </a:stretch>
        </p:blipFill>
        <p:spPr>
          <a:xfrm>
            <a:off x="5765918" y="1361079"/>
            <a:ext cx="6270138" cy="4513714"/>
          </a:xfrm>
        </p:spPr>
      </p:pic>
    </p:spTree>
    <p:extLst>
      <p:ext uri="{BB962C8B-B14F-4D97-AF65-F5344CB8AC3E}">
        <p14:creationId xmlns:p14="http://schemas.microsoft.com/office/powerpoint/2010/main" val="3330985169"/>
      </p:ext>
    </p:extLst>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4840E21-8EB8-C155-F911-FC32D3211A20}"/>
              </a:ext>
            </a:extLst>
          </p:cNvPr>
          <p:cNvSpPr>
            <a:spLocks noGrp="1"/>
          </p:cNvSpPr>
          <p:nvPr>
            <p:ph type="title"/>
          </p:nvPr>
        </p:nvSpPr>
        <p:spPr/>
        <p:txBody>
          <a:bodyPr/>
          <a:lstStyle/>
          <a:p>
            <a:r>
              <a:rPr lang="en-CA" dirty="0"/>
              <a:t>CW 59 </a:t>
            </a:r>
            <a:r>
              <a:rPr lang="en-CA" dirty="0" err="1"/>
              <a:t>yo</a:t>
            </a:r>
            <a:r>
              <a:rPr lang="en-CA" dirty="0"/>
              <a:t> Male cirrhosis 2 weeks later</a:t>
            </a:r>
          </a:p>
        </p:txBody>
      </p:sp>
      <p:sp>
        <p:nvSpPr>
          <p:cNvPr id="3" name="Content Placeholder 2">
            <a:extLst>
              <a:ext uri="{FF2B5EF4-FFF2-40B4-BE49-F238E27FC236}">
                <a16:creationId xmlns:a16="http://schemas.microsoft.com/office/drawing/2014/main" id="{E8C513F8-D38C-2601-B4B2-163F449167B9}"/>
              </a:ext>
            </a:extLst>
          </p:cNvPr>
          <p:cNvSpPr>
            <a:spLocks noGrp="1"/>
          </p:cNvSpPr>
          <p:nvPr>
            <p:ph sz="half" idx="1"/>
          </p:nvPr>
        </p:nvSpPr>
        <p:spPr/>
        <p:txBody>
          <a:bodyPr/>
          <a:lstStyle/>
          <a:p>
            <a:r>
              <a:rPr lang="en-CA" dirty="0"/>
              <a:t>Gliclazide 60 mg od added</a:t>
            </a:r>
          </a:p>
        </p:txBody>
      </p:sp>
      <p:pic>
        <p:nvPicPr>
          <p:cNvPr id="6" name="Content Placeholder 5" descr="A screenshot of a graph&#10;&#10;Description automatically generated with low confidence">
            <a:extLst>
              <a:ext uri="{FF2B5EF4-FFF2-40B4-BE49-F238E27FC236}">
                <a16:creationId xmlns:a16="http://schemas.microsoft.com/office/drawing/2014/main" id="{7A4FB30C-25AB-9942-4C3F-20467A2483BA}"/>
              </a:ext>
            </a:extLst>
          </p:cNvPr>
          <p:cNvPicPr>
            <a:picLocks noGrp="1" noChangeAspect="1"/>
          </p:cNvPicPr>
          <p:nvPr>
            <p:ph sz="half" idx="2"/>
          </p:nvPr>
        </p:nvPicPr>
        <p:blipFill>
          <a:blip r:embed="rId2"/>
          <a:stretch>
            <a:fillRect/>
          </a:stretch>
        </p:blipFill>
        <p:spPr>
          <a:xfrm>
            <a:off x="5791295" y="1690688"/>
            <a:ext cx="6138434" cy="4545178"/>
          </a:xfrm>
        </p:spPr>
      </p:pic>
    </p:spTree>
    <p:extLst>
      <p:ext uri="{BB962C8B-B14F-4D97-AF65-F5344CB8AC3E}">
        <p14:creationId xmlns:p14="http://schemas.microsoft.com/office/powerpoint/2010/main" val="3404312748"/>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374BC4-777E-5432-3467-94180600CE87}"/>
              </a:ext>
            </a:extLst>
          </p:cNvPr>
          <p:cNvSpPr>
            <a:spLocks noGrp="1"/>
          </p:cNvSpPr>
          <p:nvPr>
            <p:ph type="title"/>
          </p:nvPr>
        </p:nvSpPr>
        <p:spPr/>
        <p:txBody>
          <a:bodyPr/>
          <a:lstStyle/>
          <a:p>
            <a:r>
              <a:rPr lang="en-CA" dirty="0"/>
              <a:t>FS – 68 </a:t>
            </a:r>
            <a:r>
              <a:rPr lang="en-CA" dirty="0" err="1"/>
              <a:t>yo</a:t>
            </a:r>
            <a:r>
              <a:rPr lang="en-CA" dirty="0"/>
              <a:t> female</a:t>
            </a:r>
          </a:p>
        </p:txBody>
      </p:sp>
      <p:sp>
        <p:nvSpPr>
          <p:cNvPr id="3" name="Content Placeholder 2">
            <a:extLst>
              <a:ext uri="{FF2B5EF4-FFF2-40B4-BE49-F238E27FC236}">
                <a16:creationId xmlns:a16="http://schemas.microsoft.com/office/drawing/2014/main" id="{7DB6B0C3-A805-E27A-57B0-B89D622FFF7B}"/>
              </a:ext>
            </a:extLst>
          </p:cNvPr>
          <p:cNvSpPr>
            <a:spLocks noGrp="1"/>
          </p:cNvSpPr>
          <p:nvPr>
            <p:ph sz="half" idx="1"/>
          </p:nvPr>
        </p:nvSpPr>
        <p:spPr/>
        <p:txBody>
          <a:bodyPr>
            <a:normAutofit lnSpcReduction="10000"/>
          </a:bodyPr>
          <a:lstStyle/>
          <a:p>
            <a:r>
              <a:rPr lang="en-CA" dirty="0"/>
              <a:t>Type 2 DM followed x 20 years</a:t>
            </a:r>
          </a:p>
          <a:p>
            <a:pPr lvl="1"/>
            <a:r>
              <a:rPr lang="en-CA" dirty="0"/>
              <a:t>“she has a relative disinterest in diabetes”</a:t>
            </a:r>
          </a:p>
          <a:p>
            <a:r>
              <a:rPr lang="en-CA" dirty="0"/>
              <a:t>Humalog insulin 50 u </a:t>
            </a:r>
            <a:r>
              <a:rPr lang="en-CA" dirty="0" err="1"/>
              <a:t>tid</a:t>
            </a:r>
            <a:endParaRPr lang="en-CA" dirty="0"/>
          </a:p>
          <a:p>
            <a:r>
              <a:rPr lang="en-CA" dirty="0"/>
              <a:t>metformin hydrochloride 1000 mg 2 times daily </a:t>
            </a:r>
          </a:p>
          <a:p>
            <a:r>
              <a:rPr lang="en-CA" dirty="0"/>
              <a:t>Actos 30 mg 1 time daily </a:t>
            </a:r>
          </a:p>
          <a:p>
            <a:r>
              <a:rPr lang="en-CA" dirty="0"/>
              <a:t>Tresiba FlexTouch 200 unit/mL (3 mL) 110 units 1 time daily</a:t>
            </a:r>
          </a:p>
          <a:p>
            <a:r>
              <a:rPr lang="en-CA" dirty="0"/>
              <a:t>Ozempic 1 mg 1 time weekly </a:t>
            </a:r>
          </a:p>
        </p:txBody>
      </p:sp>
      <p:pic>
        <p:nvPicPr>
          <p:cNvPr id="6" name="Content Placeholder 5" descr="A picture containing line&#10;&#10;Description automatically generated">
            <a:extLst>
              <a:ext uri="{FF2B5EF4-FFF2-40B4-BE49-F238E27FC236}">
                <a16:creationId xmlns:a16="http://schemas.microsoft.com/office/drawing/2014/main" id="{4B76F86B-2DF9-2C03-5CC7-CA2E367D0E4C}"/>
              </a:ext>
            </a:extLst>
          </p:cNvPr>
          <p:cNvPicPr>
            <a:picLocks noGrp="1" noChangeAspect="1"/>
          </p:cNvPicPr>
          <p:nvPr>
            <p:ph sz="half" idx="2"/>
          </p:nvPr>
        </p:nvPicPr>
        <p:blipFill>
          <a:blip r:embed="rId2"/>
          <a:stretch>
            <a:fillRect/>
          </a:stretch>
        </p:blipFill>
        <p:spPr>
          <a:xfrm>
            <a:off x="6172200" y="3198166"/>
            <a:ext cx="5181600" cy="1606255"/>
          </a:xfrm>
        </p:spPr>
      </p:pic>
    </p:spTree>
    <p:extLst>
      <p:ext uri="{BB962C8B-B14F-4D97-AF65-F5344CB8AC3E}">
        <p14:creationId xmlns:p14="http://schemas.microsoft.com/office/powerpoint/2010/main" val="2180447367"/>
      </p:ext>
    </p:extLst>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97FD1B8-5127-605C-41CB-9A021BAF13ED}"/>
              </a:ext>
            </a:extLst>
          </p:cNvPr>
          <p:cNvSpPr>
            <a:spLocks noGrp="1"/>
          </p:cNvSpPr>
          <p:nvPr>
            <p:ph type="title"/>
          </p:nvPr>
        </p:nvSpPr>
        <p:spPr/>
        <p:txBody>
          <a:bodyPr/>
          <a:lstStyle/>
          <a:p>
            <a:r>
              <a:rPr lang="en-CA" dirty="0"/>
              <a:t>FS 69 </a:t>
            </a:r>
            <a:r>
              <a:rPr lang="en-CA" dirty="0" err="1"/>
              <a:t>yo</a:t>
            </a:r>
            <a:r>
              <a:rPr lang="en-CA" dirty="0"/>
              <a:t> Female – 8 months later – off insulin</a:t>
            </a:r>
          </a:p>
        </p:txBody>
      </p:sp>
      <p:pic>
        <p:nvPicPr>
          <p:cNvPr id="10" name="Content Placeholder 9" descr="A picture containing line, diagram&#10;&#10;Description automatically generated">
            <a:extLst>
              <a:ext uri="{FF2B5EF4-FFF2-40B4-BE49-F238E27FC236}">
                <a16:creationId xmlns:a16="http://schemas.microsoft.com/office/drawing/2014/main" id="{E44A4F47-096B-FB97-B0A7-0D84BA0ADDD0}"/>
              </a:ext>
            </a:extLst>
          </p:cNvPr>
          <p:cNvPicPr>
            <a:picLocks noGrp="1" noChangeAspect="1"/>
          </p:cNvPicPr>
          <p:nvPr>
            <p:ph sz="half" idx="1"/>
          </p:nvPr>
        </p:nvPicPr>
        <p:blipFill>
          <a:blip r:embed="rId2"/>
          <a:stretch>
            <a:fillRect/>
          </a:stretch>
        </p:blipFill>
        <p:spPr>
          <a:xfrm>
            <a:off x="838200" y="2998709"/>
            <a:ext cx="5181600" cy="2005169"/>
          </a:xfrm>
        </p:spPr>
      </p:pic>
      <p:pic>
        <p:nvPicPr>
          <p:cNvPr id="6" name="Content Placeholder 5" descr="A screenshot of a graph&#10;&#10;Description automatically generated with low confidence">
            <a:extLst>
              <a:ext uri="{FF2B5EF4-FFF2-40B4-BE49-F238E27FC236}">
                <a16:creationId xmlns:a16="http://schemas.microsoft.com/office/drawing/2014/main" id="{923C4BF1-79DC-5471-BFE0-466451BC04A8}"/>
              </a:ext>
            </a:extLst>
          </p:cNvPr>
          <p:cNvPicPr>
            <a:picLocks noGrp="1" noChangeAspect="1"/>
          </p:cNvPicPr>
          <p:nvPr>
            <p:ph sz="half" idx="2"/>
          </p:nvPr>
        </p:nvPicPr>
        <p:blipFill>
          <a:blip r:embed="rId3"/>
          <a:stretch>
            <a:fillRect/>
          </a:stretch>
        </p:blipFill>
        <p:spPr>
          <a:xfrm>
            <a:off x="6027045" y="1775040"/>
            <a:ext cx="6030276" cy="4436833"/>
          </a:xfrm>
        </p:spPr>
      </p:pic>
    </p:spTree>
    <p:extLst>
      <p:ext uri="{BB962C8B-B14F-4D97-AF65-F5344CB8AC3E}">
        <p14:creationId xmlns:p14="http://schemas.microsoft.com/office/powerpoint/2010/main" val="2527487464"/>
      </p:ext>
    </p:extLst>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C1770A-35F0-AD11-6593-2D45EAC6FEEA}"/>
              </a:ext>
            </a:extLst>
          </p:cNvPr>
          <p:cNvSpPr>
            <a:spLocks noGrp="1"/>
          </p:cNvSpPr>
          <p:nvPr>
            <p:ph type="title"/>
          </p:nvPr>
        </p:nvSpPr>
        <p:spPr/>
        <p:txBody>
          <a:bodyPr/>
          <a:lstStyle/>
          <a:p>
            <a:r>
              <a:rPr lang="en-CA" dirty="0"/>
              <a:t>BS – 63 </a:t>
            </a:r>
            <a:r>
              <a:rPr lang="en-CA" dirty="0" err="1"/>
              <a:t>yo</a:t>
            </a:r>
            <a:r>
              <a:rPr lang="en-CA" dirty="0"/>
              <a:t> male</a:t>
            </a:r>
          </a:p>
        </p:txBody>
      </p:sp>
      <p:sp>
        <p:nvSpPr>
          <p:cNvPr id="3" name="Content Placeholder 2">
            <a:extLst>
              <a:ext uri="{FF2B5EF4-FFF2-40B4-BE49-F238E27FC236}">
                <a16:creationId xmlns:a16="http://schemas.microsoft.com/office/drawing/2014/main" id="{8BD57FB2-02A3-CC5C-11CF-C6249EFC57D3}"/>
              </a:ext>
            </a:extLst>
          </p:cNvPr>
          <p:cNvSpPr>
            <a:spLocks noGrp="1"/>
          </p:cNvSpPr>
          <p:nvPr>
            <p:ph sz="half" idx="1"/>
          </p:nvPr>
        </p:nvSpPr>
        <p:spPr/>
        <p:txBody>
          <a:bodyPr>
            <a:normAutofit lnSpcReduction="10000"/>
          </a:bodyPr>
          <a:lstStyle/>
          <a:p>
            <a:r>
              <a:rPr lang="en-CA" dirty="0"/>
              <a:t>DM 2016 – DKA</a:t>
            </a:r>
          </a:p>
          <a:p>
            <a:pPr lvl="1"/>
            <a:r>
              <a:rPr lang="en-CA" dirty="0"/>
              <a:t> “lucky to be alive”</a:t>
            </a:r>
          </a:p>
          <a:p>
            <a:r>
              <a:rPr lang="en-CA" dirty="0"/>
              <a:t>Off all meds in 2017</a:t>
            </a:r>
          </a:p>
          <a:p>
            <a:r>
              <a:rPr lang="en-CA" dirty="0"/>
              <a:t>C peptide – 986</a:t>
            </a:r>
          </a:p>
          <a:p>
            <a:r>
              <a:rPr lang="en-CA" dirty="0"/>
              <a:t>Jardiance 2021 – DKA</a:t>
            </a:r>
          </a:p>
          <a:p>
            <a:r>
              <a:rPr lang="en-CA" dirty="0"/>
              <a:t>Tresiba 12 u</a:t>
            </a:r>
          </a:p>
          <a:p>
            <a:r>
              <a:rPr lang="en-CA" dirty="0"/>
              <a:t>Ozempic  0.5 mg ow</a:t>
            </a:r>
          </a:p>
          <a:p>
            <a:r>
              <a:rPr lang="en-CA" dirty="0"/>
              <a:t>Metformin 1 g bid</a:t>
            </a:r>
          </a:p>
          <a:p>
            <a:r>
              <a:rPr lang="en-CA" dirty="0"/>
              <a:t>A1C – 5.5</a:t>
            </a:r>
          </a:p>
          <a:p>
            <a:pPr lvl="2"/>
            <a:endParaRPr lang="en-CA" dirty="0"/>
          </a:p>
          <a:p>
            <a:pPr lvl="2"/>
            <a:endParaRPr lang="en-CA" dirty="0"/>
          </a:p>
        </p:txBody>
      </p:sp>
      <p:pic>
        <p:nvPicPr>
          <p:cNvPr id="6" name="Content Placeholder 5" descr="A screenshot of a graph&#10;&#10;Description automatically generated with low confidence">
            <a:extLst>
              <a:ext uri="{FF2B5EF4-FFF2-40B4-BE49-F238E27FC236}">
                <a16:creationId xmlns:a16="http://schemas.microsoft.com/office/drawing/2014/main" id="{8EA2BA46-6A69-F7FD-51D3-BA81DDC43DD1}"/>
              </a:ext>
            </a:extLst>
          </p:cNvPr>
          <p:cNvPicPr>
            <a:picLocks noGrp="1" noChangeAspect="1"/>
          </p:cNvPicPr>
          <p:nvPr>
            <p:ph sz="half" idx="2"/>
          </p:nvPr>
        </p:nvPicPr>
        <p:blipFill>
          <a:blip r:embed="rId2"/>
          <a:stretch>
            <a:fillRect/>
          </a:stretch>
        </p:blipFill>
        <p:spPr>
          <a:xfrm>
            <a:off x="6724650" y="2540794"/>
            <a:ext cx="4076700" cy="2921000"/>
          </a:xfrm>
        </p:spPr>
      </p:pic>
    </p:spTree>
    <p:extLst>
      <p:ext uri="{BB962C8B-B14F-4D97-AF65-F5344CB8AC3E}">
        <p14:creationId xmlns:p14="http://schemas.microsoft.com/office/powerpoint/2010/main" val="642379137"/>
      </p:ext>
    </p:extLst>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BD874B-5646-8C72-0934-8609EE1FCE5D}"/>
              </a:ext>
            </a:extLst>
          </p:cNvPr>
          <p:cNvSpPr>
            <a:spLocks noGrp="1"/>
          </p:cNvSpPr>
          <p:nvPr>
            <p:ph type="title"/>
          </p:nvPr>
        </p:nvSpPr>
        <p:spPr/>
        <p:txBody>
          <a:bodyPr/>
          <a:lstStyle/>
          <a:p>
            <a:r>
              <a:rPr lang="en-CA" dirty="0"/>
              <a:t>BS 63 </a:t>
            </a:r>
            <a:r>
              <a:rPr lang="en-CA" dirty="0" err="1"/>
              <a:t>yo</a:t>
            </a:r>
            <a:r>
              <a:rPr lang="en-CA" dirty="0"/>
              <a:t> Male – stop metformin – 1 week later</a:t>
            </a:r>
          </a:p>
        </p:txBody>
      </p:sp>
      <p:pic>
        <p:nvPicPr>
          <p:cNvPr id="6" name="Content Placeholder 5" descr="A picture containing screenshot, line, text, diagram&#10;&#10;Description automatically generated">
            <a:extLst>
              <a:ext uri="{FF2B5EF4-FFF2-40B4-BE49-F238E27FC236}">
                <a16:creationId xmlns:a16="http://schemas.microsoft.com/office/drawing/2014/main" id="{A29347E9-EE83-C5D2-7F05-AF9398871A86}"/>
              </a:ext>
            </a:extLst>
          </p:cNvPr>
          <p:cNvPicPr>
            <a:picLocks noGrp="1" noChangeAspect="1"/>
          </p:cNvPicPr>
          <p:nvPr>
            <p:ph sz="half" idx="1"/>
          </p:nvPr>
        </p:nvPicPr>
        <p:blipFill>
          <a:blip r:embed="rId2"/>
          <a:stretch>
            <a:fillRect/>
          </a:stretch>
        </p:blipFill>
        <p:spPr>
          <a:xfrm>
            <a:off x="1425575" y="2556669"/>
            <a:ext cx="4006850" cy="2889250"/>
          </a:xfrm>
        </p:spPr>
      </p:pic>
      <p:pic>
        <p:nvPicPr>
          <p:cNvPr id="8" name="Content Placeholder 7" descr="A picture containing screenshot, plot, line, diagram&#10;&#10;Description automatically generated">
            <a:extLst>
              <a:ext uri="{FF2B5EF4-FFF2-40B4-BE49-F238E27FC236}">
                <a16:creationId xmlns:a16="http://schemas.microsoft.com/office/drawing/2014/main" id="{4CD2E44B-4BD1-F88B-E8BD-8E18A46B21C2}"/>
              </a:ext>
            </a:extLst>
          </p:cNvPr>
          <p:cNvPicPr>
            <a:picLocks noGrp="1" noChangeAspect="1"/>
          </p:cNvPicPr>
          <p:nvPr>
            <p:ph sz="half" idx="2"/>
          </p:nvPr>
        </p:nvPicPr>
        <p:blipFill>
          <a:blip r:embed="rId3"/>
          <a:stretch>
            <a:fillRect/>
          </a:stretch>
        </p:blipFill>
        <p:spPr>
          <a:xfrm>
            <a:off x="6740525" y="2518569"/>
            <a:ext cx="4044950" cy="2965450"/>
          </a:xfrm>
        </p:spPr>
      </p:pic>
    </p:spTree>
    <p:extLst>
      <p:ext uri="{BB962C8B-B14F-4D97-AF65-F5344CB8AC3E}">
        <p14:creationId xmlns:p14="http://schemas.microsoft.com/office/powerpoint/2010/main" val="1522906501"/>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F27B8F-48E4-58A2-FBA0-776ABF811FB8}"/>
              </a:ext>
            </a:extLst>
          </p:cNvPr>
          <p:cNvSpPr>
            <a:spLocks noGrp="1"/>
          </p:cNvSpPr>
          <p:nvPr>
            <p:ph type="title"/>
          </p:nvPr>
        </p:nvSpPr>
        <p:spPr/>
        <p:txBody>
          <a:bodyPr/>
          <a:lstStyle/>
          <a:p>
            <a:pPr algn="ctr"/>
            <a:r>
              <a:rPr lang="en-CA" dirty="0"/>
              <a:t>BS 63 </a:t>
            </a:r>
            <a:r>
              <a:rPr lang="en-CA" dirty="0" err="1"/>
              <a:t>yo</a:t>
            </a:r>
            <a:r>
              <a:rPr lang="en-CA" dirty="0"/>
              <a:t> Male – metformin restarted</a:t>
            </a:r>
          </a:p>
        </p:txBody>
      </p:sp>
      <p:pic>
        <p:nvPicPr>
          <p:cNvPr id="7" name="Content Placeholder 6" descr="A screenshot of a graph&#10;&#10;Description automatically generated with low confidence">
            <a:extLst>
              <a:ext uri="{FF2B5EF4-FFF2-40B4-BE49-F238E27FC236}">
                <a16:creationId xmlns:a16="http://schemas.microsoft.com/office/drawing/2014/main" id="{5FDDD8C5-D541-807F-6698-EDCB1C0ABB92}"/>
              </a:ext>
            </a:extLst>
          </p:cNvPr>
          <p:cNvPicPr>
            <a:picLocks noGrp="1" noChangeAspect="1"/>
          </p:cNvPicPr>
          <p:nvPr>
            <p:ph idx="1"/>
          </p:nvPr>
        </p:nvPicPr>
        <p:blipFill>
          <a:blip r:embed="rId2"/>
          <a:stretch>
            <a:fillRect/>
          </a:stretch>
        </p:blipFill>
        <p:spPr>
          <a:xfrm>
            <a:off x="2386361" y="1376384"/>
            <a:ext cx="6991815" cy="5116491"/>
          </a:xfrm>
        </p:spPr>
      </p:pic>
    </p:spTree>
    <p:extLst>
      <p:ext uri="{BB962C8B-B14F-4D97-AF65-F5344CB8AC3E}">
        <p14:creationId xmlns:p14="http://schemas.microsoft.com/office/powerpoint/2010/main" val="162155381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9B785-E159-8DC6-917D-C4FBC98FC61F}"/>
              </a:ext>
            </a:extLst>
          </p:cNvPr>
          <p:cNvSpPr>
            <a:spLocks noGrp="1"/>
          </p:cNvSpPr>
          <p:nvPr>
            <p:ph type="title"/>
          </p:nvPr>
        </p:nvSpPr>
        <p:spPr/>
        <p:txBody>
          <a:bodyPr/>
          <a:lstStyle/>
          <a:p>
            <a:r>
              <a:rPr lang="en-CA" dirty="0"/>
              <a:t>GW – 80 </a:t>
            </a:r>
            <a:r>
              <a:rPr lang="en-CA" dirty="0" err="1"/>
              <a:t>yo</a:t>
            </a:r>
            <a:r>
              <a:rPr lang="en-CA" dirty="0"/>
              <a:t> male</a:t>
            </a:r>
          </a:p>
        </p:txBody>
      </p:sp>
      <p:sp>
        <p:nvSpPr>
          <p:cNvPr id="3" name="Content Placeholder 2">
            <a:extLst>
              <a:ext uri="{FF2B5EF4-FFF2-40B4-BE49-F238E27FC236}">
                <a16:creationId xmlns:a16="http://schemas.microsoft.com/office/drawing/2014/main" id="{6DC4480D-94CE-E54E-AE81-5BCD0C36E162}"/>
              </a:ext>
            </a:extLst>
          </p:cNvPr>
          <p:cNvSpPr>
            <a:spLocks noGrp="1"/>
          </p:cNvSpPr>
          <p:nvPr>
            <p:ph sz="half" idx="1"/>
          </p:nvPr>
        </p:nvSpPr>
        <p:spPr/>
        <p:txBody>
          <a:bodyPr>
            <a:normAutofit/>
          </a:bodyPr>
          <a:lstStyle/>
          <a:p>
            <a:r>
              <a:rPr lang="en-CA" dirty="0"/>
              <a:t>Type 1 DM since age 13</a:t>
            </a:r>
          </a:p>
          <a:p>
            <a:r>
              <a:rPr lang="en-CA" dirty="0"/>
              <a:t>A1C 8.8 </a:t>
            </a:r>
          </a:p>
          <a:p>
            <a:r>
              <a:rPr lang="en-CA" dirty="0"/>
              <a:t>Recurrent lows</a:t>
            </a:r>
          </a:p>
          <a:p>
            <a:pPr lvl="1"/>
            <a:r>
              <a:rPr lang="en-CA" dirty="0"/>
              <a:t>“sensed well” loss of vision</a:t>
            </a:r>
          </a:p>
          <a:p>
            <a:r>
              <a:rPr lang="en-CA" dirty="0"/>
              <a:t>Tresiba 44 u</a:t>
            </a:r>
          </a:p>
          <a:p>
            <a:r>
              <a:rPr lang="en-CA" dirty="0"/>
              <a:t>NR 14/14/26 CF 1:1 Target 10</a:t>
            </a:r>
          </a:p>
        </p:txBody>
      </p:sp>
      <p:pic>
        <p:nvPicPr>
          <p:cNvPr id="6" name="Content Placeholder 5" descr="A screenshot of a graph&#10;&#10;Description automatically generated with low confidence">
            <a:extLst>
              <a:ext uri="{FF2B5EF4-FFF2-40B4-BE49-F238E27FC236}">
                <a16:creationId xmlns:a16="http://schemas.microsoft.com/office/drawing/2014/main" id="{409BB431-913C-06FE-B2C4-AEE98DEAE09D}"/>
              </a:ext>
            </a:extLst>
          </p:cNvPr>
          <p:cNvPicPr>
            <a:picLocks noGrp="1" noChangeAspect="1"/>
          </p:cNvPicPr>
          <p:nvPr>
            <p:ph sz="half" idx="2"/>
          </p:nvPr>
        </p:nvPicPr>
        <p:blipFill>
          <a:blip r:embed="rId2"/>
          <a:stretch>
            <a:fillRect/>
          </a:stretch>
        </p:blipFill>
        <p:spPr>
          <a:xfrm>
            <a:off x="6708775" y="2502694"/>
            <a:ext cx="4108450" cy="2997200"/>
          </a:xfrm>
        </p:spPr>
      </p:pic>
    </p:spTree>
    <p:extLst>
      <p:ext uri="{BB962C8B-B14F-4D97-AF65-F5344CB8AC3E}">
        <p14:creationId xmlns:p14="http://schemas.microsoft.com/office/powerpoint/2010/main" val="1775652162"/>
      </p:ext>
    </p:extLst>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CE4A6-976A-7243-9C07-FA770426B686}"/>
              </a:ext>
            </a:extLst>
          </p:cNvPr>
          <p:cNvSpPr>
            <a:spLocks noGrp="1"/>
          </p:cNvSpPr>
          <p:nvPr>
            <p:ph type="title"/>
          </p:nvPr>
        </p:nvSpPr>
        <p:spPr/>
        <p:txBody>
          <a:bodyPr/>
          <a:lstStyle/>
          <a:p>
            <a:r>
              <a:rPr lang="en-US" dirty="0"/>
              <a:t>Glucose Variability – Self management</a:t>
            </a:r>
          </a:p>
        </p:txBody>
      </p:sp>
      <p:sp>
        <p:nvSpPr>
          <p:cNvPr id="5" name="Content Placeholder 4">
            <a:extLst>
              <a:ext uri="{FF2B5EF4-FFF2-40B4-BE49-F238E27FC236}">
                <a16:creationId xmlns:a16="http://schemas.microsoft.com/office/drawing/2014/main" id="{B0EEDC00-5B88-6448-85C9-B91C1060C2B7}"/>
              </a:ext>
            </a:extLst>
          </p:cNvPr>
          <p:cNvSpPr>
            <a:spLocks noGrp="1"/>
          </p:cNvSpPr>
          <p:nvPr>
            <p:ph idx="1"/>
          </p:nvPr>
        </p:nvSpPr>
        <p:spPr/>
        <p:txBody>
          <a:bodyPr>
            <a:normAutofit fontScale="92500" lnSpcReduction="20000"/>
          </a:bodyPr>
          <a:lstStyle/>
          <a:p>
            <a:r>
              <a:rPr lang="en-US" dirty="0"/>
              <a:t>What are they –</a:t>
            </a:r>
          </a:p>
          <a:p>
            <a:r>
              <a:rPr lang="en-US" dirty="0"/>
              <a:t>		Doing? – glucose testing</a:t>
            </a:r>
          </a:p>
          <a:p>
            <a:r>
              <a:rPr lang="en-US" dirty="0"/>
              <a:t>			- activity - FITT</a:t>
            </a:r>
          </a:p>
          <a:p>
            <a:r>
              <a:rPr lang="en-US" dirty="0"/>
              <a:t>			- injection sites</a:t>
            </a:r>
          </a:p>
          <a:p>
            <a:endParaRPr lang="en-US" dirty="0"/>
          </a:p>
          <a:p>
            <a:r>
              <a:rPr lang="en-US" dirty="0"/>
              <a:t>		Taking? – adherence to meds/insulin</a:t>
            </a:r>
          </a:p>
          <a:p>
            <a:r>
              <a:rPr lang="en-US" dirty="0"/>
              <a:t>			- varying dose of insulin</a:t>
            </a:r>
          </a:p>
          <a:p>
            <a:r>
              <a:rPr lang="en-US" dirty="0"/>
              <a:t>			- treatment of highs/lows</a:t>
            </a:r>
          </a:p>
          <a:p>
            <a:r>
              <a:rPr lang="en-US" dirty="0"/>
              <a:t>			- prospective vs retrospective diabetes management</a:t>
            </a:r>
          </a:p>
          <a:p>
            <a:r>
              <a:rPr lang="en-US" dirty="0"/>
              <a:t>		</a:t>
            </a:r>
          </a:p>
          <a:p>
            <a:r>
              <a:rPr lang="en-US" dirty="0"/>
              <a:t>		Eating? – CHO counting/ varying size of meals</a:t>
            </a:r>
          </a:p>
          <a:p>
            <a:r>
              <a:rPr lang="en-US" dirty="0"/>
              <a:t>			- snacking</a:t>
            </a:r>
          </a:p>
          <a:p>
            <a:endParaRPr lang="en-US" dirty="0"/>
          </a:p>
          <a:p>
            <a:r>
              <a:rPr lang="en-US" dirty="0"/>
              <a:t>		Diabetes Burnout/Distress?</a:t>
            </a:r>
          </a:p>
          <a:p>
            <a:endParaRPr lang="en-US" dirty="0"/>
          </a:p>
        </p:txBody>
      </p:sp>
      <p:sp>
        <p:nvSpPr>
          <p:cNvPr id="3" name="Footer Placeholder 2">
            <a:extLst>
              <a:ext uri="{FF2B5EF4-FFF2-40B4-BE49-F238E27FC236}">
                <a16:creationId xmlns:a16="http://schemas.microsoft.com/office/drawing/2014/main" id="{BCBF31B2-EF1C-7642-85C4-4E36DF6DB23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A2B47E72-F66B-F44D-BC9D-D1539A6909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138</a:t>
            </a:fld>
            <a:endParaRPr kumimoji="0" lang="en-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127383152"/>
      </p:ext>
    </p:extLst>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9B785-E159-8DC6-917D-C4FBC98FC61F}"/>
              </a:ext>
            </a:extLst>
          </p:cNvPr>
          <p:cNvSpPr>
            <a:spLocks noGrp="1"/>
          </p:cNvSpPr>
          <p:nvPr>
            <p:ph type="title"/>
          </p:nvPr>
        </p:nvSpPr>
        <p:spPr/>
        <p:txBody>
          <a:bodyPr/>
          <a:lstStyle/>
          <a:p>
            <a:r>
              <a:rPr lang="en-CA" dirty="0"/>
              <a:t>GW – 80 </a:t>
            </a:r>
            <a:r>
              <a:rPr lang="en-CA" dirty="0" err="1"/>
              <a:t>yo</a:t>
            </a:r>
            <a:r>
              <a:rPr lang="en-CA" dirty="0"/>
              <a:t> male</a:t>
            </a:r>
          </a:p>
        </p:txBody>
      </p:sp>
      <p:sp>
        <p:nvSpPr>
          <p:cNvPr id="3" name="Content Placeholder 2">
            <a:extLst>
              <a:ext uri="{FF2B5EF4-FFF2-40B4-BE49-F238E27FC236}">
                <a16:creationId xmlns:a16="http://schemas.microsoft.com/office/drawing/2014/main" id="{6DC4480D-94CE-E54E-AE81-5BCD0C36E162}"/>
              </a:ext>
            </a:extLst>
          </p:cNvPr>
          <p:cNvSpPr>
            <a:spLocks noGrp="1"/>
          </p:cNvSpPr>
          <p:nvPr>
            <p:ph sz="half" idx="1"/>
          </p:nvPr>
        </p:nvSpPr>
        <p:spPr/>
        <p:txBody>
          <a:bodyPr>
            <a:normAutofit fontScale="92500" lnSpcReduction="10000"/>
          </a:bodyPr>
          <a:lstStyle/>
          <a:p>
            <a:r>
              <a:rPr lang="en-CA" dirty="0"/>
              <a:t>Type 1 DM since age 13</a:t>
            </a:r>
          </a:p>
          <a:p>
            <a:r>
              <a:rPr lang="en-CA" dirty="0"/>
              <a:t>A1C 9.8 – </a:t>
            </a:r>
          </a:p>
          <a:p>
            <a:r>
              <a:rPr lang="en-CA" dirty="0"/>
              <a:t>Recurrent lows</a:t>
            </a:r>
          </a:p>
          <a:p>
            <a:pPr lvl="1"/>
            <a:r>
              <a:rPr lang="en-CA" dirty="0"/>
              <a:t>“sensed well” loss of vision</a:t>
            </a:r>
          </a:p>
          <a:p>
            <a:r>
              <a:rPr lang="en-CA" dirty="0"/>
              <a:t>Tresiba 44 u</a:t>
            </a:r>
          </a:p>
          <a:p>
            <a:r>
              <a:rPr lang="en-CA" dirty="0"/>
              <a:t>NR 14/14/26 CF 1:1 Target 10</a:t>
            </a:r>
          </a:p>
          <a:p>
            <a:r>
              <a:rPr lang="en-CA" dirty="0" err="1"/>
              <a:t>acBr</a:t>
            </a:r>
            <a:r>
              <a:rPr lang="en-CA" dirty="0"/>
              <a:t> 3.5-4.7 or 7.6-11.7</a:t>
            </a:r>
          </a:p>
          <a:p>
            <a:r>
              <a:rPr lang="en-CA" dirty="0"/>
              <a:t>AC L5.1-8.3</a:t>
            </a:r>
          </a:p>
          <a:p>
            <a:r>
              <a:rPr lang="en-CA" dirty="0"/>
              <a:t>AC S 6.7-7.2 or 12-22</a:t>
            </a:r>
          </a:p>
          <a:p>
            <a:r>
              <a:rPr lang="en-CA" dirty="0"/>
              <a:t>HS 5-8 or 11-15</a:t>
            </a:r>
          </a:p>
        </p:txBody>
      </p:sp>
      <p:pic>
        <p:nvPicPr>
          <p:cNvPr id="6" name="Content Placeholder 5" descr="A picture containing line, plot, diagram, screenshot&#10;&#10;Description automatically generated">
            <a:extLst>
              <a:ext uri="{FF2B5EF4-FFF2-40B4-BE49-F238E27FC236}">
                <a16:creationId xmlns:a16="http://schemas.microsoft.com/office/drawing/2014/main" id="{EFAC1997-F639-61DA-A97A-05BB48878055}"/>
              </a:ext>
            </a:extLst>
          </p:cNvPr>
          <p:cNvPicPr>
            <a:picLocks noGrp="1" noChangeAspect="1"/>
          </p:cNvPicPr>
          <p:nvPr>
            <p:ph sz="half" idx="2"/>
          </p:nvPr>
        </p:nvPicPr>
        <p:blipFill>
          <a:blip r:embed="rId2"/>
          <a:stretch>
            <a:fillRect/>
          </a:stretch>
        </p:blipFill>
        <p:spPr>
          <a:xfrm>
            <a:off x="6842051" y="5716744"/>
            <a:ext cx="5181600" cy="1552262"/>
          </a:xfrm>
        </p:spPr>
      </p:pic>
      <p:pic>
        <p:nvPicPr>
          <p:cNvPr id="14" name="Picture 13" descr="A picture containing person, chest, flesh, belly&#10;&#10;Description automatically generated">
            <a:extLst>
              <a:ext uri="{FF2B5EF4-FFF2-40B4-BE49-F238E27FC236}">
                <a16:creationId xmlns:a16="http://schemas.microsoft.com/office/drawing/2014/main" id="{6BF3DF1D-0EF7-CE51-376B-5FE0DB4E21A8}"/>
              </a:ext>
            </a:extLst>
          </p:cNvPr>
          <p:cNvPicPr>
            <a:picLocks noChangeAspect="1"/>
          </p:cNvPicPr>
          <p:nvPr/>
        </p:nvPicPr>
        <p:blipFill>
          <a:blip r:embed="rId3"/>
          <a:stretch>
            <a:fillRect/>
          </a:stretch>
        </p:blipFill>
        <p:spPr>
          <a:xfrm>
            <a:off x="6533706" y="1137684"/>
            <a:ext cx="5231219" cy="3923414"/>
          </a:xfrm>
          <a:prstGeom prst="rect">
            <a:avLst/>
          </a:prstGeom>
        </p:spPr>
      </p:pic>
    </p:spTree>
    <p:extLst>
      <p:ext uri="{BB962C8B-B14F-4D97-AF65-F5344CB8AC3E}">
        <p14:creationId xmlns:p14="http://schemas.microsoft.com/office/powerpoint/2010/main" val="13497154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DD14E5FD-5895-E757-9886-C757F223C5FD}"/>
              </a:ext>
            </a:extLst>
          </p:cNvPr>
          <p:cNvSpPr>
            <a:spLocks noGrp="1"/>
          </p:cNvSpPr>
          <p:nvPr>
            <p:ph type="title"/>
          </p:nvPr>
        </p:nvSpPr>
        <p:spPr/>
        <p:txBody>
          <a:bodyPr/>
          <a:lstStyle/>
          <a:p>
            <a:pPr algn="ctr"/>
            <a:r>
              <a:rPr lang="en-CA" dirty="0"/>
              <a:t>Housekeeping Items</a:t>
            </a:r>
          </a:p>
        </p:txBody>
      </p:sp>
      <p:pic>
        <p:nvPicPr>
          <p:cNvPr id="6" name="Content Placeholder 5" descr="A picture containing text, sign, clipart&#10;&#10;Description automatically generated">
            <a:extLst>
              <a:ext uri="{FF2B5EF4-FFF2-40B4-BE49-F238E27FC236}">
                <a16:creationId xmlns:a16="http://schemas.microsoft.com/office/drawing/2014/main" id="{65FFAB67-B30F-72FD-347C-8A0844B0F4F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330825" y="1572263"/>
            <a:ext cx="1530350" cy="2298700"/>
          </a:xfrm>
        </p:spPr>
      </p:pic>
      <p:sp>
        <p:nvSpPr>
          <p:cNvPr id="2" name="Footer Placeholder 1">
            <a:extLst>
              <a:ext uri="{FF2B5EF4-FFF2-40B4-BE49-F238E27FC236}">
                <a16:creationId xmlns:a16="http://schemas.microsoft.com/office/drawing/2014/main" id="{A1C52784-DECF-DB82-C80F-6F8402488768}"/>
              </a:ext>
            </a:extLst>
          </p:cNvPr>
          <p:cNvSpPr>
            <a:spLocks noGrp="1"/>
          </p:cNvSpPr>
          <p:nvPr>
            <p:ph type="ftr" sz="quarter" idx="11"/>
          </p:nvPr>
        </p:nvSpPr>
        <p:spPr/>
        <p:txBody>
          <a:bodyPr/>
          <a:lstStyle/>
          <a:p>
            <a:endParaRPr lang="en-CA" dirty="0"/>
          </a:p>
        </p:txBody>
      </p:sp>
      <p:pic>
        <p:nvPicPr>
          <p:cNvPr id="10" name="Picture 9" descr="A picture containing text&#10;&#10;Description automatically generated">
            <a:extLst>
              <a:ext uri="{FF2B5EF4-FFF2-40B4-BE49-F238E27FC236}">
                <a16:creationId xmlns:a16="http://schemas.microsoft.com/office/drawing/2014/main" id="{4519B453-EB5C-DF00-3AF0-46D99DFB830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28904" y="2091716"/>
            <a:ext cx="2169077" cy="3298239"/>
          </a:xfrm>
          <a:prstGeom prst="rect">
            <a:avLst/>
          </a:prstGeom>
        </p:spPr>
      </p:pic>
      <p:pic>
        <p:nvPicPr>
          <p:cNvPr id="12" name="Picture 11" descr="Icon&#10;&#10;Description automatically generated">
            <a:extLst>
              <a:ext uri="{FF2B5EF4-FFF2-40B4-BE49-F238E27FC236}">
                <a16:creationId xmlns:a16="http://schemas.microsoft.com/office/drawing/2014/main" id="{82B63CF6-2AF6-BAF7-4604-2D3DC0A7552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31964" y="2449488"/>
            <a:ext cx="2482850" cy="2381250"/>
          </a:xfrm>
          <a:prstGeom prst="rect">
            <a:avLst/>
          </a:prstGeom>
        </p:spPr>
      </p:pic>
    </p:spTree>
    <p:extLst>
      <p:ext uri="{BB962C8B-B14F-4D97-AF65-F5344CB8AC3E}">
        <p14:creationId xmlns:p14="http://schemas.microsoft.com/office/powerpoint/2010/main" val="2252685734"/>
      </p:ext>
    </p:extLst>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79B785-E159-8DC6-917D-C4FBC98FC61F}"/>
              </a:ext>
            </a:extLst>
          </p:cNvPr>
          <p:cNvSpPr>
            <a:spLocks noGrp="1"/>
          </p:cNvSpPr>
          <p:nvPr>
            <p:ph type="title"/>
          </p:nvPr>
        </p:nvSpPr>
        <p:spPr/>
        <p:txBody>
          <a:bodyPr/>
          <a:lstStyle/>
          <a:p>
            <a:r>
              <a:rPr lang="en-CA" dirty="0"/>
              <a:t>GW – 80 </a:t>
            </a:r>
            <a:r>
              <a:rPr lang="en-CA" dirty="0" err="1"/>
              <a:t>yo</a:t>
            </a:r>
            <a:r>
              <a:rPr lang="en-CA" dirty="0"/>
              <a:t> male</a:t>
            </a:r>
          </a:p>
        </p:txBody>
      </p:sp>
      <p:sp>
        <p:nvSpPr>
          <p:cNvPr id="3" name="Content Placeholder 2">
            <a:extLst>
              <a:ext uri="{FF2B5EF4-FFF2-40B4-BE49-F238E27FC236}">
                <a16:creationId xmlns:a16="http://schemas.microsoft.com/office/drawing/2014/main" id="{6DC4480D-94CE-E54E-AE81-5BCD0C36E162}"/>
              </a:ext>
            </a:extLst>
          </p:cNvPr>
          <p:cNvSpPr>
            <a:spLocks noGrp="1"/>
          </p:cNvSpPr>
          <p:nvPr>
            <p:ph sz="half" idx="1"/>
          </p:nvPr>
        </p:nvSpPr>
        <p:spPr/>
        <p:txBody>
          <a:bodyPr>
            <a:normAutofit/>
          </a:bodyPr>
          <a:lstStyle/>
          <a:p>
            <a:r>
              <a:rPr lang="en-CA" dirty="0"/>
              <a:t>Type 1 DM since age 13</a:t>
            </a:r>
          </a:p>
          <a:p>
            <a:r>
              <a:rPr lang="en-CA" dirty="0"/>
              <a:t>A1C 9.8 – </a:t>
            </a:r>
          </a:p>
          <a:p>
            <a:r>
              <a:rPr lang="en-CA" dirty="0"/>
              <a:t>Recurrent lows</a:t>
            </a:r>
          </a:p>
          <a:p>
            <a:pPr lvl="1"/>
            <a:r>
              <a:rPr lang="en-CA" dirty="0"/>
              <a:t>“sensed well” loss of vision</a:t>
            </a:r>
          </a:p>
          <a:p>
            <a:r>
              <a:rPr lang="en-CA" dirty="0"/>
              <a:t>Tresiba 24 u</a:t>
            </a:r>
          </a:p>
          <a:p>
            <a:r>
              <a:rPr lang="en-CA" dirty="0"/>
              <a:t>NR 5-6 6-8, 6-8</a:t>
            </a:r>
          </a:p>
        </p:txBody>
      </p:sp>
      <p:pic>
        <p:nvPicPr>
          <p:cNvPr id="5" name="Content Placeholder 4" descr="A screenshot of a graph&#10;&#10;Description automatically generated with low confidence">
            <a:extLst>
              <a:ext uri="{FF2B5EF4-FFF2-40B4-BE49-F238E27FC236}">
                <a16:creationId xmlns:a16="http://schemas.microsoft.com/office/drawing/2014/main" id="{D3235EA9-A5ED-A68C-9623-8652E60C760C}"/>
              </a:ext>
            </a:extLst>
          </p:cNvPr>
          <p:cNvPicPr>
            <a:picLocks noGrp="1" noChangeAspect="1"/>
          </p:cNvPicPr>
          <p:nvPr>
            <p:ph sz="half" idx="2"/>
          </p:nvPr>
        </p:nvPicPr>
        <p:blipFill>
          <a:blip r:embed="rId2"/>
          <a:stretch>
            <a:fillRect/>
          </a:stretch>
        </p:blipFill>
        <p:spPr>
          <a:xfrm>
            <a:off x="6699250" y="2537619"/>
            <a:ext cx="4127500" cy="2927350"/>
          </a:xfrm>
          <a:prstGeom prst="rect">
            <a:avLst/>
          </a:prstGeom>
        </p:spPr>
      </p:pic>
    </p:spTree>
    <p:extLst>
      <p:ext uri="{BB962C8B-B14F-4D97-AF65-F5344CB8AC3E}">
        <p14:creationId xmlns:p14="http://schemas.microsoft.com/office/powerpoint/2010/main" val="210896506"/>
      </p:ext>
    </p:extLst>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72148D-913F-DD73-FAC7-98557642829B}"/>
              </a:ext>
            </a:extLst>
          </p:cNvPr>
          <p:cNvSpPr>
            <a:spLocks noGrp="1"/>
          </p:cNvSpPr>
          <p:nvPr>
            <p:ph type="title"/>
          </p:nvPr>
        </p:nvSpPr>
        <p:spPr/>
        <p:txBody>
          <a:bodyPr/>
          <a:lstStyle/>
          <a:p>
            <a:r>
              <a:rPr lang="en-CA" dirty="0"/>
              <a:t>DM 58 </a:t>
            </a:r>
            <a:r>
              <a:rPr lang="en-CA" dirty="0" err="1"/>
              <a:t>yo</a:t>
            </a:r>
            <a:r>
              <a:rPr lang="en-CA" dirty="0"/>
              <a:t> male</a:t>
            </a:r>
          </a:p>
        </p:txBody>
      </p:sp>
      <p:sp>
        <p:nvSpPr>
          <p:cNvPr id="3" name="Content Placeholder 2">
            <a:extLst>
              <a:ext uri="{FF2B5EF4-FFF2-40B4-BE49-F238E27FC236}">
                <a16:creationId xmlns:a16="http://schemas.microsoft.com/office/drawing/2014/main" id="{314A8EB7-1E89-F3DA-BCD5-ECA521DC7F72}"/>
              </a:ext>
            </a:extLst>
          </p:cNvPr>
          <p:cNvSpPr>
            <a:spLocks noGrp="1"/>
          </p:cNvSpPr>
          <p:nvPr>
            <p:ph sz="half" idx="1"/>
          </p:nvPr>
        </p:nvSpPr>
        <p:spPr/>
        <p:txBody>
          <a:bodyPr>
            <a:normAutofit fontScale="92500" lnSpcReduction="20000"/>
          </a:bodyPr>
          <a:lstStyle/>
          <a:p>
            <a:r>
              <a:rPr lang="en-CA" dirty="0"/>
              <a:t>Type 2 DM x 30 years</a:t>
            </a:r>
          </a:p>
          <a:p>
            <a:r>
              <a:rPr lang="en-CA" dirty="0"/>
              <a:t>No recent DEC</a:t>
            </a:r>
          </a:p>
          <a:p>
            <a:r>
              <a:rPr lang="en-CA" dirty="0"/>
              <a:t>CKD eGFR 19</a:t>
            </a:r>
          </a:p>
          <a:p>
            <a:r>
              <a:rPr lang="en-CA" dirty="0"/>
              <a:t>Insulin x 10 years MDI 12 years</a:t>
            </a:r>
          </a:p>
          <a:p>
            <a:r>
              <a:rPr lang="en-CA" dirty="0" err="1"/>
              <a:t>Trajenta</a:t>
            </a:r>
            <a:r>
              <a:rPr lang="en-CA" dirty="0"/>
              <a:t>, Jardiance</a:t>
            </a:r>
          </a:p>
          <a:p>
            <a:r>
              <a:rPr lang="en-CA" dirty="0" err="1"/>
              <a:t>Wt</a:t>
            </a:r>
            <a:r>
              <a:rPr lang="en-CA" dirty="0"/>
              <a:t> 56kg</a:t>
            </a:r>
          </a:p>
          <a:p>
            <a:r>
              <a:rPr lang="en-CA" dirty="0"/>
              <a:t>Recurrent lows thru night</a:t>
            </a:r>
          </a:p>
          <a:p>
            <a:r>
              <a:rPr lang="en-CA" dirty="0"/>
              <a:t>Tresiba 20 u </a:t>
            </a:r>
            <a:r>
              <a:rPr lang="en-CA" dirty="0" err="1"/>
              <a:t>hs</a:t>
            </a:r>
            <a:endParaRPr lang="en-CA" dirty="0"/>
          </a:p>
          <a:p>
            <a:r>
              <a:rPr lang="en-CA" dirty="0"/>
              <a:t>NR 4-8 </a:t>
            </a:r>
            <a:r>
              <a:rPr lang="en-CA" dirty="0" err="1"/>
              <a:t>acmeals</a:t>
            </a:r>
            <a:endParaRPr lang="en-CA" dirty="0"/>
          </a:p>
          <a:p>
            <a:r>
              <a:rPr lang="en-CA" dirty="0"/>
              <a:t>CF ? </a:t>
            </a:r>
          </a:p>
        </p:txBody>
      </p:sp>
      <p:pic>
        <p:nvPicPr>
          <p:cNvPr id="5" name="Content Placeholder 7" descr="A picture containing text, plot, screenshot, line&#10;&#10;Description automatically generated">
            <a:extLst>
              <a:ext uri="{FF2B5EF4-FFF2-40B4-BE49-F238E27FC236}">
                <a16:creationId xmlns:a16="http://schemas.microsoft.com/office/drawing/2014/main" id="{A853A85F-4F14-D689-637C-658F3CD2E801}"/>
              </a:ext>
            </a:extLst>
          </p:cNvPr>
          <p:cNvPicPr>
            <a:picLocks noGrp="1" noChangeAspect="1"/>
          </p:cNvPicPr>
          <p:nvPr>
            <p:ph sz="half" idx="2"/>
          </p:nvPr>
        </p:nvPicPr>
        <p:blipFill>
          <a:blip r:embed="rId2"/>
          <a:stretch>
            <a:fillRect/>
          </a:stretch>
        </p:blipFill>
        <p:spPr>
          <a:xfrm>
            <a:off x="6172200" y="2678096"/>
            <a:ext cx="5181600" cy="2646396"/>
          </a:xfrm>
        </p:spPr>
      </p:pic>
    </p:spTree>
    <p:extLst>
      <p:ext uri="{BB962C8B-B14F-4D97-AF65-F5344CB8AC3E}">
        <p14:creationId xmlns:p14="http://schemas.microsoft.com/office/powerpoint/2010/main" val="4151294072"/>
      </p:ext>
    </p:extLst>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463EBE-5056-009F-5062-715F44B155FA}"/>
              </a:ext>
            </a:extLst>
          </p:cNvPr>
          <p:cNvSpPr>
            <a:spLocks noGrp="1"/>
          </p:cNvSpPr>
          <p:nvPr>
            <p:ph type="title"/>
          </p:nvPr>
        </p:nvSpPr>
        <p:spPr/>
        <p:txBody>
          <a:bodyPr/>
          <a:lstStyle/>
          <a:p>
            <a:endParaRPr lang="en-CA"/>
          </a:p>
        </p:txBody>
      </p:sp>
      <p:pic>
        <p:nvPicPr>
          <p:cNvPr id="6" name="Content Placeholder 5" descr="A picture containing line, plot, diagram, parallel&#10;&#10;Description automatically generated">
            <a:extLst>
              <a:ext uri="{FF2B5EF4-FFF2-40B4-BE49-F238E27FC236}">
                <a16:creationId xmlns:a16="http://schemas.microsoft.com/office/drawing/2014/main" id="{2E4E11B1-FC52-B312-6626-AB6E95E599BD}"/>
              </a:ext>
            </a:extLst>
          </p:cNvPr>
          <p:cNvPicPr>
            <a:picLocks noGrp="1" noChangeAspect="1"/>
          </p:cNvPicPr>
          <p:nvPr>
            <p:ph sz="half" idx="1"/>
          </p:nvPr>
        </p:nvPicPr>
        <p:blipFill>
          <a:blip r:embed="rId2"/>
          <a:stretch>
            <a:fillRect/>
          </a:stretch>
        </p:blipFill>
        <p:spPr>
          <a:xfrm>
            <a:off x="838200" y="2115238"/>
            <a:ext cx="5181600" cy="3772112"/>
          </a:xfrm>
        </p:spPr>
      </p:pic>
      <p:pic>
        <p:nvPicPr>
          <p:cNvPr id="11" name="Content Placeholder 7" descr="A picture containing text, plot, screenshot, line&#10;&#10;Description automatically generated">
            <a:extLst>
              <a:ext uri="{FF2B5EF4-FFF2-40B4-BE49-F238E27FC236}">
                <a16:creationId xmlns:a16="http://schemas.microsoft.com/office/drawing/2014/main" id="{5FBDA64D-E3F0-E71C-8A8F-C6C3158A613B}"/>
              </a:ext>
            </a:extLst>
          </p:cNvPr>
          <p:cNvPicPr>
            <a:picLocks noGrp="1" noChangeAspect="1"/>
          </p:cNvPicPr>
          <p:nvPr>
            <p:ph sz="half" idx="2"/>
          </p:nvPr>
        </p:nvPicPr>
        <p:blipFill>
          <a:blip r:embed="rId3"/>
          <a:stretch>
            <a:fillRect/>
          </a:stretch>
        </p:blipFill>
        <p:spPr>
          <a:xfrm>
            <a:off x="6172200" y="2678096"/>
            <a:ext cx="5181600" cy="2646396"/>
          </a:xfrm>
        </p:spPr>
      </p:pic>
    </p:spTree>
    <p:extLst>
      <p:ext uri="{BB962C8B-B14F-4D97-AF65-F5344CB8AC3E}">
        <p14:creationId xmlns:p14="http://schemas.microsoft.com/office/powerpoint/2010/main" val="171316263"/>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CE4A6-976A-7243-9C07-FA770426B686}"/>
              </a:ext>
            </a:extLst>
          </p:cNvPr>
          <p:cNvSpPr>
            <a:spLocks noGrp="1"/>
          </p:cNvSpPr>
          <p:nvPr>
            <p:ph type="title"/>
          </p:nvPr>
        </p:nvSpPr>
        <p:spPr/>
        <p:txBody>
          <a:bodyPr/>
          <a:lstStyle/>
          <a:p>
            <a:r>
              <a:rPr lang="en-US" dirty="0"/>
              <a:t>Glucose Variability – Self management</a:t>
            </a:r>
          </a:p>
        </p:txBody>
      </p:sp>
      <p:sp>
        <p:nvSpPr>
          <p:cNvPr id="5" name="Content Placeholder 4">
            <a:extLst>
              <a:ext uri="{FF2B5EF4-FFF2-40B4-BE49-F238E27FC236}">
                <a16:creationId xmlns:a16="http://schemas.microsoft.com/office/drawing/2014/main" id="{B0EEDC00-5B88-6448-85C9-B91C1060C2B7}"/>
              </a:ext>
            </a:extLst>
          </p:cNvPr>
          <p:cNvSpPr>
            <a:spLocks noGrp="1"/>
          </p:cNvSpPr>
          <p:nvPr>
            <p:ph idx="1"/>
          </p:nvPr>
        </p:nvSpPr>
        <p:spPr/>
        <p:txBody>
          <a:bodyPr>
            <a:normAutofit fontScale="92500" lnSpcReduction="20000"/>
          </a:bodyPr>
          <a:lstStyle/>
          <a:p>
            <a:r>
              <a:rPr lang="en-US" dirty="0"/>
              <a:t>What are they –</a:t>
            </a:r>
          </a:p>
          <a:p>
            <a:r>
              <a:rPr lang="en-US" dirty="0"/>
              <a:t>		Doing? – glucose testing</a:t>
            </a:r>
          </a:p>
          <a:p>
            <a:r>
              <a:rPr lang="en-US" dirty="0"/>
              <a:t>			- activity - FITT</a:t>
            </a:r>
          </a:p>
          <a:p>
            <a:r>
              <a:rPr lang="en-US" dirty="0"/>
              <a:t>			- injection sites</a:t>
            </a:r>
          </a:p>
          <a:p>
            <a:endParaRPr lang="en-US" dirty="0"/>
          </a:p>
          <a:p>
            <a:r>
              <a:rPr lang="en-US" dirty="0"/>
              <a:t>		Taking? – adherence to meds/insulin</a:t>
            </a:r>
          </a:p>
          <a:p>
            <a:r>
              <a:rPr lang="en-US" dirty="0"/>
              <a:t>			- varying dose of insulin</a:t>
            </a:r>
          </a:p>
          <a:p>
            <a:r>
              <a:rPr lang="en-US" dirty="0"/>
              <a:t>			- treatment of highs/lows</a:t>
            </a:r>
          </a:p>
          <a:p>
            <a:r>
              <a:rPr lang="en-US" dirty="0"/>
              <a:t>			- prospective vs retrospective diabetes management</a:t>
            </a:r>
          </a:p>
          <a:p>
            <a:r>
              <a:rPr lang="en-US" dirty="0"/>
              <a:t>		</a:t>
            </a:r>
          </a:p>
          <a:p>
            <a:r>
              <a:rPr lang="en-US" dirty="0"/>
              <a:t>		Eating? – CHO counting/ varying size of meals</a:t>
            </a:r>
          </a:p>
          <a:p>
            <a:r>
              <a:rPr lang="en-US" dirty="0"/>
              <a:t>			- snacking</a:t>
            </a:r>
          </a:p>
          <a:p>
            <a:endParaRPr lang="en-US" dirty="0"/>
          </a:p>
          <a:p>
            <a:r>
              <a:rPr lang="en-US" dirty="0"/>
              <a:t>		Diabetes Burnout/Distress?</a:t>
            </a:r>
          </a:p>
          <a:p>
            <a:endParaRPr lang="en-US" dirty="0"/>
          </a:p>
        </p:txBody>
      </p:sp>
      <p:sp>
        <p:nvSpPr>
          <p:cNvPr id="3" name="Footer Placeholder 2">
            <a:extLst>
              <a:ext uri="{FF2B5EF4-FFF2-40B4-BE49-F238E27FC236}">
                <a16:creationId xmlns:a16="http://schemas.microsoft.com/office/drawing/2014/main" id="{BCBF31B2-EF1C-7642-85C4-4E36DF6DB23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A2B47E72-F66B-F44D-BC9D-D1539A6909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143</a:t>
            </a:fld>
            <a:endParaRPr kumimoji="0" lang="en-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4145165746"/>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BD46610-0BC9-F713-A3C1-85BCE68B8BD5}"/>
              </a:ext>
            </a:extLst>
          </p:cNvPr>
          <p:cNvSpPr>
            <a:spLocks noGrp="1"/>
          </p:cNvSpPr>
          <p:nvPr>
            <p:ph type="title"/>
          </p:nvPr>
        </p:nvSpPr>
        <p:spPr/>
        <p:txBody>
          <a:bodyPr/>
          <a:lstStyle/>
          <a:p>
            <a:r>
              <a:rPr lang="en-CA" dirty="0"/>
              <a:t>DM 58 </a:t>
            </a:r>
            <a:r>
              <a:rPr lang="en-CA" dirty="0" err="1"/>
              <a:t>yo</a:t>
            </a:r>
            <a:r>
              <a:rPr lang="en-CA" dirty="0"/>
              <a:t> male</a:t>
            </a:r>
          </a:p>
        </p:txBody>
      </p:sp>
      <p:sp>
        <p:nvSpPr>
          <p:cNvPr id="6" name="Content Placeholder 5">
            <a:extLst>
              <a:ext uri="{FF2B5EF4-FFF2-40B4-BE49-F238E27FC236}">
                <a16:creationId xmlns:a16="http://schemas.microsoft.com/office/drawing/2014/main" id="{09364AE3-2486-9003-EA21-60AFBCCEA702}"/>
              </a:ext>
            </a:extLst>
          </p:cNvPr>
          <p:cNvSpPr>
            <a:spLocks noGrp="1"/>
          </p:cNvSpPr>
          <p:nvPr>
            <p:ph idx="1"/>
          </p:nvPr>
        </p:nvSpPr>
        <p:spPr/>
        <p:txBody>
          <a:bodyPr/>
          <a:lstStyle/>
          <a:p>
            <a:r>
              <a:rPr lang="en-CA" dirty="0"/>
              <a:t>his sugars are elevated by 10pm and therefore corrects with bolus15-20 units and then consumes "handful of skittles to keep me stable through the night" </a:t>
            </a:r>
          </a:p>
          <a:p>
            <a:r>
              <a:rPr lang="en-CA" dirty="0"/>
              <a:t>Does not take any insulin at </a:t>
            </a:r>
            <a:r>
              <a:rPr lang="en-CA" dirty="0" err="1"/>
              <a:t>meals"unless</a:t>
            </a:r>
            <a:r>
              <a:rPr lang="en-CA" dirty="0"/>
              <a:t> I need to“</a:t>
            </a:r>
          </a:p>
          <a:p>
            <a:r>
              <a:rPr lang="en-CA" dirty="0"/>
              <a:t>He does describe episodes of hypoglycemia which he states he senses well "by checking to see if I am having any sweating by running my hand over my chest" </a:t>
            </a:r>
          </a:p>
          <a:p>
            <a:r>
              <a:rPr lang="en-CA" dirty="0"/>
              <a:t>"I have been doing this a long time and this is what I am comfortable with“</a:t>
            </a:r>
          </a:p>
          <a:p>
            <a:endParaRPr lang="en-CA" dirty="0"/>
          </a:p>
          <a:p>
            <a:endParaRPr lang="en-CA" dirty="0"/>
          </a:p>
        </p:txBody>
      </p:sp>
    </p:spTree>
    <p:extLst>
      <p:ext uri="{BB962C8B-B14F-4D97-AF65-F5344CB8AC3E}">
        <p14:creationId xmlns:p14="http://schemas.microsoft.com/office/powerpoint/2010/main" val="877727488"/>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17A26FC-310B-75A9-967D-E142AF9F2D66}"/>
              </a:ext>
            </a:extLst>
          </p:cNvPr>
          <p:cNvSpPr>
            <a:spLocks noGrp="1"/>
          </p:cNvSpPr>
          <p:nvPr>
            <p:ph type="title"/>
          </p:nvPr>
        </p:nvSpPr>
        <p:spPr/>
        <p:txBody>
          <a:bodyPr/>
          <a:lstStyle/>
          <a:p>
            <a:r>
              <a:rPr lang="en-CA" dirty="0"/>
              <a:t>Before and After</a:t>
            </a:r>
          </a:p>
        </p:txBody>
      </p:sp>
      <p:pic>
        <p:nvPicPr>
          <p:cNvPr id="6" name="Content Placeholder 5" descr="A picture containing text, plot, line, screenshot&#10;&#10;Description automatically generated">
            <a:extLst>
              <a:ext uri="{FF2B5EF4-FFF2-40B4-BE49-F238E27FC236}">
                <a16:creationId xmlns:a16="http://schemas.microsoft.com/office/drawing/2014/main" id="{272431EA-634B-1399-6E44-3376CADDB7E6}"/>
              </a:ext>
            </a:extLst>
          </p:cNvPr>
          <p:cNvPicPr>
            <a:picLocks noGrp="1" noChangeAspect="1"/>
          </p:cNvPicPr>
          <p:nvPr>
            <p:ph sz="half" idx="1"/>
          </p:nvPr>
        </p:nvPicPr>
        <p:blipFill>
          <a:blip r:embed="rId2"/>
          <a:stretch>
            <a:fillRect/>
          </a:stretch>
        </p:blipFill>
        <p:spPr>
          <a:xfrm>
            <a:off x="6230008" y="2544626"/>
            <a:ext cx="6143135" cy="2646396"/>
          </a:xfrm>
        </p:spPr>
      </p:pic>
      <p:pic>
        <p:nvPicPr>
          <p:cNvPr id="8" name="Content Placeholder 7" descr="A picture containing text, plot, screenshot, line&#10;&#10;Description automatically generated">
            <a:extLst>
              <a:ext uri="{FF2B5EF4-FFF2-40B4-BE49-F238E27FC236}">
                <a16:creationId xmlns:a16="http://schemas.microsoft.com/office/drawing/2014/main" id="{90E7C8A4-15F3-583A-B6B9-27157177EC09}"/>
              </a:ext>
            </a:extLst>
          </p:cNvPr>
          <p:cNvPicPr>
            <a:picLocks noGrp="1" noChangeAspect="1"/>
          </p:cNvPicPr>
          <p:nvPr>
            <p:ph sz="half" idx="2"/>
          </p:nvPr>
        </p:nvPicPr>
        <p:blipFill>
          <a:blip r:embed="rId3"/>
          <a:stretch>
            <a:fillRect/>
          </a:stretch>
        </p:blipFill>
        <p:spPr>
          <a:xfrm>
            <a:off x="601718" y="2544626"/>
            <a:ext cx="5181600" cy="2646396"/>
          </a:xfrm>
        </p:spPr>
      </p:pic>
    </p:spTree>
    <p:extLst>
      <p:ext uri="{BB962C8B-B14F-4D97-AF65-F5344CB8AC3E}">
        <p14:creationId xmlns:p14="http://schemas.microsoft.com/office/powerpoint/2010/main" val="209589115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5C381E-AACE-5D4A-82DD-4A33F3814F83}"/>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F1C4CA0-89BF-0D45-A61D-7061397B3EFA}"/>
              </a:ext>
            </a:extLst>
          </p:cNvPr>
          <p:cNvPicPr>
            <a:picLocks noGrp="1" noChangeAspect="1"/>
          </p:cNvPicPr>
          <p:nvPr>
            <p:ph idx="1"/>
          </p:nvPr>
        </p:nvPicPr>
        <p:blipFill>
          <a:blip r:embed="rId2"/>
          <a:stretch>
            <a:fillRect/>
          </a:stretch>
        </p:blipFill>
        <p:spPr>
          <a:xfrm>
            <a:off x="124061" y="97032"/>
            <a:ext cx="12039828" cy="6479131"/>
          </a:xfrm>
        </p:spPr>
      </p:pic>
    </p:spTree>
    <p:extLst>
      <p:ext uri="{BB962C8B-B14F-4D97-AF65-F5344CB8AC3E}">
        <p14:creationId xmlns:p14="http://schemas.microsoft.com/office/powerpoint/2010/main" val="3669290718"/>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30FCB6-F141-BD91-E877-F1C7E24F5611}"/>
              </a:ext>
            </a:extLst>
          </p:cNvPr>
          <p:cNvSpPr>
            <a:spLocks noGrp="1"/>
          </p:cNvSpPr>
          <p:nvPr>
            <p:ph type="title"/>
          </p:nvPr>
        </p:nvSpPr>
        <p:spPr/>
        <p:txBody>
          <a:bodyPr/>
          <a:lstStyle/>
          <a:p>
            <a:r>
              <a:rPr lang="en-CA" dirty="0"/>
              <a:t>Summary - CGMS</a:t>
            </a:r>
          </a:p>
        </p:txBody>
      </p:sp>
      <p:sp>
        <p:nvSpPr>
          <p:cNvPr id="3" name="Content Placeholder 2">
            <a:extLst>
              <a:ext uri="{FF2B5EF4-FFF2-40B4-BE49-F238E27FC236}">
                <a16:creationId xmlns:a16="http://schemas.microsoft.com/office/drawing/2014/main" id="{25BACD76-9754-26D4-6E4E-79C95143436E}"/>
              </a:ext>
            </a:extLst>
          </p:cNvPr>
          <p:cNvSpPr>
            <a:spLocks noGrp="1"/>
          </p:cNvSpPr>
          <p:nvPr>
            <p:ph idx="1"/>
          </p:nvPr>
        </p:nvSpPr>
        <p:spPr/>
        <p:txBody>
          <a:bodyPr/>
          <a:lstStyle/>
          <a:p>
            <a:pPr marL="0" indent="0">
              <a:buNone/>
            </a:pPr>
            <a:r>
              <a:rPr lang="en-CA" dirty="0"/>
              <a:t>Powerful tool for patients to</a:t>
            </a:r>
          </a:p>
          <a:p>
            <a:pPr lvl="1">
              <a:buFont typeface="Wingdings" panose="05000000000000000000" pitchFamily="2" charset="2"/>
              <a:buChar char="Ø"/>
            </a:pPr>
            <a:r>
              <a:rPr lang="en-CA" dirty="0"/>
              <a:t>to  empower patient decision making</a:t>
            </a:r>
          </a:p>
          <a:p>
            <a:pPr lvl="1">
              <a:buFont typeface="Wingdings" panose="05000000000000000000" pitchFamily="2" charset="2"/>
              <a:buChar char="Ø"/>
            </a:pPr>
            <a:r>
              <a:rPr lang="en-CA" dirty="0"/>
              <a:t> identify and reduce the risk of lows</a:t>
            </a:r>
          </a:p>
          <a:p>
            <a:pPr marL="0" indent="0">
              <a:buNone/>
            </a:pPr>
            <a:r>
              <a:rPr lang="en-CA" dirty="0"/>
              <a:t>Powerful tool for Diabetic care providers to</a:t>
            </a:r>
          </a:p>
          <a:p>
            <a:pPr lvl="1">
              <a:buFont typeface="Wingdings" panose="05000000000000000000" pitchFamily="2" charset="2"/>
              <a:buChar char="Ø"/>
            </a:pPr>
            <a:r>
              <a:rPr lang="en-CA" dirty="0"/>
              <a:t>identify patterns of glycemic control</a:t>
            </a:r>
          </a:p>
          <a:p>
            <a:pPr lvl="1">
              <a:buFont typeface="Wingdings" panose="05000000000000000000" pitchFamily="2" charset="2"/>
              <a:buChar char="Ø"/>
            </a:pPr>
            <a:r>
              <a:rPr lang="en-CA" dirty="0"/>
              <a:t> assist in decision making</a:t>
            </a:r>
          </a:p>
          <a:p>
            <a:pPr lvl="1">
              <a:buFont typeface="Wingdings" panose="05000000000000000000" pitchFamily="2" charset="2"/>
              <a:buChar char="Ø"/>
            </a:pPr>
            <a:r>
              <a:rPr lang="en-CA" dirty="0"/>
              <a:t> assess response to therapeutic changes</a:t>
            </a:r>
          </a:p>
          <a:p>
            <a:pPr lvl="1">
              <a:buFont typeface="Wingdings" panose="05000000000000000000" pitchFamily="2" charset="2"/>
              <a:buChar char="Ø"/>
            </a:pPr>
            <a:r>
              <a:rPr lang="en-CA" dirty="0"/>
              <a:t> allow individualization of management</a:t>
            </a:r>
          </a:p>
          <a:p>
            <a:pPr lvl="1">
              <a:buFont typeface="Wingdings" panose="05000000000000000000" pitchFamily="2" charset="2"/>
              <a:buChar char="Ø"/>
            </a:pPr>
            <a:r>
              <a:rPr lang="en-CA" dirty="0"/>
              <a:t> make diabetes management more interesting</a:t>
            </a:r>
          </a:p>
        </p:txBody>
      </p:sp>
    </p:spTree>
    <p:extLst>
      <p:ext uri="{BB962C8B-B14F-4D97-AF65-F5344CB8AC3E}">
        <p14:creationId xmlns:p14="http://schemas.microsoft.com/office/powerpoint/2010/main" val="4072691264"/>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168BA0-A8B3-0C44-955A-1C5C3FD32EB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D7080BF-0B29-E74F-AEB6-ED2CFDDAE689}"/>
              </a:ext>
            </a:extLst>
          </p:cNvPr>
          <p:cNvPicPr>
            <a:picLocks noGrp="1" noChangeAspect="1"/>
          </p:cNvPicPr>
          <p:nvPr>
            <p:ph idx="1"/>
          </p:nvPr>
        </p:nvPicPr>
        <p:blipFill>
          <a:blip r:embed="rId2"/>
          <a:stretch>
            <a:fillRect/>
          </a:stretch>
        </p:blipFill>
        <p:spPr>
          <a:xfrm>
            <a:off x="100588" y="758283"/>
            <a:ext cx="10017610" cy="5418680"/>
          </a:xfrm>
        </p:spPr>
      </p:pic>
    </p:spTree>
    <p:extLst>
      <p:ext uri="{BB962C8B-B14F-4D97-AF65-F5344CB8AC3E}">
        <p14:creationId xmlns:p14="http://schemas.microsoft.com/office/powerpoint/2010/main" val="3900704820"/>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rock+hard+place.jpg"/>
          <p:cNvPicPr>
            <a:picLocks noGrp="1" noChangeAspect="1"/>
          </p:cNvPicPr>
          <p:nvPr>
            <p:ph idx="1"/>
          </p:nvPr>
        </p:nvPicPr>
        <p:blipFill>
          <a:blip r:embed="rId2">
            <a:extLst>
              <a:ext uri="{28A0092B-C50C-407E-A947-70E740481C1C}">
                <a14:useLocalDpi xmlns:a14="http://schemas.microsoft.com/office/drawing/2010/main" val="0"/>
              </a:ext>
            </a:extLst>
          </a:blip>
          <a:srcRect t="8615" b="8615"/>
          <a:stretch>
            <a:fillRect/>
          </a:stretch>
        </p:blipFill>
        <p:spPr/>
      </p:pic>
    </p:spTree>
    <p:extLst>
      <p:ext uri="{BB962C8B-B14F-4D97-AF65-F5344CB8AC3E}">
        <p14:creationId xmlns:p14="http://schemas.microsoft.com/office/powerpoint/2010/main" val="18756159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pic>
        <p:nvPicPr>
          <p:cNvPr id="4" name="Content Placeholder 3" descr="Ostern1.jpg"/>
          <p:cNvPicPr>
            <a:picLocks noGrp="1" noChangeAspect="1"/>
          </p:cNvPicPr>
          <p:nvPr>
            <p:ph idx="1"/>
          </p:nvPr>
        </p:nvPicPr>
        <p:blipFill>
          <a:blip r:embed="rId2">
            <a:extLst>
              <a:ext uri="{28A0092B-C50C-407E-A947-70E740481C1C}">
                <a14:useLocalDpi xmlns:a14="http://schemas.microsoft.com/office/drawing/2010/main" val="0"/>
              </a:ext>
            </a:extLst>
          </a:blip>
          <a:srcRect l="-10524" r="-10524"/>
          <a:stretch>
            <a:fillRect/>
          </a:stretch>
        </p:blipFill>
        <p:spPr/>
      </p:pic>
    </p:spTree>
    <p:extLst>
      <p:ext uri="{BB962C8B-B14F-4D97-AF65-F5344CB8AC3E}">
        <p14:creationId xmlns:p14="http://schemas.microsoft.com/office/powerpoint/2010/main" val="3062045220"/>
      </p:ext>
    </p:extLst>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2609" name="Title 3"/>
          <p:cNvSpPr>
            <a:spLocks noGrp="1"/>
          </p:cNvSpPr>
          <p:nvPr>
            <p:ph type="title"/>
          </p:nvPr>
        </p:nvSpPr>
        <p:spPr/>
        <p:txBody>
          <a:bodyPr/>
          <a:lstStyle/>
          <a:p>
            <a:pPr eaLnBrk="1" hangingPunct="1"/>
            <a:endParaRPr lang="en-US">
              <a:latin typeface="Calibri" charset="0"/>
            </a:endParaRPr>
          </a:p>
        </p:txBody>
      </p:sp>
      <p:pic>
        <p:nvPicPr>
          <p:cNvPr id="452610" name="Content Placeholder 5" descr="Leaf wasteland.jpg"/>
          <p:cNvPicPr>
            <a:picLocks noGrp="1" noChangeAspect="1"/>
          </p:cNvPicPr>
          <p:nvPr>
            <p:ph idx="1"/>
          </p:nvPr>
        </p:nvPicPr>
        <p:blipFill>
          <a:blip r:embed="rId2">
            <a:extLst>
              <a:ext uri="{28A0092B-C50C-407E-A947-70E740481C1C}">
                <a14:useLocalDpi xmlns:a14="http://schemas.microsoft.com/office/drawing/2010/main" val="0"/>
              </a:ext>
            </a:extLst>
          </a:blip>
          <a:srcRect t="8131" b="8131"/>
          <a:stretch>
            <a:fillRect/>
          </a:stretch>
        </p:blipFill>
        <p:spPr>
          <a:xfrm>
            <a:off x="2433640" y="1978026"/>
            <a:ext cx="7332662" cy="4032250"/>
          </a:xfrm>
        </p:spPr>
      </p:pic>
    </p:spTree>
    <p:extLst>
      <p:ext uri="{BB962C8B-B14F-4D97-AF65-F5344CB8AC3E}">
        <p14:creationId xmlns:p14="http://schemas.microsoft.com/office/powerpoint/2010/main" val="1186238999"/>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51585" name="Title 1"/>
          <p:cNvSpPr>
            <a:spLocks noGrp="1"/>
          </p:cNvSpPr>
          <p:nvPr>
            <p:ph type="title"/>
          </p:nvPr>
        </p:nvSpPr>
        <p:spPr/>
        <p:txBody>
          <a:bodyPr/>
          <a:lstStyle/>
          <a:p>
            <a:pPr eaLnBrk="1" hangingPunct="1"/>
            <a:r>
              <a:rPr lang="en-US">
                <a:latin typeface="Calibri" charset="0"/>
              </a:rPr>
              <a:t>Diabetes Trials 1998-2015</a:t>
            </a:r>
          </a:p>
        </p:txBody>
      </p:sp>
      <p:pic>
        <p:nvPicPr>
          <p:cNvPr id="451586" name="Content Placeholder 3" descr="468297-wasteland.jpg"/>
          <p:cNvPicPr>
            <a:picLocks noGrp="1" noChangeAspect="1"/>
          </p:cNvPicPr>
          <p:nvPr>
            <p:ph idx="1"/>
          </p:nvPr>
        </p:nvPicPr>
        <p:blipFill>
          <a:blip r:embed="rId2">
            <a:extLst>
              <a:ext uri="{28A0092B-C50C-407E-A947-70E740481C1C}">
                <a14:useLocalDpi xmlns:a14="http://schemas.microsoft.com/office/drawing/2010/main" val="0"/>
              </a:ext>
            </a:extLst>
          </a:blip>
          <a:srcRect l="11864" r="11864"/>
          <a:stretch>
            <a:fillRect/>
          </a:stretch>
        </p:blipFill>
        <p:spPr/>
      </p:pic>
    </p:spTree>
    <p:extLst>
      <p:ext uri="{BB962C8B-B14F-4D97-AF65-F5344CB8AC3E}">
        <p14:creationId xmlns:p14="http://schemas.microsoft.com/office/powerpoint/2010/main" val="194981263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Group 32"/>
          <p:cNvGraphicFramePr>
            <a:graphicFrameLocks/>
          </p:cNvGraphicFramePr>
          <p:nvPr/>
        </p:nvGraphicFramePr>
        <p:xfrm>
          <a:off x="2057400" y="381000"/>
          <a:ext cx="8001000" cy="5479778"/>
        </p:xfrm>
        <a:graphic>
          <a:graphicData uri="http://schemas.openxmlformats.org/drawingml/2006/table">
            <a:tbl>
              <a:tblPr>
                <a:tableStyleId>{22838BEF-8BB2-4498-84A7-C5851F593DF1}</a:tableStyleId>
              </a:tblPr>
              <a:tblGrid>
                <a:gridCol w="40005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tblGrid>
              <a:tr h="684213">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A1c</a:t>
                      </a:r>
                      <a:endParaRPr kumimoji="0" lang="en-US" altLang="en-US" sz="3200" b="1" i="0" u="none" strike="noStrike" cap="none" normalizeH="0" baseline="0" dirty="0">
                        <a:ln>
                          <a:noFill/>
                        </a:ln>
                        <a:solidFill>
                          <a:srgbClr val="FFFF00"/>
                        </a:solidFill>
                        <a:effectLst/>
                        <a:latin typeface="Verdana" pitchFamily="34" charset="0"/>
                        <a:ea typeface="Verdana" panose="020B0604030504040204" pitchFamily="34" charset="0"/>
                        <a:cs typeface="Verdana" panose="020B0604030504040204" pitchFamily="34" charset="0"/>
                      </a:endParaRPr>
                    </a:p>
                  </a:txBody>
                  <a:tcPr horzOverflow="overflow"/>
                </a:tc>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Average glucose</a:t>
                      </a:r>
                      <a:endParaRPr kumimoji="0" lang="en-US" altLang="en-US" sz="3200" b="1" i="0" u="none" strike="noStrike" cap="none" normalizeH="0" baseline="0" dirty="0">
                        <a:ln>
                          <a:noFill/>
                        </a:ln>
                        <a:solidFill>
                          <a:srgbClr val="FFFF00"/>
                        </a:solidFill>
                        <a:effectLst/>
                        <a:latin typeface="Verdana" pitchFamily="34" charset="0"/>
                        <a:ea typeface="Verdana" panose="020B0604030504040204" pitchFamily="34" charset="0"/>
                        <a:cs typeface="Verdana" panose="020B0604030504040204" pitchFamily="34" charset="0"/>
                      </a:endParaRPr>
                    </a:p>
                  </a:txBody>
                  <a:tcPr horzOverflow="overflow"/>
                </a:tc>
                <a:extLst>
                  <a:ext uri="{0D108BD9-81ED-4DB2-BD59-A6C34878D82A}">
                    <a16:rowId xmlns:a16="http://schemas.microsoft.com/office/drawing/2014/main" val="10000"/>
                  </a:ext>
                </a:extLst>
              </a:tr>
              <a:tr h="684213">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6%</a:t>
                      </a:r>
                      <a:endParaRPr kumimoji="0" lang="en-US" altLang="en-US" sz="3200" b="0" i="0" u="none" strike="noStrike" cap="none" normalizeH="0" baseline="0" dirty="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7.0</a:t>
                      </a:r>
                      <a:endParaRPr kumimoji="0" lang="en-US" altLang="en-US" sz="3200" b="0" i="0" u="none" strike="noStrike" cap="none" normalizeH="0" baseline="0" dirty="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extLst>
                  <a:ext uri="{0D108BD9-81ED-4DB2-BD59-A6C34878D82A}">
                    <a16:rowId xmlns:a16="http://schemas.microsoft.com/office/drawing/2014/main" val="10001"/>
                  </a:ext>
                </a:extLst>
              </a:tr>
              <a:tr h="684213">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7%</a:t>
                      </a:r>
                      <a:endParaRPr kumimoji="0" lang="en-US" altLang="en-US" sz="3200" b="0" i="0" u="none" strike="noStrike" cap="none" normalizeH="0" baseline="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8.6</a:t>
                      </a:r>
                      <a:endParaRPr kumimoji="0" lang="en-US" altLang="en-US" sz="3200" b="0" i="0" u="none" strike="noStrike" cap="none" normalizeH="0" baseline="0" dirty="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extLst>
                  <a:ext uri="{0D108BD9-81ED-4DB2-BD59-A6C34878D82A}">
                    <a16:rowId xmlns:a16="http://schemas.microsoft.com/office/drawing/2014/main" val="10002"/>
                  </a:ext>
                </a:extLst>
              </a:tr>
              <a:tr h="684213">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8%</a:t>
                      </a:r>
                      <a:endParaRPr kumimoji="0" lang="en-US" altLang="en-US" sz="3200" b="0" i="0" u="none" strike="noStrike" cap="none" normalizeH="0" baseline="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10.1</a:t>
                      </a:r>
                      <a:endParaRPr kumimoji="0" lang="en-US" altLang="en-US" sz="3200" b="0" i="0" u="none" strike="noStrike" cap="none" normalizeH="0" baseline="0" dirty="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extLst>
                  <a:ext uri="{0D108BD9-81ED-4DB2-BD59-A6C34878D82A}">
                    <a16:rowId xmlns:a16="http://schemas.microsoft.com/office/drawing/2014/main" val="10003"/>
                  </a:ext>
                </a:extLst>
              </a:tr>
              <a:tr h="684213">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9%</a:t>
                      </a:r>
                      <a:endParaRPr kumimoji="0" lang="en-US" altLang="en-US" sz="3200" b="0" i="0" u="none" strike="noStrike" cap="none" normalizeH="0" baseline="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11.7</a:t>
                      </a:r>
                      <a:endParaRPr kumimoji="0" lang="en-US" altLang="en-US" sz="3200" b="0" i="0" u="none" strike="noStrike" cap="none" normalizeH="0" baseline="0" dirty="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extLst>
                  <a:ext uri="{0D108BD9-81ED-4DB2-BD59-A6C34878D82A}">
                    <a16:rowId xmlns:a16="http://schemas.microsoft.com/office/drawing/2014/main" val="10004"/>
                  </a:ext>
                </a:extLst>
              </a:tr>
              <a:tr h="690287">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10%</a:t>
                      </a:r>
                      <a:endParaRPr kumimoji="0" lang="en-US" altLang="en-US" sz="3200" b="0" i="0" u="none" strike="noStrike" cap="none" normalizeH="0" baseline="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13.3</a:t>
                      </a:r>
                      <a:endParaRPr kumimoji="0" lang="en-US" altLang="en-US" sz="3200" b="0" i="0" u="none" strike="noStrike" cap="none" normalizeH="0" baseline="0" dirty="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extLst>
                  <a:ext uri="{0D108BD9-81ED-4DB2-BD59-A6C34878D82A}">
                    <a16:rowId xmlns:a16="http://schemas.microsoft.com/office/drawing/2014/main" val="10005"/>
                  </a:ext>
                </a:extLst>
              </a:tr>
              <a:tr h="684213">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11%</a:t>
                      </a:r>
                      <a:endParaRPr kumimoji="0" lang="en-US" altLang="en-US" sz="3200" b="0" i="0" u="none" strike="noStrike" cap="none" normalizeH="0" baseline="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14.9</a:t>
                      </a:r>
                      <a:endParaRPr kumimoji="0" lang="en-US" altLang="en-US" sz="3200" b="0" i="0" u="none" strike="noStrike" cap="none" normalizeH="0" baseline="0" dirty="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extLst>
                  <a:ext uri="{0D108BD9-81ED-4DB2-BD59-A6C34878D82A}">
                    <a16:rowId xmlns:a16="http://schemas.microsoft.com/office/drawing/2014/main" val="10006"/>
                  </a:ext>
                </a:extLst>
              </a:tr>
              <a:tr h="684213">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12%</a:t>
                      </a:r>
                      <a:endParaRPr kumimoji="0" lang="en-US" altLang="en-US" sz="3200" b="0" i="0" u="none" strike="noStrike" cap="none" normalizeH="0" baseline="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16.5</a:t>
                      </a:r>
                      <a:endParaRPr kumimoji="0" lang="en-US" altLang="en-US" sz="3200" b="0" i="0" u="none" strike="noStrike" cap="none" normalizeH="0" baseline="0" dirty="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extLst>
                  <a:ext uri="{0D108BD9-81ED-4DB2-BD59-A6C34878D82A}">
                    <a16:rowId xmlns:a16="http://schemas.microsoft.com/office/drawing/2014/main" val="10007"/>
                  </a:ext>
                </a:extLst>
              </a:tr>
            </a:tbl>
          </a:graphicData>
        </a:graphic>
      </p:graphicFrame>
      <p:sp>
        <p:nvSpPr>
          <p:cNvPr id="3" name="TextBox 2"/>
          <p:cNvSpPr txBox="1">
            <a:spLocks noChangeArrowheads="1"/>
          </p:cNvSpPr>
          <p:nvPr/>
        </p:nvSpPr>
        <p:spPr bwMode="auto">
          <a:xfrm>
            <a:off x="990600" y="5835379"/>
            <a:ext cx="9144000" cy="307777"/>
          </a:xfrm>
          <a:prstGeom prst="rect">
            <a:avLst/>
          </a:prstGeom>
          <a:noFill/>
          <a:ln w="9525">
            <a:noFill/>
            <a:miter lim="800000"/>
            <a:headEnd/>
            <a:tailEnd/>
          </a:ln>
        </p:spPr>
        <p:txBody>
          <a:bodyPr>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algn="r" defTabSz="457200"/>
            <a:r>
              <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rPr>
              <a:t>ABG in </a:t>
            </a:r>
            <a:r>
              <a:rPr lang="en-US" altLang="en-US" sz="1400" dirty="0" err="1">
                <a:solidFill>
                  <a:prstClr val="black"/>
                </a:solidFill>
                <a:latin typeface="Verdana" panose="020B0604030504040204" pitchFamily="34" charset="0"/>
                <a:ea typeface="Verdana" panose="020B0604030504040204" pitchFamily="34" charset="0"/>
                <a:cs typeface="Verdana" panose="020B0604030504040204" pitchFamily="34" charset="0"/>
              </a:rPr>
              <a:t>mmol</a:t>
            </a:r>
            <a:r>
              <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rPr>
              <a:t>/L = (1.583 * A1c) – 2.52   Nathan D, et al. </a:t>
            </a:r>
            <a:r>
              <a:rPr lang="en-US" altLang="en-US" sz="1400" dirty="0" err="1">
                <a:solidFill>
                  <a:prstClr val="black"/>
                </a:solidFill>
                <a:latin typeface="Verdana" panose="020B0604030504040204" pitchFamily="34" charset="0"/>
                <a:ea typeface="Verdana" panose="020B0604030504040204" pitchFamily="34" charset="0"/>
                <a:cs typeface="Verdana" panose="020B0604030504040204" pitchFamily="34" charset="0"/>
              </a:rPr>
              <a:t>Diab</a:t>
            </a:r>
            <a:r>
              <a:rPr lang="en-US" altLang="en-US" sz="1400" dirty="0">
                <a:solidFill>
                  <a:prstClr val="black"/>
                </a:solidFill>
                <a:latin typeface="Verdana" panose="020B0604030504040204" pitchFamily="34" charset="0"/>
                <a:ea typeface="Verdana" panose="020B0604030504040204" pitchFamily="34" charset="0"/>
                <a:cs typeface="Verdana" panose="020B0604030504040204" pitchFamily="34" charset="0"/>
              </a:rPr>
              <a:t> Care 31(8):1473-8, 2008.</a:t>
            </a:r>
          </a:p>
        </p:txBody>
      </p:sp>
      <p:sp>
        <p:nvSpPr>
          <p:cNvPr id="4" name="Title 3">
            <a:extLst>
              <a:ext uri="{FF2B5EF4-FFF2-40B4-BE49-F238E27FC236}">
                <a16:creationId xmlns:a16="http://schemas.microsoft.com/office/drawing/2014/main" id="{70180320-DBFD-DDEA-B1AF-21428ABC3973}"/>
              </a:ext>
            </a:extLst>
          </p:cNvPr>
          <p:cNvSpPr>
            <a:spLocks noGrp="1"/>
          </p:cNvSpPr>
          <p:nvPr>
            <p:ph type="title"/>
          </p:nvPr>
        </p:nvSpPr>
        <p:spPr/>
        <p:txBody>
          <a:bodyPr/>
          <a:lstStyle/>
          <a:p>
            <a:endParaRPr lang="en-CA"/>
          </a:p>
        </p:txBody>
      </p:sp>
      <p:sp>
        <p:nvSpPr>
          <p:cNvPr id="5" name="Content Placeholder 4">
            <a:extLst>
              <a:ext uri="{FF2B5EF4-FFF2-40B4-BE49-F238E27FC236}">
                <a16:creationId xmlns:a16="http://schemas.microsoft.com/office/drawing/2014/main" id="{626C4902-2633-C706-9046-033177245E15}"/>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4121054538"/>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31073" name="Title 1"/>
          <p:cNvSpPr>
            <a:spLocks noGrp="1"/>
          </p:cNvSpPr>
          <p:nvPr>
            <p:ph type="title"/>
          </p:nvPr>
        </p:nvSpPr>
        <p:spPr/>
        <p:txBody>
          <a:bodyPr/>
          <a:lstStyle/>
          <a:p>
            <a:r>
              <a:rPr lang="en-CA" dirty="0">
                <a:latin typeface="Arial" charset="0"/>
                <a:ea typeface="ＭＳ Ｐゴシック" charset="0"/>
                <a:cs typeface="ＭＳ Ｐゴシック" charset="0"/>
              </a:rPr>
              <a:t>DT’s Dog</a:t>
            </a:r>
          </a:p>
        </p:txBody>
      </p:sp>
      <p:sp>
        <p:nvSpPr>
          <p:cNvPr id="2" name="Content Placeholder 1">
            <a:extLst>
              <a:ext uri="{FF2B5EF4-FFF2-40B4-BE49-F238E27FC236}">
                <a16:creationId xmlns:a16="http://schemas.microsoft.com/office/drawing/2014/main" id="{E8AE5561-AC72-85A9-54E2-B9FBB7012BF3}"/>
              </a:ext>
            </a:extLst>
          </p:cNvPr>
          <p:cNvSpPr>
            <a:spLocks noGrp="1"/>
          </p:cNvSpPr>
          <p:nvPr>
            <p:ph idx="1"/>
          </p:nvPr>
        </p:nvSpPr>
        <p:spPr/>
        <p:txBody>
          <a:bodyPr/>
          <a:lstStyle/>
          <a:p>
            <a:endParaRPr lang="en-CA"/>
          </a:p>
        </p:txBody>
      </p:sp>
      <p:pic>
        <p:nvPicPr>
          <p:cNvPr id="131074" name="Picture 4" descr="Dog_Health_Obese_dog_E9156820-07D4-8CB2-745B386428020D93.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4132183" y="1626478"/>
            <a:ext cx="4488502" cy="39374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637011671"/>
      </p:ext>
    </p:extLst>
  </p:cSld>
  <p:clrMapOvr>
    <a:masterClrMapping/>
  </p:clrMapOvr>
  <p:transition/>
</p:sld>
</file>

<file path=ppt/slides/slide1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78110" y="359569"/>
            <a:ext cx="8553966" cy="994172"/>
          </a:xfrm>
        </p:spPr>
        <p:txBody>
          <a:bodyPr>
            <a:normAutofit fontScale="90000"/>
          </a:bodyPr>
          <a:lstStyle/>
          <a:p>
            <a:r>
              <a:rPr lang="en-US" dirty="0"/>
              <a:t>KS – </a:t>
            </a:r>
            <a:r>
              <a:rPr lang="en-US"/>
              <a:t>First Patient – PACE Diabetes March 31, 2017</a:t>
            </a:r>
            <a:endParaRPr lang="en-US" dirty="0"/>
          </a:p>
        </p:txBody>
      </p:sp>
      <p:sp>
        <p:nvSpPr>
          <p:cNvPr id="3" name="Content Placeholder 2"/>
          <p:cNvSpPr>
            <a:spLocks noGrp="1"/>
          </p:cNvSpPr>
          <p:nvPr>
            <p:ph idx="1"/>
          </p:nvPr>
        </p:nvSpPr>
        <p:spPr>
          <a:xfrm>
            <a:off x="2152650" y="1511300"/>
            <a:ext cx="7886700" cy="4351338"/>
          </a:xfrm>
        </p:spPr>
        <p:txBody>
          <a:bodyPr>
            <a:noAutofit/>
          </a:bodyPr>
          <a:lstStyle/>
          <a:p>
            <a:r>
              <a:rPr lang="en-US" dirty="0"/>
              <a:t>70 </a:t>
            </a:r>
            <a:r>
              <a:rPr lang="en-US" dirty="0" err="1"/>
              <a:t>yo</a:t>
            </a:r>
            <a:r>
              <a:rPr lang="en-US" dirty="0"/>
              <a:t> male, ref for CV risk management</a:t>
            </a:r>
          </a:p>
          <a:p>
            <a:r>
              <a:rPr lang="en-US" dirty="0"/>
              <a:t>Type 2 DM x 30 </a:t>
            </a:r>
            <a:r>
              <a:rPr lang="en-US" dirty="0" err="1"/>
              <a:t>yrs</a:t>
            </a:r>
            <a:r>
              <a:rPr lang="en-US" dirty="0"/>
              <a:t>, insulin x 10 </a:t>
            </a:r>
            <a:r>
              <a:rPr lang="en-US" dirty="0" err="1"/>
              <a:t>yrs</a:t>
            </a:r>
            <a:r>
              <a:rPr lang="en-US" dirty="0"/>
              <a:t> and mixed insulin x 6 </a:t>
            </a:r>
            <a:r>
              <a:rPr lang="en-US" dirty="0" err="1"/>
              <a:t>yrs</a:t>
            </a:r>
            <a:endParaRPr lang="en-US" dirty="0"/>
          </a:p>
          <a:p>
            <a:r>
              <a:rPr lang="en-US" dirty="0" err="1"/>
              <a:t>Prev</a:t>
            </a:r>
            <a:r>
              <a:rPr lang="en-US" dirty="0"/>
              <a:t> Glyburide, NPH, </a:t>
            </a:r>
            <a:r>
              <a:rPr lang="en-US" dirty="0" err="1"/>
              <a:t>Levemir</a:t>
            </a:r>
            <a:endParaRPr lang="en-US" dirty="0"/>
          </a:p>
          <a:p>
            <a:r>
              <a:rPr lang="en-US" dirty="0"/>
              <a:t>Tests bid, lows if missed/late meals 2-3/month, no sec assistance</a:t>
            </a:r>
          </a:p>
          <a:p>
            <a:endParaRPr lang="en-US" dirty="0"/>
          </a:p>
          <a:p>
            <a:r>
              <a:rPr lang="en-US" dirty="0" err="1"/>
              <a:t>PMHx</a:t>
            </a:r>
            <a:r>
              <a:rPr lang="en-US" dirty="0"/>
              <a:t> – CABG x 2, 1992, 1998,</a:t>
            </a:r>
          </a:p>
          <a:p>
            <a:r>
              <a:rPr lang="en-US" dirty="0" err="1"/>
              <a:t>Mulitple</a:t>
            </a:r>
            <a:r>
              <a:rPr lang="en-US" dirty="0"/>
              <a:t> PCI – last 2016 LM with presentation with CHF, Norm LVF</a:t>
            </a:r>
          </a:p>
          <a:p>
            <a:r>
              <a:rPr lang="en-US" dirty="0" err="1"/>
              <a:t>Prev</a:t>
            </a:r>
            <a:r>
              <a:rPr lang="en-US" dirty="0"/>
              <a:t> smoker – quit 2016</a:t>
            </a:r>
          </a:p>
        </p:txBody>
      </p:sp>
    </p:spTree>
    <p:extLst>
      <p:ext uri="{BB962C8B-B14F-4D97-AF65-F5344CB8AC3E}">
        <p14:creationId xmlns:p14="http://schemas.microsoft.com/office/powerpoint/2010/main" val="2016155573"/>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KS</a:t>
            </a:r>
          </a:p>
        </p:txBody>
      </p:sp>
      <p:sp>
        <p:nvSpPr>
          <p:cNvPr id="3" name="Content Placeholder 2"/>
          <p:cNvSpPr>
            <a:spLocks noGrp="1"/>
          </p:cNvSpPr>
          <p:nvPr>
            <p:ph idx="1"/>
          </p:nvPr>
        </p:nvSpPr>
        <p:spPr>
          <a:xfrm>
            <a:off x="2152650" y="1271588"/>
            <a:ext cx="7886700" cy="5072062"/>
          </a:xfrm>
        </p:spPr>
        <p:txBody>
          <a:bodyPr>
            <a:normAutofit fontScale="92500" lnSpcReduction="20000"/>
          </a:bodyPr>
          <a:lstStyle/>
          <a:p>
            <a:r>
              <a:rPr lang="en-US" sz="3000" dirty="0"/>
              <a:t>Current meds</a:t>
            </a:r>
          </a:p>
          <a:p>
            <a:pPr lvl="1"/>
            <a:r>
              <a:rPr lang="en-US" sz="2600" dirty="0"/>
              <a:t>Mix 25 Insulin - 100 ac Br, 125 </a:t>
            </a:r>
            <a:r>
              <a:rPr lang="en-US" sz="2600" dirty="0" err="1"/>
              <a:t>acSu</a:t>
            </a:r>
            <a:endParaRPr lang="en-US" sz="2600" dirty="0"/>
          </a:p>
          <a:p>
            <a:pPr lvl="1"/>
            <a:r>
              <a:rPr lang="en-US" sz="2600" dirty="0"/>
              <a:t>Metformin 1000 mg bid</a:t>
            </a:r>
          </a:p>
          <a:p>
            <a:pPr lvl="1"/>
            <a:r>
              <a:rPr lang="en-US" sz="2600" dirty="0"/>
              <a:t>Lasix 20 mg </a:t>
            </a:r>
            <a:r>
              <a:rPr lang="en-US" sz="2600" dirty="0" err="1"/>
              <a:t>po</a:t>
            </a:r>
            <a:r>
              <a:rPr lang="en-US" sz="2600" dirty="0"/>
              <a:t> od</a:t>
            </a:r>
          </a:p>
          <a:p>
            <a:pPr lvl="1"/>
            <a:r>
              <a:rPr lang="en-US" sz="2600" dirty="0" err="1"/>
              <a:t>Simvistatin</a:t>
            </a:r>
            <a:r>
              <a:rPr lang="en-US" sz="2600" dirty="0"/>
              <a:t> 20 mg od, </a:t>
            </a:r>
            <a:r>
              <a:rPr lang="en-US" sz="2600" dirty="0" err="1"/>
              <a:t>Ezetrol</a:t>
            </a:r>
            <a:r>
              <a:rPr lang="en-US" sz="2600" dirty="0"/>
              <a:t> 10 mg od</a:t>
            </a:r>
          </a:p>
          <a:p>
            <a:pPr lvl="1"/>
            <a:r>
              <a:rPr lang="en-US" sz="2600" dirty="0"/>
              <a:t>Atenolol 25 mg bid</a:t>
            </a:r>
          </a:p>
          <a:p>
            <a:pPr lvl="1"/>
            <a:endParaRPr lang="en-US" sz="2600" dirty="0"/>
          </a:p>
          <a:p>
            <a:r>
              <a:rPr lang="en-US" sz="3000" dirty="0"/>
              <a:t>BP- 136/94, </a:t>
            </a:r>
            <a:r>
              <a:rPr lang="en-US" sz="3000" dirty="0" err="1"/>
              <a:t>wt</a:t>
            </a:r>
            <a:r>
              <a:rPr lang="en-US" sz="3000" dirty="0"/>
              <a:t> 112 kg</a:t>
            </a:r>
          </a:p>
          <a:p>
            <a:pPr lvl="1"/>
            <a:r>
              <a:rPr lang="en-US" sz="2600" dirty="0" err="1"/>
              <a:t>Abdo</a:t>
            </a:r>
            <a:r>
              <a:rPr lang="en-US" sz="2600" dirty="0"/>
              <a:t> – reuse of injection sites</a:t>
            </a:r>
          </a:p>
          <a:p>
            <a:pPr lvl="1"/>
            <a:endParaRPr lang="en-US" sz="2600" dirty="0"/>
          </a:p>
          <a:p>
            <a:r>
              <a:rPr lang="en-US" sz="3000" dirty="0"/>
              <a:t>A1C – 7.5, Cr 97, K+ - 4.4</a:t>
            </a:r>
          </a:p>
          <a:p>
            <a:r>
              <a:rPr lang="en-US" sz="3000" dirty="0"/>
              <a:t>MAU – 323, ACR 43</a:t>
            </a:r>
          </a:p>
          <a:p>
            <a:pPr marL="0" indent="0" algn="ctr">
              <a:buNone/>
            </a:pPr>
            <a:r>
              <a:rPr lang="en-US" sz="3500" b="1" dirty="0"/>
              <a:t>? Recommendations</a:t>
            </a:r>
          </a:p>
        </p:txBody>
      </p:sp>
    </p:spTree>
    <p:extLst>
      <p:ext uri="{BB962C8B-B14F-4D97-AF65-F5344CB8AC3E}">
        <p14:creationId xmlns:p14="http://schemas.microsoft.com/office/powerpoint/2010/main" val="382249398"/>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95266" name="Title 1"/>
          <p:cNvSpPr>
            <a:spLocks noGrp="1"/>
          </p:cNvSpPr>
          <p:nvPr>
            <p:ph type="title"/>
          </p:nvPr>
        </p:nvSpPr>
        <p:spPr/>
        <p:txBody>
          <a:bodyPr/>
          <a:lstStyle/>
          <a:p>
            <a:endParaRPr lang="en-CA" dirty="0"/>
          </a:p>
        </p:txBody>
      </p:sp>
      <p:pic>
        <p:nvPicPr>
          <p:cNvPr id="395267" name="Content Placeholder 3" descr="Injection sites.jpg"/>
          <p:cNvPicPr>
            <a:picLocks noGrp="1" noChangeAspect="1"/>
          </p:cNvPicPr>
          <p:nvPr>
            <p:ph idx="1"/>
          </p:nvPr>
        </p:nvPicPr>
        <p:blipFill>
          <a:blip r:embed="rId3" cstate="print"/>
          <a:srcRect/>
          <a:stretch>
            <a:fillRect/>
          </a:stretch>
        </p:blipFill>
        <p:spPr>
          <a:xfrm>
            <a:off x="4038600" y="2343150"/>
            <a:ext cx="4114800" cy="3086100"/>
          </a:xfrm>
        </p:spPr>
      </p:pic>
    </p:spTree>
    <p:extLst>
      <p:ext uri="{BB962C8B-B14F-4D97-AF65-F5344CB8AC3E}">
        <p14:creationId xmlns:p14="http://schemas.microsoft.com/office/powerpoint/2010/main" val="1342044009"/>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KS - Recommendations</a:t>
            </a:r>
          </a:p>
        </p:txBody>
      </p:sp>
      <p:sp>
        <p:nvSpPr>
          <p:cNvPr id="3" name="Content Placeholder 2"/>
          <p:cNvSpPr>
            <a:spLocks noGrp="1"/>
          </p:cNvSpPr>
          <p:nvPr>
            <p:ph idx="1"/>
          </p:nvPr>
        </p:nvSpPr>
        <p:spPr>
          <a:xfrm>
            <a:off x="2152650" y="1825625"/>
            <a:ext cx="8158163" cy="4575175"/>
          </a:xfrm>
        </p:spPr>
        <p:txBody>
          <a:bodyPr>
            <a:normAutofit/>
          </a:bodyPr>
          <a:lstStyle/>
          <a:p>
            <a:r>
              <a:rPr lang="en-US" sz="3200" dirty="0"/>
              <a:t>Stop Mix 25 Insulin</a:t>
            </a:r>
          </a:p>
          <a:p>
            <a:r>
              <a:rPr lang="en-US" sz="3200" dirty="0"/>
              <a:t>Jardiance 10 mg od</a:t>
            </a:r>
          </a:p>
          <a:p>
            <a:r>
              <a:rPr lang="en-US" sz="3200" dirty="0"/>
              <a:t>Lantus  80 u od, </a:t>
            </a:r>
            <a:r>
              <a:rPr lang="en-US" sz="3200" dirty="0" err="1"/>
              <a:t>uptitrate</a:t>
            </a:r>
            <a:r>
              <a:rPr lang="en-US" sz="3200" dirty="0"/>
              <a:t> as necessary, goal &lt; 8</a:t>
            </a:r>
          </a:p>
          <a:p>
            <a:r>
              <a:rPr lang="en-US" sz="3200" dirty="0"/>
              <a:t>Change Lasix 20 mg  to prn</a:t>
            </a:r>
          </a:p>
          <a:p>
            <a:r>
              <a:rPr lang="en-US" sz="3200" dirty="0"/>
              <a:t>Phone F/U 3 days for glucoses</a:t>
            </a:r>
          </a:p>
          <a:p>
            <a:r>
              <a:rPr lang="en-US" sz="3200" dirty="0" err="1"/>
              <a:t>Lytes</a:t>
            </a:r>
            <a:r>
              <a:rPr lang="en-US" sz="3200" dirty="0"/>
              <a:t> Cr 2 weeks</a:t>
            </a:r>
          </a:p>
        </p:txBody>
      </p:sp>
    </p:spTree>
    <p:extLst>
      <p:ext uri="{BB962C8B-B14F-4D97-AF65-F5344CB8AC3E}">
        <p14:creationId xmlns:p14="http://schemas.microsoft.com/office/powerpoint/2010/main" val="1148146741"/>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73AF81A1-87C1-5B49-AC1A-55126E2D962F}"/>
              </a:ext>
            </a:extLst>
          </p:cNvPr>
          <p:cNvSpPr>
            <a:spLocks noGrp="1"/>
          </p:cNvSpPr>
          <p:nvPr>
            <p:ph type="title"/>
          </p:nvPr>
        </p:nvSpPr>
        <p:spPr/>
        <p:txBody>
          <a:bodyPr/>
          <a:lstStyle/>
          <a:p>
            <a:r>
              <a:rPr lang="en-US" dirty="0"/>
              <a:t>Insert Applause Here</a:t>
            </a:r>
          </a:p>
        </p:txBody>
      </p:sp>
      <p:pic>
        <p:nvPicPr>
          <p:cNvPr id="9" name="Picture 8">
            <a:extLst>
              <a:ext uri="{FF2B5EF4-FFF2-40B4-BE49-F238E27FC236}">
                <a16:creationId xmlns:a16="http://schemas.microsoft.com/office/drawing/2014/main" id="{EA9938CB-E033-D445-AA84-7E3B447D02E6}"/>
              </a:ext>
            </a:extLst>
          </p:cNvPr>
          <p:cNvPicPr>
            <a:picLocks noChangeAspect="1"/>
          </p:cNvPicPr>
          <p:nvPr/>
        </p:nvPicPr>
        <p:blipFill>
          <a:blip r:embed="rId2"/>
          <a:stretch>
            <a:fillRect/>
          </a:stretch>
        </p:blipFill>
        <p:spPr>
          <a:xfrm>
            <a:off x="1944546" y="1556618"/>
            <a:ext cx="8067555" cy="4692354"/>
          </a:xfrm>
          <a:prstGeom prst="rect">
            <a:avLst/>
          </a:prstGeom>
        </p:spPr>
      </p:pic>
    </p:spTree>
    <p:extLst>
      <p:ext uri="{BB962C8B-B14F-4D97-AF65-F5344CB8AC3E}">
        <p14:creationId xmlns:p14="http://schemas.microsoft.com/office/powerpoint/2010/main" val="3752468708"/>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 Questions?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285479" y="2057401"/>
            <a:ext cx="5621044" cy="3394472"/>
          </a:xfrm>
        </p:spPr>
      </p:pic>
    </p:spTree>
    <p:extLst>
      <p:ext uri="{BB962C8B-B14F-4D97-AF65-F5344CB8AC3E}">
        <p14:creationId xmlns:p14="http://schemas.microsoft.com/office/powerpoint/2010/main" val="192961046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3C1AB16-CBB5-4EDE-AC13-AAB29A637B9B}"/>
              </a:ext>
            </a:extLst>
          </p:cNvPr>
          <p:cNvSpPr>
            <a:spLocks noGrp="1"/>
          </p:cNvSpPr>
          <p:nvPr>
            <p:ph type="body" sz="quarter" idx="10"/>
          </p:nvPr>
        </p:nvSpPr>
        <p:spPr/>
        <p:txBody>
          <a:bodyPr/>
          <a:lstStyle/>
          <a:p>
            <a:r>
              <a:rPr lang="en-CA" dirty="0">
                <a:solidFill>
                  <a:schemeClr val="accent2"/>
                </a:solidFill>
              </a:rPr>
              <a:t>A1C: A Snapshot of the Full Story</a:t>
            </a:r>
          </a:p>
        </p:txBody>
      </p:sp>
      <p:sp>
        <p:nvSpPr>
          <p:cNvPr id="5" name="Slide Number Placeholder 4">
            <a:extLst>
              <a:ext uri="{FF2B5EF4-FFF2-40B4-BE49-F238E27FC236}">
                <a16:creationId xmlns:a16="http://schemas.microsoft.com/office/drawing/2014/main" id="{B08619A0-CB3E-4318-B1C8-3FA17B11D2CF}"/>
              </a:ext>
            </a:extLst>
          </p:cNvPr>
          <p:cNvSpPr>
            <a:spLocks noGrp="1"/>
          </p:cNvSpPr>
          <p:nvPr>
            <p:ph type="sldNum" sz="quarter" idx="17"/>
          </p:nvPr>
        </p:nvSpPr>
        <p:spPr/>
        <p:txBody>
          <a:bodyPr/>
          <a:lstStyle/>
          <a:p>
            <a:pPr defTabSz="1219170">
              <a:defRPr/>
            </a:pPr>
            <a:r>
              <a:rPr lang="en-IN" dirty="0">
                <a:solidFill>
                  <a:srgbClr val="000000"/>
                </a:solidFill>
                <a:latin typeface="Calibri"/>
              </a:rPr>
              <a:t> </a:t>
            </a:r>
            <a:fld id="{7B2119CD-3B2D-4CEB-B404-D2E3F8CD6D69}" type="slidenum">
              <a:rPr lang="en-IN">
                <a:solidFill>
                  <a:srgbClr val="000000"/>
                </a:solidFill>
                <a:latin typeface="Calibri"/>
              </a:rPr>
              <a:pPr defTabSz="1219170">
                <a:defRPr/>
              </a:pPr>
              <a:t>16</a:t>
            </a:fld>
            <a:endParaRPr lang="en-IN" dirty="0">
              <a:solidFill>
                <a:srgbClr val="000000"/>
              </a:solidFill>
              <a:latin typeface="Calibri"/>
            </a:endParaRPr>
          </a:p>
        </p:txBody>
      </p:sp>
      <p:sp>
        <p:nvSpPr>
          <p:cNvPr id="23" name="TextBox 22">
            <a:extLst>
              <a:ext uri="{FF2B5EF4-FFF2-40B4-BE49-F238E27FC236}">
                <a16:creationId xmlns:a16="http://schemas.microsoft.com/office/drawing/2014/main" id="{F6053764-DB2A-4E2F-97A1-5FFBF2D3AC76}"/>
              </a:ext>
            </a:extLst>
          </p:cNvPr>
          <p:cNvSpPr txBox="1"/>
          <p:nvPr/>
        </p:nvSpPr>
        <p:spPr>
          <a:xfrm>
            <a:off x="670560" y="6270292"/>
            <a:ext cx="10850880" cy="205121"/>
          </a:xfrm>
          <a:prstGeom prst="rect">
            <a:avLst/>
          </a:prstGeom>
          <a:noFill/>
        </p:spPr>
        <p:txBody>
          <a:bodyPr wrap="square" lIns="0" rtlCol="0" anchor="b">
            <a:spAutoFit/>
          </a:bodyPr>
          <a:lstStyle/>
          <a:p>
            <a:pPr defTabSz="1219170"/>
            <a:r>
              <a:rPr lang="en-US" sz="733" spc="-15" dirty="0">
                <a:solidFill>
                  <a:srgbClr val="000000">
                    <a:lumMod val="75000"/>
                    <a:lumOff val="25000"/>
                  </a:srgbClr>
                </a:solidFill>
                <a:latin typeface="Calibri"/>
                <a:cs typeface="Arial Narrow" panose="020B0604020202020204" pitchFamily="34" charset="0"/>
              </a:rPr>
              <a:t>1. </a:t>
            </a:r>
            <a:r>
              <a:rPr lang="en-US" sz="733" spc="-15" dirty="0" err="1">
                <a:solidFill>
                  <a:srgbClr val="000000">
                    <a:lumMod val="75000"/>
                    <a:lumOff val="25000"/>
                  </a:srgbClr>
                </a:solidFill>
                <a:latin typeface="Calibri"/>
                <a:cs typeface="Arial Narrow" panose="020B0604020202020204" pitchFamily="34" charset="0"/>
              </a:rPr>
              <a:t>Vincze</a:t>
            </a:r>
            <a:r>
              <a:rPr lang="en-US" sz="733" spc="-15" dirty="0">
                <a:solidFill>
                  <a:srgbClr val="000000">
                    <a:lumMod val="75000"/>
                    <a:lumOff val="25000"/>
                  </a:srgbClr>
                </a:solidFill>
                <a:latin typeface="Calibri"/>
                <a:cs typeface="Arial Narrow" panose="020B0604020202020204" pitchFamily="34" charset="0"/>
              </a:rPr>
              <a:t> G. </a:t>
            </a:r>
            <a:r>
              <a:rPr lang="en-US" sz="733" i="1" spc="-15" dirty="0">
                <a:solidFill>
                  <a:srgbClr val="000000">
                    <a:lumMod val="75000"/>
                    <a:lumOff val="25000"/>
                  </a:srgbClr>
                </a:solidFill>
                <a:latin typeface="Calibri"/>
                <a:cs typeface="Arial Narrow" panose="020B0604020202020204" pitchFamily="34" charset="0"/>
              </a:rPr>
              <a:t>Diabetes Educ </a:t>
            </a:r>
            <a:r>
              <a:rPr lang="en-US" sz="733" spc="-15" dirty="0">
                <a:solidFill>
                  <a:srgbClr val="000000">
                    <a:lumMod val="75000"/>
                    <a:lumOff val="25000"/>
                  </a:srgbClr>
                </a:solidFill>
                <a:latin typeface="Calibri"/>
                <a:cs typeface="Arial Narrow" panose="020B0604020202020204" pitchFamily="34" charset="0"/>
              </a:rPr>
              <a:t>(2004): </a:t>
            </a:r>
            <a:r>
              <a:rPr lang="en-US" sz="733" spc="-15" dirty="0">
                <a:solidFill>
                  <a:srgbClr val="000000">
                    <a:lumMod val="75000"/>
                    <a:lumOff val="25000"/>
                  </a:srgbClr>
                </a:solidFill>
                <a:latin typeface="Calibri"/>
                <a:cs typeface="Arial Narrow" panose="020B0604020202020204" pitchFamily="34" charset="0"/>
                <a:hlinkClick r:id="rId3">
                  <a:extLst>
                    <a:ext uri="{A12FA001-AC4F-418D-AE19-62706E023703}">
                      <ahyp:hlinkClr xmlns:ahyp="http://schemas.microsoft.com/office/drawing/2018/hyperlinkcolor" val="tx"/>
                    </a:ext>
                  </a:extLst>
                </a:hlinkClick>
              </a:rPr>
              <a:t>https://doi.org/10.1177/014572170403000119</a:t>
            </a:r>
            <a:r>
              <a:rPr lang="en-US" sz="733" spc="-15" dirty="0">
                <a:solidFill>
                  <a:srgbClr val="000000">
                    <a:lumMod val="75000"/>
                    <a:lumOff val="25000"/>
                  </a:srgbClr>
                </a:solidFill>
                <a:latin typeface="Calibri"/>
                <a:cs typeface="Arial Narrow" panose="020B0604020202020204" pitchFamily="34" charset="0"/>
              </a:rPr>
              <a:t> 2. Wagner J.</a:t>
            </a:r>
            <a:r>
              <a:rPr lang="en-US" sz="733" i="1" spc="-15" dirty="0">
                <a:solidFill>
                  <a:srgbClr val="000000">
                    <a:lumMod val="75000"/>
                    <a:lumOff val="25000"/>
                  </a:srgbClr>
                </a:solidFill>
                <a:latin typeface="Calibri"/>
                <a:cs typeface="Arial Narrow" panose="020B0604020202020204" pitchFamily="34" charset="0"/>
              </a:rPr>
              <a:t> Diabetes Technol </a:t>
            </a:r>
            <a:r>
              <a:rPr lang="en-US" sz="733" i="1" spc="-15" dirty="0" err="1">
                <a:solidFill>
                  <a:srgbClr val="000000">
                    <a:lumMod val="75000"/>
                    <a:lumOff val="25000"/>
                  </a:srgbClr>
                </a:solidFill>
                <a:latin typeface="Calibri"/>
                <a:cs typeface="Arial Narrow" panose="020B0604020202020204" pitchFamily="34" charset="0"/>
              </a:rPr>
              <a:t>Ther</a:t>
            </a:r>
            <a:r>
              <a:rPr lang="en-US" sz="733" spc="-15" dirty="0">
                <a:solidFill>
                  <a:srgbClr val="000000">
                    <a:lumMod val="75000"/>
                    <a:lumOff val="25000"/>
                  </a:srgbClr>
                </a:solidFill>
                <a:latin typeface="Calibri"/>
                <a:cs typeface="Arial Narrow" panose="020B0604020202020204" pitchFamily="34" charset="0"/>
              </a:rPr>
              <a:t> (2005): </a:t>
            </a:r>
            <a:r>
              <a:rPr lang="en-US" sz="733" spc="-15" dirty="0">
                <a:solidFill>
                  <a:srgbClr val="000000">
                    <a:lumMod val="75000"/>
                    <a:lumOff val="25000"/>
                  </a:srgbClr>
                </a:solidFill>
                <a:latin typeface="Calibri"/>
                <a:cs typeface="Arial Narrow" panose="020B0604020202020204" pitchFamily="34" charset="0"/>
                <a:hlinkClick r:id="rId4">
                  <a:extLst>
                    <a:ext uri="{A12FA001-AC4F-418D-AE19-62706E023703}">
                      <ahyp:hlinkClr xmlns:ahyp="http://schemas.microsoft.com/office/drawing/2018/hyperlinkcolor" val="tx"/>
                    </a:ext>
                  </a:extLst>
                </a:hlinkClick>
              </a:rPr>
              <a:t>https://doi.org/10.1089/dia.2005.7.612</a:t>
            </a:r>
            <a:r>
              <a:rPr lang="en-US" sz="733" spc="-15" dirty="0">
                <a:solidFill>
                  <a:srgbClr val="000000">
                    <a:lumMod val="75000"/>
                    <a:lumOff val="25000"/>
                  </a:srgbClr>
                </a:solidFill>
                <a:latin typeface="Calibri"/>
                <a:cs typeface="Arial Narrow" panose="020B0604020202020204" pitchFamily="34" charset="0"/>
              </a:rPr>
              <a:t>  </a:t>
            </a:r>
          </a:p>
        </p:txBody>
      </p:sp>
      <p:sp>
        <p:nvSpPr>
          <p:cNvPr id="13" name="Title 1">
            <a:extLst>
              <a:ext uri="{FF2B5EF4-FFF2-40B4-BE49-F238E27FC236}">
                <a16:creationId xmlns:a16="http://schemas.microsoft.com/office/drawing/2014/main" id="{665F81C0-DB89-A915-A160-15228C1181C1}"/>
              </a:ext>
            </a:extLst>
          </p:cNvPr>
          <p:cNvSpPr txBox="1">
            <a:spLocks/>
          </p:cNvSpPr>
          <p:nvPr/>
        </p:nvSpPr>
        <p:spPr>
          <a:xfrm>
            <a:off x="670560" y="759459"/>
            <a:ext cx="7768379" cy="1117269"/>
          </a:xfrm>
          <a:prstGeom prst="rect">
            <a:avLst/>
          </a:prstGeom>
        </p:spPr>
        <p:txBody>
          <a:bodyPr vert="horz" lIns="0" tIns="0" rIns="121920" bIns="60960" rtlCol="0" anchor="t" anchorCtr="0">
            <a:noAutofit/>
          </a:bodyPr>
          <a:lstStyle>
            <a:lvl1pPr algn="l" defTabSz="914400" rtl="0" eaLnBrk="1" latinLnBrk="0" hangingPunct="1">
              <a:lnSpc>
                <a:spcPct val="90000"/>
              </a:lnSpc>
              <a:spcBef>
                <a:spcPct val="0"/>
              </a:spcBef>
              <a:buNone/>
              <a:defRPr sz="2600" b="0" kern="1200" cap="none" spc="0" baseline="0">
                <a:solidFill>
                  <a:schemeClr val="accent3"/>
                </a:solidFill>
                <a:latin typeface="+mj-lt"/>
                <a:ea typeface="+mj-ea"/>
                <a:cs typeface="+mj-cs"/>
              </a:defRPr>
            </a:lvl1pPr>
          </a:lstStyle>
          <a:p>
            <a:pPr defTabSz="1219170"/>
            <a:r>
              <a:rPr lang="en-CA" sz="4000" dirty="0">
                <a:solidFill>
                  <a:srgbClr val="001489"/>
                </a:solidFill>
                <a:latin typeface="Calibri" panose="020F0502020204030204" pitchFamily="34" charset="0"/>
                <a:cs typeface="Calibri" panose="020F0502020204030204" pitchFamily="34" charset="0"/>
              </a:rPr>
              <a:t>Finger pricks are a </a:t>
            </a:r>
            <a:r>
              <a:rPr lang="en-CA" sz="4000" b="1" dirty="0">
                <a:solidFill>
                  <a:srgbClr val="001489"/>
                </a:solidFill>
                <a:latin typeface="Calibri" panose="020F0502020204030204" pitchFamily="34" charset="0"/>
                <a:cs typeface="Calibri" panose="020F0502020204030204" pitchFamily="34" charset="0"/>
              </a:rPr>
              <a:t>major obstacle </a:t>
            </a:r>
            <a:r>
              <a:rPr lang="en-CA" sz="4000" dirty="0">
                <a:solidFill>
                  <a:srgbClr val="001489"/>
                </a:solidFill>
                <a:latin typeface="Calibri" panose="020F0502020204030204" pitchFamily="34" charset="0"/>
                <a:cs typeface="Calibri" panose="020F0502020204030204" pitchFamily="34" charset="0"/>
              </a:rPr>
              <a:t>to glucose monitoring</a:t>
            </a:r>
            <a:r>
              <a:rPr lang="en-CA" sz="4000" baseline="30000" dirty="0">
                <a:solidFill>
                  <a:srgbClr val="001489"/>
                </a:solidFill>
                <a:latin typeface="Calibri" panose="020F0502020204030204" pitchFamily="34" charset="0"/>
                <a:cs typeface="Calibri" panose="020F0502020204030204" pitchFamily="34" charset="0"/>
              </a:rPr>
              <a:t>1,2</a:t>
            </a:r>
          </a:p>
        </p:txBody>
      </p:sp>
      <p:grpSp>
        <p:nvGrpSpPr>
          <p:cNvPr id="38" name="Group 37">
            <a:extLst>
              <a:ext uri="{FF2B5EF4-FFF2-40B4-BE49-F238E27FC236}">
                <a16:creationId xmlns:a16="http://schemas.microsoft.com/office/drawing/2014/main" id="{29EDAB65-DF5F-E654-D0B2-A122C0258ECD}"/>
              </a:ext>
            </a:extLst>
          </p:cNvPr>
          <p:cNvGrpSpPr/>
          <p:nvPr/>
        </p:nvGrpSpPr>
        <p:grpSpPr>
          <a:xfrm>
            <a:off x="719008" y="2161250"/>
            <a:ext cx="7394147" cy="1777724"/>
            <a:chOff x="539256" y="1620937"/>
            <a:chExt cx="5545610" cy="1333293"/>
          </a:xfrm>
        </p:grpSpPr>
        <p:pic>
          <p:nvPicPr>
            <p:cNvPr id="3" name="Picture 2">
              <a:extLst>
                <a:ext uri="{FF2B5EF4-FFF2-40B4-BE49-F238E27FC236}">
                  <a16:creationId xmlns:a16="http://schemas.microsoft.com/office/drawing/2014/main" id="{9DD0A134-59AE-0CC9-0083-F4BCBD1C3B1C}"/>
                </a:ext>
              </a:extLst>
            </p:cNvPr>
            <p:cNvPicPr>
              <a:picLocks noChangeAspect="1"/>
            </p:cNvPicPr>
            <p:nvPr/>
          </p:nvPicPr>
          <p:blipFill>
            <a:blip r:embed="rId5"/>
            <a:stretch>
              <a:fillRect/>
            </a:stretch>
          </p:blipFill>
          <p:spPr>
            <a:xfrm>
              <a:off x="783594" y="1924995"/>
              <a:ext cx="432600" cy="721000"/>
            </a:xfrm>
            <a:prstGeom prst="rect">
              <a:avLst/>
            </a:prstGeom>
          </p:spPr>
        </p:pic>
        <p:pic>
          <p:nvPicPr>
            <p:cNvPr id="8" name="Picture 7">
              <a:extLst>
                <a:ext uri="{FF2B5EF4-FFF2-40B4-BE49-F238E27FC236}">
                  <a16:creationId xmlns:a16="http://schemas.microsoft.com/office/drawing/2014/main" id="{328CD086-0CB9-4160-5A56-B547357BCF1F}"/>
                </a:ext>
              </a:extLst>
            </p:cNvPr>
            <p:cNvPicPr>
              <a:picLocks noChangeAspect="1"/>
            </p:cNvPicPr>
            <p:nvPr/>
          </p:nvPicPr>
          <p:blipFill>
            <a:blip r:embed="rId6"/>
            <a:stretch>
              <a:fillRect/>
            </a:stretch>
          </p:blipFill>
          <p:spPr>
            <a:xfrm>
              <a:off x="1275222" y="1924995"/>
              <a:ext cx="432600" cy="721000"/>
            </a:xfrm>
            <a:prstGeom prst="rect">
              <a:avLst/>
            </a:prstGeom>
          </p:spPr>
        </p:pic>
        <p:pic>
          <p:nvPicPr>
            <p:cNvPr id="10" name="Picture 9">
              <a:extLst>
                <a:ext uri="{FF2B5EF4-FFF2-40B4-BE49-F238E27FC236}">
                  <a16:creationId xmlns:a16="http://schemas.microsoft.com/office/drawing/2014/main" id="{3C80D20B-ACEE-6B30-D182-ED5CF9F4A92B}"/>
                </a:ext>
              </a:extLst>
            </p:cNvPr>
            <p:cNvPicPr>
              <a:picLocks noChangeAspect="1"/>
            </p:cNvPicPr>
            <p:nvPr/>
          </p:nvPicPr>
          <p:blipFill>
            <a:blip r:embed="rId6"/>
            <a:stretch>
              <a:fillRect/>
            </a:stretch>
          </p:blipFill>
          <p:spPr>
            <a:xfrm>
              <a:off x="1761288" y="1924995"/>
              <a:ext cx="432600" cy="721000"/>
            </a:xfrm>
            <a:prstGeom prst="rect">
              <a:avLst/>
            </a:prstGeom>
          </p:spPr>
        </p:pic>
        <p:grpSp>
          <p:nvGrpSpPr>
            <p:cNvPr id="22" name="Group 21">
              <a:extLst>
                <a:ext uri="{FF2B5EF4-FFF2-40B4-BE49-F238E27FC236}">
                  <a16:creationId xmlns:a16="http://schemas.microsoft.com/office/drawing/2014/main" id="{B9A14D20-E32F-4A93-000D-6B2769CFAC62}"/>
                </a:ext>
              </a:extLst>
            </p:cNvPr>
            <p:cNvGrpSpPr/>
            <p:nvPr/>
          </p:nvGrpSpPr>
          <p:grpSpPr>
            <a:xfrm>
              <a:off x="2358695" y="1846496"/>
              <a:ext cx="179882" cy="859459"/>
              <a:chOff x="2106118" y="2128603"/>
              <a:chExt cx="179882" cy="859459"/>
            </a:xfrm>
          </p:grpSpPr>
          <p:cxnSp>
            <p:nvCxnSpPr>
              <p:cNvPr id="19" name="Straight Connector 18">
                <a:extLst>
                  <a:ext uri="{FF2B5EF4-FFF2-40B4-BE49-F238E27FC236}">
                    <a16:creationId xmlns:a16="http://schemas.microsoft.com/office/drawing/2014/main" id="{92C2DAA6-1F54-C9B8-1B39-A42A4F717832}"/>
                  </a:ext>
                </a:extLst>
              </p:cNvPr>
              <p:cNvCxnSpPr/>
              <p:nvPr/>
            </p:nvCxnSpPr>
            <p:spPr>
              <a:xfrm>
                <a:off x="2106118" y="2128603"/>
                <a:ext cx="0" cy="85945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5E3160F0-ABAB-D177-CADF-8CFBDDAF71C2}"/>
                  </a:ext>
                </a:extLst>
              </p:cNvPr>
              <p:cNvCxnSpPr/>
              <p:nvPr/>
            </p:nvCxnSpPr>
            <p:spPr>
              <a:xfrm flipH="1">
                <a:off x="2106118" y="2571750"/>
                <a:ext cx="17988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7" name="Group 36">
              <a:extLst>
                <a:ext uri="{FF2B5EF4-FFF2-40B4-BE49-F238E27FC236}">
                  <a16:creationId xmlns:a16="http://schemas.microsoft.com/office/drawing/2014/main" id="{70D3A790-8071-7A3C-981C-1D2E4623A0C1}"/>
                </a:ext>
              </a:extLst>
            </p:cNvPr>
            <p:cNvGrpSpPr/>
            <p:nvPr/>
          </p:nvGrpSpPr>
          <p:grpSpPr>
            <a:xfrm>
              <a:off x="2578823" y="1846496"/>
              <a:ext cx="3274833" cy="833080"/>
              <a:chOff x="2578823" y="1846496"/>
              <a:chExt cx="3274833" cy="833080"/>
            </a:xfrm>
          </p:grpSpPr>
          <p:sp>
            <p:nvSpPr>
              <p:cNvPr id="27" name="TextBox 26">
                <a:extLst>
                  <a:ext uri="{FF2B5EF4-FFF2-40B4-BE49-F238E27FC236}">
                    <a16:creationId xmlns:a16="http://schemas.microsoft.com/office/drawing/2014/main" id="{14C74FE9-2074-5092-3922-4710C60613FE}"/>
                  </a:ext>
                </a:extLst>
              </p:cNvPr>
              <p:cNvSpPr txBox="1"/>
              <p:nvPr/>
            </p:nvSpPr>
            <p:spPr>
              <a:xfrm>
                <a:off x="2578823" y="1846496"/>
                <a:ext cx="2757816" cy="469408"/>
              </a:xfrm>
              <a:prstGeom prst="rect">
                <a:avLst/>
              </a:prstGeom>
              <a:noFill/>
            </p:spPr>
            <p:txBody>
              <a:bodyPr wrap="square">
                <a:spAutoFit/>
              </a:bodyPr>
              <a:lstStyle/>
              <a:p>
                <a:pPr defTabSz="1219170"/>
                <a:r>
                  <a:rPr lang="en-CA" sz="3467" dirty="0">
                    <a:solidFill>
                      <a:srgbClr val="001489"/>
                    </a:solidFill>
                    <a:latin typeface="Calibri Light" panose="020F0302020204030204" pitchFamily="34" charset="0"/>
                    <a:cs typeface="Calibri Light" panose="020F0302020204030204" pitchFamily="34" charset="0"/>
                  </a:rPr>
                  <a:t>Only</a:t>
                </a:r>
                <a:r>
                  <a:rPr lang="en-CA" sz="3467" dirty="0">
                    <a:solidFill>
                      <a:srgbClr val="001489"/>
                    </a:solidFill>
                    <a:latin typeface="Calibri" panose="020F0502020204030204" pitchFamily="34" charset="0"/>
                    <a:cs typeface="Calibri" panose="020F0502020204030204" pitchFamily="34" charset="0"/>
                  </a:rPr>
                  <a:t> </a:t>
                </a:r>
                <a:r>
                  <a:rPr lang="en-CA" sz="3467" b="1" dirty="0">
                    <a:solidFill>
                      <a:srgbClr val="001489"/>
                    </a:solidFill>
                    <a:latin typeface="Calibri" panose="020F0502020204030204" pitchFamily="34" charset="0"/>
                    <a:cs typeface="Calibri" panose="020F0502020204030204" pitchFamily="34" charset="0"/>
                  </a:rPr>
                  <a:t>1/3</a:t>
                </a:r>
                <a:r>
                  <a:rPr lang="en-CA" sz="3467" dirty="0">
                    <a:solidFill>
                      <a:srgbClr val="001489"/>
                    </a:solidFill>
                    <a:latin typeface="Calibri" panose="020F0502020204030204" pitchFamily="34" charset="0"/>
                    <a:cs typeface="Calibri" panose="020F0502020204030204" pitchFamily="34" charset="0"/>
                  </a:rPr>
                  <a:t> </a:t>
                </a:r>
                <a:r>
                  <a:rPr lang="en-CA" sz="3467" dirty="0">
                    <a:solidFill>
                      <a:srgbClr val="001489"/>
                    </a:solidFill>
                    <a:latin typeface="Calibri Light" panose="020F0302020204030204" pitchFamily="34" charset="0"/>
                    <a:cs typeface="Calibri Light" panose="020F0302020204030204" pitchFamily="34" charset="0"/>
                  </a:rPr>
                  <a:t>adhere to</a:t>
                </a:r>
                <a:endParaRPr lang="en-CA" sz="3467" baseline="30000" dirty="0">
                  <a:solidFill>
                    <a:srgbClr val="000000"/>
                  </a:solidFill>
                  <a:latin typeface="Calibri Light" panose="020F0302020204030204" pitchFamily="34" charset="0"/>
                  <a:cs typeface="Calibri Light" panose="020F0302020204030204" pitchFamily="34" charset="0"/>
                </a:endParaRPr>
              </a:p>
            </p:txBody>
          </p:sp>
          <p:sp>
            <p:nvSpPr>
              <p:cNvPr id="32" name="TextBox 31">
                <a:extLst>
                  <a:ext uri="{FF2B5EF4-FFF2-40B4-BE49-F238E27FC236}">
                    <a16:creationId xmlns:a16="http://schemas.microsoft.com/office/drawing/2014/main" id="{370980FD-6151-24C5-80EA-529B915CD5E3}"/>
                  </a:ext>
                </a:extLst>
              </p:cNvPr>
              <p:cNvSpPr txBox="1"/>
              <p:nvPr/>
            </p:nvSpPr>
            <p:spPr>
              <a:xfrm>
                <a:off x="2596411" y="2240995"/>
                <a:ext cx="3257245" cy="438581"/>
              </a:xfrm>
              <a:prstGeom prst="rect">
                <a:avLst/>
              </a:prstGeom>
              <a:noFill/>
            </p:spPr>
            <p:txBody>
              <a:bodyPr wrap="square">
                <a:spAutoFit/>
              </a:bodyPr>
              <a:lstStyle/>
              <a:p>
                <a:pPr defTabSz="1219170"/>
                <a:r>
                  <a:rPr lang="en-CA" sz="1600" dirty="0">
                    <a:solidFill>
                      <a:srgbClr val="001489"/>
                    </a:solidFill>
                    <a:latin typeface="Calibri" panose="020F0502020204030204" pitchFamily="34" charset="0"/>
                    <a:cs typeface="Calibri" panose="020F0502020204030204" pitchFamily="34" charset="0"/>
                  </a:rPr>
                  <a:t>blood glucose monitoring as recommended by their HCP</a:t>
                </a:r>
                <a:r>
                  <a:rPr lang="en-CA" sz="1600" baseline="30000" dirty="0">
                    <a:solidFill>
                      <a:srgbClr val="001489"/>
                    </a:solidFill>
                    <a:latin typeface="Calibri" panose="020F0502020204030204" pitchFamily="34" charset="0"/>
                    <a:cs typeface="Calibri" panose="020F0502020204030204" pitchFamily="34" charset="0"/>
                  </a:rPr>
                  <a:t>1</a:t>
                </a:r>
                <a:endParaRPr lang="en-CA" sz="1600" baseline="30000" dirty="0">
                  <a:solidFill>
                    <a:srgbClr val="000000"/>
                  </a:solidFill>
                  <a:latin typeface="Calibri" panose="020F0502020204030204" pitchFamily="34" charset="0"/>
                  <a:cs typeface="Calibri" panose="020F0502020204030204" pitchFamily="34" charset="0"/>
                </a:endParaRPr>
              </a:p>
            </p:txBody>
          </p:sp>
        </p:grpSp>
        <p:sp>
          <p:nvSpPr>
            <p:cNvPr id="33" name="Rounded Rectangle 32">
              <a:extLst>
                <a:ext uri="{FF2B5EF4-FFF2-40B4-BE49-F238E27FC236}">
                  <a16:creationId xmlns:a16="http://schemas.microsoft.com/office/drawing/2014/main" id="{47815142-03B7-CD42-253F-96F241387981}"/>
                </a:ext>
              </a:extLst>
            </p:cNvPr>
            <p:cNvSpPr/>
            <p:nvPr/>
          </p:nvSpPr>
          <p:spPr>
            <a:xfrm>
              <a:off x="539256" y="1620937"/>
              <a:ext cx="5545610" cy="1333293"/>
            </a:xfrm>
            <a:prstGeom prst="roundRect">
              <a:avLst>
                <a:gd name="adj" fmla="val 9666"/>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normAutofit/>
            </a:bodyPr>
            <a:lstStyle/>
            <a:p>
              <a:pPr defTabSz="1219170"/>
              <a:endParaRPr lang="en-US" sz="1467" dirty="0">
                <a:solidFill>
                  <a:srgbClr val="000000"/>
                </a:solidFill>
                <a:latin typeface="Calibri"/>
              </a:endParaRPr>
            </a:p>
          </p:txBody>
        </p:sp>
      </p:grpSp>
      <p:grpSp>
        <p:nvGrpSpPr>
          <p:cNvPr id="39" name="Group 38">
            <a:extLst>
              <a:ext uri="{FF2B5EF4-FFF2-40B4-BE49-F238E27FC236}">
                <a16:creationId xmlns:a16="http://schemas.microsoft.com/office/drawing/2014/main" id="{5B6A2315-FE29-A0A9-D72A-4E19F1E8B925}"/>
              </a:ext>
            </a:extLst>
          </p:cNvPr>
          <p:cNvGrpSpPr/>
          <p:nvPr/>
        </p:nvGrpSpPr>
        <p:grpSpPr>
          <a:xfrm>
            <a:off x="719008" y="4129546"/>
            <a:ext cx="7394147" cy="1777724"/>
            <a:chOff x="539256" y="3097159"/>
            <a:chExt cx="5545610" cy="1333293"/>
          </a:xfrm>
        </p:grpSpPr>
        <p:pic>
          <p:nvPicPr>
            <p:cNvPr id="9" name="Picture 8">
              <a:extLst>
                <a:ext uri="{FF2B5EF4-FFF2-40B4-BE49-F238E27FC236}">
                  <a16:creationId xmlns:a16="http://schemas.microsoft.com/office/drawing/2014/main" id="{9D72DBD3-FD11-90D0-3945-1FCB94684FE3}"/>
                </a:ext>
              </a:extLst>
            </p:cNvPr>
            <p:cNvPicPr>
              <a:picLocks noChangeAspect="1"/>
            </p:cNvPicPr>
            <p:nvPr/>
          </p:nvPicPr>
          <p:blipFill>
            <a:blip r:embed="rId7"/>
            <a:stretch>
              <a:fillRect/>
            </a:stretch>
          </p:blipFill>
          <p:spPr>
            <a:xfrm>
              <a:off x="783594" y="3407470"/>
              <a:ext cx="432600" cy="721000"/>
            </a:xfrm>
            <a:prstGeom prst="rect">
              <a:avLst/>
            </a:prstGeom>
          </p:spPr>
        </p:pic>
        <p:pic>
          <p:nvPicPr>
            <p:cNvPr id="11" name="Picture 10">
              <a:extLst>
                <a:ext uri="{FF2B5EF4-FFF2-40B4-BE49-F238E27FC236}">
                  <a16:creationId xmlns:a16="http://schemas.microsoft.com/office/drawing/2014/main" id="{4B1DC56B-B755-1CF6-C97A-60A6906409B3}"/>
                </a:ext>
              </a:extLst>
            </p:cNvPr>
            <p:cNvPicPr>
              <a:picLocks noChangeAspect="1"/>
            </p:cNvPicPr>
            <p:nvPr/>
          </p:nvPicPr>
          <p:blipFill>
            <a:blip r:embed="rId6"/>
            <a:stretch>
              <a:fillRect/>
            </a:stretch>
          </p:blipFill>
          <p:spPr>
            <a:xfrm>
              <a:off x="1762418" y="3407470"/>
              <a:ext cx="432600" cy="721000"/>
            </a:xfrm>
            <a:prstGeom prst="rect">
              <a:avLst/>
            </a:prstGeom>
          </p:spPr>
        </p:pic>
        <p:pic>
          <p:nvPicPr>
            <p:cNvPr id="12" name="Picture 11">
              <a:extLst>
                <a:ext uri="{FF2B5EF4-FFF2-40B4-BE49-F238E27FC236}">
                  <a16:creationId xmlns:a16="http://schemas.microsoft.com/office/drawing/2014/main" id="{9A39D866-62A7-5791-61F4-3FA623889348}"/>
                </a:ext>
              </a:extLst>
            </p:cNvPr>
            <p:cNvPicPr>
              <a:picLocks noChangeAspect="1"/>
            </p:cNvPicPr>
            <p:nvPr/>
          </p:nvPicPr>
          <p:blipFill>
            <a:blip r:embed="rId7"/>
            <a:stretch>
              <a:fillRect/>
            </a:stretch>
          </p:blipFill>
          <p:spPr>
            <a:xfrm>
              <a:off x="1269660" y="3407470"/>
              <a:ext cx="432600" cy="721000"/>
            </a:xfrm>
            <a:prstGeom prst="rect">
              <a:avLst/>
            </a:prstGeom>
          </p:spPr>
        </p:pic>
        <p:grpSp>
          <p:nvGrpSpPr>
            <p:cNvPr id="24" name="Group 23">
              <a:extLst>
                <a:ext uri="{FF2B5EF4-FFF2-40B4-BE49-F238E27FC236}">
                  <a16:creationId xmlns:a16="http://schemas.microsoft.com/office/drawing/2014/main" id="{D6BC47A3-ACFF-1E7E-68E7-19BABF2F7F93}"/>
                </a:ext>
              </a:extLst>
            </p:cNvPr>
            <p:cNvGrpSpPr/>
            <p:nvPr/>
          </p:nvGrpSpPr>
          <p:grpSpPr>
            <a:xfrm>
              <a:off x="2353099" y="3328970"/>
              <a:ext cx="179882" cy="859459"/>
              <a:chOff x="2106118" y="2128603"/>
              <a:chExt cx="179882" cy="859459"/>
            </a:xfrm>
          </p:grpSpPr>
          <p:cxnSp>
            <p:nvCxnSpPr>
              <p:cNvPr id="25" name="Straight Connector 24">
                <a:extLst>
                  <a:ext uri="{FF2B5EF4-FFF2-40B4-BE49-F238E27FC236}">
                    <a16:creationId xmlns:a16="http://schemas.microsoft.com/office/drawing/2014/main" id="{122BE83F-BF05-9CB3-EBD5-AAD51F4558A4}"/>
                  </a:ext>
                </a:extLst>
              </p:cNvPr>
              <p:cNvCxnSpPr/>
              <p:nvPr/>
            </p:nvCxnSpPr>
            <p:spPr>
              <a:xfrm>
                <a:off x="2106118" y="2128603"/>
                <a:ext cx="0" cy="859459"/>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92323699-1EE6-2B5F-5760-E5BEC81CE989}"/>
                  </a:ext>
                </a:extLst>
              </p:cNvPr>
              <p:cNvCxnSpPr/>
              <p:nvPr/>
            </p:nvCxnSpPr>
            <p:spPr>
              <a:xfrm flipH="1">
                <a:off x="2106118" y="2571750"/>
                <a:ext cx="179882" cy="0"/>
              </a:xfrm>
              <a:prstGeom prst="line">
                <a:avLst/>
              </a:prstGeom>
              <a:ln>
                <a:solidFill>
                  <a:schemeClr val="accent1"/>
                </a:solidFill>
              </a:ln>
            </p:spPr>
            <p:style>
              <a:lnRef idx="1">
                <a:schemeClr val="accent1"/>
              </a:lnRef>
              <a:fillRef idx="0">
                <a:schemeClr val="accent1"/>
              </a:fillRef>
              <a:effectRef idx="0">
                <a:schemeClr val="accent1"/>
              </a:effectRef>
              <a:fontRef idx="minor">
                <a:schemeClr val="tx1"/>
              </a:fontRef>
            </p:style>
          </p:cxnSp>
        </p:grpSp>
        <p:grpSp>
          <p:nvGrpSpPr>
            <p:cNvPr id="36" name="Group 35">
              <a:extLst>
                <a:ext uri="{FF2B5EF4-FFF2-40B4-BE49-F238E27FC236}">
                  <a16:creationId xmlns:a16="http://schemas.microsoft.com/office/drawing/2014/main" id="{E6BF2293-0208-847D-11FB-BC05770B8BB6}"/>
                </a:ext>
              </a:extLst>
            </p:cNvPr>
            <p:cNvGrpSpPr/>
            <p:nvPr/>
          </p:nvGrpSpPr>
          <p:grpSpPr>
            <a:xfrm>
              <a:off x="2593693" y="3343758"/>
              <a:ext cx="3338634" cy="833080"/>
              <a:chOff x="2593693" y="3343758"/>
              <a:chExt cx="3338634" cy="833080"/>
            </a:xfrm>
          </p:grpSpPr>
          <p:sp>
            <p:nvSpPr>
              <p:cNvPr id="28" name="TextBox 27">
                <a:extLst>
                  <a:ext uri="{FF2B5EF4-FFF2-40B4-BE49-F238E27FC236}">
                    <a16:creationId xmlns:a16="http://schemas.microsoft.com/office/drawing/2014/main" id="{829BDB40-0927-3B8F-B366-76E791074B88}"/>
                  </a:ext>
                </a:extLst>
              </p:cNvPr>
              <p:cNvSpPr txBox="1"/>
              <p:nvPr/>
            </p:nvSpPr>
            <p:spPr>
              <a:xfrm>
                <a:off x="2593693" y="3343758"/>
                <a:ext cx="3338634" cy="469408"/>
              </a:xfrm>
              <a:prstGeom prst="rect">
                <a:avLst/>
              </a:prstGeom>
              <a:noFill/>
            </p:spPr>
            <p:txBody>
              <a:bodyPr wrap="square">
                <a:spAutoFit/>
              </a:bodyPr>
              <a:lstStyle/>
              <a:p>
                <a:pPr defTabSz="1219170"/>
                <a:r>
                  <a:rPr lang="en-CA" sz="3467" dirty="0">
                    <a:solidFill>
                      <a:srgbClr val="001489"/>
                    </a:solidFill>
                    <a:latin typeface="Calibri Light" panose="020F0302020204030204" pitchFamily="34" charset="0"/>
                    <a:cs typeface="Calibri Light" panose="020F0302020204030204" pitchFamily="34" charset="0"/>
                  </a:rPr>
                  <a:t>And</a:t>
                </a:r>
                <a:r>
                  <a:rPr lang="en-CA" sz="3467" dirty="0">
                    <a:solidFill>
                      <a:srgbClr val="001489"/>
                    </a:solidFill>
                    <a:latin typeface="Calibri" panose="020F0502020204030204" pitchFamily="34" charset="0"/>
                    <a:cs typeface="Calibri" panose="020F0502020204030204" pitchFamily="34" charset="0"/>
                  </a:rPr>
                  <a:t> </a:t>
                </a:r>
                <a:r>
                  <a:rPr lang="en-CA" sz="3467" b="1" dirty="0">
                    <a:solidFill>
                      <a:srgbClr val="001489"/>
                    </a:solidFill>
                    <a:latin typeface="Calibri" panose="020F0502020204030204" pitchFamily="34" charset="0"/>
                    <a:cs typeface="Calibri" panose="020F0502020204030204" pitchFamily="34" charset="0"/>
                  </a:rPr>
                  <a:t>2/3 </a:t>
                </a:r>
                <a:r>
                  <a:rPr lang="en-CA" sz="3467" dirty="0">
                    <a:solidFill>
                      <a:srgbClr val="001489"/>
                    </a:solidFill>
                    <a:latin typeface="Calibri Light" panose="020F0302020204030204" pitchFamily="34" charset="0"/>
                    <a:cs typeface="Calibri Light" panose="020F0302020204030204" pitchFamily="34" charset="0"/>
                  </a:rPr>
                  <a:t>report skipping</a:t>
                </a:r>
                <a:endParaRPr lang="en-CA" sz="3467" baseline="30000" dirty="0">
                  <a:solidFill>
                    <a:srgbClr val="000000"/>
                  </a:solidFill>
                  <a:latin typeface="Calibri Light" panose="020F0302020204030204" pitchFamily="34" charset="0"/>
                  <a:cs typeface="Calibri Light" panose="020F0302020204030204" pitchFamily="34" charset="0"/>
                </a:endParaRPr>
              </a:p>
            </p:txBody>
          </p:sp>
          <p:sp>
            <p:nvSpPr>
              <p:cNvPr id="29" name="TextBox 28">
                <a:extLst>
                  <a:ext uri="{FF2B5EF4-FFF2-40B4-BE49-F238E27FC236}">
                    <a16:creationId xmlns:a16="http://schemas.microsoft.com/office/drawing/2014/main" id="{375B396A-A6BD-2040-183F-65215C704439}"/>
                  </a:ext>
                </a:extLst>
              </p:cNvPr>
              <p:cNvSpPr txBox="1"/>
              <p:nvPr/>
            </p:nvSpPr>
            <p:spPr>
              <a:xfrm>
                <a:off x="2593812" y="3738257"/>
                <a:ext cx="3199295" cy="438581"/>
              </a:xfrm>
              <a:prstGeom prst="rect">
                <a:avLst/>
              </a:prstGeom>
              <a:noFill/>
            </p:spPr>
            <p:txBody>
              <a:bodyPr wrap="square">
                <a:spAutoFit/>
              </a:bodyPr>
              <a:lstStyle/>
              <a:p>
                <a:pPr defTabSz="1219170"/>
                <a:r>
                  <a:rPr lang="en-CA" sz="1600" dirty="0">
                    <a:solidFill>
                      <a:srgbClr val="001489"/>
                    </a:solidFill>
                    <a:latin typeface="Calibri" panose="020F0502020204030204" pitchFamily="34" charset="0"/>
                    <a:cs typeface="Calibri" panose="020F0502020204030204" pitchFamily="34" charset="0"/>
                  </a:rPr>
                  <a:t>blood glucose testing because it is invasive to their lives</a:t>
                </a:r>
                <a:r>
                  <a:rPr lang="en-CA" sz="1600" baseline="30000" dirty="0">
                    <a:solidFill>
                      <a:srgbClr val="001489"/>
                    </a:solidFill>
                    <a:latin typeface="Calibri" panose="020F0502020204030204" pitchFamily="34" charset="0"/>
                    <a:cs typeface="Calibri" panose="020F0502020204030204" pitchFamily="34" charset="0"/>
                  </a:rPr>
                  <a:t>2</a:t>
                </a:r>
                <a:endParaRPr lang="en-CA" sz="1600" baseline="30000" dirty="0">
                  <a:solidFill>
                    <a:srgbClr val="000000"/>
                  </a:solidFill>
                  <a:latin typeface="Calibri" panose="020F0502020204030204" pitchFamily="34" charset="0"/>
                  <a:cs typeface="Calibri" panose="020F0502020204030204" pitchFamily="34" charset="0"/>
                </a:endParaRPr>
              </a:p>
            </p:txBody>
          </p:sp>
        </p:grpSp>
        <p:sp>
          <p:nvSpPr>
            <p:cNvPr id="34" name="Rounded Rectangle 33">
              <a:extLst>
                <a:ext uri="{FF2B5EF4-FFF2-40B4-BE49-F238E27FC236}">
                  <a16:creationId xmlns:a16="http://schemas.microsoft.com/office/drawing/2014/main" id="{FC0DD5AD-436C-EF8F-5608-C5DDCB528289}"/>
                </a:ext>
              </a:extLst>
            </p:cNvPr>
            <p:cNvSpPr/>
            <p:nvPr/>
          </p:nvSpPr>
          <p:spPr>
            <a:xfrm>
              <a:off x="539256" y="3097159"/>
              <a:ext cx="5545610" cy="1333293"/>
            </a:xfrm>
            <a:prstGeom prst="roundRect">
              <a:avLst>
                <a:gd name="adj" fmla="val 9666"/>
              </a:avLst>
            </a:prstGeom>
            <a:noFill/>
            <a:ln w="12700">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lIns="48000" tIns="48000" rIns="48000" bIns="48000" rtlCol="0" anchor="ctr">
              <a:normAutofit/>
            </a:bodyPr>
            <a:lstStyle/>
            <a:p>
              <a:pPr defTabSz="1219170"/>
              <a:endParaRPr lang="en-US" sz="1467" dirty="0">
                <a:solidFill>
                  <a:srgbClr val="000000"/>
                </a:solidFill>
                <a:latin typeface="Calibri"/>
              </a:endParaRPr>
            </a:p>
          </p:txBody>
        </p:sp>
      </p:grpSp>
      <p:sp>
        <p:nvSpPr>
          <p:cNvPr id="35" name="A1c does not reflect acute glycemic excursions of hypo- and hyperglycaemia…">
            <a:extLst>
              <a:ext uri="{FF2B5EF4-FFF2-40B4-BE49-F238E27FC236}">
                <a16:creationId xmlns:a16="http://schemas.microsoft.com/office/drawing/2014/main" id="{14C0497C-429D-7654-0F79-A97D9C82E861}"/>
              </a:ext>
            </a:extLst>
          </p:cNvPr>
          <p:cNvSpPr txBox="1"/>
          <p:nvPr/>
        </p:nvSpPr>
        <p:spPr>
          <a:xfrm>
            <a:off x="8438939" y="2161249"/>
            <a:ext cx="3343331" cy="3746020"/>
          </a:xfrm>
          <a:prstGeom prst="roundRect">
            <a:avLst>
              <a:gd name="adj" fmla="val 8071"/>
            </a:avLst>
          </a:prstGeom>
          <a:solidFill>
            <a:schemeClr val="accent4"/>
          </a:solidFill>
          <a:ln>
            <a:noFill/>
          </a:ln>
          <a:extLst>
            <a:ext uri="{C572A759-6A51-4108-AA02-DFA0A04FC94B}">
              <ma14:wrappingTextBoxFlag xmlns="" xmlns:ma14="http://schemas.microsoft.com/office/mac/drawingml/2011/main" val="1"/>
            </a:ext>
          </a:extLst>
        </p:spPr>
        <p:style>
          <a:lnRef idx="2">
            <a:schemeClr val="accent3"/>
          </a:lnRef>
          <a:fillRef idx="1">
            <a:schemeClr val="lt1"/>
          </a:fillRef>
          <a:effectRef idx="0">
            <a:schemeClr val="accent3"/>
          </a:effectRef>
          <a:fontRef idx="minor">
            <a:schemeClr val="dk1"/>
          </a:fontRef>
        </p:style>
        <p:txBody>
          <a:bodyPr lIns="335999" tIns="0" rIns="335999" bIns="0" anchor="ctr">
            <a:normAutofit/>
          </a:bodyPr>
          <a:lstStyle>
            <a:defPPr>
              <a:defRPr lang="en-US"/>
            </a:defPPr>
            <a:lvl1pPr algn="ctr">
              <a:spcBef>
                <a:spcPts val="1125"/>
              </a:spcBef>
              <a:buClr>
                <a:srgbClr val="D97436"/>
              </a:buClr>
              <a:defRPr sz="950">
                <a:latin typeface="Georgia" panose="02040502050405020303" pitchFamily="18" charset="0"/>
                <a:ea typeface="+mj-ea"/>
                <a:cs typeface="Calibri" panose="020F0502020204030204" pitchFamily="34" charset="0"/>
              </a:defRPr>
            </a:lvl1pPr>
            <a:lvl2pPr>
              <a:defRPr>
                <a:solidFill>
                  <a:schemeClr val="dk1"/>
                </a:solidFill>
              </a:defRPr>
            </a:lvl2pPr>
            <a:lvl3pPr>
              <a:defRPr>
                <a:solidFill>
                  <a:schemeClr val="dk1"/>
                </a:solidFill>
              </a:defRPr>
            </a:lvl3pPr>
            <a:lvl4pPr>
              <a:defRPr>
                <a:solidFill>
                  <a:schemeClr val="dk1"/>
                </a:solidFill>
              </a:defRPr>
            </a:lvl4pPr>
            <a:lvl5pPr>
              <a:defRPr>
                <a:solidFill>
                  <a:schemeClr val="dk1"/>
                </a:solidFill>
              </a:defRPr>
            </a:lvl5pPr>
            <a:lvl6pPr>
              <a:defRPr>
                <a:solidFill>
                  <a:schemeClr val="dk1"/>
                </a:solidFill>
              </a:defRPr>
            </a:lvl6pPr>
            <a:lvl7pPr>
              <a:defRPr>
                <a:solidFill>
                  <a:schemeClr val="dk1"/>
                </a:solidFill>
              </a:defRPr>
            </a:lvl7pPr>
            <a:lvl8pPr>
              <a:defRPr>
                <a:solidFill>
                  <a:schemeClr val="dk1"/>
                </a:solidFill>
              </a:defRPr>
            </a:lvl8pPr>
            <a:lvl9pPr>
              <a:defRPr>
                <a:solidFill>
                  <a:schemeClr val="dk1"/>
                </a:solidFill>
              </a:defRPr>
            </a:lvl9pPr>
          </a:lstStyle>
          <a:p>
            <a:pPr defTabSz="1219170">
              <a:spcBef>
                <a:spcPts val="1500"/>
              </a:spcBef>
            </a:pPr>
            <a:r>
              <a:rPr lang="en-CA" sz="2400" b="1" dirty="0">
                <a:solidFill>
                  <a:srgbClr val="001489"/>
                </a:solidFill>
                <a:latin typeface="Calibri"/>
              </a:rPr>
              <a:t>Patients do not test as often as they should </a:t>
            </a:r>
            <a:r>
              <a:rPr lang="en-CA" sz="2400" dirty="0">
                <a:solidFill>
                  <a:srgbClr val="001489"/>
                </a:solidFill>
                <a:latin typeface="Calibri"/>
              </a:rPr>
              <a:t>because of the pain and hassle of finger pricks</a:t>
            </a:r>
            <a:r>
              <a:rPr lang="en-CA" sz="2400" baseline="30000" dirty="0">
                <a:solidFill>
                  <a:srgbClr val="001489"/>
                </a:solidFill>
                <a:latin typeface="Calibri"/>
              </a:rPr>
              <a:t>1,2</a:t>
            </a:r>
            <a:endParaRPr lang="en-CA" sz="2400" baseline="30000" dirty="0">
              <a:solidFill>
                <a:srgbClr val="000000"/>
              </a:solidFill>
              <a:latin typeface="Calibri"/>
            </a:endParaRPr>
          </a:p>
        </p:txBody>
      </p:sp>
    </p:spTree>
    <p:extLst>
      <p:ext uri="{BB962C8B-B14F-4D97-AF65-F5344CB8AC3E}">
        <p14:creationId xmlns:p14="http://schemas.microsoft.com/office/powerpoint/2010/main" val="3688554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250"/>
                                        <p:tgtEl>
                                          <p:spTgt spid="3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9"/>
                                        </p:tgtEl>
                                        <p:attrNameLst>
                                          <p:attrName>style.visibility</p:attrName>
                                        </p:attrNameLst>
                                      </p:cBhvr>
                                      <p:to>
                                        <p:strVal val="visible"/>
                                      </p:to>
                                    </p:set>
                                    <p:animEffect transition="in" filter="fade">
                                      <p:cBhvr>
                                        <p:cTn id="12" dur="250"/>
                                        <p:tgtEl>
                                          <p:spTgt spid="3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fade">
                                      <p:cBhvr>
                                        <p:cTn id="17" dur="25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C1E310-BD5D-F49D-36BC-08BA8C288E06}"/>
              </a:ext>
            </a:extLst>
          </p:cNvPr>
          <p:cNvSpPr>
            <a:spLocks noGrp="1"/>
          </p:cNvSpPr>
          <p:nvPr>
            <p:ph type="title"/>
          </p:nvPr>
        </p:nvSpPr>
        <p:spPr/>
        <p:txBody>
          <a:bodyPr>
            <a:normAutofit fontScale="90000"/>
          </a:bodyPr>
          <a:lstStyle/>
          <a:p>
            <a:pPr algn="ctr"/>
            <a:r>
              <a:rPr lang="en-US" sz="7300" b="1" dirty="0"/>
              <a:t>sdcrc.ca</a:t>
            </a:r>
            <a:br>
              <a:rPr lang="en-US" sz="4400" dirty="0"/>
            </a:br>
            <a:endParaRPr lang="en-US" dirty="0"/>
          </a:p>
        </p:txBody>
      </p:sp>
      <p:sp>
        <p:nvSpPr>
          <p:cNvPr id="3" name="Content Placeholder 2">
            <a:extLst>
              <a:ext uri="{FF2B5EF4-FFF2-40B4-BE49-F238E27FC236}">
                <a16:creationId xmlns:a16="http://schemas.microsoft.com/office/drawing/2014/main" id="{842F4B13-36F4-588F-AF07-D20DFCC4505D}"/>
              </a:ext>
            </a:extLst>
          </p:cNvPr>
          <p:cNvSpPr>
            <a:spLocks noGrp="1"/>
          </p:cNvSpPr>
          <p:nvPr>
            <p:ph idx="1"/>
          </p:nvPr>
        </p:nvSpPr>
        <p:spPr>
          <a:xfrm>
            <a:off x="1236688" y="2137230"/>
            <a:ext cx="10515600" cy="4351338"/>
          </a:xfrm>
        </p:spPr>
        <p:txBody>
          <a:bodyPr>
            <a:normAutofit/>
          </a:bodyPr>
          <a:lstStyle/>
          <a:p>
            <a:pPr marL="0" indent="0" algn="ctr">
              <a:buNone/>
            </a:pPr>
            <a:r>
              <a:rPr lang="en-US" sz="6600" dirty="0"/>
              <a:t>OTN</a:t>
            </a:r>
          </a:p>
          <a:p>
            <a:pPr marL="0" indent="0" algn="ctr">
              <a:buNone/>
            </a:pPr>
            <a:r>
              <a:rPr lang="en-US" sz="6600" dirty="0"/>
              <a:t>virtualhallway.ca</a:t>
            </a:r>
          </a:p>
        </p:txBody>
      </p:sp>
      <p:pic>
        <p:nvPicPr>
          <p:cNvPr id="38913" name="Picture 1">
            <a:extLst>
              <a:ext uri="{FF2B5EF4-FFF2-40B4-BE49-F238E27FC236}">
                <a16:creationId xmlns:a16="http://schemas.microsoft.com/office/drawing/2014/main" id="{0DF2561D-A762-2C08-A078-5234CE02AF8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t="26511" r="2193" b="29823"/>
          <a:stretch>
            <a:fillRect/>
          </a:stretch>
        </p:blipFill>
        <p:spPr bwMode="auto">
          <a:xfrm>
            <a:off x="2770840" y="4655631"/>
            <a:ext cx="7308148" cy="183724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3">
            <a:extLst>
              <a:ext uri="{FF2B5EF4-FFF2-40B4-BE49-F238E27FC236}">
                <a16:creationId xmlns:a16="http://schemas.microsoft.com/office/drawing/2014/main" id="{FB76D7E1-3C71-00F0-829B-405176CBFE4D}"/>
              </a:ext>
            </a:extLst>
          </p:cNvPr>
          <p:cNvSpPr>
            <a:spLocks noChangeArrowheads="1"/>
          </p:cNvSpPr>
          <p:nvPr/>
        </p:nvSpPr>
        <p:spPr bwMode="auto">
          <a:xfrm>
            <a:off x="671332" y="2961672"/>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012231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 name="Rectangle 349">
            <a:extLst>
              <a:ext uri="{FF2B5EF4-FFF2-40B4-BE49-F238E27FC236}">
                <a16:creationId xmlns:a16="http://schemas.microsoft.com/office/drawing/2014/main" id="{EA48D75A-84B8-484D-BE31-AEDF41B425B0}"/>
              </a:ext>
            </a:extLst>
          </p:cNvPr>
          <p:cNvSpPr/>
          <p:nvPr/>
        </p:nvSpPr>
        <p:spPr>
          <a:xfrm>
            <a:off x="1027914" y="4236599"/>
            <a:ext cx="4266096" cy="144000"/>
          </a:xfrm>
          <a:prstGeom prst="rect">
            <a:avLst/>
          </a:prstGeom>
          <a:solidFill>
            <a:srgbClr val="FF7C8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6"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 name="Title 1"/>
          <p:cNvSpPr>
            <a:spLocks noGrp="1"/>
          </p:cNvSpPr>
          <p:nvPr>
            <p:ph type="title"/>
          </p:nvPr>
        </p:nvSpPr>
        <p:spPr/>
        <p:txBody>
          <a:bodyPr/>
          <a:lstStyle/>
          <a:p>
            <a:r>
              <a:rPr lang="en-US" dirty="0"/>
              <a:t>Potential Benefits of Sensor-Based Monitoring Technologies</a:t>
            </a:r>
          </a:p>
        </p:txBody>
      </p:sp>
      <p:sp>
        <p:nvSpPr>
          <p:cNvPr id="3" name="Footer Placeholder 2"/>
          <p:cNvSpPr>
            <a:spLocks noGrp="1"/>
          </p:cNvSpPr>
          <p:nvPr>
            <p:ph type="ftr" sz="quarter" idx="11"/>
          </p:nvPr>
        </p:nvSpPr>
        <p:spPr>
          <a:xfrm>
            <a:off x="37070" y="6356349"/>
            <a:ext cx="11818930" cy="36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isCGM: intermittently scanned continuous glucose monitoring; </a:t>
            </a:r>
            <a:r>
              <a:rPr kumimoji="0" lang="en-CA" altLang="en-US" sz="1001" b="0" i="0" u="none" strike="noStrike" kern="1200" cap="none" spc="0" normalizeH="0" baseline="0" noProof="0" dirty="0">
                <a:ln>
                  <a:noFill/>
                </a:ln>
                <a:solidFill>
                  <a:srgbClr val="515869">
                    <a:lumMod val="50000"/>
                  </a:srgbClr>
                </a:solidFill>
                <a:effectLst/>
                <a:uLnTx/>
                <a:uFillTx/>
                <a:latin typeface="Calibri"/>
                <a:ea typeface="MS PGothic" panose="020B0600070205080204" pitchFamily="34" charset="-128"/>
                <a:cs typeface="+mn-cs"/>
              </a:rPr>
              <a:t>rtCGM real-time continuous glucose monitoring</a:t>
            </a:r>
            <a:r>
              <a:rPr kumimoji="0" lang="en-CA" altLang="en-US" sz="1001" b="0" i="0" u="none" strike="noStrike" kern="1200" cap="none" spc="0" normalizeH="0" baseline="0" noProof="0" dirty="0">
                <a:ln>
                  <a:noFill/>
                </a:ln>
                <a:solidFill>
                  <a:srgbClr val="515869">
                    <a:lumMod val="50000"/>
                  </a:srgbClr>
                </a:solidFill>
                <a:effectLst/>
                <a:uLnTx/>
                <a:uFillTx/>
                <a:latin typeface="Calibri"/>
                <a:ea typeface="+mn-ea"/>
                <a:cs typeface="+mn-cs"/>
              </a:rPr>
              <a:t>; </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T2D: type 2 diabetes.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Cheng AYY et al. </a:t>
            </a:r>
            <a:r>
              <a:rPr kumimoji="0" lang="en-US" sz="1001" b="0" i="1" u="none" strike="noStrike" kern="1200" cap="none" spc="0" normalizeH="0" baseline="0" noProof="0" dirty="0">
                <a:ln>
                  <a:noFill/>
                </a:ln>
                <a:solidFill>
                  <a:srgbClr val="515869">
                    <a:lumMod val="50000"/>
                  </a:srgbClr>
                </a:solidFill>
                <a:effectLst/>
                <a:uLnTx/>
                <a:uFillTx/>
                <a:latin typeface="Calibri"/>
                <a:ea typeface="+mn-ea"/>
                <a:cs typeface="+mn-cs"/>
              </a:rPr>
              <a:t>Can J Diabetes</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 2021 Oct;45(7):580-587;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Berard LD et al. </a:t>
            </a:r>
            <a:r>
              <a:rPr kumimoji="0" lang="en-CA" sz="1001" b="0" i="1" u="none" strike="noStrike" kern="1200" cap="none" spc="0" normalizeH="0" baseline="0" noProof="0" dirty="0">
                <a:ln>
                  <a:noFill/>
                </a:ln>
                <a:solidFill>
                  <a:srgbClr val="515869">
                    <a:lumMod val="50000"/>
                  </a:srgbClr>
                </a:solidFill>
                <a:effectLst/>
                <a:uLnTx/>
                <a:uFillTx/>
                <a:latin typeface="Calibri"/>
                <a:ea typeface="+mn-ea"/>
                <a:cs typeface="+mn-cs"/>
              </a:rPr>
              <a:t>Can J Diabetes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2018;42(</a:t>
            </a:r>
            <a:r>
              <a:rPr kumimoji="0" lang="en-CA" sz="1001" b="0" i="0" u="none" strike="noStrike" kern="1200" cap="none" spc="0" normalizeH="0" baseline="0" noProof="0" dirty="0" err="1">
                <a:ln>
                  <a:noFill/>
                </a:ln>
                <a:solidFill>
                  <a:srgbClr val="515869">
                    <a:lumMod val="50000"/>
                  </a:srgbClr>
                </a:solidFill>
                <a:effectLst/>
                <a:uLnTx/>
                <a:uFillTx/>
                <a:latin typeface="Calibri"/>
                <a:ea typeface="+mn-ea"/>
                <a:cs typeface="+mn-cs"/>
              </a:rPr>
              <a:t>Suppl</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1):S47–S53; </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Diabetes Canada. Glucose Monitoring. </a:t>
            </a:r>
            <a:b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b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Available at: </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hlinkClick r:id="rId3"/>
              </a:rPr>
              <a:t>https://diabetes.ca/DiabetesCanadaWebsite/media/Managing-My-Diabetes/Tools%20and%20Resources/Glucose_Monitoring_Comparison_2.pdf</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Image adapted from: </a:t>
            </a:r>
            <a:r>
              <a:rPr kumimoji="0" lang="en-US" sz="1001" b="0" i="0" u="none" strike="noStrike" kern="1200" cap="none" spc="0" normalizeH="0" baseline="0" noProof="0" dirty="0" err="1">
                <a:ln>
                  <a:noFill/>
                </a:ln>
                <a:solidFill>
                  <a:srgbClr val="515869">
                    <a:lumMod val="50000"/>
                  </a:srgbClr>
                </a:solidFill>
                <a:effectLst/>
                <a:uLnTx/>
                <a:uFillTx/>
                <a:latin typeface="Calibri"/>
                <a:ea typeface="+mn-ea"/>
                <a:cs typeface="+mn-cs"/>
              </a:rPr>
              <a:t>Vashist</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 SK. </a:t>
            </a:r>
            <a:r>
              <a:rPr kumimoji="0" lang="en-US" sz="1001" b="0" i="1" u="none" strike="noStrike" kern="1200" cap="none" spc="0" normalizeH="0" baseline="0" noProof="0" dirty="0">
                <a:ln>
                  <a:noFill/>
                </a:ln>
                <a:solidFill>
                  <a:srgbClr val="515869">
                    <a:lumMod val="50000"/>
                  </a:srgbClr>
                </a:solidFill>
                <a:effectLst/>
                <a:uLnTx/>
                <a:uFillTx/>
                <a:latin typeface="Calibri"/>
                <a:ea typeface="+mn-ea"/>
                <a:cs typeface="+mn-cs"/>
              </a:rPr>
              <a:t>Diagnostics </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2013, 3, 385-412.</a:t>
            </a:r>
            <a:endPar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endParaRPr>
          </a:p>
        </p:txBody>
      </p:sp>
      <p:sp>
        <p:nvSpPr>
          <p:cNvPr id="348" name="Rectangle 347">
            <a:extLst>
              <a:ext uri="{FF2B5EF4-FFF2-40B4-BE49-F238E27FC236}">
                <a16:creationId xmlns:a16="http://schemas.microsoft.com/office/drawing/2014/main" id="{EA48D75A-84B8-484D-BE31-AEDF41B425B0}"/>
              </a:ext>
            </a:extLst>
          </p:cNvPr>
          <p:cNvSpPr/>
          <p:nvPr/>
        </p:nvSpPr>
        <p:spPr>
          <a:xfrm>
            <a:off x="1022417" y="2850174"/>
            <a:ext cx="4266096" cy="39600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6"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17</a:t>
            </a:fld>
            <a:endParaRPr kumimoji="0" lang="en-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grpSp>
        <p:nvGrpSpPr>
          <p:cNvPr id="149" name="Group 148"/>
          <p:cNvGrpSpPr/>
          <p:nvPr/>
        </p:nvGrpSpPr>
        <p:grpSpPr>
          <a:xfrm>
            <a:off x="210133" y="2319077"/>
            <a:ext cx="5234235" cy="3031195"/>
            <a:chOff x="5194143" y="2638432"/>
            <a:chExt cx="3533583" cy="2046322"/>
          </a:xfrm>
        </p:grpSpPr>
        <p:sp>
          <p:nvSpPr>
            <p:cNvPr id="150" name="Rectangle 149">
              <a:extLst>
                <a:ext uri="{FF2B5EF4-FFF2-40B4-BE49-F238E27FC236}">
                  <a16:creationId xmlns:a16="http://schemas.microsoft.com/office/drawing/2014/main" id="{EA48D75A-84B8-484D-BE31-AEDF41B425B0}"/>
                </a:ext>
              </a:extLst>
            </p:cNvPr>
            <p:cNvSpPr/>
            <p:nvPr/>
          </p:nvSpPr>
          <p:spPr>
            <a:xfrm>
              <a:off x="5742750" y="3283052"/>
              <a:ext cx="2880000" cy="648000"/>
            </a:xfrm>
            <a:prstGeom prst="rect">
              <a:avLst/>
            </a:prstGeom>
            <a:solidFill>
              <a:srgbClr val="CAE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6"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51" name="TextBox 150">
              <a:extLst>
                <a:ext uri="{FF2B5EF4-FFF2-40B4-BE49-F238E27FC236}">
                  <a16:creationId xmlns:a16="http://schemas.microsoft.com/office/drawing/2014/main" id="{8FC1F272-7107-442E-96E9-996005A7C2BA}"/>
                </a:ext>
              </a:extLst>
            </p:cNvPr>
            <p:cNvSpPr txBox="1"/>
            <p:nvPr/>
          </p:nvSpPr>
          <p:spPr>
            <a:xfrm>
              <a:off x="6886589" y="4476891"/>
              <a:ext cx="534810" cy="207863"/>
            </a:xfrm>
            <a:prstGeom prst="rect">
              <a:avLst/>
            </a:prstGeom>
            <a:noFill/>
          </p:spPr>
          <p:txBody>
            <a:bodyPr wrap="none" rtlCol="0" anchor="ctr">
              <a:spAutoFit/>
            </a:bodyPr>
            <a:lstStyle/>
            <a:p>
              <a:pPr marL="0" marR="0" lvl="0" indent="0" algn="l" defTabSz="457206" rtl="0" eaLnBrk="1" fontAlgn="auto" latinLnBrk="0" hangingPunct="1">
                <a:lnSpc>
                  <a:spcPct val="100000"/>
                </a:lnSpc>
                <a:spcBef>
                  <a:spcPts val="0"/>
                </a:spcBef>
                <a:spcAft>
                  <a:spcPts val="0"/>
                </a:spcAft>
                <a:buClrTx/>
                <a:buSzTx/>
                <a:buFontTx/>
                <a:buNone/>
                <a:tabLst/>
                <a:defRPr/>
              </a:pPr>
              <a:r>
                <a:rPr kumimoji="0" lang="en-GB" sz="140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Time (h)</a:t>
              </a:r>
              <a:endParaRPr kumimoji="0" lang="en-GB" sz="1401" b="0" i="0" u="none" strike="noStrike" kern="0" cap="none" spc="0" normalizeH="0" baseline="30000" noProof="0" dirty="0">
                <a:ln>
                  <a:noFill/>
                </a:ln>
                <a:solidFill>
                  <a:srgbClr val="000000"/>
                </a:solidFill>
                <a:effectLst/>
                <a:uLnTx/>
                <a:uFillTx/>
                <a:latin typeface="Calibri"/>
                <a:ea typeface="ヒラギノ角ゴ Pro W3" pitchFamily="110" charset="-128"/>
                <a:cs typeface="+mn-cs"/>
              </a:endParaRPr>
            </a:p>
          </p:txBody>
        </p:sp>
        <p:sp>
          <p:nvSpPr>
            <p:cNvPr id="152" name="Freeform 442">
              <a:extLst>
                <a:ext uri="{FF2B5EF4-FFF2-40B4-BE49-F238E27FC236}">
                  <a16:creationId xmlns:a16="http://schemas.microsoft.com/office/drawing/2014/main" id="{A520BD63-58CC-4C86-AC80-2F5C28FDB19A}"/>
                </a:ext>
              </a:extLst>
            </p:cNvPr>
            <p:cNvSpPr>
              <a:spLocks/>
            </p:cNvSpPr>
            <p:nvPr/>
          </p:nvSpPr>
          <p:spPr bwMode="auto">
            <a:xfrm>
              <a:off x="5731198" y="2724392"/>
              <a:ext cx="2880001" cy="1512353"/>
            </a:xfrm>
            <a:custGeom>
              <a:avLst/>
              <a:gdLst>
                <a:gd name="T0" fmla="*/ 0 w 2604"/>
                <a:gd name="T1" fmla="*/ 0 h 832"/>
                <a:gd name="T2" fmla="*/ 0 w 2604"/>
                <a:gd name="T3" fmla="*/ 832 h 832"/>
                <a:gd name="T4" fmla="*/ 2604 w 2604"/>
                <a:gd name="T5" fmla="*/ 832 h 832"/>
              </a:gdLst>
              <a:ahLst/>
              <a:cxnLst>
                <a:cxn ang="0">
                  <a:pos x="T0" y="T1"/>
                </a:cxn>
                <a:cxn ang="0">
                  <a:pos x="T2" y="T3"/>
                </a:cxn>
                <a:cxn ang="0">
                  <a:pos x="T4" y="T5"/>
                </a:cxn>
              </a:cxnLst>
              <a:rect l="0" t="0" r="r" b="b"/>
              <a:pathLst>
                <a:path w="2604" h="832">
                  <a:moveTo>
                    <a:pt x="0" y="0"/>
                  </a:moveTo>
                  <a:lnTo>
                    <a:pt x="0" y="832"/>
                  </a:lnTo>
                  <a:lnTo>
                    <a:pt x="2604" y="832"/>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53" name="Line 443">
              <a:extLst>
                <a:ext uri="{FF2B5EF4-FFF2-40B4-BE49-F238E27FC236}">
                  <a16:creationId xmlns:a16="http://schemas.microsoft.com/office/drawing/2014/main" id="{FFE5D60A-6AAD-40B6-939E-45A54AC40645}"/>
                </a:ext>
              </a:extLst>
            </p:cNvPr>
            <p:cNvSpPr>
              <a:spLocks noChangeShapeType="1"/>
            </p:cNvSpPr>
            <p:nvPr/>
          </p:nvSpPr>
          <p:spPr bwMode="auto">
            <a:xfrm>
              <a:off x="5731155" y="424110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54" name="Line 444">
              <a:extLst>
                <a:ext uri="{FF2B5EF4-FFF2-40B4-BE49-F238E27FC236}">
                  <a16:creationId xmlns:a16="http://schemas.microsoft.com/office/drawing/2014/main" id="{C8C28BFA-F0C4-4A0B-9A81-2E27D374E36E}"/>
                </a:ext>
              </a:extLst>
            </p:cNvPr>
            <p:cNvSpPr>
              <a:spLocks noChangeShapeType="1"/>
            </p:cNvSpPr>
            <p:nvPr/>
          </p:nvSpPr>
          <p:spPr bwMode="auto">
            <a:xfrm flipH="1">
              <a:off x="5652441" y="4241103"/>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55" name="Line 445">
              <a:extLst>
                <a:ext uri="{FF2B5EF4-FFF2-40B4-BE49-F238E27FC236}">
                  <a16:creationId xmlns:a16="http://schemas.microsoft.com/office/drawing/2014/main" id="{07AB8453-795C-44D6-B063-B28CF2660EE9}"/>
                </a:ext>
              </a:extLst>
            </p:cNvPr>
            <p:cNvSpPr>
              <a:spLocks noChangeShapeType="1"/>
            </p:cNvSpPr>
            <p:nvPr/>
          </p:nvSpPr>
          <p:spPr bwMode="auto">
            <a:xfrm flipH="1">
              <a:off x="5652441" y="4025457"/>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56" name="Line 446">
              <a:extLst>
                <a:ext uri="{FF2B5EF4-FFF2-40B4-BE49-F238E27FC236}">
                  <a16:creationId xmlns:a16="http://schemas.microsoft.com/office/drawing/2014/main" id="{1C6EAD64-E285-490C-B216-18D94460E842}"/>
                </a:ext>
              </a:extLst>
            </p:cNvPr>
            <p:cNvSpPr>
              <a:spLocks noChangeShapeType="1"/>
            </p:cNvSpPr>
            <p:nvPr/>
          </p:nvSpPr>
          <p:spPr bwMode="auto">
            <a:xfrm flipH="1">
              <a:off x="5652441" y="3809810"/>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57" name="Line 447">
              <a:extLst>
                <a:ext uri="{FF2B5EF4-FFF2-40B4-BE49-F238E27FC236}">
                  <a16:creationId xmlns:a16="http://schemas.microsoft.com/office/drawing/2014/main" id="{ABD3BC4D-D4C8-428A-B9D9-9280CFC6C1F3}"/>
                </a:ext>
              </a:extLst>
            </p:cNvPr>
            <p:cNvSpPr>
              <a:spLocks noChangeShapeType="1"/>
            </p:cNvSpPr>
            <p:nvPr/>
          </p:nvSpPr>
          <p:spPr bwMode="auto">
            <a:xfrm flipH="1">
              <a:off x="5652441" y="3594163"/>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58" name="Line 448">
              <a:extLst>
                <a:ext uri="{FF2B5EF4-FFF2-40B4-BE49-F238E27FC236}">
                  <a16:creationId xmlns:a16="http://schemas.microsoft.com/office/drawing/2014/main" id="{09303E43-D776-4EC4-B3C3-B2E978DFCF5F}"/>
                </a:ext>
              </a:extLst>
            </p:cNvPr>
            <p:cNvSpPr>
              <a:spLocks noChangeShapeType="1"/>
            </p:cNvSpPr>
            <p:nvPr/>
          </p:nvSpPr>
          <p:spPr bwMode="auto">
            <a:xfrm flipH="1">
              <a:off x="5652441" y="3378515"/>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59" name="Line 449">
              <a:extLst>
                <a:ext uri="{FF2B5EF4-FFF2-40B4-BE49-F238E27FC236}">
                  <a16:creationId xmlns:a16="http://schemas.microsoft.com/office/drawing/2014/main" id="{637BB3B8-A30F-4605-BA33-0E613EEFC653}"/>
                </a:ext>
              </a:extLst>
            </p:cNvPr>
            <p:cNvSpPr>
              <a:spLocks noChangeShapeType="1"/>
            </p:cNvSpPr>
            <p:nvPr/>
          </p:nvSpPr>
          <p:spPr bwMode="auto">
            <a:xfrm>
              <a:off x="6211673" y="424110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60" name="Line 450">
              <a:extLst>
                <a:ext uri="{FF2B5EF4-FFF2-40B4-BE49-F238E27FC236}">
                  <a16:creationId xmlns:a16="http://schemas.microsoft.com/office/drawing/2014/main" id="{527841F5-CD79-41C1-A9E8-D5CD30FA31E6}"/>
                </a:ext>
              </a:extLst>
            </p:cNvPr>
            <p:cNvSpPr>
              <a:spLocks noChangeShapeType="1"/>
            </p:cNvSpPr>
            <p:nvPr/>
          </p:nvSpPr>
          <p:spPr bwMode="auto">
            <a:xfrm>
              <a:off x="6451932" y="424110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61" name="Line 451">
              <a:extLst>
                <a:ext uri="{FF2B5EF4-FFF2-40B4-BE49-F238E27FC236}">
                  <a16:creationId xmlns:a16="http://schemas.microsoft.com/office/drawing/2014/main" id="{83034C48-56FE-4032-8A54-C3C45CAD8EAA}"/>
                </a:ext>
              </a:extLst>
            </p:cNvPr>
            <p:cNvSpPr>
              <a:spLocks noChangeShapeType="1"/>
            </p:cNvSpPr>
            <p:nvPr/>
          </p:nvSpPr>
          <p:spPr bwMode="auto">
            <a:xfrm>
              <a:off x="6932450" y="424110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62" name="Line 452">
              <a:extLst>
                <a:ext uri="{FF2B5EF4-FFF2-40B4-BE49-F238E27FC236}">
                  <a16:creationId xmlns:a16="http://schemas.microsoft.com/office/drawing/2014/main" id="{9D6C961D-51B1-406F-B612-8EBB55721EF5}"/>
                </a:ext>
              </a:extLst>
            </p:cNvPr>
            <p:cNvSpPr>
              <a:spLocks noChangeShapeType="1"/>
            </p:cNvSpPr>
            <p:nvPr/>
          </p:nvSpPr>
          <p:spPr bwMode="auto">
            <a:xfrm>
              <a:off x="7172711" y="424110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63" name="TextBox 162">
              <a:extLst>
                <a:ext uri="{FF2B5EF4-FFF2-40B4-BE49-F238E27FC236}">
                  <a16:creationId xmlns:a16="http://schemas.microsoft.com/office/drawing/2014/main" id="{B0538881-74FA-4CAF-90D4-E83874AB9309}"/>
                </a:ext>
              </a:extLst>
            </p:cNvPr>
            <p:cNvSpPr txBox="1"/>
            <p:nvPr/>
          </p:nvSpPr>
          <p:spPr>
            <a:xfrm>
              <a:off x="5494364" y="3290483"/>
              <a:ext cx="177693" cy="186999"/>
            </a:xfrm>
            <a:prstGeom prst="rect">
              <a:avLst/>
            </a:prstGeom>
            <a:noFill/>
          </p:spPr>
          <p:txBody>
            <a:bodyPr wrap="none" rtlCol="0" anchor="ctr">
              <a:spAutoFit/>
            </a:bodyPr>
            <a:lstStyle/>
            <a:p>
              <a:pPr marL="0" marR="0" lvl="0" indent="0" algn="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9</a:t>
              </a:r>
            </a:p>
          </p:txBody>
        </p:sp>
        <p:sp>
          <p:nvSpPr>
            <p:cNvPr id="164" name="TextBox 163">
              <a:extLst>
                <a:ext uri="{FF2B5EF4-FFF2-40B4-BE49-F238E27FC236}">
                  <a16:creationId xmlns:a16="http://schemas.microsoft.com/office/drawing/2014/main" id="{A88312DC-B1EE-446B-A327-C90BE7706046}"/>
                </a:ext>
              </a:extLst>
            </p:cNvPr>
            <p:cNvSpPr txBox="1"/>
            <p:nvPr/>
          </p:nvSpPr>
          <p:spPr>
            <a:xfrm>
              <a:off x="5494361" y="3502065"/>
              <a:ext cx="177693" cy="186999"/>
            </a:xfrm>
            <a:prstGeom prst="rect">
              <a:avLst/>
            </a:prstGeom>
            <a:noFill/>
          </p:spPr>
          <p:txBody>
            <a:bodyPr wrap="none" rtlCol="0" anchor="ctr">
              <a:spAutoFit/>
            </a:bodyPr>
            <a:lstStyle/>
            <a:p>
              <a:pPr marL="0" marR="0" lvl="0" indent="0" algn="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7</a:t>
              </a:r>
            </a:p>
          </p:txBody>
        </p:sp>
        <p:sp>
          <p:nvSpPr>
            <p:cNvPr id="165" name="TextBox 164">
              <a:extLst>
                <a:ext uri="{FF2B5EF4-FFF2-40B4-BE49-F238E27FC236}">
                  <a16:creationId xmlns:a16="http://schemas.microsoft.com/office/drawing/2014/main" id="{087CF650-2FEB-4C23-98B6-99A452D92D8F}"/>
                </a:ext>
              </a:extLst>
            </p:cNvPr>
            <p:cNvSpPr txBox="1"/>
            <p:nvPr/>
          </p:nvSpPr>
          <p:spPr>
            <a:xfrm>
              <a:off x="5494364" y="3717981"/>
              <a:ext cx="177693" cy="186999"/>
            </a:xfrm>
            <a:prstGeom prst="rect">
              <a:avLst/>
            </a:prstGeom>
            <a:noFill/>
          </p:spPr>
          <p:txBody>
            <a:bodyPr wrap="none" rtlCol="0" anchor="ctr">
              <a:spAutoFit/>
            </a:bodyPr>
            <a:lstStyle/>
            <a:p>
              <a:pPr marL="0" marR="0" lvl="0" indent="0" algn="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5</a:t>
              </a:r>
            </a:p>
          </p:txBody>
        </p:sp>
        <p:sp>
          <p:nvSpPr>
            <p:cNvPr id="166" name="TextBox 165">
              <a:extLst>
                <a:ext uri="{FF2B5EF4-FFF2-40B4-BE49-F238E27FC236}">
                  <a16:creationId xmlns:a16="http://schemas.microsoft.com/office/drawing/2014/main" id="{25A4CA42-617B-44C0-BD3F-EF48BCCCB0D0}"/>
                </a:ext>
              </a:extLst>
            </p:cNvPr>
            <p:cNvSpPr txBox="1"/>
            <p:nvPr/>
          </p:nvSpPr>
          <p:spPr>
            <a:xfrm>
              <a:off x="5494364" y="3933897"/>
              <a:ext cx="177693" cy="186999"/>
            </a:xfrm>
            <a:prstGeom prst="rect">
              <a:avLst/>
            </a:prstGeom>
            <a:noFill/>
          </p:spPr>
          <p:txBody>
            <a:bodyPr wrap="none" rtlCol="0" anchor="ctr">
              <a:spAutoFit/>
            </a:bodyPr>
            <a:lstStyle/>
            <a:p>
              <a:pPr marL="0" marR="0" lvl="0" indent="0" algn="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3</a:t>
              </a:r>
            </a:p>
          </p:txBody>
        </p:sp>
        <p:sp>
          <p:nvSpPr>
            <p:cNvPr id="167" name="TextBox 166">
              <a:extLst>
                <a:ext uri="{FF2B5EF4-FFF2-40B4-BE49-F238E27FC236}">
                  <a16:creationId xmlns:a16="http://schemas.microsoft.com/office/drawing/2014/main" id="{766D59ED-1C51-413C-8384-B7DE1989B0FD}"/>
                </a:ext>
              </a:extLst>
            </p:cNvPr>
            <p:cNvSpPr txBox="1"/>
            <p:nvPr/>
          </p:nvSpPr>
          <p:spPr>
            <a:xfrm>
              <a:off x="5494364" y="4145476"/>
              <a:ext cx="177693" cy="186999"/>
            </a:xfrm>
            <a:prstGeom prst="rect">
              <a:avLst/>
            </a:prstGeom>
            <a:noFill/>
          </p:spPr>
          <p:txBody>
            <a:bodyPr wrap="none" rtlCol="0" anchor="ctr">
              <a:spAutoFit/>
            </a:bodyPr>
            <a:lstStyle/>
            <a:p>
              <a:pPr marL="0" marR="0" lvl="0" indent="0" algn="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a:t>
              </a:r>
            </a:p>
          </p:txBody>
        </p:sp>
        <p:sp>
          <p:nvSpPr>
            <p:cNvPr id="168" name="TextBox 167">
              <a:extLst>
                <a:ext uri="{FF2B5EF4-FFF2-40B4-BE49-F238E27FC236}">
                  <a16:creationId xmlns:a16="http://schemas.microsoft.com/office/drawing/2014/main" id="{23106BCE-9486-42C6-9E2F-A11E25179BF7}"/>
                </a:ext>
              </a:extLst>
            </p:cNvPr>
            <p:cNvSpPr txBox="1"/>
            <p:nvPr/>
          </p:nvSpPr>
          <p:spPr>
            <a:xfrm>
              <a:off x="5644081" y="4282780"/>
              <a:ext cx="177693" cy="186999"/>
            </a:xfrm>
            <a:prstGeom prst="rect">
              <a:avLst/>
            </a:prstGeom>
            <a:noFill/>
          </p:spPr>
          <p:txBody>
            <a:bodyPr wrap="none" rtlCol="0">
              <a:spAutoFit/>
            </a:bodyPr>
            <a:lstStyle/>
            <a:p>
              <a:pPr marL="0" marR="0" lvl="0" indent="0" algn="ct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0</a:t>
              </a:r>
            </a:p>
          </p:txBody>
        </p:sp>
        <p:sp>
          <p:nvSpPr>
            <p:cNvPr id="169" name="TextBox 168">
              <a:extLst>
                <a:ext uri="{FF2B5EF4-FFF2-40B4-BE49-F238E27FC236}">
                  <a16:creationId xmlns:a16="http://schemas.microsoft.com/office/drawing/2014/main" id="{B37D3DD9-6608-4886-962F-BE3F20A91AC8}"/>
                </a:ext>
              </a:extLst>
            </p:cNvPr>
            <p:cNvSpPr txBox="1"/>
            <p:nvPr/>
          </p:nvSpPr>
          <p:spPr>
            <a:xfrm>
              <a:off x="6364672" y="4282780"/>
              <a:ext cx="177693" cy="186999"/>
            </a:xfrm>
            <a:prstGeom prst="rect">
              <a:avLst/>
            </a:prstGeom>
            <a:noFill/>
          </p:spPr>
          <p:txBody>
            <a:bodyPr wrap="none" rtlCol="0">
              <a:spAutoFit/>
            </a:bodyPr>
            <a:lstStyle/>
            <a:p>
              <a:pPr marL="0" marR="0" lvl="0" indent="0" algn="ct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6</a:t>
              </a:r>
            </a:p>
          </p:txBody>
        </p:sp>
        <p:sp>
          <p:nvSpPr>
            <p:cNvPr id="170" name="TextBox 169">
              <a:extLst>
                <a:ext uri="{FF2B5EF4-FFF2-40B4-BE49-F238E27FC236}">
                  <a16:creationId xmlns:a16="http://schemas.microsoft.com/office/drawing/2014/main" id="{63790AB5-EFAF-4A99-9C8A-DF60821AB8C2}"/>
                </a:ext>
              </a:extLst>
            </p:cNvPr>
            <p:cNvSpPr txBox="1"/>
            <p:nvPr/>
          </p:nvSpPr>
          <p:spPr>
            <a:xfrm>
              <a:off x="7057588" y="4282780"/>
              <a:ext cx="230719" cy="186999"/>
            </a:xfrm>
            <a:prstGeom prst="rect">
              <a:avLst/>
            </a:prstGeom>
            <a:noFill/>
          </p:spPr>
          <p:txBody>
            <a:bodyPr wrap="none" rtlCol="0">
              <a:spAutoFit/>
            </a:bodyPr>
            <a:lstStyle/>
            <a:p>
              <a:pPr marL="0" marR="0" lvl="0" indent="0" algn="ct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12</a:t>
              </a:r>
            </a:p>
          </p:txBody>
        </p:sp>
        <p:sp>
          <p:nvSpPr>
            <p:cNvPr id="171" name="TextBox 170">
              <a:extLst>
                <a:ext uri="{FF2B5EF4-FFF2-40B4-BE49-F238E27FC236}">
                  <a16:creationId xmlns:a16="http://schemas.microsoft.com/office/drawing/2014/main" id="{E9EE4E3A-1A4F-4069-85BF-A319439AE83C}"/>
                </a:ext>
              </a:extLst>
            </p:cNvPr>
            <p:cNvSpPr txBox="1"/>
            <p:nvPr/>
          </p:nvSpPr>
          <p:spPr>
            <a:xfrm>
              <a:off x="7785095" y="4282780"/>
              <a:ext cx="230719" cy="186999"/>
            </a:xfrm>
            <a:prstGeom prst="rect">
              <a:avLst/>
            </a:prstGeom>
            <a:noFill/>
          </p:spPr>
          <p:txBody>
            <a:bodyPr wrap="none" rtlCol="0">
              <a:spAutoFit/>
            </a:bodyPr>
            <a:lstStyle/>
            <a:p>
              <a:pPr marL="0" marR="0" lvl="0" indent="0" algn="ct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18</a:t>
              </a:r>
            </a:p>
          </p:txBody>
        </p:sp>
        <p:sp>
          <p:nvSpPr>
            <p:cNvPr id="172" name="TextBox 171">
              <a:extLst>
                <a:ext uri="{FF2B5EF4-FFF2-40B4-BE49-F238E27FC236}">
                  <a16:creationId xmlns:a16="http://schemas.microsoft.com/office/drawing/2014/main" id="{9040A1F5-18AA-40D8-A45D-E40A7BEEAC4B}"/>
                </a:ext>
              </a:extLst>
            </p:cNvPr>
            <p:cNvSpPr txBox="1"/>
            <p:nvPr/>
          </p:nvSpPr>
          <p:spPr bwMode="auto">
            <a:xfrm>
              <a:off x="5194143" y="2810280"/>
              <a:ext cx="270197" cy="1352446"/>
            </a:xfrm>
            <a:prstGeom prst="rect">
              <a:avLst/>
            </a:prstGeom>
            <a:noFill/>
          </p:spPr>
          <p:txBody>
            <a:bodyPr vert="vert270" wrap="square">
              <a:spAutoFit/>
            </a:bodyPr>
            <a:lstStyle/>
            <a:p>
              <a:pPr marL="0" marR="0" lvl="0" indent="0" algn="ctr" defTabSz="457206" rtl="0" eaLnBrk="1" fontAlgn="auto" latinLnBrk="0" hangingPunct="1">
                <a:lnSpc>
                  <a:spcPct val="100000"/>
                </a:lnSpc>
                <a:spcBef>
                  <a:spcPts val="0"/>
                </a:spcBef>
                <a:spcAft>
                  <a:spcPts val="0"/>
                </a:spcAft>
                <a:buClrTx/>
                <a:buSzTx/>
                <a:buFontTx/>
                <a:buNone/>
                <a:tabLst/>
                <a:defRPr/>
              </a:pPr>
              <a:r>
                <a:rPr kumimoji="0" lang="en-US" sz="140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Glucose (mmol/L)</a:t>
              </a:r>
            </a:p>
          </p:txBody>
        </p:sp>
        <p:sp>
          <p:nvSpPr>
            <p:cNvPr id="173" name="Line 445">
              <a:extLst>
                <a:ext uri="{FF2B5EF4-FFF2-40B4-BE49-F238E27FC236}">
                  <a16:creationId xmlns:a16="http://schemas.microsoft.com/office/drawing/2014/main" id="{62FD8DF9-8169-4F05-A9CD-5B8EFEEA4772}"/>
                </a:ext>
              </a:extLst>
            </p:cNvPr>
            <p:cNvSpPr>
              <a:spLocks noChangeShapeType="1"/>
            </p:cNvSpPr>
            <p:nvPr/>
          </p:nvSpPr>
          <p:spPr bwMode="auto">
            <a:xfrm flipH="1">
              <a:off x="5657357" y="3162867"/>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74" name="Line 446">
              <a:extLst>
                <a:ext uri="{FF2B5EF4-FFF2-40B4-BE49-F238E27FC236}">
                  <a16:creationId xmlns:a16="http://schemas.microsoft.com/office/drawing/2014/main" id="{D4BCEA00-41F1-47CE-A840-AB9FE4C9D286}"/>
                </a:ext>
              </a:extLst>
            </p:cNvPr>
            <p:cNvSpPr>
              <a:spLocks noChangeShapeType="1"/>
            </p:cNvSpPr>
            <p:nvPr/>
          </p:nvSpPr>
          <p:spPr bwMode="auto">
            <a:xfrm flipH="1">
              <a:off x="5657357" y="2947219"/>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75" name="Line 447">
              <a:extLst>
                <a:ext uri="{FF2B5EF4-FFF2-40B4-BE49-F238E27FC236}">
                  <a16:creationId xmlns:a16="http://schemas.microsoft.com/office/drawing/2014/main" id="{E1C8ACF8-9D81-452B-9D60-59BA4C9F458F}"/>
                </a:ext>
              </a:extLst>
            </p:cNvPr>
            <p:cNvSpPr>
              <a:spLocks noChangeShapeType="1"/>
            </p:cNvSpPr>
            <p:nvPr/>
          </p:nvSpPr>
          <p:spPr bwMode="auto">
            <a:xfrm flipH="1">
              <a:off x="5657357" y="2731571"/>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78" name="TextBox 177">
              <a:extLst>
                <a:ext uri="{FF2B5EF4-FFF2-40B4-BE49-F238E27FC236}">
                  <a16:creationId xmlns:a16="http://schemas.microsoft.com/office/drawing/2014/main" id="{EB559BC4-B2C0-4E3A-AE73-6CC4F2ABDC03}"/>
                </a:ext>
              </a:extLst>
            </p:cNvPr>
            <p:cNvSpPr txBox="1"/>
            <p:nvPr/>
          </p:nvSpPr>
          <p:spPr>
            <a:xfrm>
              <a:off x="5446252" y="2638432"/>
              <a:ext cx="230719" cy="186999"/>
            </a:xfrm>
            <a:prstGeom prst="rect">
              <a:avLst/>
            </a:prstGeom>
            <a:noFill/>
          </p:spPr>
          <p:txBody>
            <a:bodyPr wrap="none" rtlCol="0" anchor="ctr">
              <a:spAutoFit/>
            </a:bodyPr>
            <a:lstStyle/>
            <a:p>
              <a:pPr marL="0" marR="0" lvl="0" indent="0" algn="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15</a:t>
              </a:r>
            </a:p>
          </p:txBody>
        </p:sp>
        <p:sp>
          <p:nvSpPr>
            <p:cNvPr id="179" name="TextBox 178">
              <a:extLst>
                <a:ext uri="{FF2B5EF4-FFF2-40B4-BE49-F238E27FC236}">
                  <a16:creationId xmlns:a16="http://schemas.microsoft.com/office/drawing/2014/main" id="{8558CD4E-70CC-4091-9444-F0EB7D9938A2}"/>
                </a:ext>
              </a:extLst>
            </p:cNvPr>
            <p:cNvSpPr txBox="1"/>
            <p:nvPr/>
          </p:nvSpPr>
          <p:spPr>
            <a:xfrm>
              <a:off x="5446252" y="2854351"/>
              <a:ext cx="230719" cy="186999"/>
            </a:xfrm>
            <a:prstGeom prst="rect">
              <a:avLst/>
            </a:prstGeom>
            <a:noFill/>
          </p:spPr>
          <p:txBody>
            <a:bodyPr wrap="none" rtlCol="0" anchor="ctr">
              <a:spAutoFit/>
            </a:bodyPr>
            <a:lstStyle/>
            <a:p>
              <a:pPr marL="0" marR="0" lvl="0" indent="0" algn="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13</a:t>
              </a:r>
            </a:p>
          </p:txBody>
        </p:sp>
        <p:sp>
          <p:nvSpPr>
            <p:cNvPr id="180" name="TextBox 179">
              <a:extLst>
                <a:ext uri="{FF2B5EF4-FFF2-40B4-BE49-F238E27FC236}">
                  <a16:creationId xmlns:a16="http://schemas.microsoft.com/office/drawing/2014/main" id="{B1B30F9D-77BA-4CF7-9BDE-35B28529911E}"/>
                </a:ext>
              </a:extLst>
            </p:cNvPr>
            <p:cNvSpPr txBox="1"/>
            <p:nvPr/>
          </p:nvSpPr>
          <p:spPr>
            <a:xfrm>
              <a:off x="5446252" y="3070269"/>
              <a:ext cx="230719" cy="186999"/>
            </a:xfrm>
            <a:prstGeom prst="rect">
              <a:avLst/>
            </a:prstGeom>
            <a:noFill/>
          </p:spPr>
          <p:txBody>
            <a:bodyPr wrap="none" rtlCol="0" anchor="ctr">
              <a:spAutoFit/>
            </a:bodyPr>
            <a:lstStyle/>
            <a:p>
              <a:pPr marL="0" marR="0" lvl="0" indent="0" algn="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11</a:t>
              </a:r>
            </a:p>
          </p:txBody>
        </p:sp>
        <p:cxnSp>
          <p:nvCxnSpPr>
            <p:cNvPr id="181" name="Straight Connector 180">
              <a:extLst>
                <a:ext uri="{FF2B5EF4-FFF2-40B4-BE49-F238E27FC236}">
                  <a16:creationId xmlns:a16="http://schemas.microsoft.com/office/drawing/2014/main" id="{AF5B2277-9373-48C5-962A-4CB023DED539}"/>
                </a:ext>
              </a:extLst>
            </p:cNvPr>
            <p:cNvCxnSpPr/>
            <p:nvPr/>
          </p:nvCxnSpPr>
          <p:spPr>
            <a:xfrm>
              <a:off x="5736983" y="3922418"/>
              <a:ext cx="2880000" cy="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cxnSp>
          <p:nvCxnSpPr>
            <p:cNvPr id="182" name="Straight Connector 181">
              <a:extLst>
                <a:ext uri="{FF2B5EF4-FFF2-40B4-BE49-F238E27FC236}">
                  <a16:creationId xmlns:a16="http://schemas.microsoft.com/office/drawing/2014/main" id="{AF5B2277-9373-48C5-962A-4CB023DED539}"/>
                </a:ext>
              </a:extLst>
            </p:cNvPr>
            <p:cNvCxnSpPr/>
            <p:nvPr/>
          </p:nvCxnSpPr>
          <p:spPr>
            <a:xfrm>
              <a:off x="5735487" y="3270304"/>
              <a:ext cx="2880000" cy="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183" name="Line 452">
              <a:extLst>
                <a:ext uri="{FF2B5EF4-FFF2-40B4-BE49-F238E27FC236}">
                  <a16:creationId xmlns:a16="http://schemas.microsoft.com/office/drawing/2014/main" id="{9D6C961D-51B1-406F-B612-8EBB55721EF5}"/>
                </a:ext>
              </a:extLst>
            </p:cNvPr>
            <p:cNvSpPr>
              <a:spLocks noChangeShapeType="1"/>
            </p:cNvSpPr>
            <p:nvPr/>
          </p:nvSpPr>
          <p:spPr bwMode="auto">
            <a:xfrm>
              <a:off x="8611199" y="424110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84" name="Line 450">
              <a:extLst>
                <a:ext uri="{FF2B5EF4-FFF2-40B4-BE49-F238E27FC236}">
                  <a16:creationId xmlns:a16="http://schemas.microsoft.com/office/drawing/2014/main" id="{527841F5-CD79-41C1-A9E8-D5CD30FA31E6}"/>
                </a:ext>
              </a:extLst>
            </p:cNvPr>
            <p:cNvSpPr>
              <a:spLocks noChangeShapeType="1"/>
            </p:cNvSpPr>
            <p:nvPr/>
          </p:nvSpPr>
          <p:spPr bwMode="auto">
            <a:xfrm>
              <a:off x="5971414" y="424110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85" name="Line 450">
              <a:extLst>
                <a:ext uri="{FF2B5EF4-FFF2-40B4-BE49-F238E27FC236}">
                  <a16:creationId xmlns:a16="http://schemas.microsoft.com/office/drawing/2014/main" id="{527841F5-CD79-41C1-A9E8-D5CD30FA31E6}"/>
                </a:ext>
              </a:extLst>
            </p:cNvPr>
            <p:cNvSpPr>
              <a:spLocks noChangeShapeType="1"/>
            </p:cNvSpPr>
            <p:nvPr/>
          </p:nvSpPr>
          <p:spPr bwMode="auto">
            <a:xfrm>
              <a:off x="6692191" y="424110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86" name="Line 449">
              <a:extLst>
                <a:ext uri="{FF2B5EF4-FFF2-40B4-BE49-F238E27FC236}">
                  <a16:creationId xmlns:a16="http://schemas.microsoft.com/office/drawing/2014/main" id="{637BB3B8-A30F-4605-BA33-0E613EEFC653}"/>
                </a:ext>
              </a:extLst>
            </p:cNvPr>
            <p:cNvSpPr>
              <a:spLocks noChangeShapeType="1"/>
            </p:cNvSpPr>
            <p:nvPr/>
          </p:nvSpPr>
          <p:spPr bwMode="auto">
            <a:xfrm>
              <a:off x="7658562" y="424433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87" name="Line 450">
              <a:extLst>
                <a:ext uri="{FF2B5EF4-FFF2-40B4-BE49-F238E27FC236}">
                  <a16:creationId xmlns:a16="http://schemas.microsoft.com/office/drawing/2014/main" id="{527841F5-CD79-41C1-A9E8-D5CD30FA31E6}"/>
                </a:ext>
              </a:extLst>
            </p:cNvPr>
            <p:cNvSpPr>
              <a:spLocks noChangeShapeType="1"/>
            </p:cNvSpPr>
            <p:nvPr/>
          </p:nvSpPr>
          <p:spPr bwMode="auto">
            <a:xfrm>
              <a:off x="7898821" y="424433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88" name="Line 451">
              <a:extLst>
                <a:ext uri="{FF2B5EF4-FFF2-40B4-BE49-F238E27FC236}">
                  <a16:creationId xmlns:a16="http://schemas.microsoft.com/office/drawing/2014/main" id="{83034C48-56FE-4032-8A54-C3C45CAD8EAA}"/>
                </a:ext>
              </a:extLst>
            </p:cNvPr>
            <p:cNvSpPr>
              <a:spLocks noChangeShapeType="1"/>
            </p:cNvSpPr>
            <p:nvPr/>
          </p:nvSpPr>
          <p:spPr bwMode="auto">
            <a:xfrm>
              <a:off x="8379339" y="424433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89" name="Line 450">
              <a:extLst>
                <a:ext uri="{FF2B5EF4-FFF2-40B4-BE49-F238E27FC236}">
                  <a16:creationId xmlns:a16="http://schemas.microsoft.com/office/drawing/2014/main" id="{527841F5-CD79-41C1-A9E8-D5CD30FA31E6}"/>
                </a:ext>
              </a:extLst>
            </p:cNvPr>
            <p:cNvSpPr>
              <a:spLocks noChangeShapeType="1"/>
            </p:cNvSpPr>
            <p:nvPr/>
          </p:nvSpPr>
          <p:spPr bwMode="auto">
            <a:xfrm>
              <a:off x="7418303" y="424433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90" name="Line 450">
              <a:extLst>
                <a:ext uri="{FF2B5EF4-FFF2-40B4-BE49-F238E27FC236}">
                  <a16:creationId xmlns:a16="http://schemas.microsoft.com/office/drawing/2014/main" id="{527841F5-CD79-41C1-A9E8-D5CD30FA31E6}"/>
                </a:ext>
              </a:extLst>
            </p:cNvPr>
            <p:cNvSpPr>
              <a:spLocks noChangeShapeType="1"/>
            </p:cNvSpPr>
            <p:nvPr/>
          </p:nvSpPr>
          <p:spPr bwMode="auto">
            <a:xfrm>
              <a:off x="8139080" y="424433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1" rIns="91440" bIns="45721" numCol="1" anchor="t" anchorCtr="0" compatLnSpc="1">
              <a:prstTxWarp prst="textNoShape">
                <a:avLst/>
              </a:prstTxWarp>
            </a:bodyPr>
            <a:lstStyle/>
            <a:p>
              <a:pPr marL="0" marR="0" lvl="0" indent="0" algn="l" defTabSz="457206"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91" name="TextBox 190">
              <a:extLst>
                <a:ext uri="{FF2B5EF4-FFF2-40B4-BE49-F238E27FC236}">
                  <a16:creationId xmlns:a16="http://schemas.microsoft.com/office/drawing/2014/main" id="{E9EE4E3A-1A4F-4069-85BF-A319439AE83C}"/>
                </a:ext>
              </a:extLst>
            </p:cNvPr>
            <p:cNvSpPr txBox="1"/>
            <p:nvPr/>
          </p:nvSpPr>
          <p:spPr>
            <a:xfrm>
              <a:off x="8497007" y="4282779"/>
              <a:ext cx="230719" cy="186999"/>
            </a:xfrm>
            <a:prstGeom prst="rect">
              <a:avLst/>
            </a:prstGeom>
            <a:noFill/>
          </p:spPr>
          <p:txBody>
            <a:bodyPr wrap="none" rtlCol="0">
              <a:spAutoFit/>
            </a:bodyPr>
            <a:lstStyle/>
            <a:p>
              <a:pPr marL="0" marR="0" lvl="0" indent="0" algn="ctr" defTabSz="457206"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24</a:t>
              </a:r>
            </a:p>
          </p:txBody>
        </p:sp>
      </p:grpSp>
      <p:sp>
        <p:nvSpPr>
          <p:cNvPr id="225" name="Freeform 224"/>
          <p:cNvSpPr/>
          <p:nvPr/>
        </p:nvSpPr>
        <p:spPr>
          <a:xfrm>
            <a:off x="1047931" y="2858470"/>
            <a:ext cx="4212770" cy="1493140"/>
          </a:xfrm>
          <a:custGeom>
            <a:avLst/>
            <a:gdLst>
              <a:gd name="connsiteX0" fmla="*/ 0 w 9998460"/>
              <a:gd name="connsiteY0" fmla="*/ 753858 h 934765"/>
              <a:gd name="connsiteX1" fmla="*/ 428625 w 9998460"/>
              <a:gd name="connsiteY1" fmla="*/ 601458 h 934765"/>
              <a:gd name="connsiteX2" fmla="*/ 885825 w 9998460"/>
              <a:gd name="connsiteY2" fmla="*/ 782433 h 934765"/>
              <a:gd name="connsiteX3" fmla="*/ 1323975 w 9998460"/>
              <a:gd name="connsiteY3" fmla="*/ 820533 h 934765"/>
              <a:gd name="connsiteX4" fmla="*/ 1600200 w 9998460"/>
              <a:gd name="connsiteY4" fmla="*/ 725283 h 934765"/>
              <a:gd name="connsiteX5" fmla="*/ 1828800 w 9998460"/>
              <a:gd name="connsiteY5" fmla="*/ 439533 h 934765"/>
              <a:gd name="connsiteX6" fmla="*/ 2162175 w 9998460"/>
              <a:gd name="connsiteY6" fmla="*/ 582408 h 934765"/>
              <a:gd name="connsiteX7" fmla="*/ 2457450 w 9998460"/>
              <a:gd name="connsiteY7" fmla="*/ 725283 h 934765"/>
              <a:gd name="connsiteX8" fmla="*/ 2628900 w 9998460"/>
              <a:gd name="connsiteY8" fmla="*/ 734808 h 934765"/>
              <a:gd name="connsiteX9" fmla="*/ 2838450 w 9998460"/>
              <a:gd name="connsiteY9" fmla="*/ 439533 h 934765"/>
              <a:gd name="connsiteX10" fmla="*/ 3028950 w 9998460"/>
              <a:gd name="connsiteY10" fmla="*/ 96633 h 934765"/>
              <a:gd name="connsiteX11" fmla="*/ 3219450 w 9998460"/>
              <a:gd name="connsiteY11" fmla="*/ 144258 h 934765"/>
              <a:gd name="connsiteX12" fmla="*/ 3486150 w 9998460"/>
              <a:gd name="connsiteY12" fmla="*/ 534783 h 934765"/>
              <a:gd name="connsiteX13" fmla="*/ 3686175 w 9998460"/>
              <a:gd name="connsiteY13" fmla="*/ 744333 h 934765"/>
              <a:gd name="connsiteX14" fmla="*/ 3952875 w 9998460"/>
              <a:gd name="connsiteY14" fmla="*/ 591933 h 934765"/>
              <a:gd name="connsiteX15" fmla="*/ 4143375 w 9998460"/>
              <a:gd name="connsiteY15" fmla="*/ 268083 h 934765"/>
              <a:gd name="connsiteX16" fmla="*/ 4295775 w 9998460"/>
              <a:gd name="connsiteY16" fmla="*/ 153783 h 934765"/>
              <a:gd name="connsiteX17" fmla="*/ 4381500 w 9998460"/>
              <a:gd name="connsiteY17" fmla="*/ 268083 h 934765"/>
              <a:gd name="connsiteX18" fmla="*/ 4714875 w 9998460"/>
              <a:gd name="connsiteY18" fmla="*/ 601458 h 934765"/>
              <a:gd name="connsiteX19" fmla="*/ 5200650 w 9998460"/>
              <a:gd name="connsiteY19" fmla="*/ 849108 h 934765"/>
              <a:gd name="connsiteX20" fmla="*/ 5667375 w 9998460"/>
              <a:gd name="connsiteY20" fmla="*/ 925308 h 934765"/>
              <a:gd name="connsiteX21" fmla="*/ 6229350 w 9998460"/>
              <a:gd name="connsiteY21" fmla="*/ 658608 h 934765"/>
              <a:gd name="connsiteX22" fmla="*/ 6715125 w 9998460"/>
              <a:gd name="connsiteY22" fmla="*/ 553833 h 934765"/>
              <a:gd name="connsiteX23" fmla="*/ 7143750 w 9998460"/>
              <a:gd name="connsiteY23" fmla="*/ 620508 h 934765"/>
              <a:gd name="connsiteX24" fmla="*/ 7620000 w 9998460"/>
              <a:gd name="connsiteY24" fmla="*/ 468108 h 934765"/>
              <a:gd name="connsiteX25" fmla="*/ 7781925 w 9998460"/>
              <a:gd name="connsiteY25" fmla="*/ 125208 h 934765"/>
              <a:gd name="connsiteX26" fmla="*/ 8086725 w 9998460"/>
              <a:gd name="connsiteY26" fmla="*/ 1383 h 934765"/>
              <a:gd name="connsiteX27" fmla="*/ 8343900 w 9998460"/>
              <a:gd name="connsiteY27" fmla="*/ 191883 h 934765"/>
              <a:gd name="connsiteX28" fmla="*/ 8505825 w 9998460"/>
              <a:gd name="connsiteY28" fmla="*/ 334758 h 934765"/>
              <a:gd name="connsiteX29" fmla="*/ 8677275 w 9998460"/>
              <a:gd name="connsiteY29" fmla="*/ 591933 h 934765"/>
              <a:gd name="connsiteX30" fmla="*/ 8896350 w 9998460"/>
              <a:gd name="connsiteY30" fmla="*/ 744333 h 934765"/>
              <a:gd name="connsiteX31" fmla="*/ 9182100 w 9998460"/>
              <a:gd name="connsiteY31" fmla="*/ 563358 h 934765"/>
              <a:gd name="connsiteX32" fmla="*/ 9429750 w 9998460"/>
              <a:gd name="connsiteY32" fmla="*/ 620508 h 934765"/>
              <a:gd name="connsiteX33" fmla="*/ 9591675 w 9998460"/>
              <a:gd name="connsiteY33" fmla="*/ 753858 h 934765"/>
              <a:gd name="connsiteX34" fmla="*/ 9944100 w 9998460"/>
              <a:gd name="connsiteY34" fmla="*/ 801483 h 934765"/>
              <a:gd name="connsiteX35" fmla="*/ 9991725 w 9998460"/>
              <a:gd name="connsiteY35" fmla="*/ 753858 h 9347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Lst>
            <a:rect l="l" t="t" r="r" b="b"/>
            <a:pathLst>
              <a:path w="9998460" h="934765">
                <a:moveTo>
                  <a:pt x="0" y="753858"/>
                </a:moveTo>
                <a:cubicBezTo>
                  <a:pt x="140494" y="675277"/>
                  <a:pt x="280988" y="596696"/>
                  <a:pt x="428625" y="601458"/>
                </a:cubicBezTo>
                <a:cubicBezTo>
                  <a:pt x="576262" y="606220"/>
                  <a:pt x="736600" y="745920"/>
                  <a:pt x="885825" y="782433"/>
                </a:cubicBezTo>
                <a:cubicBezTo>
                  <a:pt x="1035050" y="818946"/>
                  <a:pt x="1204913" y="830058"/>
                  <a:pt x="1323975" y="820533"/>
                </a:cubicBezTo>
                <a:cubicBezTo>
                  <a:pt x="1443037" y="811008"/>
                  <a:pt x="1516063" y="788783"/>
                  <a:pt x="1600200" y="725283"/>
                </a:cubicBezTo>
                <a:cubicBezTo>
                  <a:pt x="1684338" y="661783"/>
                  <a:pt x="1735138" y="463345"/>
                  <a:pt x="1828800" y="439533"/>
                </a:cubicBezTo>
                <a:cubicBezTo>
                  <a:pt x="1922462" y="415721"/>
                  <a:pt x="2057400" y="534783"/>
                  <a:pt x="2162175" y="582408"/>
                </a:cubicBezTo>
                <a:cubicBezTo>
                  <a:pt x="2266950" y="630033"/>
                  <a:pt x="2379663" y="699883"/>
                  <a:pt x="2457450" y="725283"/>
                </a:cubicBezTo>
                <a:cubicBezTo>
                  <a:pt x="2535237" y="750683"/>
                  <a:pt x="2565400" y="782433"/>
                  <a:pt x="2628900" y="734808"/>
                </a:cubicBezTo>
                <a:cubicBezTo>
                  <a:pt x="2692400" y="687183"/>
                  <a:pt x="2771775" y="545895"/>
                  <a:pt x="2838450" y="439533"/>
                </a:cubicBezTo>
                <a:cubicBezTo>
                  <a:pt x="2905125" y="333170"/>
                  <a:pt x="2965450" y="145845"/>
                  <a:pt x="3028950" y="96633"/>
                </a:cubicBezTo>
                <a:cubicBezTo>
                  <a:pt x="3092450" y="47421"/>
                  <a:pt x="3143250" y="71233"/>
                  <a:pt x="3219450" y="144258"/>
                </a:cubicBezTo>
                <a:cubicBezTo>
                  <a:pt x="3295650" y="217283"/>
                  <a:pt x="3408363" y="434770"/>
                  <a:pt x="3486150" y="534783"/>
                </a:cubicBezTo>
                <a:cubicBezTo>
                  <a:pt x="3563938" y="634795"/>
                  <a:pt x="3608388" y="734808"/>
                  <a:pt x="3686175" y="744333"/>
                </a:cubicBezTo>
                <a:cubicBezTo>
                  <a:pt x="3763962" y="753858"/>
                  <a:pt x="3876675" y="671308"/>
                  <a:pt x="3952875" y="591933"/>
                </a:cubicBezTo>
                <a:cubicBezTo>
                  <a:pt x="4029075" y="512558"/>
                  <a:pt x="4086225" y="341108"/>
                  <a:pt x="4143375" y="268083"/>
                </a:cubicBezTo>
                <a:cubicBezTo>
                  <a:pt x="4200525" y="195058"/>
                  <a:pt x="4256088" y="153783"/>
                  <a:pt x="4295775" y="153783"/>
                </a:cubicBezTo>
                <a:cubicBezTo>
                  <a:pt x="4335462" y="153783"/>
                  <a:pt x="4311650" y="193470"/>
                  <a:pt x="4381500" y="268083"/>
                </a:cubicBezTo>
                <a:cubicBezTo>
                  <a:pt x="4451350" y="342695"/>
                  <a:pt x="4578350" y="504621"/>
                  <a:pt x="4714875" y="601458"/>
                </a:cubicBezTo>
                <a:cubicBezTo>
                  <a:pt x="4851400" y="698295"/>
                  <a:pt x="5041900" y="795133"/>
                  <a:pt x="5200650" y="849108"/>
                </a:cubicBezTo>
                <a:cubicBezTo>
                  <a:pt x="5359400" y="903083"/>
                  <a:pt x="5495925" y="957058"/>
                  <a:pt x="5667375" y="925308"/>
                </a:cubicBezTo>
                <a:cubicBezTo>
                  <a:pt x="5838825" y="893558"/>
                  <a:pt x="6054725" y="720521"/>
                  <a:pt x="6229350" y="658608"/>
                </a:cubicBezTo>
                <a:cubicBezTo>
                  <a:pt x="6403975" y="596695"/>
                  <a:pt x="6562725" y="560183"/>
                  <a:pt x="6715125" y="553833"/>
                </a:cubicBezTo>
                <a:cubicBezTo>
                  <a:pt x="6867525" y="547483"/>
                  <a:pt x="6992938" y="634795"/>
                  <a:pt x="7143750" y="620508"/>
                </a:cubicBezTo>
                <a:cubicBezTo>
                  <a:pt x="7294563" y="606220"/>
                  <a:pt x="7513638" y="550658"/>
                  <a:pt x="7620000" y="468108"/>
                </a:cubicBezTo>
                <a:cubicBezTo>
                  <a:pt x="7726363" y="385558"/>
                  <a:pt x="7704138" y="202995"/>
                  <a:pt x="7781925" y="125208"/>
                </a:cubicBezTo>
                <a:cubicBezTo>
                  <a:pt x="7859712" y="47421"/>
                  <a:pt x="7993063" y="-9729"/>
                  <a:pt x="8086725" y="1383"/>
                </a:cubicBezTo>
                <a:cubicBezTo>
                  <a:pt x="8180387" y="12495"/>
                  <a:pt x="8274050" y="136321"/>
                  <a:pt x="8343900" y="191883"/>
                </a:cubicBezTo>
                <a:cubicBezTo>
                  <a:pt x="8413750" y="247445"/>
                  <a:pt x="8450263" y="268083"/>
                  <a:pt x="8505825" y="334758"/>
                </a:cubicBezTo>
                <a:cubicBezTo>
                  <a:pt x="8561387" y="401433"/>
                  <a:pt x="8612188" y="523671"/>
                  <a:pt x="8677275" y="591933"/>
                </a:cubicBezTo>
                <a:cubicBezTo>
                  <a:pt x="8742362" y="660195"/>
                  <a:pt x="8812213" y="749095"/>
                  <a:pt x="8896350" y="744333"/>
                </a:cubicBezTo>
                <a:cubicBezTo>
                  <a:pt x="8980487" y="739571"/>
                  <a:pt x="9093200" y="583995"/>
                  <a:pt x="9182100" y="563358"/>
                </a:cubicBezTo>
                <a:cubicBezTo>
                  <a:pt x="9271000" y="542721"/>
                  <a:pt x="9361488" y="588758"/>
                  <a:pt x="9429750" y="620508"/>
                </a:cubicBezTo>
                <a:cubicBezTo>
                  <a:pt x="9498013" y="652258"/>
                  <a:pt x="9505950" y="723695"/>
                  <a:pt x="9591675" y="753858"/>
                </a:cubicBezTo>
                <a:cubicBezTo>
                  <a:pt x="9677400" y="784021"/>
                  <a:pt x="9877425" y="801483"/>
                  <a:pt x="9944100" y="801483"/>
                </a:cubicBezTo>
                <a:cubicBezTo>
                  <a:pt x="10010775" y="801483"/>
                  <a:pt x="10001250" y="777670"/>
                  <a:pt x="9991725" y="753858"/>
                </a:cubicBezTo>
              </a:path>
            </a:pathLst>
          </a:custGeom>
          <a:noFill/>
          <a:ln w="28575">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prstClr val="white"/>
              </a:solidFill>
              <a:effectLst/>
              <a:uLnTx/>
              <a:uFillTx/>
              <a:latin typeface="Calibri"/>
              <a:ea typeface="+mn-ea"/>
              <a:cs typeface="+mn-cs"/>
            </a:endParaRPr>
          </a:p>
        </p:txBody>
      </p:sp>
      <p:sp>
        <p:nvSpPr>
          <p:cNvPr id="229" name="Oval 228">
            <a:extLst>
              <a:ext uri="{FF2B5EF4-FFF2-40B4-BE49-F238E27FC236}">
                <a16:creationId xmlns:a16="http://schemas.microsoft.com/office/drawing/2014/main" id="{76447C98-4976-46F9-B1F9-656E1FCA2BD5}"/>
              </a:ext>
            </a:extLst>
          </p:cNvPr>
          <p:cNvSpPr/>
          <p:nvPr/>
        </p:nvSpPr>
        <p:spPr>
          <a:xfrm>
            <a:off x="5098887" y="4064562"/>
            <a:ext cx="106652" cy="106652"/>
          </a:xfrm>
          <a:prstGeom prst="ellipse">
            <a:avLst/>
          </a:prstGeom>
          <a:solidFill>
            <a:schemeClr val="bg1"/>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6"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4" name="Oval 243">
            <a:extLst>
              <a:ext uri="{FF2B5EF4-FFF2-40B4-BE49-F238E27FC236}">
                <a16:creationId xmlns:a16="http://schemas.microsoft.com/office/drawing/2014/main" id="{76447C98-4976-46F9-B1F9-656E1FCA2BD5}"/>
              </a:ext>
            </a:extLst>
          </p:cNvPr>
          <p:cNvSpPr/>
          <p:nvPr/>
        </p:nvSpPr>
        <p:spPr>
          <a:xfrm>
            <a:off x="3815012" y="3701328"/>
            <a:ext cx="106652" cy="106652"/>
          </a:xfrm>
          <a:prstGeom prst="ellipse">
            <a:avLst/>
          </a:prstGeom>
          <a:solidFill>
            <a:schemeClr val="bg1"/>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6"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5" name="Oval 244">
            <a:extLst>
              <a:ext uri="{FF2B5EF4-FFF2-40B4-BE49-F238E27FC236}">
                <a16:creationId xmlns:a16="http://schemas.microsoft.com/office/drawing/2014/main" id="{76447C98-4976-46F9-B1F9-656E1FCA2BD5}"/>
              </a:ext>
            </a:extLst>
          </p:cNvPr>
          <p:cNvSpPr/>
          <p:nvPr/>
        </p:nvSpPr>
        <p:spPr>
          <a:xfrm>
            <a:off x="1930352" y="3739657"/>
            <a:ext cx="106652" cy="106652"/>
          </a:xfrm>
          <a:prstGeom prst="ellipse">
            <a:avLst/>
          </a:prstGeom>
          <a:solidFill>
            <a:schemeClr val="bg1"/>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6"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247" name="Oval 246">
            <a:extLst>
              <a:ext uri="{FF2B5EF4-FFF2-40B4-BE49-F238E27FC236}">
                <a16:creationId xmlns:a16="http://schemas.microsoft.com/office/drawing/2014/main" id="{76447C98-4976-46F9-B1F9-656E1FCA2BD5}"/>
              </a:ext>
            </a:extLst>
          </p:cNvPr>
          <p:cNvSpPr/>
          <p:nvPr/>
        </p:nvSpPr>
        <p:spPr>
          <a:xfrm>
            <a:off x="2722832" y="3350265"/>
            <a:ext cx="106652" cy="106652"/>
          </a:xfrm>
          <a:prstGeom prst="ellipse">
            <a:avLst/>
          </a:prstGeom>
          <a:solidFill>
            <a:schemeClr val="bg1"/>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6"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317" name="Group 316">
            <a:extLst>
              <a:ext uri="{FF2B5EF4-FFF2-40B4-BE49-F238E27FC236}">
                <a16:creationId xmlns:a16="http://schemas.microsoft.com/office/drawing/2014/main" id="{8E977AE6-802E-4292-A0B8-312B8641F5EE}"/>
              </a:ext>
            </a:extLst>
          </p:cNvPr>
          <p:cNvGrpSpPr/>
          <p:nvPr/>
        </p:nvGrpSpPr>
        <p:grpSpPr>
          <a:xfrm>
            <a:off x="1467805" y="1003508"/>
            <a:ext cx="9256393" cy="730085"/>
            <a:chOff x="1266436" y="959822"/>
            <a:chExt cx="9256392" cy="730085"/>
          </a:xfrm>
        </p:grpSpPr>
        <p:sp>
          <p:nvSpPr>
            <p:cNvPr id="318" name="Rectangle: Rounded Corners 10">
              <a:extLst>
                <a:ext uri="{FF2B5EF4-FFF2-40B4-BE49-F238E27FC236}">
                  <a16:creationId xmlns:a16="http://schemas.microsoft.com/office/drawing/2014/main" id="{8251DE31-5A27-439D-B15D-0C86BFBC4F81}"/>
                </a:ext>
              </a:extLst>
            </p:cNvPr>
            <p:cNvSpPr/>
            <p:nvPr/>
          </p:nvSpPr>
          <p:spPr>
            <a:xfrm>
              <a:off x="1999928" y="1057545"/>
              <a:ext cx="8378461" cy="567269"/>
            </a:xfrm>
            <a:prstGeom prst="roundRect">
              <a:avLst/>
            </a:prstGeom>
            <a:no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1" b="1" i="0" u="none" strike="noStrike" kern="1200" cap="none" spc="0" normalizeH="0" baseline="0" noProof="0" dirty="0">
                  <a:ln>
                    <a:noFill/>
                  </a:ln>
                  <a:solidFill>
                    <a:srgbClr val="000000"/>
                  </a:solidFill>
                  <a:effectLst/>
                  <a:uLnTx/>
                  <a:uFillTx/>
                  <a:latin typeface="Calibri"/>
                  <a:ea typeface="+mn-ea"/>
                  <a:cs typeface="+mn-cs"/>
                </a:rPr>
                <a:t>How do newer monitoring technologies like rtCGM and isCGM help?</a:t>
              </a:r>
            </a:p>
          </p:txBody>
        </p:sp>
        <p:sp>
          <p:nvSpPr>
            <p:cNvPr id="319" name="Rectangle: Rounded Corners 41">
              <a:extLst>
                <a:ext uri="{FF2B5EF4-FFF2-40B4-BE49-F238E27FC236}">
                  <a16:creationId xmlns:a16="http://schemas.microsoft.com/office/drawing/2014/main" id="{5550F51F-395A-415E-81BD-CD793B5FDF4F}"/>
                </a:ext>
              </a:extLst>
            </p:cNvPr>
            <p:cNvSpPr/>
            <p:nvPr/>
          </p:nvSpPr>
          <p:spPr>
            <a:xfrm>
              <a:off x="1626436" y="987496"/>
              <a:ext cx="8896392" cy="693191"/>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401"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320" name="Group 319">
              <a:extLst>
                <a:ext uri="{FF2B5EF4-FFF2-40B4-BE49-F238E27FC236}">
                  <a16:creationId xmlns:a16="http://schemas.microsoft.com/office/drawing/2014/main" id="{4C367E71-1B91-4B1A-AF4A-D304E90E1867}"/>
                </a:ext>
              </a:extLst>
            </p:cNvPr>
            <p:cNvGrpSpPr/>
            <p:nvPr/>
          </p:nvGrpSpPr>
          <p:grpSpPr>
            <a:xfrm>
              <a:off x="1266436" y="959822"/>
              <a:ext cx="720000" cy="730085"/>
              <a:chOff x="4812149" y="3877358"/>
              <a:chExt cx="720000" cy="730085"/>
            </a:xfrm>
          </p:grpSpPr>
          <p:sp>
            <p:nvSpPr>
              <p:cNvPr id="321" name="Oval 320">
                <a:extLst>
                  <a:ext uri="{FF2B5EF4-FFF2-40B4-BE49-F238E27FC236}">
                    <a16:creationId xmlns:a16="http://schemas.microsoft.com/office/drawing/2014/main" id="{277CE640-E394-419B-9050-B5559D70A90A}"/>
                  </a:ext>
                </a:extLst>
              </p:cNvPr>
              <p:cNvSpPr/>
              <p:nvPr/>
            </p:nvSpPr>
            <p:spPr>
              <a:xfrm>
                <a:off x="4812149" y="3887443"/>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pic>
            <p:nvPicPr>
              <p:cNvPr id="322" name="Graphic 13" descr="Doctor">
                <a:extLst>
                  <a:ext uri="{FF2B5EF4-FFF2-40B4-BE49-F238E27FC236}">
                    <a16:creationId xmlns:a16="http://schemas.microsoft.com/office/drawing/2014/main" id="{772C2A57-45E8-43B0-B764-4F844440C6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5642" y="3877358"/>
                <a:ext cx="684000" cy="684000"/>
              </a:xfrm>
              <a:prstGeom prst="rect">
                <a:avLst/>
              </a:prstGeom>
            </p:spPr>
          </p:pic>
        </p:grpSp>
      </p:grpSp>
      <p:grpSp>
        <p:nvGrpSpPr>
          <p:cNvPr id="324" name="Group 323">
            <a:extLst>
              <a:ext uri="{FF2B5EF4-FFF2-40B4-BE49-F238E27FC236}">
                <a16:creationId xmlns:a16="http://schemas.microsoft.com/office/drawing/2014/main" id="{0B9B03A6-8FC2-431F-9E8F-2A3900B5E065}"/>
              </a:ext>
            </a:extLst>
          </p:cNvPr>
          <p:cNvGrpSpPr/>
          <p:nvPr/>
        </p:nvGrpSpPr>
        <p:grpSpPr>
          <a:xfrm>
            <a:off x="1298526" y="2001251"/>
            <a:ext cx="432000" cy="648000"/>
            <a:chOff x="9635952" y="2500269"/>
            <a:chExt cx="731136" cy="1206585"/>
          </a:xfrm>
          <a:noFill/>
        </p:grpSpPr>
        <p:sp>
          <p:nvSpPr>
            <p:cNvPr id="325" name="Rectangle 324">
              <a:extLst>
                <a:ext uri="{FF2B5EF4-FFF2-40B4-BE49-F238E27FC236}">
                  <a16:creationId xmlns:a16="http://schemas.microsoft.com/office/drawing/2014/main" id="{DB131159-86A2-4208-BBA6-7FD11DF6CE90}"/>
                </a:ext>
              </a:extLst>
            </p:cNvPr>
            <p:cNvSpPr/>
            <p:nvPr/>
          </p:nvSpPr>
          <p:spPr>
            <a:xfrm>
              <a:off x="9949872" y="3562854"/>
              <a:ext cx="108000" cy="144000"/>
            </a:xfrm>
            <a:prstGeom prst="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326" name="Flowchart: Terminator 325">
              <a:extLst>
                <a:ext uri="{FF2B5EF4-FFF2-40B4-BE49-F238E27FC236}">
                  <a16:creationId xmlns:a16="http://schemas.microsoft.com/office/drawing/2014/main" id="{7DF2D9F3-9645-48F9-B726-4EB68D66D9B5}"/>
                </a:ext>
              </a:extLst>
            </p:cNvPr>
            <p:cNvSpPr/>
            <p:nvPr/>
          </p:nvSpPr>
          <p:spPr>
            <a:xfrm>
              <a:off x="9635952" y="2500269"/>
              <a:ext cx="731136" cy="1059795"/>
            </a:xfrm>
            <a:prstGeom prst="flowChartTerminator">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sp>
          <p:nvSpPr>
            <p:cNvPr id="327" name="Flowchart: Alternate Process 326">
              <a:extLst>
                <a:ext uri="{FF2B5EF4-FFF2-40B4-BE49-F238E27FC236}">
                  <a16:creationId xmlns:a16="http://schemas.microsoft.com/office/drawing/2014/main" id="{EA86658E-DD8E-4D9F-BA77-60D69F6006DE}"/>
                </a:ext>
              </a:extLst>
            </p:cNvPr>
            <p:cNvSpPr/>
            <p:nvPr/>
          </p:nvSpPr>
          <p:spPr>
            <a:xfrm>
              <a:off x="9789984" y="2614021"/>
              <a:ext cx="432000" cy="482634"/>
            </a:xfrm>
            <a:prstGeom prst="flowChartAlternateProcess">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328" name="Flowchart: Delay 327">
              <a:extLst>
                <a:ext uri="{FF2B5EF4-FFF2-40B4-BE49-F238E27FC236}">
                  <a16:creationId xmlns:a16="http://schemas.microsoft.com/office/drawing/2014/main" id="{307654BB-BD47-4840-AFE4-D3ECFD7B6763}"/>
                </a:ext>
              </a:extLst>
            </p:cNvPr>
            <p:cNvSpPr/>
            <p:nvPr/>
          </p:nvSpPr>
          <p:spPr>
            <a:xfrm rot="16200000">
              <a:off x="9930179" y="3308064"/>
              <a:ext cx="144000" cy="360000"/>
            </a:xfrm>
            <a:prstGeom prst="flowChartDelay">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329" name="Flowchart: Terminator 328">
              <a:extLst>
                <a:ext uri="{FF2B5EF4-FFF2-40B4-BE49-F238E27FC236}">
                  <a16:creationId xmlns:a16="http://schemas.microsoft.com/office/drawing/2014/main" id="{97336FB6-676E-4FA0-9A26-16CEC790FD41}"/>
                </a:ext>
              </a:extLst>
            </p:cNvPr>
            <p:cNvSpPr/>
            <p:nvPr/>
          </p:nvSpPr>
          <p:spPr>
            <a:xfrm>
              <a:off x="9805305" y="3167904"/>
              <a:ext cx="406187" cy="160878"/>
            </a:xfrm>
            <a:prstGeom prst="flowChartTerminator">
              <a:avLst/>
            </a:prstGeom>
            <a:grp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sp>
        <p:nvSpPr>
          <p:cNvPr id="330" name="Oval 329">
            <a:extLst>
              <a:ext uri="{FF2B5EF4-FFF2-40B4-BE49-F238E27FC236}">
                <a16:creationId xmlns:a16="http://schemas.microsoft.com/office/drawing/2014/main" id="{76447C98-4976-46F9-B1F9-656E1FCA2BD5}"/>
              </a:ext>
            </a:extLst>
          </p:cNvPr>
          <p:cNvSpPr/>
          <p:nvPr/>
        </p:nvSpPr>
        <p:spPr>
          <a:xfrm>
            <a:off x="1075869" y="2248039"/>
            <a:ext cx="106652" cy="106652"/>
          </a:xfrm>
          <a:prstGeom prst="ellipse">
            <a:avLst/>
          </a:prstGeom>
          <a:solidFill>
            <a:schemeClr val="bg1"/>
          </a:solidFill>
          <a:ln w="222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6"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331" name="Group 330"/>
          <p:cNvGrpSpPr/>
          <p:nvPr/>
        </p:nvGrpSpPr>
        <p:grpSpPr>
          <a:xfrm>
            <a:off x="3196014" y="2006860"/>
            <a:ext cx="791406" cy="569166"/>
            <a:chOff x="6029873" y="1006191"/>
            <a:chExt cx="791406" cy="569166"/>
          </a:xfrm>
        </p:grpSpPr>
        <p:grpSp>
          <p:nvGrpSpPr>
            <p:cNvPr id="332" name="Group 331">
              <a:extLst>
                <a:ext uri="{FF2B5EF4-FFF2-40B4-BE49-F238E27FC236}">
                  <a16:creationId xmlns:a16="http://schemas.microsoft.com/office/drawing/2014/main" id="{8F2ECB74-9011-4475-927A-712B35FF22FB}"/>
                </a:ext>
              </a:extLst>
            </p:cNvPr>
            <p:cNvGrpSpPr/>
            <p:nvPr/>
          </p:nvGrpSpPr>
          <p:grpSpPr>
            <a:xfrm>
              <a:off x="6029873" y="1006191"/>
              <a:ext cx="432000" cy="569166"/>
              <a:chOff x="5650145" y="1055777"/>
              <a:chExt cx="432000" cy="569166"/>
            </a:xfrm>
          </p:grpSpPr>
          <p:grpSp>
            <p:nvGrpSpPr>
              <p:cNvPr id="335" name="Group 334">
                <a:extLst>
                  <a:ext uri="{FF2B5EF4-FFF2-40B4-BE49-F238E27FC236}">
                    <a16:creationId xmlns:a16="http://schemas.microsoft.com/office/drawing/2014/main" id="{C4169ECD-7DC4-4D77-8DC7-9A0F1C457E80}"/>
                  </a:ext>
                </a:extLst>
              </p:cNvPr>
              <p:cNvGrpSpPr/>
              <p:nvPr/>
            </p:nvGrpSpPr>
            <p:grpSpPr>
              <a:xfrm>
                <a:off x="5650145" y="1055777"/>
                <a:ext cx="432000" cy="569166"/>
                <a:chOff x="9635952" y="2500269"/>
                <a:chExt cx="731136" cy="1059795"/>
              </a:xfrm>
              <a:noFill/>
            </p:grpSpPr>
            <p:sp>
              <p:nvSpPr>
                <p:cNvPr id="337" name="Flowchart: Terminator 336">
                  <a:extLst>
                    <a:ext uri="{FF2B5EF4-FFF2-40B4-BE49-F238E27FC236}">
                      <a16:creationId xmlns:a16="http://schemas.microsoft.com/office/drawing/2014/main" id="{3E49C875-A88D-4D9A-9C18-1E4C567EE764}"/>
                    </a:ext>
                  </a:extLst>
                </p:cNvPr>
                <p:cNvSpPr/>
                <p:nvPr/>
              </p:nvSpPr>
              <p:spPr>
                <a:xfrm>
                  <a:off x="9635952" y="2500269"/>
                  <a:ext cx="731136" cy="1059795"/>
                </a:xfrm>
                <a:prstGeom prst="flowChartTerminator">
                  <a:avLst/>
                </a:prstGeom>
                <a:grp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sp>
              <p:nvSpPr>
                <p:cNvPr id="338" name="Flowchart: Alternate Process 337">
                  <a:extLst>
                    <a:ext uri="{FF2B5EF4-FFF2-40B4-BE49-F238E27FC236}">
                      <a16:creationId xmlns:a16="http://schemas.microsoft.com/office/drawing/2014/main" id="{B5F88D02-52C4-40B3-9275-581AFF70EE88}"/>
                    </a:ext>
                  </a:extLst>
                </p:cNvPr>
                <p:cNvSpPr/>
                <p:nvPr/>
              </p:nvSpPr>
              <p:spPr>
                <a:xfrm>
                  <a:off x="9789984" y="2614021"/>
                  <a:ext cx="432000" cy="482634"/>
                </a:xfrm>
                <a:prstGeom prst="flowChartAlternateProcess">
                  <a:avLst/>
                </a:prstGeom>
                <a:grp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339" name="Flowchart: Delay 338">
                  <a:extLst>
                    <a:ext uri="{FF2B5EF4-FFF2-40B4-BE49-F238E27FC236}">
                      <a16:creationId xmlns:a16="http://schemas.microsoft.com/office/drawing/2014/main" id="{2BAF5A4D-757D-4174-A6E7-D4287A1D9961}"/>
                    </a:ext>
                  </a:extLst>
                </p:cNvPr>
                <p:cNvSpPr/>
                <p:nvPr/>
              </p:nvSpPr>
              <p:spPr>
                <a:xfrm rot="16200000">
                  <a:off x="9930179" y="3308064"/>
                  <a:ext cx="144000" cy="360000"/>
                </a:xfrm>
                <a:prstGeom prst="flowChartDelay">
                  <a:avLst/>
                </a:prstGeom>
                <a:grp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sp>
            <p:nvSpPr>
              <p:cNvPr id="336" name="Oval 335">
                <a:extLst>
                  <a:ext uri="{FF2B5EF4-FFF2-40B4-BE49-F238E27FC236}">
                    <a16:creationId xmlns:a16="http://schemas.microsoft.com/office/drawing/2014/main" id="{FB95D2AC-F158-4943-B841-06F3E9F745A1}"/>
                  </a:ext>
                </a:extLst>
              </p:cNvPr>
              <p:cNvSpPr/>
              <p:nvPr/>
            </p:nvSpPr>
            <p:spPr>
              <a:xfrm>
                <a:off x="5921476" y="1416911"/>
                <a:ext cx="108000" cy="108000"/>
              </a:xfrm>
              <a:prstGeom prst="ellipse">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sp>
          <p:nvSpPr>
            <p:cNvPr id="333" name="Oval 332">
              <a:extLst>
                <a:ext uri="{FF2B5EF4-FFF2-40B4-BE49-F238E27FC236}">
                  <a16:creationId xmlns:a16="http://schemas.microsoft.com/office/drawing/2014/main" id="{083FF8F0-75DD-40C6-8CAF-D6C877FFDF6A}"/>
                </a:ext>
              </a:extLst>
            </p:cNvPr>
            <p:cNvSpPr/>
            <p:nvPr/>
          </p:nvSpPr>
          <p:spPr>
            <a:xfrm>
              <a:off x="6572909" y="1224811"/>
              <a:ext cx="248370" cy="242691"/>
            </a:xfrm>
            <a:prstGeom prst="ellipse">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334" name="Oval 333">
              <a:extLst>
                <a:ext uri="{FF2B5EF4-FFF2-40B4-BE49-F238E27FC236}">
                  <a16:creationId xmlns:a16="http://schemas.microsoft.com/office/drawing/2014/main" id="{FB34DE79-7475-410E-96B3-012899E09512}"/>
                </a:ext>
              </a:extLst>
            </p:cNvPr>
            <p:cNvSpPr/>
            <p:nvPr/>
          </p:nvSpPr>
          <p:spPr>
            <a:xfrm>
              <a:off x="6681065" y="1332967"/>
              <a:ext cx="36000" cy="36000"/>
            </a:xfrm>
            <a:prstGeom prst="ellipse">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40" name="Group 339">
            <a:extLst>
              <a:ext uri="{FF2B5EF4-FFF2-40B4-BE49-F238E27FC236}">
                <a16:creationId xmlns:a16="http://schemas.microsoft.com/office/drawing/2014/main" id="{6487B043-0545-4C57-8B0C-5F738A88D1F6}"/>
              </a:ext>
            </a:extLst>
          </p:cNvPr>
          <p:cNvGrpSpPr>
            <a:grpSpLocks noChangeAspect="1"/>
          </p:cNvGrpSpPr>
          <p:nvPr/>
        </p:nvGrpSpPr>
        <p:grpSpPr>
          <a:xfrm>
            <a:off x="4421768" y="2086558"/>
            <a:ext cx="759180" cy="396000"/>
            <a:chOff x="4336026" y="737419"/>
            <a:chExt cx="727587" cy="379521"/>
          </a:xfrm>
        </p:grpSpPr>
        <p:sp>
          <p:nvSpPr>
            <p:cNvPr id="341" name="Rectangle: Rounded Corners 90">
              <a:extLst>
                <a:ext uri="{FF2B5EF4-FFF2-40B4-BE49-F238E27FC236}">
                  <a16:creationId xmlns:a16="http://schemas.microsoft.com/office/drawing/2014/main" id="{0945A83B-B5B9-427E-B6F8-B61D529AFF37}"/>
                </a:ext>
              </a:extLst>
            </p:cNvPr>
            <p:cNvSpPr/>
            <p:nvPr/>
          </p:nvSpPr>
          <p:spPr>
            <a:xfrm>
              <a:off x="4336026" y="737419"/>
              <a:ext cx="727587" cy="379521"/>
            </a:xfrm>
            <a:prstGeom prst="roundRect">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sp>
          <p:nvSpPr>
            <p:cNvPr id="342" name="Rectangle 341">
              <a:extLst>
                <a:ext uri="{FF2B5EF4-FFF2-40B4-BE49-F238E27FC236}">
                  <a16:creationId xmlns:a16="http://schemas.microsoft.com/office/drawing/2014/main" id="{E7C14E2A-0F08-41AB-93EF-28EC6D5E0A73}"/>
                </a:ext>
              </a:extLst>
            </p:cNvPr>
            <p:cNvSpPr/>
            <p:nvPr/>
          </p:nvSpPr>
          <p:spPr>
            <a:xfrm>
              <a:off x="4385186" y="793831"/>
              <a:ext cx="340977" cy="272782"/>
            </a:xfrm>
            <a:prstGeom prst="rect">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343" name="Group 342">
              <a:extLst>
                <a:ext uri="{FF2B5EF4-FFF2-40B4-BE49-F238E27FC236}">
                  <a16:creationId xmlns:a16="http://schemas.microsoft.com/office/drawing/2014/main" id="{2EC9B2CC-90B9-4AD4-96D2-C92CBF342653}"/>
                </a:ext>
              </a:extLst>
            </p:cNvPr>
            <p:cNvGrpSpPr/>
            <p:nvPr/>
          </p:nvGrpSpPr>
          <p:grpSpPr>
            <a:xfrm>
              <a:off x="4798141" y="819450"/>
              <a:ext cx="216000" cy="216000"/>
              <a:chOff x="6753110" y="4831726"/>
              <a:chExt cx="216000" cy="216000"/>
            </a:xfrm>
          </p:grpSpPr>
          <p:sp>
            <p:nvSpPr>
              <p:cNvPr id="344" name="Oval 343">
                <a:extLst>
                  <a:ext uri="{FF2B5EF4-FFF2-40B4-BE49-F238E27FC236}">
                    <a16:creationId xmlns:a16="http://schemas.microsoft.com/office/drawing/2014/main" id="{73974064-7E03-4A7C-B394-85EF7E22D5E2}"/>
                  </a:ext>
                </a:extLst>
              </p:cNvPr>
              <p:cNvSpPr/>
              <p:nvPr/>
            </p:nvSpPr>
            <p:spPr>
              <a:xfrm>
                <a:off x="6753110" y="4831726"/>
                <a:ext cx="216000" cy="216000"/>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345" name="Straight Connector 344">
                <a:extLst>
                  <a:ext uri="{FF2B5EF4-FFF2-40B4-BE49-F238E27FC236}">
                    <a16:creationId xmlns:a16="http://schemas.microsoft.com/office/drawing/2014/main" id="{9B836906-3ED1-487A-8A8D-1220B6B6BE8A}"/>
                  </a:ext>
                </a:extLst>
              </p:cNvPr>
              <p:cNvCxnSpPr>
                <a:stCxn id="344" idx="1"/>
                <a:endCxn id="344" idx="5"/>
              </p:cNvCxnSpPr>
              <p:nvPr/>
            </p:nvCxnSpPr>
            <p:spPr>
              <a:xfrm>
                <a:off x="6784743" y="4863359"/>
                <a:ext cx="152735" cy="152735"/>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346" name="Straight Connector 345">
                <a:extLst>
                  <a:ext uri="{FF2B5EF4-FFF2-40B4-BE49-F238E27FC236}">
                    <a16:creationId xmlns:a16="http://schemas.microsoft.com/office/drawing/2014/main" id="{B223E492-F219-4200-B5B9-539AA82B82C6}"/>
                  </a:ext>
                </a:extLst>
              </p:cNvPr>
              <p:cNvCxnSpPr>
                <a:stCxn id="344" idx="7"/>
                <a:endCxn id="344" idx="3"/>
              </p:cNvCxnSpPr>
              <p:nvPr/>
            </p:nvCxnSpPr>
            <p:spPr>
              <a:xfrm flipH="1">
                <a:off x="6784743" y="4863359"/>
                <a:ext cx="152735" cy="152735"/>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347" name="Oval 346">
                <a:extLst>
                  <a:ext uri="{FF2B5EF4-FFF2-40B4-BE49-F238E27FC236}">
                    <a16:creationId xmlns:a16="http://schemas.microsoft.com/office/drawing/2014/main" id="{51E51B8B-48C8-4C9E-B19F-5E9E82CA1266}"/>
                  </a:ext>
                </a:extLst>
              </p:cNvPr>
              <p:cNvSpPr/>
              <p:nvPr/>
            </p:nvSpPr>
            <p:spPr>
              <a:xfrm>
                <a:off x="6792798" y="4875762"/>
                <a:ext cx="124207" cy="124207"/>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grpSp>
      </p:grpSp>
      <p:cxnSp>
        <p:nvCxnSpPr>
          <p:cNvPr id="7" name="Straight Connector 6"/>
          <p:cNvCxnSpPr/>
          <p:nvPr/>
        </p:nvCxnSpPr>
        <p:spPr>
          <a:xfrm>
            <a:off x="2765522" y="2284615"/>
            <a:ext cx="288000" cy="0"/>
          </a:xfrm>
          <a:prstGeom prst="line">
            <a:avLst/>
          </a:prstGeom>
          <a:ln w="28575">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3986155" y="2107258"/>
            <a:ext cx="386644" cy="3694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dirty="0">
                <a:ln>
                  <a:noFill/>
                </a:ln>
                <a:solidFill>
                  <a:srgbClr val="000000"/>
                </a:solidFill>
                <a:effectLst/>
                <a:uLnTx/>
                <a:uFillTx/>
                <a:latin typeface="Calibri"/>
                <a:ea typeface="+mn-ea"/>
                <a:cs typeface="+mn-cs"/>
              </a:rPr>
              <a:t>or</a:t>
            </a:r>
          </a:p>
        </p:txBody>
      </p:sp>
      <p:sp>
        <p:nvSpPr>
          <p:cNvPr id="9" name="TextBox 8"/>
          <p:cNvSpPr txBox="1"/>
          <p:nvPr/>
        </p:nvSpPr>
        <p:spPr>
          <a:xfrm>
            <a:off x="1737106" y="2054946"/>
            <a:ext cx="89495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4 finger stick tests</a:t>
            </a:r>
          </a:p>
        </p:txBody>
      </p:sp>
      <p:sp>
        <p:nvSpPr>
          <p:cNvPr id="349" name="TextBox 348"/>
          <p:cNvSpPr txBox="1"/>
          <p:nvPr/>
        </p:nvSpPr>
        <p:spPr>
          <a:xfrm>
            <a:off x="5192206" y="2036843"/>
            <a:ext cx="137448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Daily pattern from rtCGM or isCGM</a:t>
            </a:r>
          </a:p>
        </p:txBody>
      </p:sp>
      <p:sp>
        <p:nvSpPr>
          <p:cNvPr id="10" name="Right Brace 9"/>
          <p:cNvSpPr/>
          <p:nvPr/>
        </p:nvSpPr>
        <p:spPr>
          <a:xfrm>
            <a:off x="5306183" y="2854885"/>
            <a:ext cx="96018" cy="396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000000"/>
              </a:solidFill>
              <a:effectLst/>
              <a:uLnTx/>
              <a:uFillTx/>
              <a:latin typeface="Calibri"/>
              <a:ea typeface="+mn-ea"/>
              <a:cs typeface="+mn-cs"/>
            </a:endParaRPr>
          </a:p>
        </p:txBody>
      </p:sp>
      <p:sp>
        <p:nvSpPr>
          <p:cNvPr id="11" name="TextBox 10"/>
          <p:cNvSpPr txBox="1"/>
          <p:nvPr/>
        </p:nvSpPr>
        <p:spPr>
          <a:xfrm>
            <a:off x="5457201" y="2841121"/>
            <a:ext cx="1244069"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a:ea typeface="+mn-ea"/>
                <a:cs typeface="+mn-cs"/>
              </a:rPr>
              <a:t>Highs unnoticed with finger sticks</a:t>
            </a:r>
          </a:p>
        </p:txBody>
      </p:sp>
      <p:sp>
        <p:nvSpPr>
          <p:cNvPr id="351" name="Right Brace 350"/>
          <p:cNvSpPr/>
          <p:nvPr/>
        </p:nvSpPr>
        <p:spPr>
          <a:xfrm>
            <a:off x="5307676" y="4230634"/>
            <a:ext cx="96018" cy="144000"/>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a:ln>
                <a:noFill/>
              </a:ln>
              <a:solidFill>
                <a:srgbClr val="000000"/>
              </a:solidFill>
              <a:effectLst/>
              <a:uLnTx/>
              <a:uFillTx/>
              <a:latin typeface="Calibri"/>
              <a:ea typeface="+mn-ea"/>
              <a:cs typeface="+mn-cs"/>
            </a:endParaRPr>
          </a:p>
        </p:txBody>
      </p:sp>
      <p:sp>
        <p:nvSpPr>
          <p:cNvPr id="352" name="TextBox 351"/>
          <p:cNvSpPr txBox="1"/>
          <p:nvPr/>
        </p:nvSpPr>
        <p:spPr>
          <a:xfrm>
            <a:off x="5458691" y="4068013"/>
            <a:ext cx="1242578"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200" b="0" i="1" u="none" strike="noStrike" kern="1200" cap="none" spc="0" normalizeH="0" baseline="0" noProof="0" dirty="0">
                <a:ln>
                  <a:noFill/>
                </a:ln>
                <a:solidFill>
                  <a:srgbClr val="000000"/>
                </a:solidFill>
                <a:effectLst/>
                <a:uLnTx/>
                <a:uFillTx/>
                <a:latin typeface="Calibri"/>
                <a:ea typeface="+mn-ea"/>
                <a:cs typeface="+mn-cs"/>
              </a:rPr>
              <a:t>Lows unnoticed with finger sticks</a:t>
            </a:r>
          </a:p>
        </p:txBody>
      </p:sp>
      <p:grpSp>
        <p:nvGrpSpPr>
          <p:cNvPr id="362" name="Group 361">
            <a:extLst>
              <a:ext uri="{FF2B5EF4-FFF2-40B4-BE49-F238E27FC236}">
                <a16:creationId xmlns:a16="http://schemas.microsoft.com/office/drawing/2014/main" id="{3A042337-0D3B-4B26-936F-F03387B5A604}"/>
              </a:ext>
            </a:extLst>
          </p:cNvPr>
          <p:cNvGrpSpPr/>
          <p:nvPr/>
        </p:nvGrpSpPr>
        <p:grpSpPr>
          <a:xfrm>
            <a:off x="7135819" y="5527837"/>
            <a:ext cx="4184624" cy="646331"/>
            <a:chOff x="8627300" y="5128074"/>
            <a:chExt cx="4184624" cy="646332"/>
          </a:xfrm>
        </p:grpSpPr>
        <p:pic>
          <p:nvPicPr>
            <p:cNvPr id="364" name="Graphic 52">
              <a:hlinkClick r:id="rId6"/>
              <a:extLst>
                <a:ext uri="{FF2B5EF4-FFF2-40B4-BE49-F238E27FC236}">
                  <a16:creationId xmlns:a16="http://schemas.microsoft.com/office/drawing/2014/main" id="{A925F22B-F515-4371-A760-AD516E8262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27300" y="5187059"/>
              <a:ext cx="439615" cy="502418"/>
            </a:xfrm>
            <a:prstGeom prst="rect">
              <a:avLst/>
            </a:prstGeom>
          </p:spPr>
        </p:pic>
        <p:grpSp>
          <p:nvGrpSpPr>
            <p:cNvPr id="365" name="Group 364">
              <a:extLst>
                <a:ext uri="{FF2B5EF4-FFF2-40B4-BE49-F238E27FC236}">
                  <a16:creationId xmlns:a16="http://schemas.microsoft.com/office/drawing/2014/main" id="{1B981A7E-25A0-460F-B16F-355D8851993A}"/>
                </a:ext>
              </a:extLst>
            </p:cNvPr>
            <p:cNvGrpSpPr/>
            <p:nvPr/>
          </p:nvGrpSpPr>
          <p:grpSpPr>
            <a:xfrm flipH="1">
              <a:off x="9132988" y="5191622"/>
              <a:ext cx="504000" cy="504000"/>
              <a:chOff x="938380" y="1261836"/>
              <a:chExt cx="504000" cy="504000"/>
            </a:xfrm>
          </p:grpSpPr>
          <p:sp>
            <p:nvSpPr>
              <p:cNvPr id="367" name="Oval 366">
                <a:hlinkClick r:id="rId6"/>
                <a:extLst>
                  <a:ext uri="{FF2B5EF4-FFF2-40B4-BE49-F238E27FC236}">
                    <a16:creationId xmlns:a16="http://schemas.microsoft.com/office/drawing/2014/main" id="{08AB4803-BD8B-4C5C-BB23-3AC45BB2FB47}"/>
                  </a:ext>
                </a:extLst>
              </p:cNvPr>
              <p:cNvSpPr/>
              <p:nvPr/>
            </p:nvSpPr>
            <p:spPr>
              <a:xfrm>
                <a:off x="938380" y="1261836"/>
                <a:ext cx="504000" cy="504000"/>
              </a:xfrm>
              <a:prstGeom prst="ellipse">
                <a:avLst/>
              </a:prstGeom>
              <a:solidFill>
                <a:schemeClr val="accent4">
                  <a:lumMod val="20000"/>
                  <a:lumOff val="80000"/>
                </a:schemeClr>
              </a:solid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pic>
            <p:nvPicPr>
              <p:cNvPr id="368" name="Graphic 38" descr="Cursor">
                <a:hlinkClick r:id="rId6"/>
                <a:extLst>
                  <a:ext uri="{FF2B5EF4-FFF2-40B4-BE49-F238E27FC236}">
                    <a16:creationId xmlns:a16="http://schemas.microsoft.com/office/drawing/2014/main" id="{AFF3E407-6F0A-4F40-9393-922386EE8F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57844" y="1300156"/>
                <a:ext cx="461619" cy="461619"/>
              </a:xfrm>
              <a:prstGeom prst="rect">
                <a:avLst/>
              </a:prstGeom>
            </p:spPr>
          </p:pic>
        </p:grpSp>
        <p:sp>
          <p:nvSpPr>
            <p:cNvPr id="366" name="TextBox 365">
              <a:hlinkClick r:id="rId6"/>
              <a:extLst>
                <a:ext uri="{FF2B5EF4-FFF2-40B4-BE49-F238E27FC236}">
                  <a16:creationId xmlns:a16="http://schemas.microsoft.com/office/drawing/2014/main" id="{2ED89381-F344-4CBE-899D-D5E4BF87D4AB}"/>
                </a:ext>
              </a:extLst>
            </p:cNvPr>
            <p:cNvSpPr txBox="1"/>
            <p:nvPr/>
          </p:nvSpPr>
          <p:spPr>
            <a:xfrm>
              <a:off x="9703060" y="5128074"/>
              <a:ext cx="3108864" cy="64633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Calibri"/>
                  <a:ea typeface="+mn-ea"/>
                  <a:cs typeface="+mn-cs"/>
                </a:rPr>
                <a:t>Click to see: </a:t>
              </a:r>
              <a:br>
                <a:rPr kumimoji="0" lang="en-CA" sz="1200" b="0" i="0" u="none" strike="noStrike" kern="1200" cap="none" spc="0" normalizeH="0" baseline="0" noProof="0" dirty="0">
                  <a:ln>
                    <a:noFill/>
                  </a:ln>
                  <a:solidFill>
                    <a:srgbClr val="000000"/>
                  </a:solidFill>
                  <a:effectLst/>
                  <a:uLnTx/>
                  <a:uFillTx/>
                  <a:latin typeface="Calibri"/>
                  <a:ea typeface="+mn-ea"/>
                  <a:cs typeface="+mn-cs"/>
                </a:rPr>
              </a:br>
              <a:r>
                <a:rPr kumimoji="0" lang="en-CA" sz="1200" b="1" i="0" u="none" strike="noStrike" kern="1200" cap="none" spc="0" normalizeH="0" baseline="0" noProof="0" dirty="0">
                  <a:ln>
                    <a:noFill/>
                  </a:ln>
                  <a:solidFill>
                    <a:srgbClr val="000000"/>
                  </a:solidFill>
                  <a:effectLst/>
                  <a:uLnTx/>
                  <a:uFillTx/>
                  <a:latin typeface="Calibri"/>
                  <a:ea typeface="+mn-ea"/>
                  <a:cs typeface="+mn-cs"/>
                </a:rPr>
                <a:t>“Diabetes Canada: </a:t>
              </a:r>
              <a:br>
                <a:rPr kumimoji="0" lang="en-CA" sz="1200" b="1" i="0" u="none" strike="noStrike" kern="1200" cap="none" spc="0" normalizeH="0" baseline="0" noProof="0" dirty="0">
                  <a:ln>
                    <a:noFill/>
                  </a:ln>
                  <a:solidFill>
                    <a:srgbClr val="000000"/>
                  </a:solidFill>
                  <a:effectLst/>
                  <a:uLnTx/>
                  <a:uFillTx/>
                  <a:latin typeface="Calibri"/>
                  <a:ea typeface="+mn-ea"/>
                  <a:cs typeface="+mn-cs"/>
                </a:rPr>
              </a:br>
              <a:r>
                <a:rPr kumimoji="0" lang="en-CA" sz="1200" b="1" i="0" u="none" strike="noStrike" kern="1200" cap="none" spc="0" normalizeH="0" baseline="0" noProof="0" dirty="0">
                  <a:ln>
                    <a:noFill/>
                  </a:ln>
                  <a:solidFill>
                    <a:srgbClr val="000000"/>
                  </a:solidFill>
                  <a:effectLst/>
                  <a:uLnTx/>
                  <a:uFillTx/>
                  <a:latin typeface="Calibri"/>
                  <a:ea typeface="+mn-ea"/>
                  <a:cs typeface="+mn-cs"/>
                </a:rPr>
                <a:t>Continuous Glucose Monitoring”</a:t>
              </a:r>
            </a:p>
          </p:txBody>
        </p:sp>
      </p:grpSp>
      <p:grpSp>
        <p:nvGrpSpPr>
          <p:cNvPr id="5" name="Group 4"/>
          <p:cNvGrpSpPr/>
          <p:nvPr/>
        </p:nvGrpSpPr>
        <p:grpSpPr>
          <a:xfrm>
            <a:off x="7129906" y="3456881"/>
            <a:ext cx="4827853" cy="508563"/>
            <a:chOff x="6402019" y="5424932"/>
            <a:chExt cx="4827853" cy="508563"/>
          </a:xfrm>
        </p:grpSpPr>
        <p:pic>
          <p:nvPicPr>
            <p:cNvPr id="363" name="Picture 362" descr="Image result for diabetes canada">
              <a:extLst>
                <a:ext uri="{FF2B5EF4-FFF2-40B4-BE49-F238E27FC236}">
                  <a16:creationId xmlns:a16="http://schemas.microsoft.com/office/drawing/2014/main" id="{0F38E265-8448-42EB-A057-2C47DE2C30E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0592556" y="5599133"/>
              <a:ext cx="637316" cy="216000"/>
            </a:xfrm>
            <a:prstGeom prst="rect">
              <a:avLst/>
            </a:prstGeom>
            <a:noFill/>
          </p:spPr>
        </p:pic>
        <p:grpSp>
          <p:nvGrpSpPr>
            <p:cNvPr id="370" name="Group 369">
              <a:extLst>
                <a:ext uri="{FF2B5EF4-FFF2-40B4-BE49-F238E27FC236}">
                  <a16:creationId xmlns:a16="http://schemas.microsoft.com/office/drawing/2014/main" id="{3A042337-0D3B-4B26-936F-F03387B5A604}"/>
                </a:ext>
              </a:extLst>
            </p:cNvPr>
            <p:cNvGrpSpPr/>
            <p:nvPr/>
          </p:nvGrpSpPr>
          <p:grpSpPr>
            <a:xfrm>
              <a:off x="6402019" y="5424932"/>
              <a:ext cx="4193044" cy="508563"/>
              <a:chOff x="8627300" y="5187059"/>
              <a:chExt cx="4193043" cy="508563"/>
            </a:xfrm>
          </p:grpSpPr>
          <p:pic>
            <p:nvPicPr>
              <p:cNvPr id="372" name="Graphic 52">
                <a:hlinkClick r:id="rId12"/>
                <a:extLst>
                  <a:ext uri="{FF2B5EF4-FFF2-40B4-BE49-F238E27FC236}">
                    <a16:creationId xmlns:a16="http://schemas.microsoft.com/office/drawing/2014/main" id="{A925F22B-F515-4371-A760-AD516E8262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627300" y="5187059"/>
                <a:ext cx="439615" cy="502418"/>
              </a:xfrm>
              <a:prstGeom prst="rect">
                <a:avLst/>
              </a:prstGeom>
            </p:spPr>
          </p:pic>
          <p:grpSp>
            <p:nvGrpSpPr>
              <p:cNvPr id="373" name="Group 372">
                <a:extLst>
                  <a:ext uri="{FF2B5EF4-FFF2-40B4-BE49-F238E27FC236}">
                    <a16:creationId xmlns:a16="http://schemas.microsoft.com/office/drawing/2014/main" id="{1B981A7E-25A0-460F-B16F-355D8851993A}"/>
                  </a:ext>
                </a:extLst>
              </p:cNvPr>
              <p:cNvGrpSpPr/>
              <p:nvPr/>
            </p:nvGrpSpPr>
            <p:grpSpPr>
              <a:xfrm flipH="1">
                <a:off x="9132988" y="5191622"/>
                <a:ext cx="504000" cy="504000"/>
                <a:chOff x="938380" y="1261836"/>
                <a:chExt cx="504000" cy="504000"/>
              </a:xfrm>
            </p:grpSpPr>
            <p:sp>
              <p:nvSpPr>
                <p:cNvPr id="375" name="Oval 374">
                  <a:hlinkClick r:id="rId12"/>
                  <a:extLst>
                    <a:ext uri="{FF2B5EF4-FFF2-40B4-BE49-F238E27FC236}">
                      <a16:creationId xmlns:a16="http://schemas.microsoft.com/office/drawing/2014/main" id="{08AB4803-BD8B-4C5C-BB23-3AC45BB2FB47}"/>
                    </a:ext>
                  </a:extLst>
                </p:cNvPr>
                <p:cNvSpPr/>
                <p:nvPr/>
              </p:nvSpPr>
              <p:spPr>
                <a:xfrm>
                  <a:off x="938380" y="1261836"/>
                  <a:ext cx="504000" cy="504000"/>
                </a:xfrm>
                <a:prstGeom prst="ellipse">
                  <a:avLst/>
                </a:prstGeom>
                <a:solidFill>
                  <a:schemeClr val="accent4">
                    <a:lumMod val="20000"/>
                    <a:lumOff val="80000"/>
                  </a:schemeClr>
                </a:solid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pic>
              <p:nvPicPr>
                <p:cNvPr id="376" name="Graphic 38" descr="Cursor">
                  <a:hlinkClick r:id="rId12"/>
                  <a:extLst>
                    <a:ext uri="{FF2B5EF4-FFF2-40B4-BE49-F238E27FC236}">
                      <a16:creationId xmlns:a16="http://schemas.microsoft.com/office/drawing/2014/main" id="{AFF3E407-6F0A-4F40-9393-922386EE8F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57844" y="1300156"/>
                  <a:ext cx="461619" cy="461619"/>
                </a:xfrm>
                <a:prstGeom prst="rect">
                  <a:avLst/>
                </a:prstGeom>
              </p:spPr>
            </p:pic>
          </p:grpSp>
          <p:sp>
            <p:nvSpPr>
              <p:cNvPr id="374" name="TextBox 373">
                <a:hlinkClick r:id="rId12"/>
                <a:extLst>
                  <a:ext uri="{FF2B5EF4-FFF2-40B4-BE49-F238E27FC236}">
                    <a16:creationId xmlns:a16="http://schemas.microsoft.com/office/drawing/2014/main" id="{2ED89381-F344-4CBE-899D-D5E4BF87D4AB}"/>
                  </a:ext>
                </a:extLst>
              </p:cNvPr>
              <p:cNvSpPr txBox="1"/>
              <p:nvPr/>
            </p:nvSpPr>
            <p:spPr>
              <a:xfrm>
                <a:off x="9703061" y="5214290"/>
                <a:ext cx="3117282"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Calibri"/>
                    <a:ea typeface="+mn-ea"/>
                    <a:cs typeface="+mn-cs"/>
                  </a:rPr>
                  <a:t>Click to see: </a:t>
                </a:r>
                <a:br>
                  <a:rPr kumimoji="0" lang="en-CA" sz="1200" b="0" i="0" u="none" strike="noStrike" kern="1200" cap="none" spc="0" normalizeH="0" baseline="0" noProof="0" dirty="0">
                    <a:ln>
                      <a:noFill/>
                    </a:ln>
                    <a:solidFill>
                      <a:srgbClr val="000000"/>
                    </a:solidFill>
                    <a:effectLst/>
                    <a:uLnTx/>
                    <a:uFillTx/>
                    <a:latin typeface="Calibri"/>
                    <a:ea typeface="+mn-ea"/>
                    <a:cs typeface="+mn-cs"/>
                  </a:rPr>
                </a:br>
                <a:r>
                  <a:rPr kumimoji="0" lang="en-CA" sz="1200" b="1" i="0" u="none" strike="noStrike" kern="1200" cap="none" spc="0" normalizeH="0" baseline="0" noProof="0" dirty="0">
                    <a:ln>
                      <a:noFill/>
                    </a:ln>
                    <a:solidFill>
                      <a:srgbClr val="000000"/>
                    </a:solidFill>
                    <a:effectLst/>
                    <a:uLnTx/>
                    <a:uFillTx/>
                    <a:latin typeface="Calibri"/>
                    <a:ea typeface="+mn-ea"/>
                    <a:cs typeface="+mn-cs"/>
                  </a:rPr>
                  <a:t>“Diabetes Canada: Flash Glucose Monitoring”</a:t>
                </a:r>
              </a:p>
            </p:txBody>
          </p:sp>
        </p:grpSp>
      </p:grpSp>
      <p:sp>
        <p:nvSpPr>
          <p:cNvPr id="112" name="Rectangle: Rounded Corners 118">
            <a:extLst>
              <a:ext uri="{FF2B5EF4-FFF2-40B4-BE49-F238E27FC236}">
                <a16:creationId xmlns:a16="http://schemas.microsoft.com/office/drawing/2014/main" id="{35D42AC5-2155-4572-A010-6404F8A4E690}"/>
              </a:ext>
            </a:extLst>
          </p:cNvPr>
          <p:cNvSpPr/>
          <p:nvPr/>
        </p:nvSpPr>
        <p:spPr>
          <a:xfrm>
            <a:off x="9493845" y="2340227"/>
            <a:ext cx="2471343" cy="648000"/>
          </a:xfrm>
          <a:prstGeom prst="roundRect">
            <a:avLst/>
          </a:prstGeom>
          <a:solidFill>
            <a:srgbClr val="FDE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232936"/>
                </a:solidFill>
                <a:effectLst/>
                <a:uLnTx/>
                <a:uFillTx/>
                <a:latin typeface="Calibri"/>
                <a:ea typeface="+mn-ea"/>
                <a:cs typeface="+mn-cs"/>
              </a:rPr>
              <a:t>Click to learn more about the clinical benefits of isCGM use </a:t>
            </a:r>
          </a:p>
        </p:txBody>
      </p:sp>
      <p:sp>
        <p:nvSpPr>
          <p:cNvPr id="119" name="Rounded Rectangle 53">
            <a:hlinkClick r:id="rId13" action="ppaction://hlinksldjump"/>
            <a:extLst>
              <a:ext uri="{FF2B5EF4-FFF2-40B4-BE49-F238E27FC236}">
                <a16:creationId xmlns:a16="http://schemas.microsoft.com/office/drawing/2014/main" id="{57AAE3EA-C42F-4EE0-8B97-6D649BD23E44}"/>
              </a:ext>
            </a:extLst>
          </p:cNvPr>
          <p:cNvSpPr/>
          <p:nvPr/>
        </p:nvSpPr>
        <p:spPr>
          <a:xfrm>
            <a:off x="8063138" y="2340227"/>
            <a:ext cx="900000" cy="648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232936"/>
                </a:solidFill>
                <a:effectLst/>
                <a:uLnTx/>
                <a:uFillTx/>
                <a:latin typeface="Calibri"/>
                <a:ea typeface="+mn-ea"/>
                <a:cs typeface="+mn-cs"/>
              </a:rPr>
              <a:t>T2D</a:t>
            </a:r>
          </a:p>
        </p:txBody>
      </p:sp>
      <p:sp>
        <p:nvSpPr>
          <p:cNvPr id="120" name="Oval 119">
            <a:extLst>
              <a:ext uri="{FF2B5EF4-FFF2-40B4-BE49-F238E27FC236}">
                <a16:creationId xmlns:a16="http://schemas.microsoft.com/office/drawing/2014/main" id="{0EFE6FC4-2C84-4D0A-BE0A-E91D38F7BFE9}"/>
              </a:ext>
            </a:extLst>
          </p:cNvPr>
          <p:cNvSpPr/>
          <p:nvPr/>
        </p:nvSpPr>
        <p:spPr>
          <a:xfrm flipH="1">
            <a:off x="8845263" y="2435330"/>
            <a:ext cx="504000" cy="504000"/>
          </a:xfrm>
          <a:prstGeom prst="ellipse">
            <a:avLst/>
          </a:prstGeom>
          <a:solidFill>
            <a:schemeClr val="accent4">
              <a:lumMod val="20000"/>
              <a:lumOff val="80000"/>
            </a:schemeClr>
          </a:solid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pic>
        <p:nvPicPr>
          <p:cNvPr id="121" name="Graphic 117" descr="Cursor">
            <a:hlinkClick r:id="rId13" action="ppaction://hlinksldjump"/>
            <a:extLst>
              <a:ext uri="{FF2B5EF4-FFF2-40B4-BE49-F238E27FC236}">
                <a16:creationId xmlns:a16="http://schemas.microsoft.com/office/drawing/2014/main" id="{EC3EF5A2-8BC6-4E27-BD20-BAE7726711B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80417" y="2465450"/>
            <a:ext cx="461620" cy="461620"/>
          </a:xfrm>
          <a:prstGeom prst="rect">
            <a:avLst/>
          </a:prstGeom>
        </p:spPr>
      </p:pic>
      <p:grpSp>
        <p:nvGrpSpPr>
          <p:cNvPr id="122" name="Group 121"/>
          <p:cNvGrpSpPr>
            <a:grpSpLocks noChangeAspect="1"/>
          </p:cNvGrpSpPr>
          <p:nvPr/>
        </p:nvGrpSpPr>
        <p:grpSpPr>
          <a:xfrm>
            <a:off x="7141220" y="2360202"/>
            <a:ext cx="800910" cy="576000"/>
            <a:chOff x="6029873" y="1006191"/>
            <a:chExt cx="791406" cy="569166"/>
          </a:xfrm>
        </p:grpSpPr>
        <p:grpSp>
          <p:nvGrpSpPr>
            <p:cNvPr id="123" name="Group 122">
              <a:extLst>
                <a:ext uri="{FF2B5EF4-FFF2-40B4-BE49-F238E27FC236}">
                  <a16:creationId xmlns:a16="http://schemas.microsoft.com/office/drawing/2014/main" id="{8F2ECB74-9011-4475-927A-712B35FF22FB}"/>
                </a:ext>
              </a:extLst>
            </p:cNvPr>
            <p:cNvGrpSpPr/>
            <p:nvPr/>
          </p:nvGrpSpPr>
          <p:grpSpPr>
            <a:xfrm>
              <a:off x="6029873" y="1006191"/>
              <a:ext cx="432000" cy="569166"/>
              <a:chOff x="5650145" y="1055777"/>
              <a:chExt cx="432000" cy="569166"/>
            </a:xfrm>
          </p:grpSpPr>
          <p:grpSp>
            <p:nvGrpSpPr>
              <p:cNvPr id="126" name="Group 125">
                <a:extLst>
                  <a:ext uri="{FF2B5EF4-FFF2-40B4-BE49-F238E27FC236}">
                    <a16:creationId xmlns:a16="http://schemas.microsoft.com/office/drawing/2014/main" id="{C4169ECD-7DC4-4D77-8DC7-9A0F1C457E80}"/>
                  </a:ext>
                </a:extLst>
              </p:cNvPr>
              <p:cNvGrpSpPr/>
              <p:nvPr/>
            </p:nvGrpSpPr>
            <p:grpSpPr>
              <a:xfrm>
                <a:off x="5650145" y="1055777"/>
                <a:ext cx="432000" cy="569166"/>
                <a:chOff x="9635952" y="2500269"/>
                <a:chExt cx="731136" cy="1059795"/>
              </a:xfrm>
              <a:noFill/>
            </p:grpSpPr>
            <p:sp>
              <p:nvSpPr>
                <p:cNvPr id="128" name="Flowchart: Terminator 127">
                  <a:extLst>
                    <a:ext uri="{FF2B5EF4-FFF2-40B4-BE49-F238E27FC236}">
                      <a16:creationId xmlns:a16="http://schemas.microsoft.com/office/drawing/2014/main" id="{3E49C875-A88D-4D9A-9C18-1E4C567EE764}"/>
                    </a:ext>
                  </a:extLst>
                </p:cNvPr>
                <p:cNvSpPr/>
                <p:nvPr/>
              </p:nvSpPr>
              <p:spPr>
                <a:xfrm>
                  <a:off x="9635952" y="2500269"/>
                  <a:ext cx="731136" cy="1059795"/>
                </a:xfrm>
                <a:prstGeom prst="flowChartTerminator">
                  <a:avLst/>
                </a:prstGeom>
                <a:grp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sp>
              <p:nvSpPr>
                <p:cNvPr id="129" name="Flowchart: Alternate Process 128">
                  <a:extLst>
                    <a:ext uri="{FF2B5EF4-FFF2-40B4-BE49-F238E27FC236}">
                      <a16:creationId xmlns:a16="http://schemas.microsoft.com/office/drawing/2014/main" id="{B5F88D02-52C4-40B3-9275-581AFF70EE88}"/>
                    </a:ext>
                  </a:extLst>
                </p:cNvPr>
                <p:cNvSpPr/>
                <p:nvPr/>
              </p:nvSpPr>
              <p:spPr>
                <a:xfrm>
                  <a:off x="9789984" y="2614021"/>
                  <a:ext cx="432000" cy="482634"/>
                </a:xfrm>
                <a:prstGeom prst="flowChartAlternateProcess">
                  <a:avLst/>
                </a:prstGeom>
                <a:grp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30" name="Flowchart: Delay 129">
                  <a:extLst>
                    <a:ext uri="{FF2B5EF4-FFF2-40B4-BE49-F238E27FC236}">
                      <a16:creationId xmlns:a16="http://schemas.microsoft.com/office/drawing/2014/main" id="{2BAF5A4D-757D-4174-A6E7-D4287A1D9961}"/>
                    </a:ext>
                  </a:extLst>
                </p:cNvPr>
                <p:cNvSpPr/>
                <p:nvPr/>
              </p:nvSpPr>
              <p:spPr>
                <a:xfrm rot="16200000">
                  <a:off x="9930179" y="3308064"/>
                  <a:ext cx="144000" cy="360000"/>
                </a:xfrm>
                <a:prstGeom prst="flowChartDelay">
                  <a:avLst/>
                </a:prstGeom>
                <a:grp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sp>
            <p:nvSpPr>
              <p:cNvPr id="127" name="Oval 126">
                <a:extLst>
                  <a:ext uri="{FF2B5EF4-FFF2-40B4-BE49-F238E27FC236}">
                    <a16:creationId xmlns:a16="http://schemas.microsoft.com/office/drawing/2014/main" id="{FB95D2AC-F158-4943-B841-06F3E9F745A1}"/>
                  </a:ext>
                </a:extLst>
              </p:cNvPr>
              <p:cNvSpPr/>
              <p:nvPr/>
            </p:nvSpPr>
            <p:spPr>
              <a:xfrm>
                <a:off x="5921476" y="1416911"/>
                <a:ext cx="108000" cy="1080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sp>
          <p:nvSpPr>
            <p:cNvPr id="124" name="Oval 123">
              <a:extLst>
                <a:ext uri="{FF2B5EF4-FFF2-40B4-BE49-F238E27FC236}">
                  <a16:creationId xmlns:a16="http://schemas.microsoft.com/office/drawing/2014/main" id="{083FF8F0-75DD-40C6-8CAF-D6C877FFDF6A}"/>
                </a:ext>
              </a:extLst>
            </p:cNvPr>
            <p:cNvSpPr/>
            <p:nvPr/>
          </p:nvSpPr>
          <p:spPr>
            <a:xfrm>
              <a:off x="6572909" y="1224811"/>
              <a:ext cx="248370" cy="242691"/>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25" name="Oval 124">
              <a:extLst>
                <a:ext uri="{FF2B5EF4-FFF2-40B4-BE49-F238E27FC236}">
                  <a16:creationId xmlns:a16="http://schemas.microsoft.com/office/drawing/2014/main" id="{FB34DE79-7475-410E-96B3-012899E09512}"/>
                </a:ext>
              </a:extLst>
            </p:cNvPr>
            <p:cNvSpPr/>
            <p:nvPr/>
          </p:nvSpPr>
          <p:spPr>
            <a:xfrm>
              <a:off x="6681065" y="1332967"/>
              <a:ext cx="36000" cy="36000"/>
            </a:xfrm>
            <a:prstGeom prst="ellipse">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sp>
        <p:nvSpPr>
          <p:cNvPr id="6" name="Rounded Rectangle 5"/>
          <p:cNvSpPr/>
          <p:nvPr/>
        </p:nvSpPr>
        <p:spPr>
          <a:xfrm>
            <a:off x="7050796" y="1963772"/>
            <a:ext cx="5004979" cy="2087833"/>
          </a:xfrm>
          <a:prstGeom prst="roundRect">
            <a:avLst>
              <a:gd name="adj" fmla="val 6747"/>
            </a:avLst>
          </a:prstGeom>
          <a:noFill/>
          <a:ln w="1905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30" name="Picture 229" descr="Image result for diabetes canada">
            <a:extLst>
              <a:ext uri="{FF2B5EF4-FFF2-40B4-BE49-F238E27FC236}">
                <a16:creationId xmlns:a16="http://schemas.microsoft.com/office/drawing/2014/main" id="{0F38E265-8448-42EB-A057-2C47DE2C30E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11320443" y="5799370"/>
            <a:ext cx="637316" cy="216000"/>
          </a:xfrm>
          <a:prstGeom prst="rect">
            <a:avLst/>
          </a:prstGeom>
          <a:noFill/>
        </p:spPr>
      </p:pic>
      <p:sp>
        <p:nvSpPr>
          <p:cNvPr id="241" name="Rounded Rectangle 53">
            <a:hlinkClick r:id="rId14" action="ppaction://hlinksldjump"/>
            <a:extLst>
              <a:ext uri="{FF2B5EF4-FFF2-40B4-BE49-F238E27FC236}">
                <a16:creationId xmlns:a16="http://schemas.microsoft.com/office/drawing/2014/main" id="{57AAE3EA-C42F-4EE0-8B97-6D649BD23E44}"/>
              </a:ext>
            </a:extLst>
          </p:cNvPr>
          <p:cNvSpPr/>
          <p:nvPr/>
        </p:nvSpPr>
        <p:spPr>
          <a:xfrm>
            <a:off x="8067016" y="4559493"/>
            <a:ext cx="900000" cy="648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232936"/>
                </a:solidFill>
                <a:effectLst/>
                <a:uLnTx/>
                <a:uFillTx/>
                <a:latin typeface="Calibri"/>
                <a:ea typeface="+mn-ea"/>
                <a:cs typeface="+mn-cs"/>
              </a:rPr>
              <a:t>T2D</a:t>
            </a:r>
          </a:p>
        </p:txBody>
      </p:sp>
      <p:sp>
        <p:nvSpPr>
          <p:cNvPr id="242" name="Oval 241">
            <a:extLst>
              <a:ext uri="{FF2B5EF4-FFF2-40B4-BE49-F238E27FC236}">
                <a16:creationId xmlns:a16="http://schemas.microsoft.com/office/drawing/2014/main" id="{0EFE6FC4-2C84-4D0A-BE0A-E91D38F7BFE9}"/>
              </a:ext>
            </a:extLst>
          </p:cNvPr>
          <p:cNvSpPr/>
          <p:nvPr/>
        </p:nvSpPr>
        <p:spPr>
          <a:xfrm flipH="1">
            <a:off x="8849141" y="4654596"/>
            <a:ext cx="504000" cy="504000"/>
          </a:xfrm>
          <a:prstGeom prst="ellipse">
            <a:avLst/>
          </a:prstGeom>
          <a:solidFill>
            <a:schemeClr val="accent4">
              <a:lumMod val="20000"/>
              <a:lumOff val="80000"/>
            </a:schemeClr>
          </a:solid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pic>
        <p:nvPicPr>
          <p:cNvPr id="243" name="Graphic 117" descr="Cursor">
            <a:hlinkClick r:id="rId14" action="ppaction://hlinksldjump"/>
            <a:extLst>
              <a:ext uri="{FF2B5EF4-FFF2-40B4-BE49-F238E27FC236}">
                <a16:creationId xmlns:a16="http://schemas.microsoft.com/office/drawing/2014/main" id="{EC3EF5A2-8BC6-4E27-BD20-BAE7726711B8}"/>
              </a:ext>
            </a:extLst>
          </p:cNvPr>
          <p:cNvPicPr>
            <a:picLocks noChangeAspect="1"/>
          </p:cNvPicPr>
          <p:nvPr/>
        </p:nvPicPr>
        <p:blipFill>
          <a:blip r:embed="rId9" cstate="hq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884295" y="4684716"/>
            <a:ext cx="461620" cy="461620"/>
          </a:xfrm>
          <a:prstGeom prst="rect">
            <a:avLst/>
          </a:prstGeom>
        </p:spPr>
      </p:pic>
      <p:sp>
        <p:nvSpPr>
          <p:cNvPr id="256" name="Rounded Rectangle 255"/>
          <p:cNvSpPr/>
          <p:nvPr/>
        </p:nvSpPr>
        <p:spPr>
          <a:xfrm>
            <a:off x="7050796" y="4132060"/>
            <a:ext cx="5004979" cy="2087833"/>
          </a:xfrm>
          <a:prstGeom prst="roundRect">
            <a:avLst>
              <a:gd name="adj" fmla="val 6747"/>
            </a:avLst>
          </a:prstGeom>
          <a:noFill/>
          <a:ln w="19050">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257" name="Group 256">
            <a:extLst>
              <a:ext uri="{FF2B5EF4-FFF2-40B4-BE49-F238E27FC236}">
                <a16:creationId xmlns:a16="http://schemas.microsoft.com/office/drawing/2014/main" id="{6487B043-0545-4C57-8B0C-5F738A88D1F6}"/>
              </a:ext>
            </a:extLst>
          </p:cNvPr>
          <p:cNvGrpSpPr>
            <a:grpSpLocks noChangeAspect="1"/>
          </p:cNvGrpSpPr>
          <p:nvPr/>
        </p:nvGrpSpPr>
        <p:grpSpPr>
          <a:xfrm>
            <a:off x="7127577" y="4655431"/>
            <a:ext cx="828196" cy="432000"/>
            <a:chOff x="4336026" y="737419"/>
            <a:chExt cx="727587" cy="379521"/>
          </a:xfrm>
        </p:grpSpPr>
        <p:sp>
          <p:nvSpPr>
            <p:cNvPr id="258" name="Rectangle: Rounded Corners 90">
              <a:extLst>
                <a:ext uri="{FF2B5EF4-FFF2-40B4-BE49-F238E27FC236}">
                  <a16:creationId xmlns:a16="http://schemas.microsoft.com/office/drawing/2014/main" id="{0945A83B-B5B9-427E-B6F8-B61D529AFF37}"/>
                </a:ext>
              </a:extLst>
            </p:cNvPr>
            <p:cNvSpPr/>
            <p:nvPr/>
          </p:nvSpPr>
          <p:spPr>
            <a:xfrm>
              <a:off x="4336026" y="737419"/>
              <a:ext cx="727587" cy="379521"/>
            </a:xfrm>
            <a:prstGeom prst="roundRect">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sp>
          <p:nvSpPr>
            <p:cNvPr id="259" name="Rectangle 258">
              <a:extLst>
                <a:ext uri="{FF2B5EF4-FFF2-40B4-BE49-F238E27FC236}">
                  <a16:creationId xmlns:a16="http://schemas.microsoft.com/office/drawing/2014/main" id="{E7C14E2A-0F08-41AB-93EF-28EC6D5E0A73}"/>
                </a:ext>
              </a:extLst>
            </p:cNvPr>
            <p:cNvSpPr/>
            <p:nvPr/>
          </p:nvSpPr>
          <p:spPr>
            <a:xfrm>
              <a:off x="4385186" y="793831"/>
              <a:ext cx="340977" cy="272782"/>
            </a:xfrm>
            <a:prstGeom prst="rect">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60" name="Group 259">
              <a:extLst>
                <a:ext uri="{FF2B5EF4-FFF2-40B4-BE49-F238E27FC236}">
                  <a16:creationId xmlns:a16="http://schemas.microsoft.com/office/drawing/2014/main" id="{2EC9B2CC-90B9-4AD4-96D2-C92CBF342653}"/>
                </a:ext>
              </a:extLst>
            </p:cNvPr>
            <p:cNvGrpSpPr/>
            <p:nvPr/>
          </p:nvGrpSpPr>
          <p:grpSpPr>
            <a:xfrm>
              <a:off x="4798141" y="819450"/>
              <a:ext cx="216000" cy="216000"/>
              <a:chOff x="6753110" y="4831726"/>
              <a:chExt cx="216000" cy="216000"/>
            </a:xfrm>
          </p:grpSpPr>
          <p:sp>
            <p:nvSpPr>
              <p:cNvPr id="261" name="Oval 260">
                <a:extLst>
                  <a:ext uri="{FF2B5EF4-FFF2-40B4-BE49-F238E27FC236}">
                    <a16:creationId xmlns:a16="http://schemas.microsoft.com/office/drawing/2014/main" id="{73974064-7E03-4A7C-B394-85EF7E22D5E2}"/>
                  </a:ext>
                </a:extLst>
              </p:cNvPr>
              <p:cNvSpPr/>
              <p:nvPr/>
            </p:nvSpPr>
            <p:spPr>
              <a:xfrm>
                <a:off x="6753110" y="4831726"/>
                <a:ext cx="216000" cy="216000"/>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262" name="Straight Connector 261">
                <a:extLst>
                  <a:ext uri="{FF2B5EF4-FFF2-40B4-BE49-F238E27FC236}">
                    <a16:creationId xmlns:a16="http://schemas.microsoft.com/office/drawing/2014/main" id="{9B836906-3ED1-487A-8A8D-1220B6B6BE8A}"/>
                  </a:ext>
                </a:extLst>
              </p:cNvPr>
              <p:cNvCxnSpPr>
                <a:stCxn id="261" idx="1"/>
                <a:endCxn id="261" idx="5"/>
              </p:cNvCxnSpPr>
              <p:nvPr/>
            </p:nvCxnSpPr>
            <p:spPr>
              <a:xfrm>
                <a:off x="6784743" y="4863359"/>
                <a:ext cx="152735" cy="15273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3" name="Straight Connector 262">
                <a:extLst>
                  <a:ext uri="{FF2B5EF4-FFF2-40B4-BE49-F238E27FC236}">
                    <a16:creationId xmlns:a16="http://schemas.microsoft.com/office/drawing/2014/main" id="{B223E492-F219-4200-B5B9-539AA82B82C6}"/>
                  </a:ext>
                </a:extLst>
              </p:cNvPr>
              <p:cNvCxnSpPr>
                <a:stCxn id="261" idx="7"/>
                <a:endCxn id="261" idx="3"/>
              </p:cNvCxnSpPr>
              <p:nvPr/>
            </p:nvCxnSpPr>
            <p:spPr>
              <a:xfrm flipH="1">
                <a:off x="6784743" y="4863359"/>
                <a:ext cx="152735" cy="152735"/>
              </a:xfrm>
              <a:prstGeom prst="line">
                <a:avLst/>
              </a:prstGeom>
              <a:ln w="19050">
                <a:solidFill>
                  <a:schemeClr val="tx2"/>
                </a:solidFill>
              </a:ln>
            </p:spPr>
            <p:style>
              <a:lnRef idx="1">
                <a:schemeClr val="accent1"/>
              </a:lnRef>
              <a:fillRef idx="0">
                <a:schemeClr val="accent1"/>
              </a:fillRef>
              <a:effectRef idx="0">
                <a:schemeClr val="accent1"/>
              </a:effectRef>
              <a:fontRef idx="minor">
                <a:schemeClr val="tx1"/>
              </a:fontRef>
            </p:style>
          </p:cxnSp>
          <p:sp>
            <p:nvSpPr>
              <p:cNvPr id="264" name="Oval 263">
                <a:extLst>
                  <a:ext uri="{FF2B5EF4-FFF2-40B4-BE49-F238E27FC236}">
                    <a16:creationId xmlns:a16="http://schemas.microsoft.com/office/drawing/2014/main" id="{51E51B8B-48C8-4C9E-B19F-5E9E82CA1266}"/>
                  </a:ext>
                </a:extLst>
              </p:cNvPr>
              <p:cNvSpPr/>
              <p:nvPr/>
            </p:nvSpPr>
            <p:spPr>
              <a:xfrm>
                <a:off x="6800376" y="4885103"/>
                <a:ext cx="120182" cy="120182"/>
              </a:xfrm>
              <a:prstGeom prst="ellipse">
                <a:avLst/>
              </a:prstGeom>
              <a:solidFill>
                <a:schemeClr val="bg1"/>
              </a:solid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grpSp>
      </p:grpSp>
      <p:sp>
        <p:nvSpPr>
          <p:cNvPr id="140" name="Rectangle: Rounded Corners 118">
            <a:extLst>
              <a:ext uri="{FF2B5EF4-FFF2-40B4-BE49-F238E27FC236}">
                <a16:creationId xmlns:a16="http://schemas.microsoft.com/office/drawing/2014/main" id="{35D42AC5-2155-4572-A010-6404F8A4E690}"/>
              </a:ext>
            </a:extLst>
          </p:cNvPr>
          <p:cNvSpPr/>
          <p:nvPr/>
        </p:nvSpPr>
        <p:spPr>
          <a:xfrm>
            <a:off x="9493845" y="4559493"/>
            <a:ext cx="2471343" cy="648000"/>
          </a:xfrm>
          <a:prstGeom prst="roundRect">
            <a:avLst/>
          </a:prstGeom>
          <a:solidFill>
            <a:srgbClr val="FDE47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232936"/>
                </a:solidFill>
                <a:effectLst/>
                <a:uLnTx/>
                <a:uFillTx/>
                <a:latin typeface="Calibri"/>
                <a:ea typeface="+mn-ea"/>
                <a:cs typeface="+mn-cs"/>
              </a:rPr>
              <a:t>Click to learn more about the clinical benefits of rtCGM use </a:t>
            </a:r>
          </a:p>
        </p:txBody>
      </p:sp>
      <p:sp>
        <p:nvSpPr>
          <p:cNvPr id="135" name="TextBox 134">
            <a:extLst>
              <a:ext uri="{FF2B5EF4-FFF2-40B4-BE49-F238E27FC236}">
                <a16:creationId xmlns:a16="http://schemas.microsoft.com/office/drawing/2014/main" id="{9040A1F5-18AA-40D8-A45D-E40A7BEEAC4B}"/>
              </a:ext>
            </a:extLst>
          </p:cNvPr>
          <p:cNvSpPr txBox="1"/>
          <p:nvPr/>
        </p:nvSpPr>
        <p:spPr bwMode="auto">
          <a:xfrm rot="10800000">
            <a:off x="5252777" y="3058720"/>
            <a:ext cx="369332" cy="1352447"/>
          </a:xfrm>
          <a:prstGeom prst="rect">
            <a:avLst/>
          </a:prstGeom>
          <a:noFill/>
        </p:spPr>
        <p:txBody>
          <a:bodyPr vert="vert270"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B050"/>
                </a:solidFill>
                <a:effectLst/>
                <a:uLnTx/>
                <a:uFillTx/>
                <a:latin typeface="Calibri"/>
                <a:ea typeface="ヒラギノ角ゴ Pro W3" pitchFamily="110" charset="-128"/>
                <a:cs typeface="+mn-cs"/>
              </a:rPr>
              <a:t>Ideal range</a:t>
            </a:r>
          </a:p>
        </p:txBody>
      </p:sp>
      <p:grpSp>
        <p:nvGrpSpPr>
          <p:cNvPr id="143" name="Group 142"/>
          <p:cNvGrpSpPr/>
          <p:nvPr/>
        </p:nvGrpSpPr>
        <p:grpSpPr>
          <a:xfrm>
            <a:off x="289162" y="5280126"/>
            <a:ext cx="5015658" cy="646331"/>
            <a:chOff x="289162" y="5081820"/>
            <a:chExt cx="5015658" cy="646331"/>
          </a:xfrm>
        </p:grpSpPr>
        <p:pic>
          <p:nvPicPr>
            <p:cNvPr id="144" name="Picture 143" descr="Image result for diabetes canada">
              <a:extLst>
                <a:ext uri="{FF2B5EF4-FFF2-40B4-BE49-F238E27FC236}">
                  <a16:creationId xmlns:a16="http://schemas.microsoft.com/office/drawing/2014/main" id="{0F38E265-8448-42EB-A057-2C47DE2C30E3}"/>
                </a:ext>
              </a:extLst>
            </p:cNvPr>
            <p:cNvPicPr>
              <a:picLocks noChangeAspect="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4667504" y="5296985"/>
              <a:ext cx="637316" cy="216000"/>
            </a:xfrm>
            <a:prstGeom prst="rect">
              <a:avLst/>
            </a:prstGeom>
            <a:noFill/>
          </p:spPr>
        </p:pic>
        <p:pic>
          <p:nvPicPr>
            <p:cNvPr id="145" name="Graphic 52">
              <a:hlinkClick r:id="rId15"/>
              <a:extLst>
                <a:ext uri="{FF2B5EF4-FFF2-40B4-BE49-F238E27FC236}">
                  <a16:creationId xmlns:a16="http://schemas.microsoft.com/office/drawing/2014/main" id="{A925F22B-F515-4371-A760-AD516E826291}"/>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89162" y="5153776"/>
              <a:ext cx="439615" cy="502418"/>
            </a:xfrm>
            <a:prstGeom prst="rect">
              <a:avLst/>
            </a:prstGeom>
          </p:spPr>
        </p:pic>
        <p:grpSp>
          <p:nvGrpSpPr>
            <p:cNvPr id="146" name="Group 145">
              <a:extLst>
                <a:ext uri="{FF2B5EF4-FFF2-40B4-BE49-F238E27FC236}">
                  <a16:creationId xmlns:a16="http://schemas.microsoft.com/office/drawing/2014/main" id="{1B981A7E-25A0-460F-B16F-355D8851993A}"/>
                </a:ext>
              </a:extLst>
            </p:cNvPr>
            <p:cNvGrpSpPr/>
            <p:nvPr/>
          </p:nvGrpSpPr>
          <p:grpSpPr>
            <a:xfrm flipH="1">
              <a:off x="794850" y="5152985"/>
              <a:ext cx="504000" cy="504000"/>
              <a:chOff x="938380" y="1261836"/>
              <a:chExt cx="504000" cy="504000"/>
            </a:xfrm>
          </p:grpSpPr>
          <p:sp>
            <p:nvSpPr>
              <p:cNvPr id="148" name="Oval 147">
                <a:extLst>
                  <a:ext uri="{FF2B5EF4-FFF2-40B4-BE49-F238E27FC236}">
                    <a16:creationId xmlns:a16="http://schemas.microsoft.com/office/drawing/2014/main" id="{08AB4803-BD8B-4C5C-BB23-3AC45BB2FB47}"/>
                  </a:ext>
                </a:extLst>
              </p:cNvPr>
              <p:cNvSpPr/>
              <p:nvPr/>
            </p:nvSpPr>
            <p:spPr>
              <a:xfrm>
                <a:off x="938380" y="1261836"/>
                <a:ext cx="504000" cy="504000"/>
              </a:xfrm>
              <a:prstGeom prst="ellipse">
                <a:avLst/>
              </a:prstGeom>
              <a:solidFill>
                <a:schemeClr val="accent4">
                  <a:lumMod val="20000"/>
                  <a:lumOff val="80000"/>
                </a:schemeClr>
              </a:solid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pic>
            <p:nvPicPr>
              <p:cNvPr id="176" name="Graphic 38" descr="Cursor">
                <a:hlinkClick r:id="rId15"/>
                <a:extLst>
                  <a:ext uri="{FF2B5EF4-FFF2-40B4-BE49-F238E27FC236}">
                    <a16:creationId xmlns:a16="http://schemas.microsoft.com/office/drawing/2014/main" id="{AFF3E407-6F0A-4F40-9393-922386EE8FAD}"/>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flipH="1">
                <a:off x="957844" y="1300156"/>
                <a:ext cx="461619" cy="461619"/>
              </a:xfrm>
              <a:prstGeom prst="rect">
                <a:avLst/>
              </a:prstGeom>
            </p:spPr>
          </p:pic>
        </p:grpSp>
        <p:sp>
          <p:nvSpPr>
            <p:cNvPr id="147" name="TextBox 146">
              <a:hlinkClick r:id="rId15"/>
              <a:extLst>
                <a:ext uri="{FF2B5EF4-FFF2-40B4-BE49-F238E27FC236}">
                  <a16:creationId xmlns:a16="http://schemas.microsoft.com/office/drawing/2014/main" id="{2ED89381-F344-4CBE-899D-D5E4BF87D4AB}"/>
                </a:ext>
              </a:extLst>
            </p:cNvPr>
            <p:cNvSpPr txBox="1"/>
            <p:nvPr/>
          </p:nvSpPr>
          <p:spPr>
            <a:xfrm>
              <a:off x="1364923" y="5081820"/>
              <a:ext cx="346225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Calibri"/>
                  <a:ea typeface="+mn-ea"/>
                  <a:cs typeface="+mn-cs"/>
                </a:rPr>
                <a:t>Click to see: </a:t>
              </a:r>
              <a:br>
                <a:rPr kumimoji="0" lang="en-CA" sz="1200" b="0" i="0" u="none" strike="noStrike" kern="1200" cap="none" spc="0" normalizeH="0" baseline="0" noProof="0" dirty="0">
                  <a:ln>
                    <a:noFill/>
                  </a:ln>
                  <a:solidFill>
                    <a:srgbClr val="000000"/>
                  </a:solidFill>
                  <a:effectLst/>
                  <a:uLnTx/>
                  <a:uFillTx/>
                  <a:latin typeface="Calibri"/>
                  <a:ea typeface="+mn-ea"/>
                  <a:cs typeface="+mn-cs"/>
                </a:rPr>
              </a:br>
              <a:r>
                <a:rPr kumimoji="0" lang="en-CA" sz="1200" b="1" i="0" u="none" strike="noStrike" kern="1200" cap="none" spc="0" normalizeH="0" baseline="0" noProof="0" dirty="0">
                  <a:ln>
                    <a:noFill/>
                  </a:ln>
                  <a:solidFill>
                    <a:srgbClr val="000000"/>
                  </a:solidFill>
                  <a:effectLst/>
                  <a:uLnTx/>
                  <a:uFillTx/>
                  <a:latin typeface="Calibri"/>
                  <a:ea typeface="+mn-ea"/>
                  <a:cs typeface="+mn-cs"/>
                </a:rPr>
                <a:t>“Diabetes Canada: Blood Glucose Monitoring in Adults and Children with Diabetes: Update 2021”</a:t>
              </a:r>
            </a:p>
          </p:txBody>
        </p:sp>
      </p:grpSp>
    </p:spTree>
    <p:extLst>
      <p:ext uri="{BB962C8B-B14F-4D97-AF65-F5344CB8AC3E}">
        <p14:creationId xmlns:p14="http://schemas.microsoft.com/office/powerpoint/2010/main" val="4177086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3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2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24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45"/>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47"/>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324"/>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330"/>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25"/>
                                        </p:tgtEl>
                                        <p:attrNameLst>
                                          <p:attrName>style.visibility</p:attrName>
                                        </p:attrNameLst>
                                      </p:cBhvr>
                                      <p:to>
                                        <p:strVal val="visible"/>
                                      </p:to>
                                    </p:set>
                                    <p:animEffect transition="in" filter="wipe(left)">
                                      <p:cBhvr>
                                        <p:cTn id="27" dur="1000"/>
                                        <p:tgtEl>
                                          <p:spTgt spid="225"/>
                                        </p:tgtEl>
                                      </p:cBhvr>
                                    </p:animEffect>
                                  </p:childTnLst>
                                </p:cTn>
                              </p:par>
                              <p:par>
                                <p:cTn id="28" presetID="1" presetClass="entr" presetSubtype="0" fill="hold" nodeType="withEffect">
                                  <p:stCondLst>
                                    <p:cond delay="0"/>
                                  </p:stCondLst>
                                  <p:childTnLst>
                                    <p:set>
                                      <p:cBhvr>
                                        <p:cTn id="29" dur="1" fill="hold">
                                          <p:stCondLst>
                                            <p:cond delay="0"/>
                                          </p:stCondLst>
                                        </p:cTn>
                                        <p:tgtEl>
                                          <p:spTgt spid="340"/>
                                        </p:tgtEl>
                                        <p:attrNameLst>
                                          <p:attrName>style.visibility</p:attrName>
                                        </p:attrNameLst>
                                      </p:cBhvr>
                                      <p:to>
                                        <p:strVal val="visible"/>
                                      </p:to>
                                    </p:set>
                                  </p:childTnLst>
                                </p:cTn>
                              </p:par>
                              <p:par>
                                <p:cTn id="30" presetID="1" presetClass="entr" presetSubtype="0" fill="hold" grpId="0" nodeType="withEffect">
                                  <p:stCondLst>
                                    <p:cond delay="0"/>
                                  </p:stCondLst>
                                  <p:childTnLst>
                                    <p:set>
                                      <p:cBhvr>
                                        <p:cTn id="31" dur="1" fill="hold">
                                          <p:stCondLst>
                                            <p:cond delay="0"/>
                                          </p:stCondLst>
                                        </p:cTn>
                                        <p:tgtEl>
                                          <p:spTgt spid="8"/>
                                        </p:tgtEl>
                                        <p:attrNameLst>
                                          <p:attrName>style.visibility</p:attrName>
                                        </p:attrNameLst>
                                      </p:cBhvr>
                                      <p:to>
                                        <p:strVal val="visible"/>
                                      </p:to>
                                    </p:set>
                                  </p:childTnLst>
                                </p:cTn>
                              </p:par>
                              <p:par>
                                <p:cTn id="32" presetID="1" presetClass="entr" presetSubtype="0" fill="hold" nodeType="withEffect">
                                  <p:stCondLst>
                                    <p:cond delay="0"/>
                                  </p:stCondLst>
                                  <p:childTnLst>
                                    <p:set>
                                      <p:cBhvr>
                                        <p:cTn id="33" dur="1" fill="hold">
                                          <p:stCondLst>
                                            <p:cond delay="0"/>
                                          </p:stCondLst>
                                        </p:cTn>
                                        <p:tgtEl>
                                          <p:spTgt spid="331"/>
                                        </p:tgtEl>
                                        <p:attrNameLst>
                                          <p:attrName>style.visibility</p:attrName>
                                        </p:attrNameLst>
                                      </p:cBhvr>
                                      <p:to>
                                        <p:strVal val="visible"/>
                                      </p:to>
                                    </p:set>
                                  </p:childTnLst>
                                </p:cTn>
                              </p:par>
                              <p:par>
                                <p:cTn id="34" presetID="1"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childTnLst>
                                </p:cTn>
                              </p:par>
                              <p:par>
                                <p:cTn id="36" presetID="1" presetClass="entr" presetSubtype="0" fill="hold" grpId="0" nodeType="withEffect">
                                  <p:stCondLst>
                                    <p:cond delay="0"/>
                                  </p:stCondLst>
                                  <p:childTnLst>
                                    <p:set>
                                      <p:cBhvr>
                                        <p:cTn id="37" dur="1" fill="hold">
                                          <p:stCondLst>
                                            <p:cond delay="0"/>
                                          </p:stCondLst>
                                        </p:cTn>
                                        <p:tgtEl>
                                          <p:spTgt spid="349"/>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48"/>
                                        </p:tgtEl>
                                        <p:attrNameLst>
                                          <p:attrName>style.visibility</p:attrName>
                                        </p:attrNameLst>
                                      </p:cBhvr>
                                      <p:to>
                                        <p:strVal val="visible"/>
                                      </p:to>
                                    </p:set>
                                  </p:childTnLst>
                                </p:cTn>
                              </p:par>
                            </p:childTnLst>
                          </p:cTn>
                        </p:par>
                        <p:par>
                          <p:cTn id="42" fill="hold">
                            <p:stCondLst>
                              <p:cond delay="0"/>
                            </p:stCondLst>
                            <p:childTnLst>
                              <p:par>
                                <p:cTn id="43" presetID="1" presetClass="entr" presetSubtype="0" fill="hold" grpId="0" nodeType="afterEffect">
                                  <p:stCondLst>
                                    <p:cond delay="0"/>
                                  </p:stCondLst>
                                  <p:childTnLst>
                                    <p:set>
                                      <p:cBhvr>
                                        <p:cTn id="44" dur="1" fill="hold">
                                          <p:stCondLst>
                                            <p:cond delay="0"/>
                                          </p:stCondLst>
                                        </p:cTn>
                                        <p:tgtEl>
                                          <p:spTgt spid="10"/>
                                        </p:tgtEl>
                                        <p:attrNameLst>
                                          <p:attrName>style.visibility</p:attrName>
                                        </p:attrNameLst>
                                      </p:cBhvr>
                                      <p:to>
                                        <p:strVal val="visible"/>
                                      </p:to>
                                    </p:set>
                                  </p:childTnLst>
                                </p:cTn>
                              </p:par>
                            </p:childTnLst>
                          </p:cTn>
                        </p:par>
                        <p:par>
                          <p:cTn id="45" fill="hold">
                            <p:stCondLst>
                              <p:cond delay="0"/>
                            </p:stCondLst>
                            <p:childTnLst>
                              <p:par>
                                <p:cTn id="46" presetID="1" presetClass="entr" presetSubtype="0" fill="hold" grpId="0" nodeType="afterEffect">
                                  <p:stCondLst>
                                    <p:cond delay="0"/>
                                  </p:stCondLst>
                                  <p:childTnLst>
                                    <p:set>
                                      <p:cBhvr>
                                        <p:cTn id="47" dur="1" fill="hold">
                                          <p:stCondLst>
                                            <p:cond delay="0"/>
                                          </p:stCondLst>
                                        </p:cTn>
                                        <p:tgtEl>
                                          <p:spTgt spid="11"/>
                                        </p:tgtEl>
                                        <p:attrNameLst>
                                          <p:attrName>style.visibility</p:attrName>
                                        </p:attrNameLst>
                                      </p:cBhvr>
                                      <p:to>
                                        <p:strVal val="visible"/>
                                      </p:to>
                                    </p:set>
                                  </p:childTnLst>
                                </p:cTn>
                              </p:par>
                            </p:childTnLst>
                          </p:cTn>
                        </p:par>
                        <p:par>
                          <p:cTn id="48" fill="hold">
                            <p:stCondLst>
                              <p:cond delay="0"/>
                            </p:stCondLst>
                            <p:childTnLst>
                              <p:par>
                                <p:cTn id="49" presetID="1" presetClass="entr" presetSubtype="0" fill="hold" grpId="0" nodeType="afterEffect">
                                  <p:stCondLst>
                                    <p:cond delay="0"/>
                                  </p:stCondLst>
                                  <p:childTnLst>
                                    <p:set>
                                      <p:cBhvr>
                                        <p:cTn id="50" dur="1" fill="hold">
                                          <p:stCondLst>
                                            <p:cond delay="0"/>
                                          </p:stCondLst>
                                        </p:cTn>
                                        <p:tgtEl>
                                          <p:spTgt spid="350"/>
                                        </p:tgtEl>
                                        <p:attrNameLst>
                                          <p:attrName>style.visibility</p:attrName>
                                        </p:attrNameLst>
                                      </p:cBhvr>
                                      <p:to>
                                        <p:strVal val="visible"/>
                                      </p:to>
                                    </p:set>
                                  </p:childTnLst>
                                </p:cTn>
                              </p:par>
                            </p:childTnLst>
                          </p:cTn>
                        </p:par>
                        <p:par>
                          <p:cTn id="51" fill="hold">
                            <p:stCondLst>
                              <p:cond delay="0"/>
                            </p:stCondLst>
                            <p:childTnLst>
                              <p:par>
                                <p:cTn id="52" presetID="1" presetClass="entr" presetSubtype="0" fill="hold" grpId="0" nodeType="afterEffect">
                                  <p:stCondLst>
                                    <p:cond delay="0"/>
                                  </p:stCondLst>
                                  <p:childTnLst>
                                    <p:set>
                                      <p:cBhvr>
                                        <p:cTn id="53" dur="1" fill="hold">
                                          <p:stCondLst>
                                            <p:cond delay="0"/>
                                          </p:stCondLst>
                                        </p:cTn>
                                        <p:tgtEl>
                                          <p:spTgt spid="351"/>
                                        </p:tgtEl>
                                        <p:attrNameLst>
                                          <p:attrName>style.visibility</p:attrName>
                                        </p:attrNameLst>
                                      </p:cBhvr>
                                      <p:to>
                                        <p:strVal val="visible"/>
                                      </p:to>
                                    </p:set>
                                  </p:childTnLst>
                                </p:cTn>
                              </p:par>
                            </p:childTnLst>
                          </p:cTn>
                        </p:par>
                        <p:par>
                          <p:cTn id="54" fill="hold">
                            <p:stCondLst>
                              <p:cond delay="0"/>
                            </p:stCondLst>
                            <p:childTnLst>
                              <p:par>
                                <p:cTn id="55" presetID="1" presetClass="entr" presetSubtype="0" fill="hold" grpId="0" nodeType="afterEffect">
                                  <p:stCondLst>
                                    <p:cond delay="0"/>
                                  </p:stCondLst>
                                  <p:childTnLst>
                                    <p:set>
                                      <p:cBhvr>
                                        <p:cTn id="56" dur="1" fill="hold">
                                          <p:stCondLst>
                                            <p:cond delay="0"/>
                                          </p:stCondLst>
                                        </p:cTn>
                                        <p:tgtEl>
                                          <p:spTgt spid="35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0" grpId="0" animBg="1"/>
      <p:bldP spid="348" grpId="0" animBg="1"/>
      <p:bldP spid="225" grpId="0" animBg="1"/>
      <p:bldP spid="229" grpId="0" animBg="1"/>
      <p:bldP spid="244" grpId="0" animBg="1"/>
      <p:bldP spid="245" grpId="0" animBg="1"/>
      <p:bldP spid="247" grpId="0" animBg="1"/>
      <p:bldP spid="330" grpId="0" animBg="1"/>
      <p:bldP spid="8" grpId="0"/>
      <p:bldP spid="9" grpId="0"/>
      <p:bldP spid="349" grpId="0"/>
      <p:bldP spid="10" grpId="0" animBg="1"/>
      <p:bldP spid="11" grpId="0"/>
      <p:bldP spid="351" grpId="0" animBg="1"/>
      <p:bldP spid="352" grpId="0"/>
      <p:bldP spid="13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920D7-4662-2E4E-941E-9B2F5B345B2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7224AFD-EF23-144C-9964-52CC591727D3}"/>
              </a:ext>
            </a:extLst>
          </p:cNvPr>
          <p:cNvPicPr>
            <a:picLocks noGrp="1" noChangeAspect="1"/>
          </p:cNvPicPr>
          <p:nvPr>
            <p:ph idx="1"/>
          </p:nvPr>
        </p:nvPicPr>
        <p:blipFill>
          <a:blip r:embed="rId2"/>
          <a:stretch>
            <a:fillRect/>
          </a:stretch>
        </p:blipFill>
        <p:spPr>
          <a:xfrm>
            <a:off x="384663" y="237995"/>
            <a:ext cx="11264542" cy="6193341"/>
          </a:xfrm>
        </p:spPr>
      </p:pic>
    </p:spTree>
    <p:extLst>
      <p:ext uri="{BB962C8B-B14F-4D97-AF65-F5344CB8AC3E}">
        <p14:creationId xmlns:p14="http://schemas.microsoft.com/office/powerpoint/2010/main" val="307930069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83339E-394C-3F43-BA99-A381AFDABA7A}"/>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BE67C978-3630-7941-86CD-E501D5DF0657}"/>
              </a:ext>
            </a:extLst>
          </p:cNvPr>
          <p:cNvPicPr>
            <a:picLocks noGrp="1" noChangeAspect="1"/>
          </p:cNvPicPr>
          <p:nvPr>
            <p:ph idx="1"/>
          </p:nvPr>
        </p:nvPicPr>
        <p:blipFill>
          <a:blip r:embed="rId2"/>
          <a:stretch>
            <a:fillRect/>
          </a:stretch>
        </p:blipFill>
        <p:spPr>
          <a:xfrm>
            <a:off x="174273" y="97033"/>
            <a:ext cx="11695399" cy="6579340"/>
          </a:xfrm>
        </p:spPr>
      </p:pic>
    </p:spTree>
    <p:extLst>
      <p:ext uri="{BB962C8B-B14F-4D97-AF65-F5344CB8AC3E}">
        <p14:creationId xmlns:p14="http://schemas.microsoft.com/office/powerpoint/2010/main" val="14694525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Faculty/Presenter Disclosure</a:t>
            </a:r>
          </a:p>
        </p:txBody>
      </p:sp>
      <p:sp>
        <p:nvSpPr>
          <p:cNvPr id="3" name="Content Placeholder 2"/>
          <p:cNvSpPr>
            <a:spLocks noGrp="1"/>
          </p:cNvSpPr>
          <p:nvPr>
            <p:ph idx="1"/>
          </p:nvPr>
        </p:nvSpPr>
        <p:spPr/>
        <p:txBody>
          <a:bodyPr>
            <a:normAutofit/>
          </a:bodyPr>
          <a:lstStyle/>
          <a:p>
            <a:r>
              <a:rPr lang="en-CA" sz="2400" b="1" dirty="0"/>
              <a:t>Faculty: </a:t>
            </a:r>
            <a:r>
              <a:rPr lang="en-CA" sz="2400" dirty="0"/>
              <a:t>John MacFadyen, MD, FRCPC, MHPE</a:t>
            </a:r>
          </a:p>
          <a:p>
            <a:endParaRPr lang="en-CA" sz="2400" b="1" dirty="0"/>
          </a:p>
          <a:p>
            <a:r>
              <a:rPr lang="en-CA" sz="2400" b="1" dirty="0"/>
              <a:t>Relationships with commercial interests:</a:t>
            </a:r>
          </a:p>
          <a:p>
            <a:pPr lvl="1"/>
            <a:r>
              <a:rPr lang="en-CA" sz="2000" b="1" dirty="0"/>
              <a:t>Grants/Research Support: </a:t>
            </a:r>
            <a:r>
              <a:rPr lang="en-CA" sz="2000" dirty="0"/>
              <a:t>None</a:t>
            </a:r>
          </a:p>
          <a:p>
            <a:pPr lvl="1"/>
            <a:r>
              <a:rPr lang="en-CA" sz="2000" b="1" dirty="0"/>
              <a:t>Speakers Bureau/Honoraria: </a:t>
            </a:r>
            <a:r>
              <a:rPr lang="fr-CA" sz="2000" dirty="0" err="1"/>
              <a:t>Boehringher</a:t>
            </a:r>
            <a:r>
              <a:rPr lang="fr-CA" sz="2000" dirty="0"/>
              <a:t> </a:t>
            </a:r>
            <a:r>
              <a:rPr lang="fr-CA" sz="2000" dirty="0" err="1"/>
              <a:t>Ingelheim</a:t>
            </a:r>
            <a:r>
              <a:rPr lang="fr-CA" sz="2000" dirty="0"/>
              <a:t>, Astra Zeneca, Sanofi, Pfizer, Lilly, </a:t>
            </a:r>
            <a:r>
              <a:rPr lang="fr-CA" sz="2000" dirty="0" err="1"/>
              <a:t>Merck</a:t>
            </a:r>
            <a:r>
              <a:rPr lang="fr-CA" sz="2000" dirty="0"/>
              <a:t>, Jansen, Novo-</a:t>
            </a:r>
            <a:r>
              <a:rPr lang="fr-CA" sz="2000" dirty="0" err="1"/>
              <a:t>Nordisk</a:t>
            </a:r>
            <a:r>
              <a:rPr lang="fr-CA" sz="1800" dirty="0"/>
              <a:t>, Abbott, </a:t>
            </a:r>
            <a:r>
              <a:rPr lang="fr-CA" sz="1800" dirty="0" err="1"/>
              <a:t>Dexcom</a:t>
            </a:r>
            <a:endParaRPr lang="en-CA" sz="1800" dirty="0"/>
          </a:p>
          <a:p>
            <a:pPr lvl="1"/>
            <a:r>
              <a:rPr lang="en-CA" sz="2000" b="1" dirty="0"/>
              <a:t>Consulting Fees: </a:t>
            </a:r>
            <a:r>
              <a:rPr lang="en-CA" sz="2000" dirty="0"/>
              <a:t>Jansen, Astra Zeneca, </a:t>
            </a:r>
            <a:r>
              <a:rPr lang="en-CA" sz="2000" dirty="0" err="1"/>
              <a:t>Liily</a:t>
            </a:r>
            <a:r>
              <a:rPr lang="en-CA" sz="2000" dirty="0"/>
              <a:t>, Novo-</a:t>
            </a:r>
            <a:r>
              <a:rPr lang="en-CA" sz="2000" dirty="0" err="1"/>
              <a:t>nordisk</a:t>
            </a:r>
            <a:endParaRPr lang="en-CA" dirty="0"/>
          </a:p>
          <a:p>
            <a:pPr marL="0" indent="0">
              <a:buNone/>
            </a:pPr>
            <a:endParaRPr lang="en-CA" sz="2400" dirty="0"/>
          </a:p>
        </p:txBody>
      </p:sp>
      <p:sp>
        <p:nvSpPr>
          <p:cNvPr id="4" name="TextBox 3"/>
          <p:cNvSpPr txBox="1"/>
          <p:nvPr/>
        </p:nvSpPr>
        <p:spPr>
          <a:xfrm>
            <a:off x="1703512" y="18999"/>
            <a:ext cx="4392488" cy="369332"/>
          </a:xfrm>
          <a:prstGeom prst="rect">
            <a:avLst/>
          </a:prstGeom>
          <a:noFill/>
        </p:spPr>
        <p:txBody>
          <a:bodyPr wrap="square" rtlCol="0">
            <a:spAutoFit/>
          </a:bodyPr>
          <a:lstStyle/>
          <a:p>
            <a:r>
              <a:rPr lang="en-CA" dirty="0">
                <a:solidFill>
                  <a:schemeClr val="accent2"/>
                </a:solidFill>
              </a:rPr>
              <a:t>CFPC </a:t>
            </a:r>
            <a:r>
              <a:rPr lang="en-CA" dirty="0" err="1">
                <a:solidFill>
                  <a:schemeClr val="accent2"/>
                </a:solidFill>
              </a:rPr>
              <a:t>CoI</a:t>
            </a:r>
            <a:r>
              <a:rPr lang="en-CA" dirty="0">
                <a:solidFill>
                  <a:schemeClr val="accent2"/>
                </a:solidFill>
              </a:rPr>
              <a:t> Templates: Slide 1</a:t>
            </a:r>
          </a:p>
        </p:txBody>
      </p:sp>
    </p:spTree>
    <p:extLst>
      <p:ext uri="{BB962C8B-B14F-4D97-AF65-F5344CB8AC3E}">
        <p14:creationId xmlns:p14="http://schemas.microsoft.com/office/powerpoint/2010/main" val="37835029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F09824-8E99-FF42-8D3A-7037D9810910}"/>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CE77C08-5453-AD41-ABFD-20D05F765401}"/>
              </a:ext>
            </a:extLst>
          </p:cNvPr>
          <p:cNvPicPr>
            <a:picLocks noGrp="1" noChangeAspect="1"/>
          </p:cNvPicPr>
          <p:nvPr>
            <p:ph idx="1"/>
          </p:nvPr>
        </p:nvPicPr>
        <p:blipFill>
          <a:blip r:embed="rId2"/>
          <a:stretch>
            <a:fillRect/>
          </a:stretch>
        </p:blipFill>
        <p:spPr>
          <a:xfrm>
            <a:off x="126724" y="-1"/>
            <a:ext cx="12032427" cy="6751529"/>
          </a:xfrm>
        </p:spPr>
      </p:pic>
    </p:spTree>
    <p:extLst>
      <p:ext uri="{BB962C8B-B14F-4D97-AF65-F5344CB8AC3E}">
        <p14:creationId xmlns:p14="http://schemas.microsoft.com/office/powerpoint/2010/main" val="269102358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01" b="0" i="0" u="none" strike="noStrike" kern="1200" cap="none" spc="0" normalizeH="0" baseline="30000" noProof="0" dirty="0">
                <a:ln>
                  <a:noFill/>
                </a:ln>
                <a:solidFill>
                  <a:srgbClr val="515869">
                    <a:lumMod val="50000"/>
                  </a:srgbClr>
                </a:solidFill>
                <a:effectLst/>
                <a:uLnTx/>
                <a:uFillTx/>
                <a:latin typeface="Calibri"/>
                <a:ea typeface="+mn-ea"/>
                <a:cs typeface="+mn-cs"/>
              </a:rPr>
              <a:t>a</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Individuals using </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basal-bolus insulin therapy or continuous subcutaneous insulin infusion; </a:t>
            </a:r>
            <a:r>
              <a:rPr kumimoji="0" lang="en-US" sz="1001" b="0" i="0" u="none" strike="noStrike" kern="1200" cap="none" spc="0" normalizeH="0" baseline="30000" noProof="0" dirty="0">
                <a:ln>
                  <a:noFill/>
                </a:ln>
                <a:solidFill>
                  <a:srgbClr val="515869">
                    <a:lumMod val="50000"/>
                  </a:srgbClr>
                </a:solidFill>
                <a:effectLst/>
                <a:uLnTx/>
                <a:uFillTx/>
                <a:latin typeface="Calibri"/>
                <a:ea typeface="+mn-ea"/>
                <a:cs typeface="+mn-cs"/>
              </a:rPr>
              <a:t>b</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 individuals using basal-bolus insulin therapy.</a:t>
            </a:r>
            <a:endPar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CGM: continuous glucose monitoring; T1D: type 2 diabetes; T2D: type 2 diabetes.</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Cheng AYY et al. </a:t>
            </a:r>
            <a:r>
              <a:rPr kumimoji="0" lang="en-US" sz="1001" b="0" i="1" u="none" strike="noStrike" kern="1200" cap="none" spc="0" normalizeH="0" baseline="0" noProof="0" dirty="0">
                <a:ln>
                  <a:noFill/>
                </a:ln>
                <a:solidFill>
                  <a:srgbClr val="515869">
                    <a:lumMod val="50000"/>
                  </a:srgbClr>
                </a:solidFill>
                <a:effectLst/>
                <a:uLnTx/>
                <a:uFillTx/>
                <a:latin typeface="Calibri"/>
                <a:ea typeface="+mn-ea"/>
                <a:cs typeface="+mn-cs"/>
              </a:rPr>
              <a:t>Can J Diabetes</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 2021 Oct;45(7):580-587;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Berard LD et al. </a:t>
            </a:r>
            <a:r>
              <a:rPr kumimoji="0" lang="en-CA" sz="1001" b="0" i="1" u="none" strike="noStrike" kern="1200" cap="none" spc="0" normalizeH="0" baseline="0" noProof="0" dirty="0">
                <a:ln>
                  <a:noFill/>
                </a:ln>
                <a:solidFill>
                  <a:srgbClr val="515869">
                    <a:lumMod val="50000"/>
                  </a:srgbClr>
                </a:solidFill>
                <a:effectLst/>
                <a:uLnTx/>
                <a:uFillTx/>
                <a:latin typeface="Calibri"/>
                <a:ea typeface="+mn-ea"/>
                <a:cs typeface="+mn-cs"/>
              </a:rPr>
              <a:t>Can J Diabetes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42 (2018) S47–S53; Wood A et al. </a:t>
            </a:r>
            <a:r>
              <a:rPr kumimoji="0" lang="en-CA" sz="1001" b="0" i="1" u="none" strike="noStrike" kern="1200" cap="none" spc="0" normalizeH="0" baseline="0" noProof="0" dirty="0">
                <a:ln>
                  <a:noFill/>
                </a:ln>
                <a:solidFill>
                  <a:srgbClr val="515869">
                    <a:lumMod val="50000"/>
                  </a:srgbClr>
                </a:solidFill>
                <a:effectLst/>
                <a:uLnTx/>
                <a:uFillTx/>
                <a:latin typeface="Calibri"/>
                <a:ea typeface="+mn-ea"/>
                <a:cs typeface="+mn-cs"/>
              </a:rPr>
              <a:t>Intern Med J.</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2018 May;48(5):499-508; </a:t>
            </a:r>
            <a:r>
              <a:rPr kumimoji="0" lang="en-CA" sz="1001" b="0" i="0" u="none" strike="noStrike" kern="1200" cap="none" spc="0" normalizeH="0" baseline="0" noProof="0" dirty="0" err="1">
                <a:ln>
                  <a:noFill/>
                </a:ln>
                <a:solidFill>
                  <a:srgbClr val="515869">
                    <a:lumMod val="50000"/>
                  </a:srgbClr>
                </a:solidFill>
                <a:effectLst/>
                <a:uLnTx/>
                <a:uFillTx/>
                <a:latin typeface="Calibri"/>
                <a:ea typeface="+mn-ea"/>
                <a:cs typeface="+mn-cs"/>
              </a:rPr>
              <a:t>Twigg</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SM et al. </a:t>
            </a:r>
            <a:r>
              <a:rPr kumimoji="0" lang="en-CA" sz="1001" b="0" i="1" u="none" strike="noStrike" kern="1200" cap="none" spc="0" normalizeH="0" baseline="0" noProof="0" dirty="0">
                <a:ln>
                  <a:noFill/>
                </a:ln>
                <a:solidFill>
                  <a:srgbClr val="515869">
                    <a:lumMod val="50000"/>
                  </a:srgbClr>
                </a:solidFill>
                <a:effectLst/>
                <a:uLnTx/>
                <a:uFillTx/>
                <a:latin typeface="Calibri"/>
                <a:ea typeface="+mn-ea"/>
                <a:cs typeface="+mn-cs"/>
              </a:rPr>
              <a:t>US Endocrinology</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2017;13(2):57–62; Diabetes Canada. Glucose Monitoring. Available at: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hlinkClick r:id="rId3"/>
              </a:rPr>
              <a:t>https://diabetes.ca/DiabetesCanadaWebsite/media/Managing-My-Diabetes/Tools%20and%20Resources/Glucose_Monitoring_Comparison_2.pdf</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Dexcom G6: </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hlinkClick r:id="rId4"/>
              </a:rPr>
              <a:t>https://www.dexcom.com/en-CA/en-ca-dexcom-g6-cgm-system</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FreeStyle Libre 2: </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hlinkClick r:id="rId5"/>
              </a:rPr>
              <a:t>https://www.freestyle.abbott/ca/en/products/libre-2.html</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a:t>
            </a:r>
            <a:endPar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endParaRPr>
          </a:p>
        </p:txBody>
      </p:sp>
      <p:graphicFrame>
        <p:nvGraphicFramePr>
          <p:cNvPr id="32" name="Table 98">
            <a:extLst>
              <a:ext uri="{FF2B5EF4-FFF2-40B4-BE49-F238E27FC236}">
                <a16:creationId xmlns:a16="http://schemas.microsoft.com/office/drawing/2014/main" id="{99109D91-F140-413F-B857-8188C3E710F9}"/>
              </a:ext>
            </a:extLst>
          </p:cNvPr>
          <p:cNvGraphicFramePr>
            <a:graphicFrameLocks noGrp="1"/>
          </p:cNvGraphicFramePr>
          <p:nvPr/>
        </p:nvGraphicFramePr>
        <p:xfrm>
          <a:off x="145191" y="1655132"/>
          <a:ext cx="11901618" cy="3305396"/>
        </p:xfrm>
        <a:graphic>
          <a:graphicData uri="http://schemas.openxmlformats.org/drawingml/2006/table">
            <a:tbl>
              <a:tblPr firstRow="1" bandRow="1">
                <a:tableStyleId>{2D5ABB26-0587-4C30-8999-92F81FD0307C}</a:tableStyleId>
              </a:tblPr>
              <a:tblGrid>
                <a:gridCol w="2023851">
                  <a:extLst>
                    <a:ext uri="{9D8B030D-6E8A-4147-A177-3AD203B41FA5}">
                      <a16:colId xmlns:a16="http://schemas.microsoft.com/office/drawing/2014/main" val="2590943221"/>
                    </a:ext>
                  </a:extLst>
                </a:gridCol>
                <a:gridCol w="3397767">
                  <a:extLst>
                    <a:ext uri="{9D8B030D-6E8A-4147-A177-3AD203B41FA5}">
                      <a16:colId xmlns:a16="http://schemas.microsoft.com/office/drawing/2014/main" val="3023465747"/>
                    </a:ext>
                  </a:extLst>
                </a:gridCol>
                <a:gridCol w="3240000">
                  <a:extLst>
                    <a:ext uri="{9D8B030D-6E8A-4147-A177-3AD203B41FA5}">
                      <a16:colId xmlns:a16="http://schemas.microsoft.com/office/drawing/2014/main" val="1056738473"/>
                    </a:ext>
                  </a:extLst>
                </a:gridCol>
                <a:gridCol w="3240000">
                  <a:extLst>
                    <a:ext uri="{9D8B030D-6E8A-4147-A177-3AD203B41FA5}">
                      <a16:colId xmlns:a16="http://schemas.microsoft.com/office/drawing/2014/main" val="4097650658"/>
                    </a:ext>
                  </a:extLst>
                </a:gridCol>
              </a:tblGrid>
              <a:tr h="308188">
                <a:tc>
                  <a:txBody>
                    <a:bodyPr/>
                    <a:lstStyle/>
                    <a:p>
                      <a:pPr algn="r"/>
                      <a:r>
                        <a:rPr lang="en-CA" sz="1400" b="1" dirty="0">
                          <a:solidFill>
                            <a:schemeClr val="bg1"/>
                          </a:solidFill>
                        </a:rPr>
                        <a:t>Target                         population</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US" sz="1400" dirty="0"/>
                        <a:t>Essential part of self-management for those using insulin &gt;1x/day; should be done ≥3x/day</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171450" indent="-171450" algn="l">
                        <a:buFont typeface="Arial" panose="020B0604020202020204" pitchFamily="34" charset="0"/>
                        <a:buChar char="•"/>
                      </a:pPr>
                      <a:r>
                        <a:rPr lang="en-US" sz="1300" dirty="0"/>
                        <a:t>May be used in people with T1D</a:t>
                      </a:r>
                      <a:r>
                        <a:rPr lang="en-US" sz="1300" baseline="30000" dirty="0"/>
                        <a:t>a</a:t>
                      </a:r>
                      <a:r>
                        <a:rPr lang="en-US" sz="1300" baseline="0" dirty="0"/>
                        <a:t> </a:t>
                      </a:r>
                      <a:r>
                        <a:rPr lang="en-US" sz="1300" dirty="0"/>
                        <a:t>to increase time in range and reduce hypoglycemia</a:t>
                      </a:r>
                    </a:p>
                    <a:p>
                      <a:pPr marL="171450" indent="-171450" algn="l">
                        <a:spcBef>
                          <a:spcPts val="600"/>
                        </a:spcBef>
                        <a:buFont typeface="Arial" panose="020B0604020202020204" pitchFamily="34" charset="0"/>
                        <a:buChar char="•"/>
                      </a:pPr>
                      <a:r>
                        <a:rPr lang="en-US" sz="1300" dirty="0"/>
                        <a:t>May be used in people with T2D</a:t>
                      </a:r>
                      <a:r>
                        <a:rPr lang="en-US" sz="1300" baseline="30000" dirty="0"/>
                        <a:t>b</a:t>
                      </a:r>
                      <a:r>
                        <a:rPr lang="en-US" sz="1300" dirty="0"/>
                        <a:t> as an alternative to CBG to reduce hypoglycemia</a:t>
                      </a:r>
                    </a:p>
                  </a:txBody>
                  <a:tcPr marT="45721" marB="457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172800" indent="-172800" algn="l">
                        <a:buFont typeface="Arial" panose="020B0604020202020204" pitchFamily="34" charset="0"/>
                        <a:buChar char="•"/>
                      </a:pPr>
                      <a:r>
                        <a:rPr lang="en-US" sz="1300" dirty="0"/>
                        <a:t>Should be used in people with T1D</a:t>
                      </a:r>
                      <a:r>
                        <a:rPr lang="en-US" sz="1300" baseline="30000" dirty="0"/>
                        <a:t>a </a:t>
                      </a:r>
                      <a:r>
                        <a:rPr lang="en-US" sz="1300" baseline="0" dirty="0"/>
                        <a:t>to improve glycemic control (reduce A1C and increase time in range) and reduce hypoglycemia</a:t>
                      </a:r>
                    </a:p>
                    <a:p>
                      <a:pPr marL="172800" indent="-172800" algn="l">
                        <a:spcBef>
                          <a:spcPts val="600"/>
                        </a:spcBef>
                        <a:buFont typeface="Arial" panose="020B0604020202020204" pitchFamily="34" charset="0"/>
                        <a:buChar char="•"/>
                      </a:pPr>
                      <a:r>
                        <a:rPr lang="en-US" sz="1300" baseline="0" dirty="0"/>
                        <a:t>May be used in people with T2D</a:t>
                      </a:r>
                      <a:r>
                        <a:rPr lang="en-US" sz="1300" baseline="30000" dirty="0"/>
                        <a:t>b</a:t>
                      </a:r>
                      <a:r>
                        <a:rPr lang="en-US" sz="1300" baseline="0" dirty="0"/>
                        <a:t> to improve glycemic control (reduce A1C) and reduce hypoglycemia</a:t>
                      </a:r>
                      <a:endParaRPr lang="en-US" sz="1300" baseline="30000" dirty="0"/>
                    </a:p>
                  </a:txBody>
                  <a:tcPr marT="45721" marB="45721">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176285455"/>
                  </a:ext>
                </a:extLst>
              </a:tr>
              <a:tr h="308188">
                <a:tc>
                  <a:txBody>
                    <a:bodyPr/>
                    <a:lstStyle/>
                    <a:p>
                      <a:pPr algn="r"/>
                      <a:r>
                        <a:rPr lang="en-CA" sz="1400" b="1" dirty="0">
                          <a:solidFill>
                            <a:schemeClr val="bg1"/>
                          </a:solidFill>
                        </a:rPr>
                        <a:t>Cost</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50000"/>
                        <a:lumOff val="50000"/>
                      </a:schemeClr>
                    </a:solidFill>
                  </a:tcPr>
                </a:tc>
                <a:tc>
                  <a:txBody>
                    <a:bodyPr/>
                    <a:lstStyle/>
                    <a:p>
                      <a:pPr algn="ctr"/>
                      <a:r>
                        <a:rPr lang="en-CA" sz="1400" dirty="0"/>
                        <a:t>$</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CA" sz="1400" dirty="0"/>
                        <a:t>$$</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CA" sz="1400" dirty="0"/>
                        <a:t>$$$</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3385492803"/>
                  </a:ext>
                </a:extLst>
              </a:tr>
              <a:tr h="308188">
                <a:tc>
                  <a:txBody>
                    <a:bodyPr/>
                    <a:lstStyle/>
                    <a:p>
                      <a:pPr algn="r"/>
                      <a:r>
                        <a:rPr lang="en-CA" sz="1400" b="1" dirty="0">
                          <a:solidFill>
                            <a:schemeClr val="bg1"/>
                          </a:solidFill>
                        </a:rPr>
                        <a:t>Glucose measurement</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CA" sz="1400" dirty="0"/>
                        <a:t>Capillary blood</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CA" sz="1400" dirty="0"/>
                        <a:t>Interstitial fluid </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CA" sz="1400" dirty="0"/>
                        <a:t>Interstitial fluid</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1667676155"/>
                  </a:ext>
                </a:extLst>
              </a:tr>
              <a:tr h="308188">
                <a:tc>
                  <a:txBody>
                    <a:bodyPr/>
                    <a:lstStyle/>
                    <a:p>
                      <a:pPr algn="r"/>
                      <a:r>
                        <a:rPr lang="en-CA" sz="1400" b="1" dirty="0">
                          <a:solidFill>
                            <a:schemeClr val="bg1"/>
                          </a:solidFill>
                        </a:rPr>
                        <a:t>Data updated</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50000"/>
                        <a:lumOff val="50000"/>
                      </a:schemeClr>
                    </a:solidFill>
                  </a:tcPr>
                </a:tc>
                <a:tc>
                  <a:txBody>
                    <a:bodyPr/>
                    <a:lstStyle/>
                    <a:p>
                      <a:pPr algn="ctr"/>
                      <a:r>
                        <a:rPr lang="en-CA" sz="1400" dirty="0"/>
                        <a:t>–</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CA" sz="1400" dirty="0"/>
                        <a:t>When sensor is scanned</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CA" sz="1400" dirty="0"/>
                        <a:t>Every 5 minutes</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2951084291"/>
                  </a:ext>
                </a:extLst>
              </a:tr>
              <a:tr h="308188">
                <a:tc>
                  <a:txBody>
                    <a:bodyPr/>
                    <a:lstStyle/>
                    <a:p>
                      <a:pPr algn="r"/>
                      <a:r>
                        <a:rPr lang="en-CA" sz="1400" b="1" dirty="0">
                          <a:solidFill>
                            <a:schemeClr val="bg1"/>
                          </a:solidFill>
                        </a:rPr>
                        <a:t>Alarms and alerts</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solidFill>
                  </a:tcPr>
                </a:tc>
                <a:tc>
                  <a:txBody>
                    <a:bodyPr/>
                    <a:lstStyle/>
                    <a:p>
                      <a:pPr algn="ctr"/>
                      <a:r>
                        <a:rPr lang="en-CA" sz="1400" dirty="0"/>
                        <a:t>No</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CA" sz="1400" dirty="0"/>
                        <a:t>Available for FreeStyle</a:t>
                      </a:r>
                      <a:r>
                        <a:rPr lang="en-CA" sz="1400" baseline="0" dirty="0"/>
                        <a:t> Libre 2                           Not available for FreeStyle Libre (1)</a:t>
                      </a:r>
                      <a:endParaRPr lang="en-CA" sz="1400"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tc>
                  <a:txBody>
                    <a:bodyPr/>
                    <a:lstStyle/>
                    <a:p>
                      <a:pPr algn="ctr"/>
                      <a:r>
                        <a:rPr lang="en-CA" sz="1400" dirty="0"/>
                        <a:t>Yes</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20000"/>
                        <a:lumOff val="80000"/>
                      </a:schemeClr>
                    </a:solidFill>
                  </a:tcPr>
                </a:tc>
                <a:extLst>
                  <a:ext uri="{0D108BD9-81ED-4DB2-BD59-A6C34878D82A}">
                    <a16:rowId xmlns:a16="http://schemas.microsoft.com/office/drawing/2014/main" val="3652942590"/>
                  </a:ext>
                </a:extLst>
              </a:tr>
              <a:tr h="308188">
                <a:tc>
                  <a:txBody>
                    <a:bodyPr/>
                    <a:lstStyle/>
                    <a:p>
                      <a:pPr algn="r"/>
                      <a:r>
                        <a:rPr lang="en-CA" sz="1400" b="1" dirty="0">
                          <a:solidFill>
                            <a:schemeClr val="bg1"/>
                          </a:solidFill>
                        </a:rPr>
                        <a:t>Insulin pump connection</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accent2">
                        <a:lumMod val="50000"/>
                        <a:lumOff val="50000"/>
                      </a:schemeClr>
                    </a:solidFill>
                  </a:tcPr>
                </a:tc>
                <a:tc>
                  <a:txBody>
                    <a:bodyPr/>
                    <a:lstStyle/>
                    <a:p>
                      <a:pPr algn="ctr"/>
                      <a:r>
                        <a:rPr lang="en-CA" sz="1400" dirty="0"/>
                        <a:t>No</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CA" sz="1400" dirty="0"/>
                        <a:t>No</a:t>
                      </a:r>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tc>
                  <a:txBody>
                    <a:bodyPr/>
                    <a:lstStyle/>
                    <a:p>
                      <a:pPr algn="ctr"/>
                      <a:r>
                        <a:rPr lang="en-CA" sz="1400" dirty="0"/>
                        <a:t>Yes </a:t>
                      </a:r>
                      <a:r>
                        <a:rPr lang="en-CA" sz="1200" dirty="0"/>
                        <a:t>(most devices)</a:t>
                      </a:r>
                      <a:endParaRPr lang="en-CA" sz="1400" dirty="0"/>
                    </a:p>
                  </a:txBody>
                  <a:tcPr marT="45721" marB="45721"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tx2">
                        <a:lumMod val="40000"/>
                        <a:lumOff val="60000"/>
                      </a:schemeClr>
                    </a:solidFill>
                  </a:tcPr>
                </a:tc>
                <a:extLst>
                  <a:ext uri="{0D108BD9-81ED-4DB2-BD59-A6C34878D82A}">
                    <a16:rowId xmlns:a16="http://schemas.microsoft.com/office/drawing/2014/main" val="1083988727"/>
                  </a:ext>
                </a:extLst>
              </a:tr>
            </a:tbl>
          </a:graphicData>
        </a:graphic>
      </p:graphicFrame>
      <p:sp>
        <p:nvSpPr>
          <p:cNvPr id="34" name="Title 1"/>
          <p:cNvSpPr>
            <a:spLocks noGrp="1"/>
          </p:cNvSpPr>
          <p:nvPr>
            <p:ph type="title"/>
          </p:nvPr>
        </p:nvSpPr>
        <p:spPr>
          <a:xfrm>
            <a:off x="336000" y="180000"/>
            <a:ext cx="11520000" cy="720000"/>
          </a:xfrm>
        </p:spPr>
        <p:txBody>
          <a:bodyPr/>
          <a:lstStyle/>
          <a:p>
            <a:r>
              <a:rPr lang="en-US" dirty="0"/>
              <a:t>Comparison Between Glucose Monitoring Methods</a:t>
            </a:r>
          </a:p>
        </p:txBody>
      </p:sp>
      <p:sp>
        <p:nvSpPr>
          <p:cNvPr id="35" name="TextBox 34">
            <a:extLst>
              <a:ext uri="{FF2B5EF4-FFF2-40B4-BE49-F238E27FC236}">
                <a16:creationId xmlns:a16="http://schemas.microsoft.com/office/drawing/2014/main" id="{8281499D-8D91-4F4F-9FB5-0CD7F9378B75}"/>
              </a:ext>
            </a:extLst>
          </p:cNvPr>
          <p:cNvSpPr txBox="1"/>
          <p:nvPr/>
        </p:nvSpPr>
        <p:spPr>
          <a:xfrm>
            <a:off x="2878619" y="826559"/>
            <a:ext cx="1917385" cy="64658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1" b="1" i="1" u="none" strike="noStrike" kern="1200" cap="none" spc="0" normalizeH="0" baseline="0" noProof="0" dirty="0">
                <a:ln>
                  <a:noFill/>
                </a:ln>
                <a:solidFill>
                  <a:srgbClr val="000000"/>
                </a:solidFill>
                <a:effectLst/>
                <a:uLnTx/>
                <a:uFillTx/>
                <a:latin typeface="Calibri"/>
                <a:ea typeface="+mn-ea"/>
                <a:cs typeface="+mn-cs"/>
              </a:rPr>
              <a:t>Capillary blood glucose (CBG)</a:t>
            </a:r>
          </a:p>
        </p:txBody>
      </p:sp>
      <p:sp>
        <p:nvSpPr>
          <p:cNvPr id="36" name="TextBox 35">
            <a:extLst>
              <a:ext uri="{FF2B5EF4-FFF2-40B4-BE49-F238E27FC236}">
                <a16:creationId xmlns:a16="http://schemas.microsoft.com/office/drawing/2014/main" id="{48941FC4-3F8A-490B-8538-4B81944417CA}"/>
              </a:ext>
            </a:extLst>
          </p:cNvPr>
          <p:cNvSpPr txBox="1"/>
          <p:nvPr/>
        </p:nvSpPr>
        <p:spPr>
          <a:xfrm>
            <a:off x="5815536" y="826687"/>
            <a:ext cx="3012403"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1" u="none" strike="noStrike" kern="1200" cap="none" spc="0" normalizeH="0" baseline="0" noProof="0" dirty="0">
                <a:ln>
                  <a:noFill/>
                </a:ln>
                <a:solidFill>
                  <a:srgbClr val="000000"/>
                </a:solidFill>
                <a:effectLst/>
                <a:uLnTx/>
                <a:uFillTx/>
                <a:latin typeface="Calibri"/>
                <a:ea typeface="+mn-ea"/>
                <a:cs typeface="+mn-cs"/>
              </a:rPr>
              <a:t>Intermittently scanned CGM (isCGM)</a:t>
            </a:r>
          </a:p>
        </p:txBody>
      </p:sp>
      <p:sp>
        <p:nvSpPr>
          <p:cNvPr id="37" name="TextBox 36">
            <a:extLst>
              <a:ext uri="{FF2B5EF4-FFF2-40B4-BE49-F238E27FC236}">
                <a16:creationId xmlns:a16="http://schemas.microsoft.com/office/drawing/2014/main" id="{1FC57D11-C1A8-4D11-93E5-98924D338F4F}"/>
              </a:ext>
            </a:extLst>
          </p:cNvPr>
          <p:cNvSpPr txBox="1"/>
          <p:nvPr/>
        </p:nvSpPr>
        <p:spPr>
          <a:xfrm>
            <a:off x="10044336" y="826687"/>
            <a:ext cx="181038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1" u="none" strike="noStrike" kern="1200" cap="none" spc="0" normalizeH="0" baseline="0" noProof="0" dirty="0">
                <a:ln>
                  <a:noFill/>
                </a:ln>
                <a:solidFill>
                  <a:srgbClr val="000000"/>
                </a:solidFill>
                <a:effectLst/>
                <a:uLnTx/>
                <a:uFillTx/>
                <a:latin typeface="Calibri"/>
                <a:ea typeface="+mn-ea"/>
                <a:cs typeface="+mn-cs"/>
              </a:rPr>
              <a:t>Real-time CGM </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1" u="none" strike="noStrike" kern="1200" cap="none" spc="0" normalizeH="0" baseline="0" noProof="0" dirty="0">
                <a:ln>
                  <a:noFill/>
                </a:ln>
                <a:solidFill>
                  <a:srgbClr val="000000"/>
                </a:solidFill>
                <a:effectLst/>
                <a:uLnTx/>
                <a:uFillTx/>
                <a:latin typeface="Calibri"/>
                <a:ea typeface="+mn-ea"/>
                <a:cs typeface="+mn-cs"/>
              </a:rPr>
              <a:t>(rtCGM)</a:t>
            </a:r>
          </a:p>
        </p:txBody>
      </p:sp>
      <p:grpSp>
        <p:nvGrpSpPr>
          <p:cNvPr id="38" name="Group 37">
            <a:extLst>
              <a:ext uri="{FF2B5EF4-FFF2-40B4-BE49-F238E27FC236}">
                <a16:creationId xmlns:a16="http://schemas.microsoft.com/office/drawing/2014/main" id="{0B9B03A6-8FC2-431F-9E8F-2A3900B5E065}"/>
              </a:ext>
            </a:extLst>
          </p:cNvPr>
          <p:cNvGrpSpPr/>
          <p:nvPr/>
        </p:nvGrpSpPr>
        <p:grpSpPr>
          <a:xfrm>
            <a:off x="2430399" y="825852"/>
            <a:ext cx="432000" cy="648000"/>
            <a:chOff x="9635952" y="2500269"/>
            <a:chExt cx="731136" cy="1206585"/>
          </a:xfrm>
          <a:noFill/>
        </p:grpSpPr>
        <p:sp>
          <p:nvSpPr>
            <p:cNvPr id="39" name="Rectangle 38">
              <a:extLst>
                <a:ext uri="{FF2B5EF4-FFF2-40B4-BE49-F238E27FC236}">
                  <a16:creationId xmlns:a16="http://schemas.microsoft.com/office/drawing/2014/main" id="{DB131159-86A2-4208-BBA6-7FD11DF6CE90}"/>
                </a:ext>
              </a:extLst>
            </p:cNvPr>
            <p:cNvSpPr/>
            <p:nvPr/>
          </p:nvSpPr>
          <p:spPr>
            <a:xfrm>
              <a:off x="9949872" y="3562854"/>
              <a:ext cx="108000" cy="144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40" name="Flowchart: Terminator 39">
              <a:extLst>
                <a:ext uri="{FF2B5EF4-FFF2-40B4-BE49-F238E27FC236}">
                  <a16:creationId xmlns:a16="http://schemas.microsoft.com/office/drawing/2014/main" id="{7DF2D9F3-9645-48F9-B726-4EB68D66D9B5}"/>
                </a:ext>
              </a:extLst>
            </p:cNvPr>
            <p:cNvSpPr/>
            <p:nvPr/>
          </p:nvSpPr>
          <p:spPr>
            <a:xfrm>
              <a:off x="9635952" y="2500269"/>
              <a:ext cx="731136" cy="1059795"/>
            </a:xfrm>
            <a:prstGeom prst="flowChartTerminator">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sp>
          <p:nvSpPr>
            <p:cNvPr id="41" name="Flowchart: Alternate Process 40">
              <a:extLst>
                <a:ext uri="{FF2B5EF4-FFF2-40B4-BE49-F238E27FC236}">
                  <a16:creationId xmlns:a16="http://schemas.microsoft.com/office/drawing/2014/main" id="{EA86658E-DD8E-4D9F-BA77-60D69F6006DE}"/>
                </a:ext>
              </a:extLst>
            </p:cNvPr>
            <p:cNvSpPr/>
            <p:nvPr/>
          </p:nvSpPr>
          <p:spPr>
            <a:xfrm>
              <a:off x="9789984" y="2614021"/>
              <a:ext cx="432000" cy="482634"/>
            </a:xfrm>
            <a:prstGeom prst="flowChartAlternateProcess">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42" name="Flowchart: Delay 41">
              <a:extLst>
                <a:ext uri="{FF2B5EF4-FFF2-40B4-BE49-F238E27FC236}">
                  <a16:creationId xmlns:a16="http://schemas.microsoft.com/office/drawing/2014/main" id="{307654BB-BD47-4840-AFE4-D3ECFD7B6763}"/>
                </a:ext>
              </a:extLst>
            </p:cNvPr>
            <p:cNvSpPr/>
            <p:nvPr/>
          </p:nvSpPr>
          <p:spPr>
            <a:xfrm rot="16200000">
              <a:off x="9930179" y="3308064"/>
              <a:ext cx="144000" cy="360000"/>
            </a:xfrm>
            <a:prstGeom prst="flowChartDelay">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43" name="Flowchart: Terminator 42">
              <a:extLst>
                <a:ext uri="{FF2B5EF4-FFF2-40B4-BE49-F238E27FC236}">
                  <a16:creationId xmlns:a16="http://schemas.microsoft.com/office/drawing/2014/main" id="{97336FB6-676E-4FA0-9A26-16CEC790FD41}"/>
                </a:ext>
              </a:extLst>
            </p:cNvPr>
            <p:cNvSpPr/>
            <p:nvPr/>
          </p:nvSpPr>
          <p:spPr>
            <a:xfrm>
              <a:off x="9805305" y="3167904"/>
              <a:ext cx="406187" cy="160878"/>
            </a:xfrm>
            <a:prstGeom prst="flowChartTerminator">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44" name="Group 43"/>
          <p:cNvGrpSpPr/>
          <p:nvPr/>
        </p:nvGrpSpPr>
        <p:grpSpPr>
          <a:xfrm>
            <a:off x="5113434" y="865269"/>
            <a:ext cx="791406" cy="569166"/>
            <a:chOff x="6029873" y="1006191"/>
            <a:chExt cx="791406" cy="569166"/>
          </a:xfrm>
        </p:grpSpPr>
        <p:grpSp>
          <p:nvGrpSpPr>
            <p:cNvPr id="45" name="Group 44">
              <a:extLst>
                <a:ext uri="{FF2B5EF4-FFF2-40B4-BE49-F238E27FC236}">
                  <a16:creationId xmlns:a16="http://schemas.microsoft.com/office/drawing/2014/main" id="{8F2ECB74-9011-4475-927A-712B35FF22FB}"/>
                </a:ext>
              </a:extLst>
            </p:cNvPr>
            <p:cNvGrpSpPr/>
            <p:nvPr/>
          </p:nvGrpSpPr>
          <p:grpSpPr>
            <a:xfrm>
              <a:off x="6029873" y="1006191"/>
              <a:ext cx="432000" cy="569166"/>
              <a:chOff x="5650145" y="1055777"/>
              <a:chExt cx="432000" cy="569166"/>
            </a:xfrm>
          </p:grpSpPr>
          <p:grpSp>
            <p:nvGrpSpPr>
              <p:cNvPr id="48" name="Group 47">
                <a:extLst>
                  <a:ext uri="{FF2B5EF4-FFF2-40B4-BE49-F238E27FC236}">
                    <a16:creationId xmlns:a16="http://schemas.microsoft.com/office/drawing/2014/main" id="{C4169ECD-7DC4-4D77-8DC7-9A0F1C457E80}"/>
                  </a:ext>
                </a:extLst>
              </p:cNvPr>
              <p:cNvGrpSpPr/>
              <p:nvPr/>
            </p:nvGrpSpPr>
            <p:grpSpPr>
              <a:xfrm>
                <a:off x="5650145" y="1055777"/>
                <a:ext cx="432000" cy="569166"/>
                <a:chOff x="9635952" y="2500269"/>
                <a:chExt cx="731136" cy="1059795"/>
              </a:xfrm>
              <a:noFill/>
            </p:grpSpPr>
            <p:sp>
              <p:nvSpPr>
                <p:cNvPr id="50" name="Flowchart: Terminator 49">
                  <a:extLst>
                    <a:ext uri="{FF2B5EF4-FFF2-40B4-BE49-F238E27FC236}">
                      <a16:creationId xmlns:a16="http://schemas.microsoft.com/office/drawing/2014/main" id="{3E49C875-A88D-4D9A-9C18-1E4C567EE764}"/>
                    </a:ext>
                  </a:extLst>
                </p:cNvPr>
                <p:cNvSpPr/>
                <p:nvPr/>
              </p:nvSpPr>
              <p:spPr>
                <a:xfrm>
                  <a:off x="9635952" y="2500269"/>
                  <a:ext cx="731136" cy="1059795"/>
                </a:xfrm>
                <a:prstGeom prst="flowChartTerminator">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sp>
              <p:nvSpPr>
                <p:cNvPr id="51" name="Flowchart: Alternate Process 50">
                  <a:extLst>
                    <a:ext uri="{FF2B5EF4-FFF2-40B4-BE49-F238E27FC236}">
                      <a16:creationId xmlns:a16="http://schemas.microsoft.com/office/drawing/2014/main" id="{B5F88D02-52C4-40B3-9275-581AFF70EE88}"/>
                    </a:ext>
                  </a:extLst>
                </p:cNvPr>
                <p:cNvSpPr/>
                <p:nvPr/>
              </p:nvSpPr>
              <p:spPr>
                <a:xfrm>
                  <a:off x="9789984" y="2614021"/>
                  <a:ext cx="432000" cy="482634"/>
                </a:xfrm>
                <a:prstGeom prst="flowChartAlternateProcess">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52" name="Flowchart: Delay 51">
                  <a:extLst>
                    <a:ext uri="{FF2B5EF4-FFF2-40B4-BE49-F238E27FC236}">
                      <a16:creationId xmlns:a16="http://schemas.microsoft.com/office/drawing/2014/main" id="{2BAF5A4D-757D-4174-A6E7-D4287A1D9961}"/>
                    </a:ext>
                  </a:extLst>
                </p:cNvPr>
                <p:cNvSpPr/>
                <p:nvPr/>
              </p:nvSpPr>
              <p:spPr>
                <a:xfrm rot="16200000">
                  <a:off x="9930179" y="3308064"/>
                  <a:ext cx="144000" cy="360000"/>
                </a:xfrm>
                <a:prstGeom prst="flowChartDelay">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sp>
            <p:nvSpPr>
              <p:cNvPr id="49" name="Oval 48">
                <a:extLst>
                  <a:ext uri="{FF2B5EF4-FFF2-40B4-BE49-F238E27FC236}">
                    <a16:creationId xmlns:a16="http://schemas.microsoft.com/office/drawing/2014/main" id="{FB95D2AC-F158-4943-B841-06F3E9F745A1}"/>
                  </a:ext>
                </a:extLst>
              </p:cNvPr>
              <p:cNvSpPr/>
              <p:nvPr/>
            </p:nvSpPr>
            <p:spPr>
              <a:xfrm>
                <a:off x="5921476" y="1416911"/>
                <a:ext cx="108000" cy="1080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sp>
          <p:nvSpPr>
            <p:cNvPr id="46" name="Oval 45">
              <a:extLst>
                <a:ext uri="{FF2B5EF4-FFF2-40B4-BE49-F238E27FC236}">
                  <a16:creationId xmlns:a16="http://schemas.microsoft.com/office/drawing/2014/main" id="{083FF8F0-75DD-40C6-8CAF-D6C877FFDF6A}"/>
                </a:ext>
              </a:extLst>
            </p:cNvPr>
            <p:cNvSpPr/>
            <p:nvPr/>
          </p:nvSpPr>
          <p:spPr>
            <a:xfrm>
              <a:off x="6572909" y="1224811"/>
              <a:ext cx="248370" cy="242691"/>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47" name="Oval 46">
              <a:extLst>
                <a:ext uri="{FF2B5EF4-FFF2-40B4-BE49-F238E27FC236}">
                  <a16:creationId xmlns:a16="http://schemas.microsoft.com/office/drawing/2014/main" id="{FB34DE79-7475-410E-96B3-012899E09512}"/>
                </a:ext>
              </a:extLst>
            </p:cNvPr>
            <p:cNvSpPr/>
            <p:nvPr/>
          </p:nvSpPr>
          <p:spPr>
            <a:xfrm>
              <a:off x="6681065" y="1332967"/>
              <a:ext cx="36000" cy="360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53" name="Group 52">
            <a:extLst>
              <a:ext uri="{FF2B5EF4-FFF2-40B4-BE49-F238E27FC236}">
                <a16:creationId xmlns:a16="http://schemas.microsoft.com/office/drawing/2014/main" id="{6487B043-0545-4C57-8B0C-5F738A88D1F6}"/>
              </a:ext>
            </a:extLst>
          </p:cNvPr>
          <p:cNvGrpSpPr>
            <a:grpSpLocks noChangeAspect="1"/>
          </p:cNvGrpSpPr>
          <p:nvPr/>
        </p:nvGrpSpPr>
        <p:grpSpPr>
          <a:xfrm>
            <a:off x="9232804" y="933852"/>
            <a:ext cx="828196" cy="432000"/>
            <a:chOff x="4336026" y="737419"/>
            <a:chExt cx="727587" cy="379521"/>
          </a:xfrm>
        </p:grpSpPr>
        <p:sp>
          <p:nvSpPr>
            <p:cNvPr id="54" name="Rectangle: Rounded Corners 90">
              <a:extLst>
                <a:ext uri="{FF2B5EF4-FFF2-40B4-BE49-F238E27FC236}">
                  <a16:creationId xmlns:a16="http://schemas.microsoft.com/office/drawing/2014/main" id="{0945A83B-B5B9-427E-B6F8-B61D529AFF37}"/>
                </a:ext>
              </a:extLst>
            </p:cNvPr>
            <p:cNvSpPr/>
            <p:nvPr/>
          </p:nvSpPr>
          <p:spPr>
            <a:xfrm>
              <a:off x="4336026" y="737419"/>
              <a:ext cx="727587" cy="379521"/>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sp>
          <p:nvSpPr>
            <p:cNvPr id="55" name="Rectangle 54">
              <a:extLst>
                <a:ext uri="{FF2B5EF4-FFF2-40B4-BE49-F238E27FC236}">
                  <a16:creationId xmlns:a16="http://schemas.microsoft.com/office/drawing/2014/main" id="{E7C14E2A-0F08-41AB-93EF-28EC6D5E0A73}"/>
                </a:ext>
              </a:extLst>
            </p:cNvPr>
            <p:cNvSpPr/>
            <p:nvPr/>
          </p:nvSpPr>
          <p:spPr>
            <a:xfrm>
              <a:off x="4385186" y="793831"/>
              <a:ext cx="340977" cy="272782"/>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56" name="Group 55">
              <a:extLst>
                <a:ext uri="{FF2B5EF4-FFF2-40B4-BE49-F238E27FC236}">
                  <a16:creationId xmlns:a16="http://schemas.microsoft.com/office/drawing/2014/main" id="{2EC9B2CC-90B9-4AD4-96D2-C92CBF342653}"/>
                </a:ext>
              </a:extLst>
            </p:cNvPr>
            <p:cNvGrpSpPr/>
            <p:nvPr/>
          </p:nvGrpSpPr>
          <p:grpSpPr>
            <a:xfrm>
              <a:off x="4798141" y="819450"/>
              <a:ext cx="216000" cy="216000"/>
              <a:chOff x="6753110" y="4831726"/>
              <a:chExt cx="216000" cy="216000"/>
            </a:xfrm>
          </p:grpSpPr>
          <p:sp>
            <p:nvSpPr>
              <p:cNvPr id="57" name="Oval 56">
                <a:extLst>
                  <a:ext uri="{FF2B5EF4-FFF2-40B4-BE49-F238E27FC236}">
                    <a16:creationId xmlns:a16="http://schemas.microsoft.com/office/drawing/2014/main" id="{73974064-7E03-4A7C-B394-85EF7E22D5E2}"/>
                  </a:ext>
                </a:extLst>
              </p:cNvPr>
              <p:cNvSpPr/>
              <p:nvPr/>
            </p:nvSpPr>
            <p:spPr>
              <a:xfrm>
                <a:off x="6753110" y="4831726"/>
                <a:ext cx="216000" cy="21600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58" name="Straight Connector 57">
                <a:extLst>
                  <a:ext uri="{FF2B5EF4-FFF2-40B4-BE49-F238E27FC236}">
                    <a16:creationId xmlns:a16="http://schemas.microsoft.com/office/drawing/2014/main" id="{9B836906-3ED1-487A-8A8D-1220B6B6BE8A}"/>
                  </a:ext>
                </a:extLst>
              </p:cNvPr>
              <p:cNvCxnSpPr>
                <a:stCxn id="57" idx="1"/>
                <a:endCxn id="57" idx="5"/>
              </p:cNvCxnSpPr>
              <p:nvPr/>
            </p:nvCxnSpPr>
            <p:spPr>
              <a:xfrm>
                <a:off x="6784743" y="4863359"/>
                <a:ext cx="152735" cy="15273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B223E492-F219-4200-B5B9-539AA82B82C6}"/>
                  </a:ext>
                </a:extLst>
              </p:cNvPr>
              <p:cNvCxnSpPr>
                <a:stCxn id="57" idx="7"/>
                <a:endCxn id="57" idx="3"/>
              </p:cNvCxnSpPr>
              <p:nvPr/>
            </p:nvCxnSpPr>
            <p:spPr>
              <a:xfrm flipH="1">
                <a:off x="6784743" y="4863359"/>
                <a:ext cx="152735" cy="15273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60" name="Oval 59">
                <a:extLst>
                  <a:ext uri="{FF2B5EF4-FFF2-40B4-BE49-F238E27FC236}">
                    <a16:creationId xmlns:a16="http://schemas.microsoft.com/office/drawing/2014/main" id="{51E51B8B-48C8-4C9E-B19F-5E9E82CA1266}"/>
                  </a:ext>
                </a:extLst>
              </p:cNvPr>
              <p:cNvSpPr/>
              <p:nvPr/>
            </p:nvSpPr>
            <p:spPr>
              <a:xfrm>
                <a:off x="6800376" y="4885103"/>
                <a:ext cx="120182" cy="120182"/>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grpSp>
      </p:grpSp>
      <p:sp>
        <p:nvSpPr>
          <p:cNvPr id="61" name="TextBox 60">
            <a:extLst>
              <a:ext uri="{FF2B5EF4-FFF2-40B4-BE49-F238E27FC236}">
                <a16:creationId xmlns:a16="http://schemas.microsoft.com/office/drawing/2014/main" id="{B573053C-2585-49CC-AC3C-2D1D2B1D9E94}"/>
              </a:ext>
            </a:extLst>
          </p:cNvPr>
          <p:cNvSpPr txBox="1"/>
          <p:nvPr/>
        </p:nvSpPr>
        <p:spPr>
          <a:xfrm>
            <a:off x="5736829" y="5388054"/>
            <a:ext cx="6351771" cy="31810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0000"/>
                </a:solidFill>
                <a:effectLst/>
                <a:uLnTx/>
                <a:uFillTx/>
                <a:latin typeface="Calibri"/>
                <a:ea typeface="+mn-ea"/>
                <a:cs typeface="Arial" panose="020B0604020202020204" pitchFamily="34" charset="0"/>
              </a:rPr>
              <a:t>Finger sticks may be required with isCGM and rtCGM under certain circumstances</a:t>
            </a:r>
            <a:endParaRPr kumimoji="0" lang="en-US" sz="1400" b="0" i="1" u="none" strike="noStrike" kern="1200" cap="none" spc="0" normalizeH="0" baseline="0" noProof="0" dirty="0">
              <a:ln>
                <a:noFill/>
              </a:ln>
              <a:solidFill>
                <a:srgbClr val="000000"/>
              </a:solidFill>
              <a:effectLst/>
              <a:uLnTx/>
              <a:uFillTx/>
              <a:latin typeface="Calibri"/>
              <a:ea typeface="+mn-ea"/>
              <a:cs typeface="Arial" panose="020B0604020202020204" pitchFamily="34" charset="0"/>
            </a:endParaRPr>
          </a:p>
        </p:txBody>
      </p:sp>
      <p:sp>
        <p:nvSpPr>
          <p:cNvPr id="7" name="Right Brace 6"/>
          <p:cNvSpPr/>
          <p:nvPr/>
        </p:nvSpPr>
        <p:spPr>
          <a:xfrm rot="5400000">
            <a:off x="8803630" y="2427959"/>
            <a:ext cx="218167" cy="5589182"/>
          </a:xfrm>
          <a:prstGeom prst="rightBrace">
            <a:avLst/>
          </a:prstGeom>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grpSp>
        <p:nvGrpSpPr>
          <p:cNvPr id="14" name="Group 13"/>
          <p:cNvGrpSpPr/>
          <p:nvPr/>
        </p:nvGrpSpPr>
        <p:grpSpPr>
          <a:xfrm>
            <a:off x="289162" y="5081820"/>
            <a:ext cx="5015658" cy="646331"/>
            <a:chOff x="289162" y="5081820"/>
            <a:chExt cx="5015658" cy="646331"/>
          </a:xfrm>
        </p:grpSpPr>
        <p:pic>
          <p:nvPicPr>
            <p:cNvPr id="63" name="Picture 62" descr="Image result for diabetes canada">
              <a:extLst>
                <a:ext uri="{FF2B5EF4-FFF2-40B4-BE49-F238E27FC236}">
                  <a16:creationId xmlns:a16="http://schemas.microsoft.com/office/drawing/2014/main" id="{0F38E265-8448-42EB-A057-2C47DE2C30E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67504" y="5296985"/>
              <a:ext cx="637316" cy="216000"/>
            </a:xfrm>
            <a:prstGeom prst="rect">
              <a:avLst/>
            </a:prstGeom>
            <a:noFill/>
          </p:spPr>
        </p:pic>
        <p:pic>
          <p:nvPicPr>
            <p:cNvPr id="65" name="Graphic 52">
              <a:hlinkClick r:id="rId7"/>
              <a:extLst>
                <a:ext uri="{FF2B5EF4-FFF2-40B4-BE49-F238E27FC236}">
                  <a16:creationId xmlns:a16="http://schemas.microsoft.com/office/drawing/2014/main" id="{A925F22B-F515-4371-A760-AD516E826291}"/>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289162" y="5153776"/>
              <a:ext cx="439615" cy="502418"/>
            </a:xfrm>
            <a:prstGeom prst="rect">
              <a:avLst/>
            </a:prstGeom>
          </p:spPr>
        </p:pic>
        <p:grpSp>
          <p:nvGrpSpPr>
            <p:cNvPr id="66" name="Group 65">
              <a:extLst>
                <a:ext uri="{FF2B5EF4-FFF2-40B4-BE49-F238E27FC236}">
                  <a16:creationId xmlns:a16="http://schemas.microsoft.com/office/drawing/2014/main" id="{1B981A7E-25A0-460F-B16F-355D8851993A}"/>
                </a:ext>
              </a:extLst>
            </p:cNvPr>
            <p:cNvGrpSpPr/>
            <p:nvPr/>
          </p:nvGrpSpPr>
          <p:grpSpPr>
            <a:xfrm flipH="1">
              <a:off x="794850" y="5152985"/>
              <a:ext cx="504000" cy="504000"/>
              <a:chOff x="938380" y="1261836"/>
              <a:chExt cx="504000" cy="504000"/>
            </a:xfrm>
          </p:grpSpPr>
          <p:sp>
            <p:nvSpPr>
              <p:cNvPr id="68" name="Oval 67">
                <a:extLst>
                  <a:ext uri="{FF2B5EF4-FFF2-40B4-BE49-F238E27FC236}">
                    <a16:creationId xmlns:a16="http://schemas.microsoft.com/office/drawing/2014/main" id="{08AB4803-BD8B-4C5C-BB23-3AC45BB2FB47}"/>
                  </a:ext>
                </a:extLst>
              </p:cNvPr>
              <p:cNvSpPr/>
              <p:nvPr/>
            </p:nvSpPr>
            <p:spPr>
              <a:xfrm>
                <a:off x="938380" y="1261836"/>
                <a:ext cx="504000" cy="504000"/>
              </a:xfrm>
              <a:prstGeom prst="ellipse">
                <a:avLst/>
              </a:prstGeom>
              <a:solidFill>
                <a:schemeClr val="accent4">
                  <a:lumMod val="20000"/>
                  <a:lumOff val="80000"/>
                </a:schemeClr>
              </a:solid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pic>
            <p:nvPicPr>
              <p:cNvPr id="69" name="Graphic 38" descr="Cursor">
                <a:hlinkClick r:id="rId7"/>
                <a:extLst>
                  <a:ext uri="{FF2B5EF4-FFF2-40B4-BE49-F238E27FC236}">
                    <a16:creationId xmlns:a16="http://schemas.microsoft.com/office/drawing/2014/main" id="{AFF3E407-6F0A-4F40-9393-922386EE8FAD}"/>
                  </a:ext>
                </a:extLst>
              </p:cNvPr>
              <p:cNvPicPr>
                <a:picLocks noChangeAspect="1"/>
              </p:cNvPicPr>
              <p:nvPr/>
            </p:nvPicPr>
            <p:blipFill>
              <a:blip r:embed="rId10" cstate="print">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flipH="1">
                <a:off x="957844" y="1300156"/>
                <a:ext cx="461619" cy="461619"/>
              </a:xfrm>
              <a:prstGeom prst="rect">
                <a:avLst/>
              </a:prstGeom>
            </p:spPr>
          </p:pic>
        </p:grpSp>
        <p:sp>
          <p:nvSpPr>
            <p:cNvPr id="67" name="TextBox 66">
              <a:hlinkClick r:id="rId7"/>
              <a:extLst>
                <a:ext uri="{FF2B5EF4-FFF2-40B4-BE49-F238E27FC236}">
                  <a16:creationId xmlns:a16="http://schemas.microsoft.com/office/drawing/2014/main" id="{2ED89381-F344-4CBE-899D-D5E4BF87D4AB}"/>
                </a:ext>
              </a:extLst>
            </p:cNvPr>
            <p:cNvSpPr txBox="1"/>
            <p:nvPr/>
          </p:nvSpPr>
          <p:spPr>
            <a:xfrm>
              <a:off x="1364923" y="5081820"/>
              <a:ext cx="3462255"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0" i="0" u="none" strike="noStrike" kern="1200" cap="none" spc="0" normalizeH="0" baseline="0" noProof="0" dirty="0">
                  <a:ln>
                    <a:noFill/>
                  </a:ln>
                  <a:solidFill>
                    <a:srgbClr val="000000"/>
                  </a:solidFill>
                  <a:effectLst/>
                  <a:uLnTx/>
                  <a:uFillTx/>
                  <a:latin typeface="Calibri"/>
                  <a:ea typeface="+mn-ea"/>
                  <a:cs typeface="+mn-cs"/>
                </a:rPr>
                <a:t>Click to see: </a:t>
              </a:r>
              <a:br>
                <a:rPr kumimoji="0" lang="en-CA" sz="1200" b="0" i="0" u="none" strike="noStrike" kern="1200" cap="none" spc="0" normalizeH="0" baseline="0" noProof="0" dirty="0">
                  <a:ln>
                    <a:noFill/>
                  </a:ln>
                  <a:solidFill>
                    <a:srgbClr val="000000"/>
                  </a:solidFill>
                  <a:effectLst/>
                  <a:uLnTx/>
                  <a:uFillTx/>
                  <a:latin typeface="Calibri"/>
                  <a:ea typeface="+mn-ea"/>
                  <a:cs typeface="+mn-cs"/>
                </a:rPr>
              </a:br>
              <a:r>
                <a:rPr kumimoji="0" lang="en-CA" sz="1200" b="1" i="0" u="none" strike="noStrike" kern="1200" cap="none" spc="0" normalizeH="0" baseline="0" noProof="0" dirty="0">
                  <a:ln>
                    <a:noFill/>
                  </a:ln>
                  <a:solidFill>
                    <a:srgbClr val="000000"/>
                  </a:solidFill>
                  <a:effectLst/>
                  <a:uLnTx/>
                  <a:uFillTx/>
                  <a:latin typeface="Calibri"/>
                  <a:ea typeface="+mn-ea"/>
                  <a:cs typeface="+mn-cs"/>
                </a:rPr>
                <a:t>“Diabetes Canada: Blood Glucose Monitoring in Adults and Children with Diabetes: Update 2021”</a:t>
              </a:r>
            </a:p>
          </p:txBody>
        </p:sp>
      </p:grpSp>
      <p:grpSp>
        <p:nvGrpSpPr>
          <p:cNvPr id="4" name="Group 3"/>
          <p:cNvGrpSpPr/>
          <p:nvPr/>
        </p:nvGrpSpPr>
        <p:grpSpPr>
          <a:xfrm>
            <a:off x="369130" y="1837055"/>
            <a:ext cx="733024" cy="367276"/>
            <a:chOff x="336000" y="2097628"/>
            <a:chExt cx="733024" cy="367276"/>
          </a:xfrm>
        </p:grpSpPr>
        <p:sp>
          <p:nvSpPr>
            <p:cNvPr id="2" name="Rectangle 1"/>
            <p:cNvSpPr/>
            <p:nvPr/>
          </p:nvSpPr>
          <p:spPr>
            <a:xfrm>
              <a:off x="336000" y="2097628"/>
              <a:ext cx="733024" cy="36727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71" name="Picture 70" descr="Image result for diabetes canada">
              <a:extLst>
                <a:ext uri="{FF2B5EF4-FFF2-40B4-BE49-F238E27FC236}">
                  <a16:creationId xmlns:a16="http://schemas.microsoft.com/office/drawing/2014/main" id="{0F38E265-8448-42EB-A057-2C47DE2C30E3}"/>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383854" y="2173266"/>
              <a:ext cx="637316" cy="216000"/>
            </a:xfrm>
            <a:prstGeom prst="rect">
              <a:avLst/>
            </a:prstGeom>
            <a:noFill/>
          </p:spPr>
        </p:pic>
      </p:grpSp>
    </p:spTree>
    <p:extLst>
      <p:ext uri="{BB962C8B-B14F-4D97-AF65-F5344CB8AC3E}">
        <p14:creationId xmlns:p14="http://schemas.microsoft.com/office/powerpoint/2010/main" val="1609238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Use of isCGM in T2D: REPLACE Study</a:t>
            </a:r>
            <a:endParaRPr lang="en-US"/>
          </a:p>
        </p:txBody>
      </p:sp>
      <p:sp>
        <p:nvSpPr>
          <p:cNvPr id="3" name="Footer Placeholder 2"/>
          <p:cNvSpPr>
            <a:spLocks noGrp="1"/>
          </p:cNvSpPr>
          <p:nvPr>
            <p:ph type="ftr" sz="quarter" idx="11"/>
          </p:nvPr>
        </p:nvSpPr>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CA" sz="1001" b="0" i="0" u="none" strike="noStrike" kern="1200" cap="none" spc="0" normalizeH="0" baseline="0" noProof="0">
                <a:ln>
                  <a:noFill/>
                </a:ln>
                <a:solidFill>
                  <a:srgbClr val="515869">
                    <a:lumMod val="50000"/>
                  </a:srgbClr>
                </a:solidFill>
                <a:effectLst/>
                <a:uLnTx/>
                <a:uFillTx/>
                <a:latin typeface="Calibri"/>
                <a:ea typeface="+mn-ea"/>
                <a:cs typeface="+mn-cs"/>
              </a:rPr>
              <a:t>CBG: capillary blood glucose; isCGM: intermittently scanned continuous glucose monitoring</a:t>
            </a:r>
            <a:r>
              <a:rPr kumimoji="0" lang="en-GB" altLang="en-US" sz="1000" b="0" i="0" u="none" strike="noStrike" kern="1200" cap="none" spc="0" normalizeH="0" baseline="0" noProof="0">
                <a:ln>
                  <a:noFill/>
                </a:ln>
                <a:solidFill>
                  <a:srgbClr val="515869">
                    <a:lumMod val="50000"/>
                  </a:srgbClr>
                </a:solidFill>
                <a:effectLst/>
                <a:uLnTx/>
                <a:uFillTx/>
                <a:latin typeface="Calibri"/>
                <a:ea typeface="MS PGothic" panose="020B0600070205080204" pitchFamily="34" charset="-128"/>
                <a:cs typeface="+mn-cs"/>
              </a:rPr>
              <a:t>; T2D: type 2 diabetes.</a:t>
            </a:r>
          </a:p>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altLang="en-US" sz="1000" b="0" i="0" u="none" strike="noStrike" kern="1200" cap="none" spc="0" normalizeH="0" baseline="30000" noProof="0">
                <a:ln>
                  <a:noFill/>
                </a:ln>
                <a:solidFill>
                  <a:srgbClr val="515869">
                    <a:lumMod val="50000"/>
                  </a:srgbClr>
                </a:solidFill>
                <a:effectLst/>
                <a:uLnTx/>
                <a:uFillTx/>
                <a:latin typeface="Calibri"/>
                <a:ea typeface="MS PGothic" panose="020B0600070205080204" pitchFamily="34" charset="-128"/>
                <a:cs typeface="+mn-cs"/>
              </a:rPr>
              <a:t>*</a:t>
            </a:r>
            <a:r>
              <a:rPr kumimoji="0" lang="en-GB" altLang="en-US" sz="1000" b="0" i="0" u="none" strike="noStrike" kern="1200" cap="none" spc="0" normalizeH="0" baseline="0" noProof="0">
                <a:ln>
                  <a:noFill/>
                </a:ln>
                <a:solidFill>
                  <a:srgbClr val="515869">
                    <a:lumMod val="50000"/>
                  </a:srgbClr>
                </a:solidFill>
                <a:effectLst/>
                <a:uLnTx/>
                <a:uFillTx/>
                <a:latin typeface="Calibri"/>
                <a:ea typeface="MS PGothic" panose="020B0600070205080204" pitchFamily="34" charset="-128"/>
                <a:cs typeface="+mn-cs"/>
              </a:rPr>
              <a:t>Study length was 6 months.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err="1">
                <a:ln>
                  <a:noFill/>
                </a:ln>
                <a:solidFill>
                  <a:srgbClr val="515869">
                    <a:lumMod val="50000"/>
                  </a:srgbClr>
                </a:solidFill>
                <a:effectLst/>
                <a:uLnTx/>
                <a:uFillTx/>
                <a:latin typeface="Calibri"/>
                <a:ea typeface="+mn-ea"/>
                <a:cs typeface="+mn-cs"/>
              </a:rPr>
              <a:t>Haak</a:t>
            </a:r>
            <a:r>
              <a:rPr kumimoji="0" lang="en-CA" sz="1000" b="0" i="0" u="none" strike="noStrike" kern="1200" cap="none" spc="0" normalizeH="0" baseline="0" noProof="0">
                <a:ln>
                  <a:noFill/>
                </a:ln>
                <a:solidFill>
                  <a:srgbClr val="515869">
                    <a:lumMod val="50000"/>
                  </a:srgbClr>
                </a:solidFill>
                <a:effectLst/>
                <a:uLnTx/>
                <a:uFillTx/>
                <a:latin typeface="Calibri"/>
                <a:ea typeface="+mn-ea"/>
                <a:cs typeface="+mn-cs"/>
              </a:rPr>
              <a:t> T et al. </a:t>
            </a:r>
            <a:r>
              <a:rPr kumimoji="0" lang="sv-SE" sz="1000" b="0" i="1" u="none" strike="noStrike" kern="1200" cap="none" spc="0" normalizeH="0" baseline="0" noProof="0">
                <a:ln>
                  <a:noFill/>
                </a:ln>
                <a:solidFill>
                  <a:srgbClr val="515869">
                    <a:lumMod val="50000"/>
                  </a:srgbClr>
                </a:solidFill>
                <a:effectLst/>
                <a:uLnTx/>
                <a:uFillTx/>
                <a:latin typeface="Calibri"/>
                <a:ea typeface="+mn-ea"/>
                <a:cs typeface="+mn-cs"/>
              </a:rPr>
              <a:t>Diabetes Ther </a:t>
            </a:r>
            <a:r>
              <a:rPr kumimoji="0" lang="sv-SE" sz="1000" b="0" i="0" u="none" strike="noStrike" kern="1200" cap="none" spc="0" normalizeH="0" baseline="0" noProof="0">
                <a:ln>
                  <a:noFill/>
                </a:ln>
                <a:solidFill>
                  <a:srgbClr val="515869">
                    <a:lumMod val="50000"/>
                  </a:srgbClr>
                </a:solidFill>
                <a:effectLst/>
                <a:uLnTx/>
                <a:uFillTx/>
                <a:latin typeface="Calibri"/>
                <a:ea typeface="+mn-ea"/>
                <a:cs typeface="+mn-cs"/>
              </a:rPr>
              <a:t>(2017) 8:55–73</a:t>
            </a:r>
            <a:r>
              <a:rPr kumimoji="0" lang="en-CA" sz="1000" b="0" i="0" u="none" strike="noStrike" kern="1200" cap="none" spc="0" normalizeH="0" baseline="0" noProof="0">
                <a:ln>
                  <a:noFill/>
                </a:ln>
                <a:solidFill>
                  <a:srgbClr val="515869">
                    <a:lumMod val="50000"/>
                  </a:srgbClr>
                </a:solidFill>
                <a:effectLst/>
                <a:uLnTx/>
                <a:uFillTx/>
                <a:latin typeface="Calibri"/>
                <a:ea typeface="+mn-ea"/>
                <a:cs typeface="+mn-cs"/>
              </a:rPr>
              <a:t>.</a:t>
            </a:r>
          </a:p>
        </p:txBody>
      </p:sp>
      <p:grpSp>
        <p:nvGrpSpPr>
          <p:cNvPr id="46" name="Group 2">
            <a:extLst>
              <a:ext uri="{FF2B5EF4-FFF2-40B4-BE49-F238E27FC236}">
                <a16:creationId xmlns:a16="http://schemas.microsoft.com/office/drawing/2014/main" id="{12F6DDAB-D254-4657-801E-3DF882D7978C}"/>
              </a:ext>
            </a:extLst>
          </p:cNvPr>
          <p:cNvGrpSpPr/>
          <p:nvPr/>
        </p:nvGrpSpPr>
        <p:grpSpPr>
          <a:xfrm>
            <a:off x="766265" y="3144301"/>
            <a:ext cx="4763908" cy="2521751"/>
            <a:chOff x="578140" y="1336201"/>
            <a:chExt cx="4763908" cy="2521751"/>
          </a:xfrm>
        </p:grpSpPr>
        <p:sp>
          <p:nvSpPr>
            <p:cNvPr id="48" name="Rectangle: Rounded Corners 42">
              <a:extLst>
                <a:ext uri="{FF2B5EF4-FFF2-40B4-BE49-F238E27FC236}">
                  <a16:creationId xmlns:a16="http://schemas.microsoft.com/office/drawing/2014/main" id="{CD8A3907-A034-4889-BD3A-FE357886790A}"/>
                </a:ext>
              </a:extLst>
            </p:cNvPr>
            <p:cNvSpPr/>
            <p:nvPr/>
          </p:nvSpPr>
          <p:spPr>
            <a:xfrm>
              <a:off x="578140" y="1336201"/>
              <a:ext cx="4763908" cy="1372607"/>
            </a:xfrm>
            <a:prstGeom prst="roundRect">
              <a:avLst/>
            </a:prstGeom>
            <a:no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457200" marR="0" lvl="1" indent="0" algn="ctr" defTabSz="914400" rtl="0" eaLnBrk="1" fontAlgn="auto" latinLnBrk="0" hangingPunct="1">
                <a:lnSpc>
                  <a:spcPct val="100000"/>
                </a:lnSpc>
                <a:spcBef>
                  <a:spcPts val="0"/>
                </a:spcBef>
                <a:spcAft>
                  <a:spcPts val="600"/>
                </a:spcAft>
                <a:buClrTx/>
                <a:buSzTx/>
                <a:buFontTx/>
                <a:buNone/>
                <a:tabLst/>
                <a:defRPr/>
              </a:pPr>
              <a:endParaRPr kumimoji="0" lang="en-US" sz="1800" b="1" i="0" u="none" strike="noStrike" kern="1200" cap="none" spc="0" normalizeH="0" baseline="0" noProof="0">
                <a:ln>
                  <a:noFill/>
                </a:ln>
                <a:solidFill>
                  <a:srgbClr val="3B3838"/>
                </a:solidFill>
                <a:effectLst/>
                <a:uLnTx/>
                <a:uFillTx/>
                <a:latin typeface="Calibri"/>
                <a:ea typeface="+mn-ea"/>
                <a:cs typeface="+mn-cs"/>
              </a:endParaRPr>
            </a:p>
          </p:txBody>
        </p:sp>
        <p:sp>
          <p:nvSpPr>
            <p:cNvPr id="49" name="Rectangle: Rounded Corners 21">
              <a:extLst>
                <a:ext uri="{FF2B5EF4-FFF2-40B4-BE49-F238E27FC236}">
                  <a16:creationId xmlns:a16="http://schemas.microsoft.com/office/drawing/2014/main" id="{8E689221-7375-480B-82D7-0D4DAED20C76}"/>
                </a:ext>
              </a:extLst>
            </p:cNvPr>
            <p:cNvSpPr/>
            <p:nvPr/>
          </p:nvSpPr>
          <p:spPr>
            <a:xfrm>
              <a:off x="897549" y="1508373"/>
              <a:ext cx="3853214" cy="2349579"/>
            </a:xfrm>
            <a:prstGeom prst="round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3B3838"/>
                  </a:solidFill>
                  <a:effectLst/>
                  <a:uLnTx/>
                  <a:uFillTx/>
                  <a:latin typeface="Calibri"/>
                  <a:ea typeface="Calibri" panose="020F0502020204030204" pitchFamily="34" charset="0"/>
                  <a:cs typeface="Times New Roman" panose="02020603050405020304" pitchFamily="18" charset="0"/>
                </a:rPr>
                <a:t>T2D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3B3838"/>
                  </a:solidFill>
                  <a:effectLst/>
                  <a:uLnTx/>
                  <a:uFillTx/>
                  <a:latin typeface="Calibri"/>
                  <a:ea typeface="+mn-ea"/>
                  <a:cs typeface="Times New Roman" panose="02020603050405020304" pitchFamily="18" charset="0"/>
                </a:rPr>
                <a:t>N=224 </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1" u="none" strike="noStrike" kern="1200" cap="none" spc="0" normalizeH="0" baseline="0" noProof="0">
                  <a:ln>
                    <a:noFill/>
                  </a:ln>
                  <a:solidFill>
                    <a:srgbClr val="515869">
                      <a:lumMod val="75000"/>
                    </a:srgbClr>
                  </a:solidFill>
                  <a:effectLst/>
                  <a:uLnTx/>
                  <a:uFillTx/>
                  <a:latin typeface="Calibri"/>
                  <a:ea typeface="+mn-ea"/>
                  <a:cs typeface="+mn-cs"/>
                </a:rPr>
                <a:t>≥18 years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1" u="none" strike="noStrike" kern="1200" cap="none" spc="0" normalizeH="0" baseline="0" noProof="0">
                  <a:ln>
                    <a:noFill/>
                  </a:ln>
                  <a:solidFill>
                    <a:srgbClr val="515869">
                      <a:lumMod val="75000"/>
                    </a:srgbClr>
                  </a:solidFill>
                  <a:effectLst/>
                  <a:uLnTx/>
                  <a:uFillTx/>
                  <a:latin typeface="Calibri"/>
                  <a:ea typeface="+mn-ea"/>
                  <a:cs typeface="+mn-cs"/>
                </a:rPr>
                <a:t>T2D for ≥6 months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1" u="none" strike="noStrike" kern="1200" cap="none" spc="0" normalizeH="0" baseline="0" noProof="0">
                  <a:ln>
                    <a:noFill/>
                  </a:ln>
                  <a:solidFill>
                    <a:srgbClr val="515869">
                      <a:lumMod val="75000"/>
                    </a:srgbClr>
                  </a:solidFill>
                  <a:effectLst/>
                  <a:uLnTx/>
                  <a:uFillTx/>
                  <a:latin typeface="Calibri"/>
                  <a:ea typeface="+mn-ea"/>
                  <a:cs typeface="+mn-cs"/>
                </a:rPr>
                <a:t>Bolus only, or basal-bolus, or insulin pump regimen for ≥3 months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1" u="none" strike="noStrike" kern="1200" cap="none" spc="0" normalizeH="0" baseline="0" noProof="0">
                  <a:ln>
                    <a:noFill/>
                  </a:ln>
                  <a:solidFill>
                    <a:srgbClr val="515869">
                      <a:lumMod val="75000"/>
                    </a:srgbClr>
                  </a:solidFill>
                  <a:effectLst/>
                  <a:uLnTx/>
                  <a:uFillTx/>
                  <a:latin typeface="Calibri"/>
                  <a:ea typeface="+mn-ea"/>
                  <a:cs typeface="Times New Roman" panose="02020603050405020304" pitchFamily="18" charset="0"/>
                </a:rPr>
                <a:t>A1C 7.5%–12.0%</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1" u="none" strike="noStrike" kern="1200" cap="none" spc="0" normalizeH="0" baseline="0" noProof="0">
                  <a:ln>
                    <a:noFill/>
                  </a:ln>
                  <a:solidFill>
                    <a:srgbClr val="515869">
                      <a:lumMod val="75000"/>
                    </a:srgbClr>
                  </a:solidFill>
                  <a:effectLst/>
                  <a:uLnTx/>
                  <a:uFillTx/>
                  <a:latin typeface="Calibri"/>
                  <a:ea typeface="+mn-ea"/>
                  <a:cs typeface="Times New Roman" panose="02020603050405020304" pitchFamily="18" charset="0"/>
                </a:rPr>
                <a:t>CBG </a:t>
              </a:r>
              <a:r>
                <a:rPr kumimoji="0" lang="en-CA" sz="1600" b="0" i="1" u="none" strike="noStrike" kern="1200" cap="none" spc="0" normalizeH="0" baseline="0" noProof="0">
                  <a:ln>
                    <a:noFill/>
                  </a:ln>
                  <a:solidFill>
                    <a:srgbClr val="515869">
                      <a:lumMod val="75000"/>
                    </a:srgbClr>
                  </a:solidFill>
                  <a:effectLst/>
                  <a:uLnTx/>
                  <a:uFillTx/>
                  <a:latin typeface="Calibri"/>
                  <a:ea typeface="+mn-ea"/>
                  <a:cs typeface="+mn-cs"/>
                </a:rPr>
                <a:t>&gt;10 times/week for ≥2 months</a:t>
              </a:r>
              <a:r>
                <a:rPr kumimoji="0" lang="en-CA" sz="1600" b="0" i="0" u="none" strike="noStrike" kern="1200" cap="none" spc="0" normalizeH="0" baseline="0" noProof="0">
                  <a:ln>
                    <a:noFill/>
                  </a:ln>
                  <a:solidFill>
                    <a:srgbClr val="3B3838"/>
                  </a:solidFill>
                  <a:effectLst/>
                  <a:uLnTx/>
                  <a:uFillTx/>
                  <a:latin typeface="Calibri"/>
                  <a:ea typeface="+mn-ea"/>
                  <a:cs typeface="Times New Roman" panose="02020603050405020304" pitchFamily="18" charset="0"/>
                </a:rPr>
                <a:t> </a:t>
              </a:r>
              <a:endParaRPr kumimoji="0" lang="en-US" sz="1600" b="0" i="0" u="none" strike="noStrike" kern="1200" cap="none" spc="0" normalizeH="0" baseline="0" noProof="0">
                <a:ln>
                  <a:noFill/>
                </a:ln>
                <a:solidFill>
                  <a:srgbClr val="3B3838"/>
                </a:solidFill>
                <a:effectLst/>
                <a:uLnTx/>
                <a:uFillTx/>
                <a:latin typeface="Calibri"/>
                <a:ea typeface="+mn-ea"/>
                <a:cs typeface="+mn-cs"/>
              </a:endParaRPr>
            </a:p>
          </p:txBody>
        </p:sp>
      </p:grpSp>
      <p:grpSp>
        <p:nvGrpSpPr>
          <p:cNvPr id="54" name="Group 53">
            <a:extLst>
              <a:ext uri="{FF2B5EF4-FFF2-40B4-BE49-F238E27FC236}">
                <a16:creationId xmlns:a16="http://schemas.microsoft.com/office/drawing/2014/main" id="{784C9149-AA82-4319-941A-E843DACA6F7D}"/>
              </a:ext>
            </a:extLst>
          </p:cNvPr>
          <p:cNvGrpSpPr/>
          <p:nvPr/>
        </p:nvGrpSpPr>
        <p:grpSpPr>
          <a:xfrm>
            <a:off x="-4" y="2654691"/>
            <a:ext cx="2286005" cy="661015"/>
            <a:chOff x="-4" y="687841"/>
            <a:chExt cx="2286005" cy="661015"/>
          </a:xfrm>
        </p:grpSpPr>
        <p:sp>
          <p:nvSpPr>
            <p:cNvPr id="55" name="Rectangle: Top Corners Rounded 24">
              <a:extLst>
                <a:ext uri="{FF2B5EF4-FFF2-40B4-BE49-F238E27FC236}">
                  <a16:creationId xmlns:a16="http://schemas.microsoft.com/office/drawing/2014/main" id="{6C15DDDF-7D11-46FD-86AF-D6D80E915476}"/>
                </a:ext>
              </a:extLst>
            </p:cNvPr>
            <p:cNvSpPr/>
            <p:nvPr/>
          </p:nvSpPr>
          <p:spPr>
            <a:xfrm rot="5400000">
              <a:off x="812491" y="-124654"/>
              <a:ext cx="661015" cy="2286005"/>
            </a:xfrm>
            <a:prstGeom prst="round2Same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57" name="TextBox 56">
              <a:extLst>
                <a:ext uri="{FF2B5EF4-FFF2-40B4-BE49-F238E27FC236}">
                  <a16:creationId xmlns:a16="http://schemas.microsoft.com/office/drawing/2014/main" id="{E00D5FB6-8885-4F27-B4CD-9573D284DBB3}"/>
                </a:ext>
              </a:extLst>
            </p:cNvPr>
            <p:cNvSpPr txBox="1"/>
            <p:nvPr/>
          </p:nvSpPr>
          <p:spPr>
            <a:xfrm>
              <a:off x="535515" y="701869"/>
              <a:ext cx="1750486" cy="646986"/>
            </a:xfrm>
            <a:prstGeom prst="roundRect">
              <a:avLst/>
            </a:prstGeom>
            <a:noFill/>
            <a:ln w="28575">
              <a:no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B3838"/>
                  </a:solidFill>
                  <a:effectLst/>
                  <a:uLnTx/>
                  <a:uFillTx/>
                  <a:latin typeface="Calibri"/>
                  <a:ea typeface="+mn-ea"/>
                  <a:cs typeface="+mn-cs"/>
                </a:rPr>
                <a:t>REPLACE study</a:t>
              </a:r>
              <a:endParaRPr kumimoji="0" lang="en-US" sz="1600" b="1" i="0" u="none" strike="noStrike" kern="1200" cap="none" spc="0" normalizeH="0" baseline="30000" noProof="0">
                <a:ln>
                  <a:noFill/>
                </a:ln>
                <a:solidFill>
                  <a:srgbClr val="3B3838"/>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B3838"/>
                  </a:solidFill>
                  <a:effectLst/>
                  <a:uLnTx/>
                  <a:uFillTx/>
                  <a:latin typeface="Calibri"/>
                  <a:ea typeface="+mn-ea"/>
                  <a:cs typeface="+mn-cs"/>
                </a:rPr>
                <a:t>(RCT</a:t>
              </a:r>
              <a:r>
                <a:rPr kumimoji="0" lang="en-US" sz="1600" b="0" i="0" u="none" strike="noStrike" kern="1200" cap="none" spc="0" normalizeH="0" baseline="0" noProof="0">
                  <a:ln>
                    <a:noFill/>
                  </a:ln>
                  <a:solidFill>
                    <a:srgbClr val="3B3838"/>
                  </a:solidFill>
                  <a:effectLst/>
                  <a:uLnTx/>
                  <a:uFillTx/>
                  <a:latin typeface="Calibri"/>
                  <a:ea typeface="+mn-ea"/>
                  <a:cs typeface="+mn-cs"/>
                </a:rPr>
                <a:t>)</a:t>
              </a:r>
            </a:p>
          </p:txBody>
        </p:sp>
      </p:grpSp>
      <p:sp>
        <p:nvSpPr>
          <p:cNvPr id="58" name="Rectangle: Rounded Corners 15">
            <a:extLst>
              <a:ext uri="{FF2B5EF4-FFF2-40B4-BE49-F238E27FC236}">
                <a16:creationId xmlns:a16="http://schemas.microsoft.com/office/drawing/2014/main" id="{3D9C9FDF-C334-409A-9686-A427571137E3}"/>
              </a:ext>
            </a:extLst>
          </p:cNvPr>
          <p:cNvSpPr/>
          <p:nvPr/>
        </p:nvSpPr>
        <p:spPr>
          <a:xfrm>
            <a:off x="5466115" y="2649395"/>
            <a:ext cx="5866060" cy="3361307"/>
          </a:xfrm>
          <a:prstGeom prst="roundRect">
            <a:avLst>
              <a:gd name="adj" fmla="val 12078"/>
            </a:avLst>
          </a:prstGeom>
          <a:solidFill>
            <a:schemeClr val="accent3">
              <a:lumMod val="20000"/>
              <a:lumOff val="80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59" name="TextBox 58">
            <a:extLst>
              <a:ext uri="{FF2B5EF4-FFF2-40B4-BE49-F238E27FC236}">
                <a16:creationId xmlns:a16="http://schemas.microsoft.com/office/drawing/2014/main" id="{A66E4D3E-353B-4350-B297-984D6FB93026}"/>
              </a:ext>
            </a:extLst>
          </p:cNvPr>
          <p:cNvSpPr txBox="1"/>
          <p:nvPr/>
        </p:nvSpPr>
        <p:spPr>
          <a:xfrm>
            <a:off x="6676402" y="2684973"/>
            <a:ext cx="3784947" cy="646331"/>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232936"/>
                </a:solidFill>
                <a:effectLst/>
                <a:uLnTx/>
                <a:uFillTx/>
                <a:latin typeface="Calibri"/>
                <a:ea typeface="+mn-ea"/>
                <a:cs typeface="+mn-cs"/>
              </a:rPr>
              <a:t>isCGM vs CBG </a:t>
            </a:r>
            <a:br>
              <a:rPr kumimoji="0" lang="en-CA" sz="1800" b="1" i="0" u="none" strike="noStrike" kern="1200" cap="none" spc="0" normalizeH="0" baseline="0" noProof="0">
                <a:ln>
                  <a:noFill/>
                </a:ln>
                <a:solidFill>
                  <a:srgbClr val="232936"/>
                </a:solidFill>
                <a:effectLst/>
                <a:uLnTx/>
                <a:uFillTx/>
                <a:latin typeface="Calibri"/>
                <a:ea typeface="+mn-ea"/>
                <a:cs typeface="+mn-cs"/>
              </a:rPr>
            </a:br>
            <a:r>
              <a:rPr kumimoji="0" lang="en-CA" sz="1800" b="1" i="0" u="none" strike="noStrike" kern="1200" cap="none" spc="0" normalizeH="0" baseline="0" noProof="0">
                <a:ln>
                  <a:noFill/>
                </a:ln>
                <a:solidFill>
                  <a:srgbClr val="232936"/>
                </a:solidFill>
                <a:effectLst/>
                <a:uLnTx/>
                <a:uFillTx/>
                <a:latin typeface="Calibri"/>
                <a:ea typeface="+mn-ea"/>
                <a:cs typeface="+mn-cs"/>
              </a:rPr>
              <a:t>% reduction of time in hypoglycemia*</a:t>
            </a:r>
            <a:endParaRPr kumimoji="0" lang="en-CA" sz="1800" b="1" i="0" u="none" strike="noStrike" kern="1200" cap="none" spc="0" normalizeH="0" baseline="30000" noProof="0">
              <a:ln>
                <a:noFill/>
              </a:ln>
              <a:solidFill>
                <a:srgbClr val="232936"/>
              </a:solidFill>
              <a:effectLst/>
              <a:uLnTx/>
              <a:uFillTx/>
              <a:latin typeface="Calibri"/>
              <a:ea typeface="+mn-ea"/>
              <a:cs typeface="+mn-cs"/>
            </a:endParaRPr>
          </a:p>
        </p:txBody>
      </p:sp>
      <p:sp>
        <p:nvSpPr>
          <p:cNvPr id="61" name="Arrow: Right 4">
            <a:extLst>
              <a:ext uri="{FF2B5EF4-FFF2-40B4-BE49-F238E27FC236}">
                <a16:creationId xmlns:a16="http://schemas.microsoft.com/office/drawing/2014/main" id="{FC11035A-C841-404A-86A3-116F0DD52591}"/>
              </a:ext>
            </a:extLst>
          </p:cNvPr>
          <p:cNvSpPr/>
          <p:nvPr/>
        </p:nvSpPr>
        <p:spPr>
          <a:xfrm rot="5400000" flipV="1">
            <a:off x="5473481" y="2541414"/>
            <a:ext cx="532855" cy="564916"/>
          </a:xfrm>
          <a:prstGeom prst="rightArrow">
            <a:avLst>
              <a:gd name="adj1" fmla="val 69099"/>
              <a:gd name="adj2" fmla="val 30851"/>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63" name="Straight Connector 62">
            <a:extLst>
              <a:ext uri="{FF2B5EF4-FFF2-40B4-BE49-F238E27FC236}">
                <a16:creationId xmlns:a16="http://schemas.microsoft.com/office/drawing/2014/main" id="{687BE662-1A57-474B-9300-6A7A99B14D49}"/>
              </a:ext>
            </a:extLst>
          </p:cNvPr>
          <p:cNvCxnSpPr/>
          <p:nvPr/>
        </p:nvCxnSpPr>
        <p:spPr>
          <a:xfrm>
            <a:off x="6041945" y="4238448"/>
            <a:ext cx="4800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A5FA8B79-7404-4CF1-8772-6FA6EC8597C1}"/>
              </a:ext>
            </a:extLst>
          </p:cNvPr>
          <p:cNvSpPr txBox="1"/>
          <p:nvPr/>
        </p:nvSpPr>
        <p:spPr>
          <a:xfrm>
            <a:off x="5915526" y="3826505"/>
            <a:ext cx="420308" cy="2616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515869"/>
                </a:solidFill>
                <a:effectLst/>
                <a:uLnTx/>
                <a:uFillTx/>
                <a:latin typeface="Arial" panose="020B0604020202020204" pitchFamily="34" charset="0"/>
                <a:ea typeface="+mn-ea"/>
                <a:cs typeface="Arial" panose="020B0604020202020204" pitchFamily="34" charset="0"/>
              </a:rPr>
              <a:t>24h</a:t>
            </a:r>
          </a:p>
        </p:txBody>
      </p:sp>
      <p:grpSp>
        <p:nvGrpSpPr>
          <p:cNvPr id="84" name="Group 83">
            <a:extLst>
              <a:ext uri="{FF2B5EF4-FFF2-40B4-BE49-F238E27FC236}">
                <a16:creationId xmlns:a16="http://schemas.microsoft.com/office/drawing/2014/main" id="{BC776796-BEDF-4D10-8C32-4BF14A547D87}"/>
              </a:ext>
            </a:extLst>
          </p:cNvPr>
          <p:cNvGrpSpPr/>
          <p:nvPr/>
        </p:nvGrpSpPr>
        <p:grpSpPr>
          <a:xfrm>
            <a:off x="6411494" y="3493002"/>
            <a:ext cx="1007520" cy="468000"/>
            <a:chOff x="870110" y="1238770"/>
            <a:chExt cx="1007520" cy="468000"/>
          </a:xfrm>
        </p:grpSpPr>
        <p:sp>
          <p:nvSpPr>
            <p:cNvPr id="98" name="Rectangle: Rounded Corners 137">
              <a:extLst>
                <a:ext uri="{FF2B5EF4-FFF2-40B4-BE49-F238E27FC236}">
                  <a16:creationId xmlns:a16="http://schemas.microsoft.com/office/drawing/2014/main" id="{87522660-D16F-4AFB-8630-9171DB281B5E}"/>
                </a:ext>
              </a:extLst>
            </p:cNvPr>
            <p:cNvSpPr/>
            <p:nvPr/>
          </p:nvSpPr>
          <p:spPr>
            <a:xfrm>
              <a:off x="899567" y="1238770"/>
              <a:ext cx="899792" cy="468000"/>
            </a:xfrm>
            <a:prstGeom prst="roundRect">
              <a:avLst/>
            </a:prstGeom>
            <a:solidFill>
              <a:schemeClr val="accent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99" name="TextBox 98">
              <a:extLst>
                <a:ext uri="{FF2B5EF4-FFF2-40B4-BE49-F238E27FC236}">
                  <a16:creationId xmlns:a16="http://schemas.microsoft.com/office/drawing/2014/main" id="{B618842D-33D2-4B58-9808-89D1F4641283}"/>
                </a:ext>
              </a:extLst>
            </p:cNvPr>
            <p:cNvSpPr txBox="1"/>
            <p:nvPr/>
          </p:nvSpPr>
          <p:spPr>
            <a:xfrm>
              <a:off x="870110" y="1299340"/>
              <a:ext cx="1007520"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prstClr val="white"/>
                  </a:solidFill>
                  <a:effectLst/>
                  <a:uLnTx/>
                  <a:uFillTx/>
                  <a:latin typeface="Calibri"/>
                  <a:ea typeface="+mn-ea"/>
                  <a:cs typeface="+mn-cs"/>
                </a:rPr>
                <a:t>Anytime: </a:t>
              </a:r>
            </a:p>
          </p:txBody>
        </p:sp>
      </p:grpSp>
      <p:grpSp>
        <p:nvGrpSpPr>
          <p:cNvPr id="100" name="Group 99">
            <a:extLst>
              <a:ext uri="{FF2B5EF4-FFF2-40B4-BE49-F238E27FC236}">
                <a16:creationId xmlns:a16="http://schemas.microsoft.com/office/drawing/2014/main" id="{CE477662-E10F-49CA-8DD8-D89E532CFEA6}"/>
              </a:ext>
            </a:extLst>
          </p:cNvPr>
          <p:cNvGrpSpPr/>
          <p:nvPr/>
        </p:nvGrpSpPr>
        <p:grpSpPr>
          <a:xfrm>
            <a:off x="9294826" y="3493002"/>
            <a:ext cx="1135247" cy="468000"/>
            <a:chOff x="888136" y="1238770"/>
            <a:chExt cx="1135247" cy="468000"/>
          </a:xfrm>
        </p:grpSpPr>
        <p:sp>
          <p:nvSpPr>
            <p:cNvPr id="101" name="Rectangle: Rounded Corners 143">
              <a:extLst>
                <a:ext uri="{FF2B5EF4-FFF2-40B4-BE49-F238E27FC236}">
                  <a16:creationId xmlns:a16="http://schemas.microsoft.com/office/drawing/2014/main" id="{7DDFA1B3-549B-4F56-A963-4D788D83E845}"/>
                </a:ext>
              </a:extLst>
            </p:cNvPr>
            <p:cNvSpPr/>
            <p:nvPr/>
          </p:nvSpPr>
          <p:spPr>
            <a:xfrm>
              <a:off x="899566" y="1238770"/>
              <a:ext cx="1042380" cy="468000"/>
            </a:xfrm>
            <a:prstGeom prst="roundRect">
              <a:avLst/>
            </a:prstGeom>
            <a:solidFill>
              <a:schemeClr val="accent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02" name="TextBox 101">
              <a:extLst>
                <a:ext uri="{FF2B5EF4-FFF2-40B4-BE49-F238E27FC236}">
                  <a16:creationId xmlns:a16="http://schemas.microsoft.com/office/drawing/2014/main" id="{BE295DE6-48A0-4B4D-9862-3A70F611F3C5}"/>
                </a:ext>
              </a:extLst>
            </p:cNvPr>
            <p:cNvSpPr txBox="1"/>
            <p:nvPr/>
          </p:nvSpPr>
          <p:spPr>
            <a:xfrm>
              <a:off x="888136" y="1299340"/>
              <a:ext cx="1135247" cy="3385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a:ln>
                    <a:noFill/>
                  </a:ln>
                  <a:solidFill>
                    <a:prstClr val="white"/>
                  </a:solidFill>
                  <a:effectLst/>
                  <a:uLnTx/>
                  <a:uFillTx/>
                  <a:latin typeface="Calibri"/>
                  <a:ea typeface="+mn-ea"/>
                  <a:cs typeface="+mn-cs"/>
                </a:rPr>
                <a:t>Nocturnal: </a:t>
              </a:r>
            </a:p>
          </p:txBody>
        </p:sp>
      </p:grpSp>
      <p:sp>
        <p:nvSpPr>
          <p:cNvPr id="103" name="Arrow: Down 39">
            <a:extLst>
              <a:ext uri="{FF2B5EF4-FFF2-40B4-BE49-F238E27FC236}">
                <a16:creationId xmlns:a16="http://schemas.microsoft.com/office/drawing/2014/main" id="{5B49AD35-FC05-4602-AD2D-CC1F4B154CEF}"/>
              </a:ext>
            </a:extLst>
          </p:cNvPr>
          <p:cNvSpPr/>
          <p:nvPr/>
        </p:nvSpPr>
        <p:spPr>
          <a:xfrm>
            <a:off x="5921941" y="4255696"/>
            <a:ext cx="1056000" cy="96000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133" b="1" i="0" u="none" strike="noStrike" kern="1200" cap="none" spc="0" normalizeH="0" baseline="0" noProof="0">
              <a:ln>
                <a:noFill/>
              </a:ln>
              <a:solidFill>
                <a:srgbClr val="000000"/>
              </a:solidFill>
              <a:effectLst/>
              <a:uLnTx/>
              <a:uFillTx/>
              <a:latin typeface="Calibri"/>
              <a:ea typeface="+mn-ea"/>
              <a:cs typeface="+mn-cs"/>
            </a:endParaRPr>
          </a:p>
        </p:txBody>
      </p:sp>
      <p:sp>
        <p:nvSpPr>
          <p:cNvPr id="104" name="TextBox 103">
            <a:extLst>
              <a:ext uri="{FF2B5EF4-FFF2-40B4-BE49-F238E27FC236}">
                <a16:creationId xmlns:a16="http://schemas.microsoft.com/office/drawing/2014/main" id="{7C1D35EE-6196-47F1-A076-8D0B94CBB78D}"/>
              </a:ext>
            </a:extLst>
          </p:cNvPr>
          <p:cNvSpPr txBox="1"/>
          <p:nvPr/>
        </p:nvSpPr>
        <p:spPr>
          <a:xfrm>
            <a:off x="6061251" y="4639296"/>
            <a:ext cx="7601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a:ln>
                  <a:noFill/>
                </a:ln>
                <a:solidFill>
                  <a:prstClr val="white"/>
                </a:solidFill>
                <a:effectLst/>
                <a:uLnTx/>
                <a:uFillTx/>
                <a:latin typeface="Calibri"/>
                <a:ea typeface="+mn-ea"/>
                <a:cs typeface="+mn-cs"/>
              </a:rPr>
              <a:t>–43%</a:t>
            </a:r>
          </a:p>
        </p:txBody>
      </p:sp>
      <p:sp>
        <p:nvSpPr>
          <p:cNvPr id="105" name="Arrow: Down 41">
            <a:extLst>
              <a:ext uri="{FF2B5EF4-FFF2-40B4-BE49-F238E27FC236}">
                <a16:creationId xmlns:a16="http://schemas.microsoft.com/office/drawing/2014/main" id="{01E60D82-9B77-4870-BC52-39F6988FA3CF}"/>
              </a:ext>
            </a:extLst>
          </p:cNvPr>
          <p:cNvSpPr/>
          <p:nvPr/>
        </p:nvSpPr>
        <p:spPr>
          <a:xfrm>
            <a:off x="6812743" y="4251567"/>
            <a:ext cx="1056000" cy="1296000"/>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133" b="1" i="0" u="none" strike="noStrike" kern="1200" cap="none" spc="0" normalizeH="0" baseline="0" noProof="0">
              <a:ln>
                <a:noFill/>
              </a:ln>
              <a:solidFill>
                <a:srgbClr val="000000"/>
              </a:solidFill>
              <a:effectLst/>
              <a:uLnTx/>
              <a:uFillTx/>
              <a:latin typeface="Calibri"/>
              <a:ea typeface="+mn-ea"/>
              <a:cs typeface="+mn-cs"/>
            </a:endParaRPr>
          </a:p>
        </p:txBody>
      </p:sp>
      <p:sp>
        <p:nvSpPr>
          <p:cNvPr id="106" name="TextBox 105">
            <a:extLst>
              <a:ext uri="{FF2B5EF4-FFF2-40B4-BE49-F238E27FC236}">
                <a16:creationId xmlns:a16="http://schemas.microsoft.com/office/drawing/2014/main" id="{D5216CA0-B519-4ECD-AB80-36AFA1270166}"/>
              </a:ext>
            </a:extLst>
          </p:cNvPr>
          <p:cNvSpPr txBox="1"/>
          <p:nvPr/>
        </p:nvSpPr>
        <p:spPr>
          <a:xfrm>
            <a:off x="6953419" y="4920984"/>
            <a:ext cx="7601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a:ln>
                  <a:noFill/>
                </a:ln>
                <a:solidFill>
                  <a:prstClr val="white"/>
                </a:solidFill>
                <a:effectLst/>
                <a:uLnTx/>
                <a:uFillTx/>
                <a:latin typeface="Calibri"/>
                <a:ea typeface="+mn-ea"/>
                <a:cs typeface="+mn-cs"/>
              </a:rPr>
              <a:t>–53%</a:t>
            </a:r>
          </a:p>
        </p:txBody>
      </p:sp>
      <p:sp>
        <p:nvSpPr>
          <p:cNvPr id="107" name="Arrow: Down 72">
            <a:extLst>
              <a:ext uri="{FF2B5EF4-FFF2-40B4-BE49-F238E27FC236}">
                <a16:creationId xmlns:a16="http://schemas.microsoft.com/office/drawing/2014/main" id="{4D8EF409-BEBA-4938-8D7A-C9FC7508492B}"/>
              </a:ext>
            </a:extLst>
          </p:cNvPr>
          <p:cNvSpPr/>
          <p:nvPr/>
        </p:nvSpPr>
        <p:spPr>
          <a:xfrm>
            <a:off x="8863955" y="4250491"/>
            <a:ext cx="1056000" cy="1304769"/>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133" b="1" i="0" u="none" strike="noStrike" kern="1200" cap="none" spc="0" normalizeH="0" baseline="0" noProof="0">
              <a:ln>
                <a:noFill/>
              </a:ln>
              <a:solidFill>
                <a:srgbClr val="000000"/>
              </a:solidFill>
              <a:effectLst/>
              <a:uLnTx/>
              <a:uFillTx/>
              <a:latin typeface="Calibri"/>
              <a:ea typeface="+mn-ea"/>
              <a:cs typeface="+mn-cs"/>
            </a:endParaRPr>
          </a:p>
        </p:txBody>
      </p:sp>
      <p:sp>
        <p:nvSpPr>
          <p:cNvPr id="108" name="TextBox 107">
            <a:extLst>
              <a:ext uri="{FF2B5EF4-FFF2-40B4-BE49-F238E27FC236}">
                <a16:creationId xmlns:a16="http://schemas.microsoft.com/office/drawing/2014/main" id="{FCD34BC5-F6CB-4701-93F8-D6FC895F82D8}"/>
              </a:ext>
            </a:extLst>
          </p:cNvPr>
          <p:cNvSpPr txBox="1"/>
          <p:nvPr/>
        </p:nvSpPr>
        <p:spPr>
          <a:xfrm>
            <a:off x="9003266" y="4972563"/>
            <a:ext cx="7601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a:ln>
                  <a:noFill/>
                </a:ln>
                <a:solidFill>
                  <a:prstClr val="white"/>
                </a:solidFill>
                <a:effectLst/>
                <a:uLnTx/>
                <a:uFillTx/>
                <a:latin typeface="Calibri"/>
                <a:ea typeface="+mn-ea"/>
                <a:cs typeface="+mn-cs"/>
              </a:rPr>
              <a:t>–54%</a:t>
            </a:r>
          </a:p>
        </p:txBody>
      </p:sp>
      <p:sp>
        <p:nvSpPr>
          <p:cNvPr id="109" name="Arrow: Down 74">
            <a:extLst>
              <a:ext uri="{FF2B5EF4-FFF2-40B4-BE49-F238E27FC236}">
                <a16:creationId xmlns:a16="http://schemas.microsoft.com/office/drawing/2014/main" id="{CD15373C-EAC9-4460-B864-4DD629B29848}"/>
              </a:ext>
            </a:extLst>
          </p:cNvPr>
          <p:cNvSpPr/>
          <p:nvPr/>
        </p:nvSpPr>
        <p:spPr>
          <a:xfrm>
            <a:off x="9754758" y="4255072"/>
            <a:ext cx="1056000" cy="1423704"/>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133" b="1" i="0" u="none" strike="noStrike" kern="1200" cap="none" spc="0" normalizeH="0" baseline="0" noProof="0">
              <a:ln>
                <a:noFill/>
              </a:ln>
              <a:solidFill>
                <a:srgbClr val="000000"/>
              </a:solidFill>
              <a:effectLst/>
              <a:uLnTx/>
              <a:uFillTx/>
              <a:latin typeface="Calibri"/>
              <a:ea typeface="+mn-ea"/>
              <a:cs typeface="+mn-cs"/>
            </a:endParaRPr>
          </a:p>
        </p:txBody>
      </p:sp>
      <p:sp>
        <p:nvSpPr>
          <p:cNvPr id="110" name="TextBox 109">
            <a:extLst>
              <a:ext uri="{FF2B5EF4-FFF2-40B4-BE49-F238E27FC236}">
                <a16:creationId xmlns:a16="http://schemas.microsoft.com/office/drawing/2014/main" id="{5CDEFD30-7F83-45E9-AD82-5F8FA2E954EA}"/>
              </a:ext>
            </a:extLst>
          </p:cNvPr>
          <p:cNvSpPr txBox="1"/>
          <p:nvPr/>
        </p:nvSpPr>
        <p:spPr>
          <a:xfrm>
            <a:off x="9895434" y="5039957"/>
            <a:ext cx="760144" cy="40011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a:ln>
                  <a:noFill/>
                </a:ln>
                <a:solidFill>
                  <a:prstClr val="white"/>
                </a:solidFill>
                <a:effectLst/>
                <a:uLnTx/>
                <a:uFillTx/>
                <a:latin typeface="Calibri"/>
                <a:ea typeface="+mn-ea"/>
                <a:cs typeface="+mn-cs"/>
              </a:rPr>
              <a:t>–58%</a:t>
            </a:r>
          </a:p>
        </p:txBody>
      </p:sp>
      <p:sp>
        <p:nvSpPr>
          <p:cNvPr id="111" name="Rectangle 110">
            <a:extLst>
              <a:ext uri="{FF2B5EF4-FFF2-40B4-BE49-F238E27FC236}">
                <a16:creationId xmlns:a16="http://schemas.microsoft.com/office/drawing/2014/main" id="{C2247C44-C43B-4161-A757-F354832EFB8D}"/>
              </a:ext>
            </a:extLst>
          </p:cNvPr>
          <p:cNvSpPr/>
          <p:nvPr/>
        </p:nvSpPr>
        <p:spPr>
          <a:xfrm>
            <a:off x="7731356" y="5678776"/>
            <a:ext cx="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67" b="1" i="0" u="none" strike="noStrike" kern="1200" cap="none" spc="0" normalizeH="0" baseline="0" noProof="0">
              <a:ln>
                <a:noFill/>
              </a:ln>
              <a:solidFill>
                <a:srgbClr val="000000"/>
              </a:solidFill>
              <a:effectLst/>
              <a:uLnTx/>
              <a:uFillTx/>
              <a:latin typeface="Calibri"/>
              <a:ea typeface="+mn-ea"/>
              <a:cs typeface="+mn-cs"/>
            </a:endParaRPr>
          </a:p>
        </p:txBody>
      </p:sp>
      <p:sp>
        <p:nvSpPr>
          <p:cNvPr id="112" name="TextBox 111">
            <a:extLst>
              <a:ext uri="{FF2B5EF4-FFF2-40B4-BE49-F238E27FC236}">
                <a16:creationId xmlns:a16="http://schemas.microsoft.com/office/drawing/2014/main" id="{F5A02BBD-BE78-4325-8815-DAAF61277CCD}"/>
              </a:ext>
            </a:extLst>
          </p:cNvPr>
          <p:cNvSpPr txBox="1"/>
          <p:nvPr/>
        </p:nvSpPr>
        <p:spPr>
          <a:xfrm>
            <a:off x="7928193" y="5305362"/>
            <a:ext cx="1152880"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a:ln>
                  <a:noFill/>
                </a:ln>
                <a:solidFill>
                  <a:srgbClr val="000000"/>
                </a:solidFill>
                <a:effectLst/>
                <a:uLnTx/>
                <a:uFillTx/>
                <a:latin typeface="Calibri"/>
                <a:ea typeface="+mn-ea"/>
                <a:cs typeface="+mn-cs"/>
              </a:rPr>
              <a:t>˂3.9 mmol/L</a:t>
            </a:r>
          </a:p>
        </p:txBody>
      </p:sp>
      <p:sp>
        <p:nvSpPr>
          <p:cNvPr id="113" name="TextBox 112">
            <a:extLst>
              <a:ext uri="{FF2B5EF4-FFF2-40B4-BE49-F238E27FC236}">
                <a16:creationId xmlns:a16="http://schemas.microsoft.com/office/drawing/2014/main" id="{684A0B3D-EAB9-4D94-83C3-5CE263E995EA}"/>
              </a:ext>
            </a:extLst>
          </p:cNvPr>
          <p:cNvSpPr txBox="1"/>
          <p:nvPr/>
        </p:nvSpPr>
        <p:spPr>
          <a:xfrm>
            <a:off x="7920439" y="5604448"/>
            <a:ext cx="1152880" cy="318100"/>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467" b="0" i="0" u="none" strike="noStrike" kern="1200" cap="none" spc="0" normalizeH="0" baseline="0" noProof="0">
                <a:ln>
                  <a:noFill/>
                </a:ln>
                <a:solidFill>
                  <a:srgbClr val="000000"/>
                </a:solidFill>
                <a:effectLst/>
                <a:uLnTx/>
                <a:uFillTx/>
                <a:latin typeface="Calibri"/>
                <a:ea typeface="+mn-ea"/>
                <a:cs typeface="+mn-cs"/>
              </a:rPr>
              <a:t>˂3.1 mmol/L</a:t>
            </a:r>
          </a:p>
        </p:txBody>
      </p:sp>
      <p:sp>
        <p:nvSpPr>
          <p:cNvPr id="114" name="Rectangle 113">
            <a:extLst>
              <a:ext uri="{FF2B5EF4-FFF2-40B4-BE49-F238E27FC236}">
                <a16:creationId xmlns:a16="http://schemas.microsoft.com/office/drawing/2014/main" id="{517C6103-65B4-44E9-AF7A-9608E6C1E031}"/>
              </a:ext>
            </a:extLst>
          </p:cNvPr>
          <p:cNvSpPr/>
          <p:nvPr/>
        </p:nvSpPr>
        <p:spPr>
          <a:xfrm>
            <a:off x="7731356" y="5378771"/>
            <a:ext cx="14400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67" b="1" i="0" u="none" strike="noStrike" kern="1200" cap="none" spc="0" normalizeH="0" baseline="0" noProof="0">
              <a:ln>
                <a:noFill/>
              </a:ln>
              <a:solidFill>
                <a:srgbClr val="000000"/>
              </a:solidFill>
              <a:effectLst/>
              <a:uLnTx/>
              <a:uFillTx/>
              <a:latin typeface="Calibri"/>
              <a:ea typeface="+mn-ea"/>
              <a:cs typeface="+mn-cs"/>
            </a:endParaRPr>
          </a:p>
        </p:txBody>
      </p:sp>
      <p:sp>
        <p:nvSpPr>
          <p:cNvPr id="115" name="TextBox 114">
            <a:extLst>
              <a:ext uri="{FF2B5EF4-FFF2-40B4-BE49-F238E27FC236}">
                <a16:creationId xmlns:a16="http://schemas.microsoft.com/office/drawing/2014/main" id="{390A9799-8BB0-43B7-A5EA-B345E991EB61}"/>
              </a:ext>
            </a:extLst>
          </p:cNvPr>
          <p:cNvSpPr txBox="1"/>
          <p:nvPr/>
        </p:nvSpPr>
        <p:spPr>
          <a:xfrm>
            <a:off x="6111680" y="5272275"/>
            <a:ext cx="67518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1" u="none" strike="noStrike" kern="1200" cap="none" spc="0" normalizeH="0" baseline="0" noProof="0">
                <a:ln>
                  <a:noFill/>
                </a:ln>
                <a:solidFill>
                  <a:srgbClr val="000000"/>
                </a:solidFill>
                <a:effectLst/>
                <a:uLnTx/>
                <a:uFillTx/>
                <a:latin typeface="Calibri"/>
                <a:ea typeface="+mn-ea"/>
                <a:cs typeface="+mn-cs"/>
              </a:rPr>
              <a:t>P</a:t>
            </a:r>
            <a:r>
              <a:rPr kumimoji="0" lang="en-CA" sz="1000" b="0" i="0" u="none" strike="noStrike" kern="1200" cap="none" spc="0" normalizeH="0" baseline="0" noProof="0">
                <a:ln>
                  <a:noFill/>
                </a:ln>
                <a:solidFill>
                  <a:srgbClr val="000000"/>
                </a:solidFill>
                <a:effectLst/>
                <a:uLnTx/>
                <a:uFillTx/>
                <a:latin typeface="Calibri"/>
                <a:ea typeface="+mn-ea"/>
                <a:cs typeface="+mn-cs"/>
              </a:rPr>
              <a:t>=0.0006</a:t>
            </a:r>
          </a:p>
        </p:txBody>
      </p:sp>
      <p:sp>
        <p:nvSpPr>
          <p:cNvPr id="116" name="TextBox 115">
            <a:extLst>
              <a:ext uri="{FF2B5EF4-FFF2-40B4-BE49-F238E27FC236}">
                <a16:creationId xmlns:a16="http://schemas.microsoft.com/office/drawing/2014/main" id="{F50C6754-DE23-448C-AFB6-1A70ADA41295}"/>
              </a:ext>
            </a:extLst>
          </p:cNvPr>
          <p:cNvSpPr txBox="1"/>
          <p:nvPr/>
        </p:nvSpPr>
        <p:spPr>
          <a:xfrm>
            <a:off x="6998751" y="5565065"/>
            <a:ext cx="67518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1" u="none" strike="noStrike" kern="1200" cap="none" spc="0" normalizeH="0" baseline="0" noProof="0">
                <a:ln>
                  <a:noFill/>
                </a:ln>
                <a:solidFill>
                  <a:srgbClr val="000000"/>
                </a:solidFill>
                <a:effectLst/>
                <a:uLnTx/>
                <a:uFillTx/>
                <a:latin typeface="Calibri"/>
                <a:ea typeface="+mn-ea"/>
                <a:cs typeface="+mn-cs"/>
              </a:rPr>
              <a:t>P</a:t>
            </a:r>
            <a:r>
              <a:rPr kumimoji="0" lang="en-CA" sz="1000" b="0" i="0" u="none" strike="noStrike" kern="1200" cap="none" spc="0" normalizeH="0" baseline="0" noProof="0">
                <a:ln>
                  <a:noFill/>
                </a:ln>
                <a:solidFill>
                  <a:srgbClr val="000000"/>
                </a:solidFill>
                <a:effectLst/>
                <a:uLnTx/>
                <a:uFillTx/>
                <a:latin typeface="Calibri"/>
                <a:ea typeface="+mn-ea"/>
                <a:cs typeface="+mn-cs"/>
              </a:rPr>
              <a:t>=0.0014</a:t>
            </a:r>
          </a:p>
        </p:txBody>
      </p:sp>
      <p:sp>
        <p:nvSpPr>
          <p:cNvPr id="117" name="TextBox 116">
            <a:extLst>
              <a:ext uri="{FF2B5EF4-FFF2-40B4-BE49-F238E27FC236}">
                <a16:creationId xmlns:a16="http://schemas.microsoft.com/office/drawing/2014/main" id="{CE8C037E-C688-48F7-9CEA-EAEF87FDC3CF}"/>
              </a:ext>
            </a:extLst>
          </p:cNvPr>
          <p:cNvSpPr txBox="1"/>
          <p:nvPr/>
        </p:nvSpPr>
        <p:spPr>
          <a:xfrm>
            <a:off x="9049218" y="5545560"/>
            <a:ext cx="67518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1" u="none" strike="noStrike" kern="1200" cap="none" spc="0" normalizeH="0" baseline="0" noProof="0">
                <a:ln>
                  <a:noFill/>
                </a:ln>
                <a:solidFill>
                  <a:srgbClr val="000000"/>
                </a:solidFill>
                <a:effectLst/>
                <a:uLnTx/>
                <a:uFillTx/>
                <a:latin typeface="Calibri"/>
                <a:ea typeface="+mn-ea"/>
                <a:cs typeface="+mn-cs"/>
              </a:rPr>
              <a:t>P</a:t>
            </a:r>
            <a:r>
              <a:rPr kumimoji="0" lang="en-CA" sz="1000" b="0" i="0" u="none" strike="noStrike" kern="1200" cap="none" spc="0" normalizeH="0" baseline="0" noProof="0">
                <a:ln>
                  <a:noFill/>
                </a:ln>
                <a:solidFill>
                  <a:srgbClr val="000000"/>
                </a:solidFill>
                <a:effectLst/>
                <a:uLnTx/>
                <a:uFillTx/>
                <a:latin typeface="Calibri"/>
                <a:ea typeface="+mn-ea"/>
                <a:cs typeface="+mn-cs"/>
              </a:rPr>
              <a:t>=0.0001</a:t>
            </a:r>
          </a:p>
        </p:txBody>
      </p:sp>
      <p:sp>
        <p:nvSpPr>
          <p:cNvPr id="118" name="TextBox 117">
            <a:extLst>
              <a:ext uri="{FF2B5EF4-FFF2-40B4-BE49-F238E27FC236}">
                <a16:creationId xmlns:a16="http://schemas.microsoft.com/office/drawing/2014/main" id="{721313B4-D674-41CD-AE9D-5794A8BE739F}"/>
              </a:ext>
            </a:extLst>
          </p:cNvPr>
          <p:cNvSpPr txBox="1"/>
          <p:nvPr/>
        </p:nvSpPr>
        <p:spPr>
          <a:xfrm>
            <a:off x="9941768" y="5660525"/>
            <a:ext cx="675185" cy="246221"/>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1" u="none" strike="noStrike" kern="1200" cap="none" spc="0" normalizeH="0" baseline="0" noProof="0">
                <a:ln>
                  <a:noFill/>
                </a:ln>
                <a:solidFill>
                  <a:srgbClr val="000000"/>
                </a:solidFill>
                <a:effectLst/>
                <a:uLnTx/>
                <a:uFillTx/>
                <a:latin typeface="Calibri"/>
                <a:ea typeface="+mn-ea"/>
                <a:cs typeface="+mn-cs"/>
              </a:rPr>
              <a:t>P</a:t>
            </a:r>
            <a:r>
              <a:rPr kumimoji="0" lang="en-CA" sz="1000" b="0" i="0" u="none" strike="noStrike" kern="1200" cap="none" spc="0" normalizeH="0" baseline="0" noProof="0">
                <a:ln>
                  <a:noFill/>
                </a:ln>
                <a:solidFill>
                  <a:srgbClr val="000000"/>
                </a:solidFill>
                <a:effectLst/>
                <a:uLnTx/>
                <a:uFillTx/>
                <a:latin typeface="Calibri"/>
                <a:ea typeface="+mn-ea"/>
                <a:cs typeface="+mn-cs"/>
              </a:rPr>
              <a:t>=0.0032</a:t>
            </a:r>
          </a:p>
        </p:txBody>
      </p:sp>
      <p:sp>
        <p:nvSpPr>
          <p:cNvPr id="119" name="TextBox 118">
            <a:extLst>
              <a:ext uri="{FF2B5EF4-FFF2-40B4-BE49-F238E27FC236}">
                <a16:creationId xmlns:a16="http://schemas.microsoft.com/office/drawing/2014/main" id="{60386010-D196-486D-8431-F25A7C2522DE}"/>
              </a:ext>
            </a:extLst>
          </p:cNvPr>
          <p:cNvSpPr txBox="1"/>
          <p:nvPr/>
        </p:nvSpPr>
        <p:spPr>
          <a:xfrm>
            <a:off x="1836387" y="1268697"/>
            <a:ext cx="8519226" cy="972000"/>
          </a:xfrm>
          <a:prstGeom prst="roundRect">
            <a:avLst/>
          </a:prstGeom>
          <a:solidFill>
            <a:schemeClr val="accent5">
              <a:lumMod val="60000"/>
              <a:lumOff val="4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3B3838"/>
                </a:solidFill>
                <a:effectLst/>
                <a:uLnTx/>
                <a:uFillTx/>
                <a:latin typeface="Calibri"/>
                <a:ea typeface="+mn-ea"/>
                <a:cs typeface="+mn-cs"/>
              </a:rPr>
              <a:t>isCGM use in T2D with intensive insulin therapy has been shown to significantly reduce time spent in hypoglycemia, with reduced nocturnal hypoglycemia and glycemic variability, while improving quality of life</a:t>
            </a:r>
          </a:p>
        </p:txBody>
      </p:sp>
      <p:grpSp>
        <p:nvGrpSpPr>
          <p:cNvPr id="120" name="Group 119"/>
          <p:cNvGrpSpPr/>
          <p:nvPr/>
        </p:nvGrpSpPr>
        <p:grpSpPr>
          <a:xfrm>
            <a:off x="766265" y="1487922"/>
            <a:ext cx="791406" cy="569166"/>
            <a:chOff x="6029873" y="1006191"/>
            <a:chExt cx="791406" cy="569166"/>
          </a:xfrm>
        </p:grpSpPr>
        <p:grpSp>
          <p:nvGrpSpPr>
            <p:cNvPr id="121" name="Group 120">
              <a:extLst>
                <a:ext uri="{FF2B5EF4-FFF2-40B4-BE49-F238E27FC236}">
                  <a16:creationId xmlns:a16="http://schemas.microsoft.com/office/drawing/2014/main" id="{8F2ECB74-9011-4475-927A-712B35FF22FB}"/>
                </a:ext>
              </a:extLst>
            </p:cNvPr>
            <p:cNvGrpSpPr/>
            <p:nvPr/>
          </p:nvGrpSpPr>
          <p:grpSpPr>
            <a:xfrm>
              <a:off x="6029873" y="1006191"/>
              <a:ext cx="432000" cy="569166"/>
              <a:chOff x="5650145" y="1055777"/>
              <a:chExt cx="432000" cy="569166"/>
            </a:xfrm>
          </p:grpSpPr>
          <p:grpSp>
            <p:nvGrpSpPr>
              <p:cNvPr id="124" name="Group 123">
                <a:extLst>
                  <a:ext uri="{FF2B5EF4-FFF2-40B4-BE49-F238E27FC236}">
                    <a16:creationId xmlns:a16="http://schemas.microsoft.com/office/drawing/2014/main" id="{C4169ECD-7DC4-4D77-8DC7-9A0F1C457E80}"/>
                  </a:ext>
                </a:extLst>
              </p:cNvPr>
              <p:cNvGrpSpPr/>
              <p:nvPr/>
            </p:nvGrpSpPr>
            <p:grpSpPr>
              <a:xfrm>
                <a:off x="5650145" y="1055777"/>
                <a:ext cx="432000" cy="569166"/>
                <a:chOff x="9635952" y="2500269"/>
                <a:chExt cx="731136" cy="1059795"/>
              </a:xfrm>
              <a:noFill/>
            </p:grpSpPr>
            <p:sp>
              <p:nvSpPr>
                <p:cNvPr id="126" name="Flowchart: Terminator 125">
                  <a:extLst>
                    <a:ext uri="{FF2B5EF4-FFF2-40B4-BE49-F238E27FC236}">
                      <a16:creationId xmlns:a16="http://schemas.microsoft.com/office/drawing/2014/main" id="{3E49C875-A88D-4D9A-9C18-1E4C567EE764}"/>
                    </a:ext>
                  </a:extLst>
                </p:cNvPr>
                <p:cNvSpPr/>
                <p:nvPr/>
              </p:nvSpPr>
              <p:spPr>
                <a:xfrm>
                  <a:off x="9635952" y="2500269"/>
                  <a:ext cx="731136" cy="1059795"/>
                </a:xfrm>
                <a:prstGeom prst="flowChartTerminator">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27" name="Flowchart: Alternate Process 126">
                  <a:extLst>
                    <a:ext uri="{FF2B5EF4-FFF2-40B4-BE49-F238E27FC236}">
                      <a16:creationId xmlns:a16="http://schemas.microsoft.com/office/drawing/2014/main" id="{B5F88D02-52C4-40B3-9275-581AFF70EE88}"/>
                    </a:ext>
                  </a:extLst>
                </p:cNvPr>
                <p:cNvSpPr/>
                <p:nvPr/>
              </p:nvSpPr>
              <p:spPr>
                <a:xfrm>
                  <a:off x="9789984" y="2614021"/>
                  <a:ext cx="432000" cy="482634"/>
                </a:xfrm>
                <a:prstGeom prst="flowChartAlternateProcess">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28" name="Flowchart: Delay 127">
                  <a:extLst>
                    <a:ext uri="{FF2B5EF4-FFF2-40B4-BE49-F238E27FC236}">
                      <a16:creationId xmlns:a16="http://schemas.microsoft.com/office/drawing/2014/main" id="{2BAF5A4D-757D-4174-A6E7-D4287A1D9961}"/>
                    </a:ext>
                  </a:extLst>
                </p:cNvPr>
                <p:cNvSpPr/>
                <p:nvPr/>
              </p:nvSpPr>
              <p:spPr>
                <a:xfrm rot="16200000">
                  <a:off x="9930179" y="3308064"/>
                  <a:ext cx="144000" cy="360000"/>
                </a:xfrm>
                <a:prstGeom prst="flowChartDelay">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sp>
            <p:nvSpPr>
              <p:cNvPr id="125" name="Oval 124">
                <a:extLst>
                  <a:ext uri="{FF2B5EF4-FFF2-40B4-BE49-F238E27FC236}">
                    <a16:creationId xmlns:a16="http://schemas.microsoft.com/office/drawing/2014/main" id="{FB95D2AC-F158-4943-B841-06F3E9F745A1}"/>
                  </a:ext>
                </a:extLst>
              </p:cNvPr>
              <p:cNvSpPr/>
              <p:nvPr/>
            </p:nvSpPr>
            <p:spPr>
              <a:xfrm>
                <a:off x="5921476" y="1416911"/>
                <a:ext cx="108000" cy="1080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sp>
          <p:nvSpPr>
            <p:cNvPr id="122" name="Oval 121">
              <a:extLst>
                <a:ext uri="{FF2B5EF4-FFF2-40B4-BE49-F238E27FC236}">
                  <a16:creationId xmlns:a16="http://schemas.microsoft.com/office/drawing/2014/main" id="{083FF8F0-75DD-40C6-8CAF-D6C877FFDF6A}"/>
                </a:ext>
              </a:extLst>
            </p:cNvPr>
            <p:cNvSpPr/>
            <p:nvPr/>
          </p:nvSpPr>
          <p:spPr>
            <a:xfrm>
              <a:off x="6572909" y="1224811"/>
              <a:ext cx="248370" cy="242691"/>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23" name="Oval 122">
              <a:extLst>
                <a:ext uri="{FF2B5EF4-FFF2-40B4-BE49-F238E27FC236}">
                  <a16:creationId xmlns:a16="http://schemas.microsoft.com/office/drawing/2014/main" id="{FB34DE79-7475-410E-96B3-012899E09512}"/>
                </a:ext>
              </a:extLst>
            </p:cNvPr>
            <p:cNvSpPr/>
            <p:nvPr/>
          </p:nvSpPr>
          <p:spPr>
            <a:xfrm>
              <a:off x="6681065" y="1332967"/>
              <a:ext cx="36000" cy="360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pic>
        <p:nvPicPr>
          <p:cNvPr id="65" name="Graphic 4" descr="Line arrow: Rotate left">
            <a:hlinkClick r:id="rId3" action="ppaction://hlinksldjump"/>
            <a:extLst>
              <a:ext uri="{FF2B5EF4-FFF2-40B4-BE49-F238E27FC236}">
                <a16:creationId xmlns:a16="http://schemas.microsoft.com/office/drawing/2014/main" id="{3E751DD9-CFCB-4ED8-89DD-2263A4A047F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19273" y="105235"/>
            <a:ext cx="468000" cy="468000"/>
          </a:xfrm>
          <a:prstGeom prst="rect">
            <a:avLst/>
          </a:prstGeom>
        </p:spPr>
      </p:pic>
      <p:pic>
        <p:nvPicPr>
          <p:cNvPr id="56" name="Graphic 38" descr="Lightbulb and gear">
            <a:extLst>
              <a:ext uri="{FF2B5EF4-FFF2-40B4-BE49-F238E27FC236}">
                <a16:creationId xmlns:a16="http://schemas.microsoft.com/office/drawing/2014/main" id="{9B2208B8-D407-426B-90B6-AE64B4DB80E3}"/>
              </a:ext>
            </a:extLst>
          </p:cNvPr>
          <p:cNvPicPr>
            <a:picLocks noChangeAspect="1"/>
          </p:cNvPicPr>
          <p:nvPr/>
        </p:nvPicPr>
        <p:blipFill>
          <a:blip r:embed="rId6" cstate="hq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839" y="2675073"/>
            <a:ext cx="594000" cy="594000"/>
          </a:xfrm>
          <a:prstGeom prst="rect">
            <a:avLst/>
          </a:prstGeom>
        </p:spPr>
      </p:pic>
      <p:pic>
        <p:nvPicPr>
          <p:cNvPr id="60" name="Graphic 8" descr="User">
            <a:extLst>
              <a:ext uri="{FF2B5EF4-FFF2-40B4-BE49-F238E27FC236}">
                <a16:creationId xmlns:a16="http://schemas.microsoft.com/office/drawing/2014/main" id="{C2B58657-71BE-46A6-A8D1-BB78A876219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58" y="3363031"/>
            <a:ext cx="1259693" cy="1259693"/>
          </a:xfrm>
          <a:prstGeom prst="rect">
            <a:avLst/>
          </a:prstGeom>
        </p:spPr>
      </p:pic>
      <p:pic>
        <p:nvPicPr>
          <p:cNvPr id="64" name="Graphic 54" descr="Downward trend">
            <a:extLst>
              <a:ext uri="{FF2B5EF4-FFF2-40B4-BE49-F238E27FC236}">
                <a16:creationId xmlns:a16="http://schemas.microsoft.com/office/drawing/2014/main" id="{B892A92B-CA00-43DA-B844-A59AB0A9812F}"/>
              </a:ext>
            </a:extLst>
          </p:cNvPr>
          <p:cNvPicPr>
            <a:picLocks noChangeAspect="1"/>
          </p:cNvPicPr>
          <p:nvPr/>
        </p:nvPicPr>
        <p:blipFill>
          <a:blip r:embed="rId10" cstate="hq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38308" y="2589917"/>
            <a:ext cx="403200" cy="403200"/>
          </a:xfrm>
          <a:prstGeom prst="rect">
            <a:avLst/>
          </a:prstGeom>
          <a:effectLst/>
        </p:spPr>
      </p:pic>
      <p:pic>
        <p:nvPicPr>
          <p:cNvPr id="71" name="Graphic 22" descr="Clock">
            <a:extLst>
              <a:ext uri="{FF2B5EF4-FFF2-40B4-BE49-F238E27FC236}">
                <a16:creationId xmlns:a16="http://schemas.microsoft.com/office/drawing/2014/main" id="{E3860278-AA30-4A92-9C70-ECF2C4E91235}"/>
              </a:ext>
            </a:extLst>
          </p:cNvPr>
          <p:cNvPicPr>
            <a:picLocks noChangeAspect="1"/>
          </p:cNvPicPr>
          <p:nvPr/>
        </p:nvPicPr>
        <p:blipFill>
          <a:blip r:embed="rId12" cstate="hq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81993" y="3424172"/>
            <a:ext cx="504000" cy="504000"/>
          </a:xfrm>
          <a:prstGeom prst="rect">
            <a:avLst/>
          </a:prstGeom>
        </p:spPr>
      </p:pic>
      <p:pic>
        <p:nvPicPr>
          <p:cNvPr id="72" name="Graphic 18" descr="Moon and stars">
            <a:extLst>
              <a:ext uri="{FF2B5EF4-FFF2-40B4-BE49-F238E27FC236}">
                <a16:creationId xmlns:a16="http://schemas.microsoft.com/office/drawing/2014/main" id="{297F8841-FA59-4A23-B211-16D8CE694D15}"/>
              </a:ext>
            </a:extLst>
          </p:cNvPr>
          <p:cNvPicPr>
            <a:picLocks noChangeAspect="1"/>
          </p:cNvPicPr>
          <p:nvPr/>
        </p:nvPicPr>
        <p:blipFill>
          <a:blip r:embed="rId14" cstate="hq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710287" y="3491923"/>
            <a:ext cx="482400" cy="482400"/>
          </a:xfrm>
          <a:prstGeom prst="rect">
            <a:avLst/>
          </a:prstGeom>
        </p:spPr>
      </p:pic>
    </p:spTree>
    <p:extLst>
      <p:ext uri="{BB962C8B-B14F-4D97-AF65-F5344CB8AC3E}">
        <p14:creationId xmlns:p14="http://schemas.microsoft.com/office/powerpoint/2010/main" val="242014046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Use of rtCGM in T2D: MOBILE Study</a:t>
            </a:r>
            <a:endParaRPr lang="en-US"/>
          </a:p>
        </p:txBody>
      </p:sp>
      <p:sp>
        <p:nvSpPr>
          <p:cNvPr id="3" name="Footer Placeholder 2"/>
          <p:cNvSpPr>
            <a:spLocks noGrp="1"/>
          </p:cNvSpPr>
          <p:nvPr>
            <p:ph type="ftr" sz="quarter" idx="11"/>
          </p:nvPr>
        </p:nvSpPr>
        <p:spPr>
          <a:xfrm>
            <a:off x="37070" y="6356350"/>
            <a:ext cx="11922865" cy="360000"/>
          </a:xfrm>
        </p:spPr>
        <p:txBody>
          <a:bodyPr/>
          <a:lstStyle/>
          <a:p>
            <a:pPr marL="0" marR="0" lvl="0" indent="0" algn="l" defTabSz="609570" rtl="0" eaLnBrk="1" fontAlgn="auto" latinLnBrk="0" hangingPunct="1">
              <a:lnSpc>
                <a:spcPct val="100000"/>
              </a:lnSpc>
              <a:spcBef>
                <a:spcPts val="0"/>
              </a:spcBef>
              <a:spcAft>
                <a:spcPts val="0"/>
              </a:spcAft>
              <a:buClrTx/>
              <a:buSzTx/>
              <a:buFontTx/>
              <a:buNone/>
              <a:tabLst/>
              <a:defRPr/>
            </a:pPr>
            <a:r>
              <a:rPr kumimoji="0" lang="en-GB" altLang="en-US" sz="1001" b="0" i="0" u="none" strike="noStrike" kern="1200" cap="none" spc="0" normalizeH="0" baseline="0" noProof="0">
                <a:ln>
                  <a:noFill/>
                </a:ln>
                <a:solidFill>
                  <a:srgbClr val="515869">
                    <a:lumMod val="50000"/>
                  </a:srgbClr>
                </a:solidFill>
                <a:effectLst/>
                <a:uLnTx/>
                <a:uFillTx/>
                <a:latin typeface="Calibri"/>
                <a:ea typeface="MS PGothic" panose="020B0600070205080204" pitchFamily="34" charset="-128"/>
                <a:cs typeface="+mn-cs"/>
              </a:rPr>
              <a:t>CBG: capillary blood glucose; CI: confidence interval; </a:t>
            </a:r>
            <a:r>
              <a:rPr kumimoji="0" lang="en-US" altLang="en-US" sz="1001" b="0" i="0" u="none" strike="noStrike" kern="1200" cap="none" spc="0" normalizeH="0" baseline="0" noProof="0">
                <a:ln>
                  <a:noFill/>
                </a:ln>
                <a:solidFill>
                  <a:srgbClr val="515869">
                    <a:lumMod val="50000"/>
                  </a:srgbClr>
                </a:solidFill>
                <a:effectLst/>
                <a:uLnTx/>
                <a:uFillTx/>
                <a:latin typeface="Calibri"/>
                <a:ea typeface="MS PGothic" panose="020B0600070205080204" pitchFamily="34" charset="-128"/>
                <a:cs typeface="+mn-cs"/>
              </a:rPr>
              <a:t>GLP-1 RA: glucagon-like peptide 1 receptor agonist; </a:t>
            </a:r>
            <a:r>
              <a:rPr kumimoji="0" lang="en-GB" altLang="en-US" sz="1001" b="0" i="0" u="none" strike="noStrike" kern="1200" cap="none" spc="0" normalizeH="0" baseline="0" noProof="0">
                <a:ln>
                  <a:noFill/>
                </a:ln>
                <a:solidFill>
                  <a:srgbClr val="515869">
                    <a:lumMod val="50000"/>
                  </a:srgbClr>
                </a:solidFill>
                <a:effectLst/>
                <a:uLnTx/>
                <a:uFillTx/>
                <a:latin typeface="Calibri"/>
                <a:ea typeface="MS PGothic" panose="020B0600070205080204" pitchFamily="34" charset="-128"/>
                <a:cs typeface="+mn-cs"/>
              </a:rPr>
              <a:t>RCT: randomized controlled trial; </a:t>
            </a:r>
            <a:r>
              <a:rPr kumimoji="0" lang="en-CA" altLang="en-US" sz="1001" b="0" i="0" u="none" strike="noStrike" kern="1200" cap="none" spc="0" normalizeH="0" baseline="0" noProof="0">
                <a:ln>
                  <a:noFill/>
                </a:ln>
                <a:solidFill>
                  <a:srgbClr val="515869">
                    <a:lumMod val="50000"/>
                  </a:srgbClr>
                </a:solidFill>
                <a:effectLst/>
                <a:uLnTx/>
                <a:uFillTx/>
                <a:latin typeface="Calibri"/>
                <a:ea typeface="MS PGothic" panose="020B0600070205080204" pitchFamily="34" charset="-128"/>
                <a:cs typeface="+mn-cs"/>
              </a:rPr>
              <a:t>rtCGM real-time continuous glucose monitoring; </a:t>
            </a:r>
            <a:r>
              <a:rPr kumimoji="0" lang="en-GB" altLang="en-US" sz="1001" b="0" i="0" u="none" strike="noStrike" kern="1200" cap="none" spc="0" normalizeH="0" baseline="0" noProof="0">
                <a:ln>
                  <a:noFill/>
                </a:ln>
                <a:solidFill>
                  <a:srgbClr val="515869">
                    <a:lumMod val="50000"/>
                  </a:srgbClr>
                </a:solidFill>
                <a:effectLst/>
                <a:uLnTx/>
                <a:uFillTx/>
                <a:latin typeface="Calibri"/>
                <a:ea typeface="MS PGothic" panose="020B0600070205080204" pitchFamily="34" charset="-128"/>
                <a:cs typeface="+mn-cs"/>
              </a:rPr>
              <a:t>T2D: type 2 diabetes.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altLang="en-US" sz="1001" b="0" i="0" u="none" strike="noStrike" kern="1200" cap="none" spc="0" normalizeH="0" baseline="0" noProof="0">
                <a:ln>
                  <a:noFill/>
                </a:ln>
                <a:solidFill>
                  <a:srgbClr val="515869">
                    <a:lumMod val="50000"/>
                  </a:srgbClr>
                </a:solidFill>
                <a:effectLst/>
                <a:uLnTx/>
                <a:uFillTx/>
                <a:latin typeface="Calibri"/>
                <a:ea typeface="MS PGothic" panose="020B0600070205080204" pitchFamily="34" charset="-128"/>
                <a:cs typeface="+mn-cs"/>
              </a:rPr>
              <a:t>*Instructed to </a:t>
            </a:r>
            <a:r>
              <a:rPr kumimoji="0" lang="en-US" altLang="en-US" sz="1001" b="0" i="0" u="none" strike="noStrike" kern="1200" cap="none" spc="0" normalizeH="0" baseline="0" noProof="0">
                <a:ln>
                  <a:noFill/>
                </a:ln>
                <a:solidFill>
                  <a:srgbClr val="515869">
                    <a:lumMod val="50000"/>
                  </a:srgbClr>
                </a:solidFill>
                <a:effectLst/>
                <a:uLnTx/>
                <a:uFillTx/>
                <a:latin typeface="Calibri"/>
                <a:ea typeface="MS PGothic" panose="020B0600070205080204" pitchFamily="34" charset="-128"/>
                <a:cs typeface="+mn-cs"/>
              </a:rPr>
              <a:t>perform home </a:t>
            </a:r>
            <a:r>
              <a:rPr kumimoji="0" lang="en-US" sz="1001" b="0" i="0" u="none" strike="noStrike" kern="1200" cap="none" spc="0" normalizeH="0" baseline="0" noProof="0">
                <a:ln>
                  <a:noFill/>
                </a:ln>
                <a:solidFill>
                  <a:srgbClr val="515869">
                    <a:lumMod val="50000"/>
                  </a:srgbClr>
                </a:solidFill>
                <a:effectLst/>
                <a:uLnTx/>
                <a:uFillTx/>
                <a:latin typeface="Calibri"/>
                <a:ea typeface="+mn-ea"/>
                <a:cs typeface="+mn-cs"/>
              </a:rPr>
              <a:t>blood glucose monitoring as needed</a:t>
            </a:r>
            <a:r>
              <a:rPr kumimoji="0" lang="en-CA" altLang="en-US" sz="1001" b="0" i="0" u="none" strike="noStrike" kern="1200" cap="none" spc="0" normalizeH="0" baseline="0" noProof="0">
                <a:ln>
                  <a:noFill/>
                </a:ln>
                <a:solidFill>
                  <a:srgbClr val="515869">
                    <a:lumMod val="50000"/>
                  </a:srgbClr>
                </a:solidFill>
                <a:effectLst/>
                <a:uLnTx/>
                <a:uFillTx/>
                <a:latin typeface="Calibri"/>
                <a:ea typeface="MS PGothic" panose="020B0600070205080204" pitchFamily="34" charset="-128"/>
                <a:cs typeface="+mn-cs"/>
              </a:rPr>
              <a:t>; </a:t>
            </a:r>
            <a:r>
              <a:rPr kumimoji="0" lang="en-GB" altLang="en-US" sz="1001" b="0" i="0" u="none" strike="noStrike" kern="1200" cap="none" spc="0" normalizeH="0" baseline="0" noProof="0">
                <a:ln>
                  <a:noFill/>
                </a:ln>
                <a:solidFill>
                  <a:srgbClr val="515869">
                    <a:lumMod val="50000"/>
                  </a:srgbClr>
                </a:solidFill>
                <a:effectLst/>
                <a:uLnTx/>
                <a:uFillTx/>
                <a:latin typeface="Calibri"/>
                <a:ea typeface="MS PGothic" panose="020B0600070205080204" pitchFamily="34" charset="-128"/>
                <a:cs typeface="+mn-cs"/>
              </a:rPr>
              <a:t>†Instructed to </a:t>
            </a:r>
            <a:r>
              <a:rPr kumimoji="0" lang="en-CA" altLang="en-US" sz="1001" b="0" i="0" u="none" strike="noStrike" kern="1200" cap="none" spc="0" normalizeH="0" baseline="0" noProof="0">
                <a:ln>
                  <a:noFill/>
                </a:ln>
                <a:solidFill>
                  <a:srgbClr val="515869">
                    <a:lumMod val="50000"/>
                  </a:srgbClr>
                </a:solidFill>
                <a:effectLst/>
                <a:uLnTx/>
                <a:uFillTx/>
                <a:latin typeface="Calibri"/>
                <a:ea typeface="MS PGothic" panose="020B0600070205080204" pitchFamily="34" charset="-128"/>
                <a:cs typeface="+mn-cs"/>
              </a:rPr>
              <a:t>perform home blood glucose monitoring to test fasting and postprandial glucose 1 to 3 times daily</a:t>
            </a:r>
            <a:r>
              <a:rPr kumimoji="0" lang="en-GB" altLang="en-US" sz="1001" b="0" i="0" u="none" strike="noStrike" kern="1200" cap="none" spc="0" normalizeH="0" baseline="0" noProof="0">
                <a:ln>
                  <a:noFill/>
                </a:ln>
                <a:solidFill>
                  <a:srgbClr val="515869">
                    <a:lumMod val="50000"/>
                  </a:srgbClr>
                </a:solidFill>
                <a:effectLst/>
                <a:uLnTx/>
                <a:uFillTx/>
                <a:latin typeface="Calibri"/>
                <a:ea typeface="MS PGothic" panose="020B0600070205080204" pitchFamily="34" charset="-128"/>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da-DK" sz="1001" b="0" i="0" u="none" strike="noStrike" kern="1200" cap="none" spc="0" normalizeH="0" baseline="0" noProof="0">
                <a:ln>
                  <a:noFill/>
                </a:ln>
                <a:solidFill>
                  <a:srgbClr val="515869">
                    <a:lumMod val="50000"/>
                  </a:srgbClr>
                </a:solidFill>
                <a:effectLst/>
                <a:uLnTx/>
                <a:uFillTx/>
                <a:latin typeface="Calibri"/>
                <a:ea typeface="+mn-ea"/>
                <a:cs typeface="+mn-cs"/>
              </a:rPr>
              <a:t>Martens T et al. ﻿</a:t>
            </a:r>
            <a:r>
              <a:rPr kumimoji="0" lang="da-DK" sz="1001" b="0" i="1" u="none" strike="noStrike" kern="1200" cap="none" spc="0" normalizeH="0" baseline="0" noProof="0">
                <a:ln>
                  <a:noFill/>
                </a:ln>
                <a:solidFill>
                  <a:srgbClr val="515869">
                    <a:lumMod val="50000"/>
                  </a:srgbClr>
                </a:solidFill>
                <a:effectLst/>
                <a:uLnTx/>
                <a:uFillTx/>
                <a:latin typeface="Calibri"/>
                <a:ea typeface="+mn-ea"/>
                <a:cs typeface="+mn-cs"/>
              </a:rPr>
              <a:t>JAMA</a:t>
            </a:r>
            <a:r>
              <a:rPr kumimoji="0" lang="da-DK" sz="1001" b="0" i="0" u="none" strike="noStrike" kern="1200" cap="none" spc="0" normalizeH="0" baseline="0" noProof="0">
                <a:ln>
                  <a:noFill/>
                </a:ln>
                <a:solidFill>
                  <a:srgbClr val="515869">
                    <a:lumMod val="50000"/>
                  </a:srgbClr>
                </a:solidFill>
                <a:effectLst/>
                <a:uLnTx/>
                <a:uFillTx/>
                <a:latin typeface="Calibri"/>
                <a:ea typeface="+mn-ea"/>
                <a:cs typeface="+mn-cs"/>
              </a:rPr>
              <a:t>. </a:t>
            </a:r>
            <a:r>
              <a:rPr kumimoji="0" lang="fr-FR" sz="1001" b="0" i="0" u="none" strike="noStrike" kern="1200" cap="none" spc="0" normalizeH="0" baseline="0" noProof="0">
                <a:ln>
                  <a:noFill/>
                </a:ln>
                <a:solidFill>
                  <a:srgbClr val="515869">
                    <a:lumMod val="50000"/>
                  </a:srgbClr>
                </a:solidFill>
                <a:effectLst/>
                <a:uLnTx/>
                <a:uFillTx/>
                <a:latin typeface="Calibri"/>
                <a:ea typeface="+mn-ea"/>
                <a:cs typeface="+mn-cs"/>
              </a:rPr>
              <a:t>2021 Jun 2. doi: 10.1001/jama.2021.7444</a:t>
            </a:r>
            <a:r>
              <a:rPr kumimoji="0" lang="da-DK" sz="1001" b="0" i="0" u="none" strike="noStrike" kern="1200" cap="none" spc="0" normalizeH="0" baseline="0" noProof="0">
                <a:ln>
                  <a:noFill/>
                </a:ln>
                <a:solidFill>
                  <a:srgbClr val="515869">
                    <a:lumMod val="50000"/>
                  </a:srgbClr>
                </a:solidFill>
                <a:effectLst/>
                <a:uLnTx/>
                <a:uFillTx/>
                <a:latin typeface="Calibri"/>
                <a:ea typeface="+mn-ea"/>
                <a:cs typeface="+mn-cs"/>
              </a:rPr>
              <a:t>.</a:t>
            </a:r>
            <a:endParaRPr kumimoji="0" lang="en-CA" sz="1001" b="0" i="0" u="none" strike="noStrike" kern="1200" cap="none" spc="0" normalizeH="0" baseline="0" noProof="0">
              <a:ln>
                <a:noFill/>
              </a:ln>
              <a:solidFill>
                <a:srgbClr val="515869">
                  <a:lumMod val="50000"/>
                </a:srgbClr>
              </a:solidFill>
              <a:effectLst/>
              <a:uLnTx/>
              <a:uFillTx/>
              <a:latin typeface="Calibri"/>
              <a:ea typeface="+mn-ea"/>
              <a:cs typeface="+mn-cs"/>
            </a:endParaRPr>
          </a:p>
        </p:txBody>
      </p:sp>
      <p:sp>
        <p:nvSpPr>
          <p:cNvPr id="6" name="TextBox 5">
            <a:extLst>
              <a:ext uri="{FF2B5EF4-FFF2-40B4-BE49-F238E27FC236}">
                <a16:creationId xmlns:a16="http://schemas.microsoft.com/office/drawing/2014/main" id="{60386010-D196-486D-8431-F25A7C2522DE}"/>
              </a:ext>
            </a:extLst>
          </p:cNvPr>
          <p:cNvSpPr txBox="1"/>
          <p:nvPr/>
        </p:nvSpPr>
        <p:spPr>
          <a:xfrm>
            <a:off x="1094820" y="1209242"/>
            <a:ext cx="10019613" cy="972000"/>
          </a:xfrm>
          <a:prstGeom prst="roundRect">
            <a:avLst/>
          </a:prstGeom>
          <a:solidFill>
            <a:schemeClr val="accent5">
              <a:lumMod val="60000"/>
              <a:lumOff val="40000"/>
            </a:schemeClr>
          </a:solidFill>
        </p:spPr>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err="1">
                <a:ln>
                  <a:noFill/>
                </a:ln>
                <a:solidFill>
                  <a:srgbClr val="3B3838"/>
                </a:solidFill>
                <a:effectLst/>
                <a:uLnTx/>
                <a:uFillTx/>
                <a:latin typeface="Calibri"/>
                <a:ea typeface="+mn-ea"/>
                <a:cs typeface="+mn-cs"/>
              </a:rPr>
              <a:t>rtCGM</a:t>
            </a:r>
            <a:r>
              <a:rPr kumimoji="0" lang="en-US" sz="1800" b="1" i="0" u="none" strike="noStrike" kern="1200" cap="none" spc="0" normalizeH="0" baseline="0" noProof="0">
                <a:ln>
                  <a:noFill/>
                </a:ln>
                <a:solidFill>
                  <a:srgbClr val="3B3838"/>
                </a:solidFill>
                <a:effectLst/>
                <a:uLnTx/>
                <a:uFillTx/>
                <a:latin typeface="Calibri"/>
                <a:ea typeface="+mn-ea"/>
                <a:cs typeface="+mn-cs"/>
              </a:rPr>
              <a:t> has been shown to reduce A1C and increase time in glucose target range in adults with T2D using basal insulin therapy (± noninsulin antihyperglycemic agents) in a primary care setting</a:t>
            </a:r>
          </a:p>
        </p:txBody>
      </p:sp>
      <p:grpSp>
        <p:nvGrpSpPr>
          <p:cNvPr id="7" name="Group 6">
            <a:extLst>
              <a:ext uri="{FF2B5EF4-FFF2-40B4-BE49-F238E27FC236}">
                <a16:creationId xmlns:a16="http://schemas.microsoft.com/office/drawing/2014/main" id="{6487B043-0545-4C57-8B0C-5F738A88D1F6}"/>
              </a:ext>
            </a:extLst>
          </p:cNvPr>
          <p:cNvGrpSpPr>
            <a:grpSpLocks noChangeAspect="1"/>
          </p:cNvGrpSpPr>
          <p:nvPr/>
        </p:nvGrpSpPr>
        <p:grpSpPr>
          <a:xfrm>
            <a:off x="121417" y="1479242"/>
            <a:ext cx="828196" cy="432000"/>
            <a:chOff x="4336026" y="737419"/>
            <a:chExt cx="727587" cy="379521"/>
          </a:xfrm>
        </p:grpSpPr>
        <p:sp>
          <p:nvSpPr>
            <p:cNvPr id="8" name="Rectangle: Rounded Corners 90">
              <a:extLst>
                <a:ext uri="{FF2B5EF4-FFF2-40B4-BE49-F238E27FC236}">
                  <a16:creationId xmlns:a16="http://schemas.microsoft.com/office/drawing/2014/main" id="{0945A83B-B5B9-427E-B6F8-B61D529AFF37}"/>
                </a:ext>
              </a:extLst>
            </p:cNvPr>
            <p:cNvSpPr/>
            <p:nvPr/>
          </p:nvSpPr>
          <p:spPr>
            <a:xfrm>
              <a:off x="4336026" y="737419"/>
              <a:ext cx="727587" cy="379521"/>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000000"/>
                </a:solidFill>
                <a:effectLst/>
                <a:uLnTx/>
                <a:uFillTx/>
                <a:latin typeface="Calibri"/>
                <a:ea typeface="+mn-ea"/>
                <a:cs typeface="+mn-cs"/>
              </a:endParaRPr>
            </a:p>
          </p:txBody>
        </p:sp>
        <p:sp>
          <p:nvSpPr>
            <p:cNvPr id="9" name="Rectangle 8">
              <a:extLst>
                <a:ext uri="{FF2B5EF4-FFF2-40B4-BE49-F238E27FC236}">
                  <a16:creationId xmlns:a16="http://schemas.microsoft.com/office/drawing/2014/main" id="{E7C14E2A-0F08-41AB-93EF-28EC6D5E0A73}"/>
                </a:ext>
              </a:extLst>
            </p:cNvPr>
            <p:cNvSpPr/>
            <p:nvPr/>
          </p:nvSpPr>
          <p:spPr>
            <a:xfrm>
              <a:off x="4385186" y="793831"/>
              <a:ext cx="340977" cy="272782"/>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000000"/>
                </a:solidFill>
                <a:effectLst/>
                <a:uLnTx/>
                <a:uFillTx/>
                <a:latin typeface="Calibri"/>
                <a:ea typeface="+mn-ea"/>
                <a:cs typeface="+mn-cs"/>
              </a:endParaRPr>
            </a:p>
          </p:txBody>
        </p:sp>
        <p:grpSp>
          <p:nvGrpSpPr>
            <p:cNvPr id="10" name="Group 9">
              <a:extLst>
                <a:ext uri="{FF2B5EF4-FFF2-40B4-BE49-F238E27FC236}">
                  <a16:creationId xmlns:a16="http://schemas.microsoft.com/office/drawing/2014/main" id="{2EC9B2CC-90B9-4AD4-96D2-C92CBF342653}"/>
                </a:ext>
              </a:extLst>
            </p:cNvPr>
            <p:cNvGrpSpPr/>
            <p:nvPr/>
          </p:nvGrpSpPr>
          <p:grpSpPr>
            <a:xfrm>
              <a:off x="4798141" y="819450"/>
              <a:ext cx="216000" cy="216000"/>
              <a:chOff x="6753110" y="4831726"/>
              <a:chExt cx="216000" cy="216000"/>
            </a:xfrm>
          </p:grpSpPr>
          <p:sp>
            <p:nvSpPr>
              <p:cNvPr id="11" name="Oval 10">
                <a:extLst>
                  <a:ext uri="{FF2B5EF4-FFF2-40B4-BE49-F238E27FC236}">
                    <a16:creationId xmlns:a16="http://schemas.microsoft.com/office/drawing/2014/main" id="{73974064-7E03-4A7C-B394-85EF7E22D5E2}"/>
                  </a:ext>
                </a:extLst>
              </p:cNvPr>
              <p:cNvSpPr/>
              <p:nvPr/>
            </p:nvSpPr>
            <p:spPr>
              <a:xfrm>
                <a:off x="6753110" y="4831726"/>
                <a:ext cx="216000" cy="21600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000000"/>
                  </a:solidFill>
                  <a:effectLst/>
                  <a:uLnTx/>
                  <a:uFillTx/>
                  <a:latin typeface="Calibri"/>
                  <a:ea typeface="+mn-ea"/>
                  <a:cs typeface="+mn-cs"/>
                </a:endParaRPr>
              </a:p>
            </p:txBody>
          </p:sp>
          <p:cxnSp>
            <p:nvCxnSpPr>
              <p:cNvPr id="12" name="Straight Connector 11">
                <a:extLst>
                  <a:ext uri="{FF2B5EF4-FFF2-40B4-BE49-F238E27FC236}">
                    <a16:creationId xmlns:a16="http://schemas.microsoft.com/office/drawing/2014/main" id="{9B836906-3ED1-487A-8A8D-1220B6B6BE8A}"/>
                  </a:ext>
                </a:extLst>
              </p:cNvPr>
              <p:cNvCxnSpPr>
                <a:stCxn id="11" idx="1"/>
                <a:endCxn id="11" idx="5"/>
              </p:cNvCxnSpPr>
              <p:nvPr/>
            </p:nvCxnSpPr>
            <p:spPr>
              <a:xfrm>
                <a:off x="6784743" y="4863359"/>
                <a:ext cx="152735" cy="15273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23E492-F219-4200-B5B9-539AA82B82C6}"/>
                  </a:ext>
                </a:extLst>
              </p:cNvPr>
              <p:cNvCxnSpPr>
                <a:stCxn id="11" idx="7"/>
                <a:endCxn id="11" idx="3"/>
              </p:cNvCxnSpPr>
              <p:nvPr/>
            </p:nvCxnSpPr>
            <p:spPr>
              <a:xfrm flipH="1">
                <a:off x="6784743" y="4863359"/>
                <a:ext cx="152735" cy="15273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1E51B8B-48C8-4C9E-B19F-5E9E82CA1266}"/>
                  </a:ext>
                </a:extLst>
              </p:cNvPr>
              <p:cNvSpPr/>
              <p:nvPr/>
            </p:nvSpPr>
            <p:spPr>
              <a:xfrm>
                <a:off x="6792798" y="4885103"/>
                <a:ext cx="120182" cy="120182"/>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a:ln>
                    <a:noFill/>
                  </a:ln>
                  <a:solidFill>
                    <a:srgbClr val="000000"/>
                  </a:solidFill>
                  <a:effectLst/>
                  <a:uLnTx/>
                  <a:uFillTx/>
                  <a:latin typeface="Calibri"/>
                  <a:ea typeface="+mn-ea"/>
                  <a:cs typeface="+mn-cs"/>
                </a:endParaRPr>
              </a:p>
            </p:txBody>
          </p:sp>
        </p:grpSp>
      </p:grpSp>
      <p:grpSp>
        <p:nvGrpSpPr>
          <p:cNvPr id="17" name="Group 16">
            <a:extLst>
              <a:ext uri="{FF2B5EF4-FFF2-40B4-BE49-F238E27FC236}">
                <a16:creationId xmlns:a16="http://schemas.microsoft.com/office/drawing/2014/main" id="{784C9149-AA82-4319-941A-E843DACA6F7D}"/>
              </a:ext>
            </a:extLst>
          </p:cNvPr>
          <p:cNvGrpSpPr/>
          <p:nvPr/>
        </p:nvGrpSpPr>
        <p:grpSpPr>
          <a:xfrm>
            <a:off x="-4" y="2641566"/>
            <a:ext cx="2286005" cy="661015"/>
            <a:chOff x="-4" y="687841"/>
            <a:chExt cx="2286005" cy="661015"/>
          </a:xfrm>
        </p:grpSpPr>
        <p:sp>
          <p:nvSpPr>
            <p:cNvPr id="18" name="Rectangle: Top Corners Rounded 24">
              <a:extLst>
                <a:ext uri="{FF2B5EF4-FFF2-40B4-BE49-F238E27FC236}">
                  <a16:creationId xmlns:a16="http://schemas.microsoft.com/office/drawing/2014/main" id="{6C15DDDF-7D11-46FD-86AF-D6D80E915476}"/>
                </a:ext>
              </a:extLst>
            </p:cNvPr>
            <p:cNvSpPr/>
            <p:nvPr/>
          </p:nvSpPr>
          <p:spPr>
            <a:xfrm rot="5400000">
              <a:off x="812491" y="-124654"/>
              <a:ext cx="661015" cy="2286005"/>
            </a:xfrm>
            <a:prstGeom prst="round2Same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TextBox 19">
              <a:extLst>
                <a:ext uri="{FF2B5EF4-FFF2-40B4-BE49-F238E27FC236}">
                  <a16:creationId xmlns:a16="http://schemas.microsoft.com/office/drawing/2014/main" id="{E00D5FB6-8885-4F27-B4CD-9573D284DBB3}"/>
                </a:ext>
              </a:extLst>
            </p:cNvPr>
            <p:cNvSpPr txBox="1"/>
            <p:nvPr/>
          </p:nvSpPr>
          <p:spPr>
            <a:xfrm>
              <a:off x="535515" y="701869"/>
              <a:ext cx="1750486" cy="646986"/>
            </a:xfrm>
            <a:prstGeom prst="roundRect">
              <a:avLst/>
            </a:prstGeom>
            <a:noFill/>
            <a:ln w="28575">
              <a:noFill/>
              <a:prstDash val="sysDash"/>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srgbClr val="3B3838"/>
                  </a:solidFill>
                  <a:effectLst/>
                  <a:uLnTx/>
                  <a:uFillTx/>
                  <a:latin typeface="Calibri"/>
                  <a:ea typeface="+mn-ea"/>
                  <a:cs typeface="+mn-cs"/>
                </a:rPr>
                <a:t>MOBILE study</a:t>
              </a:r>
              <a:endParaRPr kumimoji="0" lang="en-US" sz="1600" b="1" i="0" u="none" strike="noStrike" kern="1200" cap="none" spc="0" normalizeH="0" baseline="30000" noProof="0">
                <a:ln>
                  <a:noFill/>
                </a:ln>
                <a:solidFill>
                  <a:srgbClr val="3B3838"/>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B3838"/>
                  </a:solidFill>
                  <a:effectLst/>
                  <a:uLnTx/>
                  <a:uFillTx/>
                  <a:latin typeface="Calibri"/>
                  <a:ea typeface="+mn-ea"/>
                  <a:cs typeface="+mn-cs"/>
                </a:rPr>
                <a:t>(RCT</a:t>
              </a:r>
              <a:r>
                <a:rPr kumimoji="0" lang="en-US" sz="1600" b="0" i="0" u="none" strike="noStrike" kern="1200" cap="none" spc="0" normalizeH="0" baseline="0" noProof="0">
                  <a:ln>
                    <a:noFill/>
                  </a:ln>
                  <a:solidFill>
                    <a:srgbClr val="3B3838"/>
                  </a:solidFill>
                  <a:effectLst/>
                  <a:uLnTx/>
                  <a:uFillTx/>
                  <a:latin typeface="Calibri"/>
                  <a:ea typeface="+mn-ea"/>
                  <a:cs typeface="+mn-cs"/>
                </a:rPr>
                <a:t>)</a:t>
              </a:r>
            </a:p>
          </p:txBody>
        </p:sp>
      </p:grpSp>
      <p:sp>
        <p:nvSpPr>
          <p:cNvPr id="46" name="Rectangle: Rounded Corners 15">
            <a:extLst>
              <a:ext uri="{FF2B5EF4-FFF2-40B4-BE49-F238E27FC236}">
                <a16:creationId xmlns:a16="http://schemas.microsoft.com/office/drawing/2014/main" id="{3D9C9FDF-C334-409A-9686-A427571137E3}"/>
              </a:ext>
            </a:extLst>
          </p:cNvPr>
          <p:cNvSpPr/>
          <p:nvPr/>
        </p:nvSpPr>
        <p:spPr>
          <a:xfrm>
            <a:off x="5466115" y="2394869"/>
            <a:ext cx="5866060" cy="3615833"/>
          </a:xfrm>
          <a:prstGeom prst="roundRect">
            <a:avLst>
              <a:gd name="adj" fmla="val 12078"/>
            </a:avLst>
          </a:prstGeom>
          <a:solidFill>
            <a:schemeClr val="accent3">
              <a:lumMod val="20000"/>
              <a:lumOff val="80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cxnSp>
        <p:nvCxnSpPr>
          <p:cNvPr id="22" name="Straight Connector 21">
            <a:extLst>
              <a:ext uri="{FF2B5EF4-FFF2-40B4-BE49-F238E27FC236}">
                <a16:creationId xmlns:a16="http://schemas.microsoft.com/office/drawing/2014/main" id="{687BE662-1A57-474B-9300-6A7A99B14D49}"/>
              </a:ext>
            </a:extLst>
          </p:cNvPr>
          <p:cNvCxnSpPr/>
          <p:nvPr/>
        </p:nvCxnSpPr>
        <p:spPr>
          <a:xfrm>
            <a:off x="5687018" y="4024317"/>
            <a:ext cx="2316729"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66E4D3E-353B-4350-B297-984D6FB93026}"/>
              </a:ext>
            </a:extLst>
          </p:cNvPr>
          <p:cNvSpPr txBox="1"/>
          <p:nvPr/>
        </p:nvSpPr>
        <p:spPr>
          <a:xfrm>
            <a:off x="6002444" y="2442209"/>
            <a:ext cx="502738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232936"/>
                </a:solidFill>
                <a:effectLst/>
                <a:uLnTx/>
                <a:uFillTx/>
                <a:latin typeface="Calibri"/>
                <a:ea typeface="+mn-ea"/>
                <a:cs typeface="+mn-cs"/>
              </a:rPr>
              <a:t>rtCGM vs CBG Mean change in A1C from baseline and time in range at 8 months</a:t>
            </a:r>
            <a:endParaRPr kumimoji="0" lang="en-CA" sz="1800" b="1" i="0" u="none" strike="noStrike" kern="1200" cap="none" spc="0" normalizeH="0" baseline="30000" noProof="0">
              <a:ln>
                <a:noFill/>
              </a:ln>
              <a:solidFill>
                <a:srgbClr val="232936"/>
              </a:solidFill>
              <a:effectLst/>
              <a:uLnTx/>
              <a:uFillTx/>
              <a:latin typeface="Calibri"/>
              <a:ea typeface="+mn-ea"/>
              <a:cs typeface="+mn-cs"/>
            </a:endParaRPr>
          </a:p>
        </p:txBody>
      </p:sp>
      <p:sp>
        <p:nvSpPr>
          <p:cNvPr id="24" name="Arrow: Right 4">
            <a:extLst>
              <a:ext uri="{FF2B5EF4-FFF2-40B4-BE49-F238E27FC236}">
                <a16:creationId xmlns:a16="http://schemas.microsoft.com/office/drawing/2014/main" id="{FC11035A-C841-404A-86A3-116F0DD52591}"/>
              </a:ext>
            </a:extLst>
          </p:cNvPr>
          <p:cNvSpPr/>
          <p:nvPr/>
        </p:nvSpPr>
        <p:spPr>
          <a:xfrm rot="5400000" flipV="1">
            <a:off x="5507545" y="2426179"/>
            <a:ext cx="532855" cy="564916"/>
          </a:xfrm>
          <a:prstGeom prst="rightArrow">
            <a:avLst>
              <a:gd name="adj1" fmla="val 69099"/>
              <a:gd name="adj2" fmla="val 30851"/>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TextBox 26"/>
          <p:cNvSpPr txBox="1"/>
          <p:nvPr/>
        </p:nvSpPr>
        <p:spPr>
          <a:xfrm>
            <a:off x="6213005" y="3125757"/>
            <a:ext cx="1294650"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2936"/>
                </a:solidFill>
                <a:effectLst/>
                <a:uLnTx/>
                <a:uFillTx/>
                <a:latin typeface="Calibri"/>
                <a:ea typeface="+mn-ea"/>
                <a:cs typeface="+mn-cs"/>
              </a:rPr>
              <a:t>A1C change</a:t>
            </a:r>
          </a:p>
        </p:txBody>
      </p:sp>
      <p:sp>
        <p:nvSpPr>
          <p:cNvPr id="30" name="Arrow: Down 29">
            <a:extLst>
              <a:ext uri="{FF2B5EF4-FFF2-40B4-BE49-F238E27FC236}">
                <a16:creationId xmlns:a16="http://schemas.microsoft.com/office/drawing/2014/main" id="{58ACDADD-F3F0-4A65-8280-09FCF05ACB74}"/>
              </a:ext>
            </a:extLst>
          </p:cNvPr>
          <p:cNvSpPr/>
          <p:nvPr/>
        </p:nvSpPr>
        <p:spPr>
          <a:xfrm>
            <a:off x="5651225" y="4035733"/>
            <a:ext cx="1167812" cy="964206"/>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133" b="1" i="0" u="none" strike="noStrike" kern="1200" cap="none" spc="0" normalizeH="0" baseline="0" noProof="0">
              <a:ln>
                <a:noFill/>
              </a:ln>
              <a:solidFill>
                <a:srgbClr val="000000"/>
              </a:solidFill>
              <a:effectLst/>
              <a:uLnTx/>
              <a:uFillTx/>
              <a:latin typeface="Calibri"/>
              <a:ea typeface="+mn-ea"/>
              <a:cs typeface="+mn-cs"/>
            </a:endParaRPr>
          </a:p>
        </p:txBody>
      </p:sp>
      <p:sp>
        <p:nvSpPr>
          <p:cNvPr id="31" name="TextBox 30">
            <a:extLst>
              <a:ext uri="{FF2B5EF4-FFF2-40B4-BE49-F238E27FC236}">
                <a16:creationId xmlns:a16="http://schemas.microsoft.com/office/drawing/2014/main" id="{70453649-17BF-4B9F-B4C4-84BCA7B06725}"/>
              </a:ext>
            </a:extLst>
          </p:cNvPr>
          <p:cNvSpPr txBox="1"/>
          <p:nvPr/>
        </p:nvSpPr>
        <p:spPr>
          <a:xfrm>
            <a:off x="5777427" y="4436258"/>
            <a:ext cx="869149"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133" b="1" i="0" u="none" strike="noStrike" kern="1200" cap="none" spc="0" normalizeH="0" baseline="0" noProof="0">
                <a:ln>
                  <a:noFill/>
                </a:ln>
                <a:solidFill>
                  <a:prstClr val="white"/>
                </a:solidFill>
                <a:effectLst/>
                <a:uLnTx/>
                <a:uFillTx/>
                <a:latin typeface="Calibri"/>
                <a:ea typeface="+mn-ea"/>
                <a:cs typeface="+mn-cs"/>
              </a:rPr>
              <a:t>–1.1%</a:t>
            </a:r>
          </a:p>
        </p:txBody>
      </p:sp>
      <p:sp>
        <p:nvSpPr>
          <p:cNvPr id="32" name="Arrow: Down 32">
            <a:extLst>
              <a:ext uri="{FF2B5EF4-FFF2-40B4-BE49-F238E27FC236}">
                <a16:creationId xmlns:a16="http://schemas.microsoft.com/office/drawing/2014/main" id="{1FB7D59E-66D0-4C39-A5F3-B75487ECED54}"/>
              </a:ext>
            </a:extLst>
          </p:cNvPr>
          <p:cNvSpPr/>
          <p:nvPr/>
        </p:nvSpPr>
        <p:spPr>
          <a:xfrm>
            <a:off x="6882871" y="4035732"/>
            <a:ext cx="1167812" cy="725789"/>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2133" b="1" i="0" u="none" strike="noStrike" kern="1200" cap="none" spc="0" normalizeH="0" baseline="0" noProof="0">
              <a:ln>
                <a:noFill/>
              </a:ln>
              <a:solidFill>
                <a:srgbClr val="000000"/>
              </a:solidFill>
              <a:effectLst/>
              <a:uLnTx/>
              <a:uFillTx/>
              <a:latin typeface="Calibri"/>
              <a:ea typeface="+mn-ea"/>
              <a:cs typeface="+mn-cs"/>
            </a:endParaRPr>
          </a:p>
        </p:txBody>
      </p:sp>
      <p:sp>
        <p:nvSpPr>
          <p:cNvPr id="33" name="TextBox 32">
            <a:extLst>
              <a:ext uri="{FF2B5EF4-FFF2-40B4-BE49-F238E27FC236}">
                <a16:creationId xmlns:a16="http://schemas.microsoft.com/office/drawing/2014/main" id="{CE4E1561-9E76-4855-A742-6D7CD56D57F7}"/>
              </a:ext>
            </a:extLst>
          </p:cNvPr>
          <p:cNvSpPr txBox="1"/>
          <p:nvPr/>
        </p:nvSpPr>
        <p:spPr>
          <a:xfrm>
            <a:off x="7038564" y="4255321"/>
            <a:ext cx="869149" cy="42056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2133" b="1" i="0" u="none" strike="noStrike" kern="1200" cap="none" spc="0" normalizeH="0" baseline="0" noProof="0">
                <a:ln>
                  <a:noFill/>
                </a:ln>
                <a:solidFill>
                  <a:prstClr val="white"/>
                </a:solidFill>
                <a:effectLst/>
                <a:uLnTx/>
                <a:uFillTx/>
                <a:latin typeface="Calibri"/>
                <a:ea typeface="+mn-ea"/>
                <a:cs typeface="+mn-cs"/>
              </a:rPr>
              <a:t>–0.6%</a:t>
            </a:r>
          </a:p>
        </p:txBody>
      </p:sp>
      <p:sp>
        <p:nvSpPr>
          <p:cNvPr id="34" name="TextBox 33">
            <a:extLst>
              <a:ext uri="{FF2B5EF4-FFF2-40B4-BE49-F238E27FC236}">
                <a16:creationId xmlns:a16="http://schemas.microsoft.com/office/drawing/2014/main" id="{B573053C-2585-49CC-AC3C-2D1D2B1D9E94}"/>
              </a:ext>
            </a:extLst>
          </p:cNvPr>
          <p:cNvSpPr txBox="1"/>
          <p:nvPr/>
        </p:nvSpPr>
        <p:spPr>
          <a:xfrm>
            <a:off x="5695039" y="5058613"/>
            <a:ext cx="2308708" cy="7696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Adjusted difference: </a:t>
            </a:r>
            <a:br>
              <a:rPr kumimoji="0" lang="en-US" sz="1467" b="1" i="0" u="none" strike="noStrike" kern="1200" cap="none" spc="0" normalizeH="0" baseline="0" noProof="0">
                <a:ln>
                  <a:noFill/>
                </a:ln>
                <a:solidFill>
                  <a:srgbClr val="000000"/>
                </a:solidFill>
                <a:effectLst/>
                <a:uLnTx/>
                <a:uFillTx/>
                <a:latin typeface="Calibri"/>
                <a:ea typeface="+mn-ea"/>
                <a:cs typeface="Arial" panose="020B0604020202020204" pitchFamily="34" charset="0"/>
              </a:rPr>
            </a:br>
            <a:r>
              <a:rPr kumimoji="0" lang="en-US" sz="1467"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–0.4 (95% CI: –0.8 to –0.1)</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1" u="none" strike="noStrike" kern="1200" cap="none" spc="0" normalizeH="0" baseline="0" noProof="0">
                <a:ln>
                  <a:noFill/>
                </a:ln>
                <a:solidFill>
                  <a:srgbClr val="000000"/>
                </a:solidFill>
                <a:effectLst/>
                <a:uLnTx/>
                <a:uFillTx/>
                <a:latin typeface="Calibri"/>
                <a:ea typeface="+mn-ea"/>
                <a:cs typeface="Arial" panose="020B0604020202020204" pitchFamily="34" charset="0"/>
              </a:rPr>
              <a:t>P</a:t>
            </a:r>
            <a:r>
              <a:rPr kumimoji="0" lang="en-US" sz="1467"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=0.02</a:t>
            </a:r>
            <a:endParaRPr kumimoji="0" lang="en-US" sz="1467" b="1" i="1"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sp>
        <p:nvSpPr>
          <p:cNvPr id="39" name="TextBox 38">
            <a:extLst>
              <a:ext uri="{FF2B5EF4-FFF2-40B4-BE49-F238E27FC236}">
                <a16:creationId xmlns:a16="http://schemas.microsoft.com/office/drawing/2014/main" id="{69C45F4E-332C-41F3-85F0-D006CB47F169}"/>
              </a:ext>
            </a:extLst>
          </p:cNvPr>
          <p:cNvSpPr txBox="1"/>
          <p:nvPr/>
        </p:nvSpPr>
        <p:spPr>
          <a:xfrm>
            <a:off x="5861838" y="3487180"/>
            <a:ext cx="729688" cy="4770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rgbClr val="000000"/>
                </a:solidFill>
                <a:effectLst/>
                <a:uLnTx/>
                <a:uFillTx/>
                <a:latin typeface="Calibri"/>
                <a:ea typeface="+mn-ea"/>
                <a:cs typeface="+mn-cs"/>
              </a:rPr>
              <a:t>rtCGM</a:t>
            </a:r>
            <a:r>
              <a:rPr kumimoji="0" lang="en-US" sz="1400" b="0" i="0" u="none" strike="noStrike" kern="1200" cap="none" spc="0" normalizeH="0" baseline="30000" noProof="0">
                <a:ln>
                  <a:noFill/>
                </a:ln>
                <a:solidFill>
                  <a:srgbClr val="0E1D55"/>
                </a:solidFill>
                <a:effectLst/>
                <a:uLnTx/>
                <a:uFillTx/>
                <a:latin typeface="Calibri"/>
                <a:ea typeface="+mn-ea"/>
                <a:cs typeface="+mn-cs"/>
              </a:rPr>
              <a:t>*</a:t>
            </a:r>
            <a:endParaRPr kumimoji="0" lang="en-CA" sz="1400" b="0" i="0" u="none" strike="noStrike" kern="1200" cap="none" spc="0" normalizeH="0" baseline="0" noProof="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Calibri"/>
                <a:ea typeface="+mn-ea"/>
                <a:cs typeface="+mn-cs"/>
              </a:rPr>
              <a:t>(n=116)</a:t>
            </a:r>
          </a:p>
        </p:txBody>
      </p:sp>
      <p:sp>
        <p:nvSpPr>
          <p:cNvPr id="40" name="TextBox 39">
            <a:extLst>
              <a:ext uri="{FF2B5EF4-FFF2-40B4-BE49-F238E27FC236}">
                <a16:creationId xmlns:a16="http://schemas.microsoft.com/office/drawing/2014/main" id="{3A6C4D62-DEE0-46BF-8B42-31826199A9E9}"/>
              </a:ext>
            </a:extLst>
          </p:cNvPr>
          <p:cNvSpPr txBox="1"/>
          <p:nvPr/>
        </p:nvSpPr>
        <p:spPr>
          <a:xfrm>
            <a:off x="7192253" y="3493591"/>
            <a:ext cx="559769" cy="4770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rgbClr val="000000"/>
                </a:solidFill>
                <a:effectLst/>
                <a:uLnTx/>
                <a:uFillTx/>
                <a:latin typeface="Calibri"/>
                <a:ea typeface="+mn-ea"/>
                <a:cs typeface="+mn-cs"/>
              </a:rPr>
              <a:t>CBG</a:t>
            </a:r>
            <a:r>
              <a:rPr kumimoji="0" lang="en-US" sz="1400" b="0" i="0" u="none" strike="noStrike" kern="1200" cap="none" spc="0" normalizeH="0" baseline="30000" noProof="0">
                <a:ln>
                  <a:noFill/>
                </a:ln>
                <a:solidFill>
                  <a:srgbClr val="0E1D55"/>
                </a:solidFill>
                <a:effectLst/>
                <a:uLnTx/>
                <a:uFillTx/>
                <a:latin typeface="Calibri"/>
                <a:ea typeface="+mn-ea"/>
                <a:cs typeface="+mn-cs"/>
              </a:rPr>
              <a:t>†</a:t>
            </a:r>
            <a:endParaRPr kumimoji="0" lang="en-CA" sz="1400" b="0" i="0" u="none" strike="noStrike" kern="1200" cap="none" spc="0" normalizeH="0" baseline="0" noProof="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Calibri"/>
                <a:ea typeface="+mn-ea"/>
                <a:cs typeface="+mn-cs"/>
              </a:rPr>
              <a:t>(n=59)</a:t>
            </a:r>
          </a:p>
        </p:txBody>
      </p:sp>
      <p:cxnSp>
        <p:nvCxnSpPr>
          <p:cNvPr id="41" name="Straight Connector 40">
            <a:extLst>
              <a:ext uri="{FF2B5EF4-FFF2-40B4-BE49-F238E27FC236}">
                <a16:creationId xmlns:a16="http://schemas.microsoft.com/office/drawing/2014/main" id="{F50918FB-8CD3-407E-B217-3751BEE6CEA1}"/>
              </a:ext>
            </a:extLst>
          </p:cNvPr>
          <p:cNvCxnSpPr/>
          <p:nvPr/>
        </p:nvCxnSpPr>
        <p:spPr>
          <a:xfrm>
            <a:off x="6020330" y="3467573"/>
            <a:ext cx="16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573053C-2585-49CC-AC3C-2D1D2B1D9E94}"/>
              </a:ext>
            </a:extLst>
          </p:cNvPr>
          <p:cNvSpPr txBox="1"/>
          <p:nvPr/>
        </p:nvSpPr>
        <p:spPr>
          <a:xfrm>
            <a:off x="8721116" y="5043899"/>
            <a:ext cx="2308708" cy="76963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Adjusted difference: </a:t>
            </a:r>
            <a:br>
              <a:rPr kumimoji="0" lang="en-US" sz="1467" b="1" i="0" u="none" strike="noStrike" kern="1200" cap="none" spc="0" normalizeH="0" baseline="0" noProof="0">
                <a:ln>
                  <a:noFill/>
                </a:ln>
                <a:solidFill>
                  <a:srgbClr val="000000"/>
                </a:solidFill>
                <a:effectLst/>
                <a:uLnTx/>
                <a:uFillTx/>
                <a:latin typeface="Calibri"/>
                <a:ea typeface="+mn-ea"/>
                <a:cs typeface="Arial" panose="020B0604020202020204" pitchFamily="34" charset="0"/>
              </a:rPr>
            </a:br>
            <a:r>
              <a:rPr kumimoji="0" lang="en-US" sz="1467"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15 (95% CI: 8 to 23)</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67" b="1" i="1" u="none" strike="noStrike" kern="1200" cap="none" spc="0" normalizeH="0" baseline="0" noProof="0">
                <a:ln>
                  <a:noFill/>
                </a:ln>
                <a:solidFill>
                  <a:srgbClr val="000000"/>
                </a:solidFill>
                <a:effectLst/>
                <a:uLnTx/>
                <a:uFillTx/>
                <a:latin typeface="Calibri"/>
                <a:ea typeface="+mn-ea"/>
                <a:cs typeface="Arial" panose="020B0604020202020204" pitchFamily="34" charset="0"/>
              </a:rPr>
              <a:t>P</a:t>
            </a:r>
            <a:r>
              <a:rPr kumimoji="0" lang="en-US" sz="1467" b="1" i="0" u="none" strike="noStrike" kern="1200" cap="none" spc="0" normalizeH="0" baseline="0" noProof="0">
                <a:ln>
                  <a:noFill/>
                </a:ln>
                <a:solidFill>
                  <a:srgbClr val="000000"/>
                </a:solidFill>
                <a:effectLst/>
                <a:uLnTx/>
                <a:uFillTx/>
                <a:latin typeface="Calibri"/>
                <a:ea typeface="+mn-ea"/>
                <a:cs typeface="Arial" panose="020B0604020202020204" pitchFamily="34" charset="0"/>
              </a:rPr>
              <a:t>&lt;0.001</a:t>
            </a:r>
            <a:endParaRPr kumimoji="0" lang="en-US" sz="1467" b="1" i="1" u="none" strike="noStrike" kern="1200" cap="none" spc="0" normalizeH="0" baseline="0" noProof="0">
              <a:ln>
                <a:noFill/>
              </a:ln>
              <a:solidFill>
                <a:srgbClr val="000000"/>
              </a:solidFill>
              <a:effectLst/>
              <a:uLnTx/>
              <a:uFillTx/>
              <a:latin typeface="Calibri"/>
              <a:ea typeface="+mn-ea"/>
              <a:cs typeface="Arial" panose="020B0604020202020204" pitchFamily="34" charset="0"/>
            </a:endParaRPr>
          </a:p>
        </p:txBody>
      </p:sp>
      <p:grpSp>
        <p:nvGrpSpPr>
          <p:cNvPr id="48" name="Group 2">
            <a:extLst>
              <a:ext uri="{FF2B5EF4-FFF2-40B4-BE49-F238E27FC236}">
                <a16:creationId xmlns:a16="http://schemas.microsoft.com/office/drawing/2014/main" id="{12F6DDAB-D254-4657-801E-3DF882D7978C}"/>
              </a:ext>
            </a:extLst>
          </p:cNvPr>
          <p:cNvGrpSpPr/>
          <p:nvPr/>
        </p:nvGrpSpPr>
        <p:grpSpPr>
          <a:xfrm>
            <a:off x="766265" y="3144301"/>
            <a:ext cx="4763908" cy="2521751"/>
            <a:chOff x="578140" y="1336201"/>
            <a:chExt cx="4763908" cy="2521751"/>
          </a:xfrm>
        </p:grpSpPr>
        <p:sp>
          <p:nvSpPr>
            <p:cNvPr id="50" name="Rectangle: Rounded Corners 42">
              <a:extLst>
                <a:ext uri="{FF2B5EF4-FFF2-40B4-BE49-F238E27FC236}">
                  <a16:creationId xmlns:a16="http://schemas.microsoft.com/office/drawing/2014/main" id="{CD8A3907-A034-4889-BD3A-FE357886790A}"/>
                </a:ext>
              </a:extLst>
            </p:cNvPr>
            <p:cNvSpPr/>
            <p:nvPr/>
          </p:nvSpPr>
          <p:spPr>
            <a:xfrm>
              <a:off x="578140" y="1336201"/>
              <a:ext cx="4763908" cy="1372607"/>
            </a:xfrm>
            <a:prstGeom prst="roundRect">
              <a:avLst/>
            </a:prstGeom>
            <a:no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457200" marR="0" lvl="1" indent="0" algn="ctr" defTabSz="914400" rtl="0" eaLnBrk="1" fontAlgn="auto" latinLnBrk="0" hangingPunct="1">
                <a:lnSpc>
                  <a:spcPct val="100000"/>
                </a:lnSpc>
                <a:spcBef>
                  <a:spcPts val="0"/>
                </a:spcBef>
                <a:spcAft>
                  <a:spcPts val="600"/>
                </a:spcAft>
                <a:buClrTx/>
                <a:buSzTx/>
                <a:buFontTx/>
                <a:buNone/>
                <a:tabLst/>
                <a:defRPr/>
              </a:pPr>
              <a:endParaRPr kumimoji="0" lang="en-US" sz="1800" b="1" i="0" u="none" strike="noStrike" kern="1200" cap="none" spc="0" normalizeH="0" baseline="0" noProof="0">
                <a:ln>
                  <a:noFill/>
                </a:ln>
                <a:solidFill>
                  <a:srgbClr val="3B3838"/>
                </a:solidFill>
                <a:effectLst/>
                <a:uLnTx/>
                <a:uFillTx/>
                <a:latin typeface="Calibri"/>
                <a:ea typeface="+mn-ea"/>
                <a:cs typeface="+mn-cs"/>
              </a:endParaRPr>
            </a:p>
          </p:txBody>
        </p:sp>
        <p:sp>
          <p:nvSpPr>
            <p:cNvPr id="51" name="Rectangle: Rounded Corners 21">
              <a:extLst>
                <a:ext uri="{FF2B5EF4-FFF2-40B4-BE49-F238E27FC236}">
                  <a16:creationId xmlns:a16="http://schemas.microsoft.com/office/drawing/2014/main" id="{8E689221-7375-480B-82D7-0D4DAED20C76}"/>
                </a:ext>
              </a:extLst>
            </p:cNvPr>
            <p:cNvSpPr/>
            <p:nvPr/>
          </p:nvSpPr>
          <p:spPr>
            <a:xfrm>
              <a:off x="897549" y="1508373"/>
              <a:ext cx="4083076" cy="2349579"/>
            </a:xfrm>
            <a:prstGeom prst="round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a:ln>
                    <a:noFill/>
                  </a:ln>
                  <a:solidFill>
                    <a:srgbClr val="3B3838"/>
                  </a:solidFill>
                  <a:effectLst/>
                  <a:uLnTx/>
                  <a:uFillTx/>
                  <a:latin typeface="Calibri"/>
                  <a:ea typeface="Calibri" panose="020F0502020204030204" pitchFamily="34" charset="0"/>
                  <a:cs typeface="Times New Roman" panose="02020603050405020304" pitchFamily="18" charset="0"/>
                </a:rPr>
                <a:t>T2D patients: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800" b="0" i="0" u="none" strike="noStrike" kern="1200" cap="none" spc="0" normalizeH="0" baseline="0" noProof="0">
                  <a:ln>
                    <a:noFill/>
                  </a:ln>
                  <a:solidFill>
                    <a:srgbClr val="3B3838"/>
                  </a:solidFill>
                  <a:effectLst/>
                  <a:uLnTx/>
                  <a:uFillTx/>
                  <a:latin typeface="Calibri"/>
                  <a:ea typeface="+mn-ea"/>
                  <a:cs typeface="Times New Roman" panose="02020603050405020304" pitchFamily="18" charset="0"/>
                </a:rPr>
                <a:t>N=175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1" u="none" strike="noStrike" kern="1200" cap="none" spc="0" normalizeH="0" baseline="0" noProof="0">
                  <a:ln>
                    <a:noFill/>
                  </a:ln>
                  <a:solidFill>
                    <a:srgbClr val="515869">
                      <a:lumMod val="75000"/>
                    </a:srgbClr>
                  </a:solidFill>
                  <a:effectLst/>
                  <a:uLnTx/>
                  <a:uFillTx/>
                  <a:latin typeface="Calibri"/>
                  <a:ea typeface="+mn-ea"/>
                  <a:cs typeface="+mn-cs"/>
                </a:rPr>
                <a:t>≥30 years</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1" u="none" strike="noStrike" kern="1200" cap="none" spc="0" normalizeH="0" baseline="0" noProof="0">
                  <a:ln>
                    <a:noFill/>
                  </a:ln>
                  <a:solidFill>
                    <a:srgbClr val="515869">
                      <a:lumMod val="75000"/>
                    </a:srgbClr>
                  </a:solidFill>
                  <a:effectLst/>
                  <a:uLnTx/>
                  <a:uFillTx/>
                  <a:latin typeface="Calibri"/>
                  <a:ea typeface="+mn-ea"/>
                  <a:cs typeface="+mn-cs"/>
                </a:rPr>
                <a:t>Basal only regimen (1 or 2 daily injections) for ≥6 months ± oral agents or GLP-1 RA</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1" u="none" strike="noStrike" kern="1200" cap="none" spc="0" normalizeH="0" baseline="0" noProof="0">
                  <a:ln>
                    <a:noFill/>
                  </a:ln>
                  <a:solidFill>
                    <a:srgbClr val="515869">
                      <a:lumMod val="75000"/>
                    </a:srgbClr>
                  </a:solidFill>
                  <a:effectLst/>
                  <a:uLnTx/>
                  <a:uFillTx/>
                  <a:latin typeface="Calibri"/>
                  <a:ea typeface="+mn-ea"/>
                  <a:cs typeface="Times New Roman" panose="02020603050405020304" pitchFamily="18" charset="0"/>
                </a:rPr>
                <a:t>A1C 7.8% to 11.5%</a:t>
              </a:r>
            </a:p>
            <a:p>
              <a:pPr marL="174625" marR="0" lvl="0" indent="-174625"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600" b="0" i="1" u="none" strike="noStrike" kern="1200" cap="none" spc="0" normalizeH="0" baseline="0" noProof="0">
                  <a:ln>
                    <a:noFill/>
                  </a:ln>
                  <a:solidFill>
                    <a:srgbClr val="515869">
                      <a:lumMod val="75000"/>
                    </a:srgbClr>
                  </a:solidFill>
                  <a:effectLst/>
                  <a:uLnTx/>
                  <a:uFillTx/>
                  <a:latin typeface="Calibri"/>
                  <a:ea typeface="+mn-ea"/>
                  <a:cs typeface="Times New Roman" panose="02020603050405020304" pitchFamily="18" charset="0"/>
                </a:rPr>
                <a:t>Not under care of endocrinologist; recruited from primary care practice</a:t>
              </a:r>
            </a:p>
          </p:txBody>
        </p:sp>
      </p:grpSp>
      <p:graphicFrame>
        <p:nvGraphicFramePr>
          <p:cNvPr id="59" name="Chart 58">
            <a:extLst>
              <a:ext uri="{FF2B5EF4-FFF2-40B4-BE49-F238E27FC236}">
                <a16:creationId xmlns:a16="http://schemas.microsoft.com/office/drawing/2014/main" id="{C4923B8F-795A-4CC0-987C-B6B5DD26BE68}"/>
              </a:ext>
            </a:extLst>
          </p:cNvPr>
          <p:cNvGraphicFramePr/>
          <p:nvPr/>
        </p:nvGraphicFramePr>
        <p:xfrm>
          <a:off x="8089722" y="3041491"/>
          <a:ext cx="3197788" cy="1529677"/>
        </p:xfrm>
        <a:graphic>
          <a:graphicData uri="http://schemas.openxmlformats.org/drawingml/2006/chart">
            <c:chart xmlns:c="http://schemas.openxmlformats.org/drawingml/2006/chart" xmlns:r="http://schemas.openxmlformats.org/officeDocument/2006/relationships" r:id="rId3"/>
          </a:graphicData>
        </a:graphic>
      </p:graphicFrame>
      <p:sp>
        <p:nvSpPr>
          <p:cNvPr id="56" name="TextBox 55"/>
          <p:cNvSpPr txBox="1"/>
          <p:nvPr/>
        </p:nvSpPr>
        <p:spPr>
          <a:xfrm>
            <a:off x="8332695" y="3125757"/>
            <a:ext cx="2820452" cy="3693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a:ln>
                  <a:noFill/>
                </a:ln>
                <a:solidFill>
                  <a:srgbClr val="232936"/>
                </a:solidFill>
                <a:effectLst/>
                <a:uLnTx/>
                <a:uFillTx/>
                <a:latin typeface="Calibri"/>
                <a:ea typeface="+mn-ea"/>
                <a:cs typeface="+mn-cs"/>
              </a:rPr>
              <a:t>% Time in range </a:t>
            </a:r>
            <a:r>
              <a:rPr kumimoji="0" lang="en-US" sz="1200" b="1" i="0" u="none" strike="noStrike" kern="1200" cap="none" spc="0" normalizeH="0" baseline="0" noProof="0">
                <a:ln>
                  <a:noFill/>
                </a:ln>
                <a:solidFill>
                  <a:srgbClr val="232936"/>
                </a:solidFill>
                <a:effectLst/>
                <a:uLnTx/>
                <a:uFillTx/>
                <a:latin typeface="Calibri"/>
                <a:ea typeface="+mn-ea"/>
                <a:cs typeface="+mn-cs"/>
              </a:rPr>
              <a:t>(3.9–10 mmol/L)</a:t>
            </a:r>
          </a:p>
        </p:txBody>
      </p:sp>
      <p:cxnSp>
        <p:nvCxnSpPr>
          <p:cNvPr id="57" name="Straight Connector 56">
            <a:extLst>
              <a:ext uri="{FF2B5EF4-FFF2-40B4-BE49-F238E27FC236}">
                <a16:creationId xmlns:a16="http://schemas.microsoft.com/office/drawing/2014/main" id="{F50918FB-8CD3-407E-B217-3751BEE6CEA1}"/>
              </a:ext>
            </a:extLst>
          </p:cNvPr>
          <p:cNvCxnSpPr/>
          <p:nvPr/>
        </p:nvCxnSpPr>
        <p:spPr>
          <a:xfrm>
            <a:off x="8902921" y="3467573"/>
            <a:ext cx="16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9C45F4E-332C-41F3-85F0-D006CB47F169}"/>
              </a:ext>
            </a:extLst>
          </p:cNvPr>
          <p:cNvSpPr txBox="1"/>
          <p:nvPr/>
        </p:nvSpPr>
        <p:spPr>
          <a:xfrm>
            <a:off x="8921021" y="4548783"/>
            <a:ext cx="729688" cy="4770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rgbClr val="000000"/>
                </a:solidFill>
                <a:effectLst/>
                <a:uLnTx/>
                <a:uFillTx/>
                <a:latin typeface="Calibri"/>
                <a:ea typeface="+mn-ea"/>
                <a:cs typeface="+mn-cs"/>
              </a:rPr>
              <a:t>rtCGM</a:t>
            </a:r>
            <a:r>
              <a:rPr kumimoji="0" lang="en-US" sz="1400" b="0" i="0" u="none" strike="noStrike" kern="1200" cap="none" spc="0" normalizeH="0" baseline="30000" noProof="0">
                <a:ln>
                  <a:noFill/>
                </a:ln>
                <a:solidFill>
                  <a:srgbClr val="0E1D55"/>
                </a:solidFill>
                <a:effectLst/>
                <a:uLnTx/>
                <a:uFillTx/>
                <a:latin typeface="Calibri"/>
                <a:ea typeface="+mn-ea"/>
                <a:cs typeface="+mn-cs"/>
              </a:rPr>
              <a:t>*</a:t>
            </a:r>
            <a:endParaRPr kumimoji="0" lang="en-CA" sz="1400" b="0" i="0" u="none" strike="noStrike" kern="1200" cap="none" spc="0" normalizeH="0" baseline="0" noProof="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Calibri"/>
                <a:ea typeface="+mn-ea"/>
                <a:cs typeface="+mn-cs"/>
              </a:rPr>
              <a:t>(n=116)</a:t>
            </a:r>
          </a:p>
        </p:txBody>
      </p:sp>
      <p:sp>
        <p:nvSpPr>
          <p:cNvPr id="65" name="TextBox 64">
            <a:extLst>
              <a:ext uri="{FF2B5EF4-FFF2-40B4-BE49-F238E27FC236}">
                <a16:creationId xmlns:a16="http://schemas.microsoft.com/office/drawing/2014/main" id="{3A6C4D62-DEE0-46BF-8B42-31826199A9E9}"/>
              </a:ext>
            </a:extLst>
          </p:cNvPr>
          <p:cNvSpPr txBox="1"/>
          <p:nvPr/>
        </p:nvSpPr>
        <p:spPr>
          <a:xfrm>
            <a:off x="9906380" y="4548783"/>
            <a:ext cx="559769" cy="477054"/>
          </a:xfrm>
          <a:prstGeom prst="rect">
            <a:avLst/>
          </a:prstGeom>
          <a:noFill/>
        </p:spPr>
        <p:txBody>
          <a:bodyPr wrap="non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400" b="0" i="0" u="none" strike="noStrike" kern="1200" cap="none" spc="0" normalizeH="0" baseline="0" noProof="0">
                <a:ln>
                  <a:noFill/>
                </a:ln>
                <a:solidFill>
                  <a:srgbClr val="000000"/>
                </a:solidFill>
                <a:effectLst/>
                <a:uLnTx/>
                <a:uFillTx/>
                <a:latin typeface="Calibri"/>
                <a:ea typeface="+mn-ea"/>
                <a:cs typeface="+mn-cs"/>
              </a:rPr>
              <a:t>CBG</a:t>
            </a:r>
            <a:r>
              <a:rPr kumimoji="0" lang="en-US" sz="1400" b="0" i="0" u="none" strike="noStrike" kern="1200" cap="none" spc="0" normalizeH="0" baseline="30000" noProof="0">
                <a:ln>
                  <a:noFill/>
                </a:ln>
                <a:solidFill>
                  <a:srgbClr val="0E1D55"/>
                </a:solidFill>
                <a:effectLst/>
                <a:uLnTx/>
                <a:uFillTx/>
                <a:latin typeface="Calibri"/>
                <a:ea typeface="+mn-ea"/>
                <a:cs typeface="+mn-cs"/>
              </a:rPr>
              <a:t>†</a:t>
            </a:r>
            <a:endParaRPr kumimoji="0" lang="en-CA" sz="1400" b="0" i="0" u="none" strike="noStrike" kern="1200" cap="none" spc="0" normalizeH="0" baseline="0" noProof="0">
              <a:ln>
                <a:noFill/>
              </a:ln>
              <a:solidFill>
                <a:srgbClr val="000000"/>
              </a:solidFill>
              <a:effectLst/>
              <a:uLnTx/>
              <a:uFillTx/>
              <a:latin typeface="Calibri"/>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100" b="0" i="0" u="none" strike="noStrike" kern="1200" cap="none" spc="0" normalizeH="0" baseline="0" noProof="0">
                <a:ln>
                  <a:noFill/>
                </a:ln>
                <a:solidFill>
                  <a:srgbClr val="000000"/>
                </a:solidFill>
                <a:effectLst/>
                <a:uLnTx/>
                <a:uFillTx/>
                <a:latin typeface="Calibri"/>
                <a:ea typeface="+mn-ea"/>
                <a:cs typeface="+mn-cs"/>
              </a:rPr>
              <a:t>(n=59)</a:t>
            </a:r>
          </a:p>
        </p:txBody>
      </p:sp>
      <p:cxnSp>
        <p:nvCxnSpPr>
          <p:cNvPr id="66" name="Straight Connector 65">
            <a:extLst>
              <a:ext uri="{FF2B5EF4-FFF2-40B4-BE49-F238E27FC236}">
                <a16:creationId xmlns:a16="http://schemas.microsoft.com/office/drawing/2014/main" id="{687BE662-1A57-474B-9300-6A7A99B14D49}"/>
              </a:ext>
            </a:extLst>
          </p:cNvPr>
          <p:cNvCxnSpPr/>
          <p:nvPr/>
        </p:nvCxnSpPr>
        <p:spPr>
          <a:xfrm>
            <a:off x="8548112" y="4509814"/>
            <a:ext cx="2316729"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9" name="Graphic 38" descr="Lightbulb and gear">
            <a:extLst>
              <a:ext uri="{FF2B5EF4-FFF2-40B4-BE49-F238E27FC236}">
                <a16:creationId xmlns:a16="http://schemas.microsoft.com/office/drawing/2014/main" id="{9B2208B8-D407-426B-90B6-AE64B4DB80E3}"/>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839" y="2675073"/>
            <a:ext cx="594000" cy="594000"/>
          </a:xfrm>
          <a:prstGeom prst="rect">
            <a:avLst/>
          </a:prstGeom>
        </p:spPr>
      </p:pic>
      <p:pic>
        <p:nvPicPr>
          <p:cNvPr id="54" name="Graphic 8" descr="User">
            <a:extLst>
              <a:ext uri="{FF2B5EF4-FFF2-40B4-BE49-F238E27FC236}">
                <a16:creationId xmlns:a16="http://schemas.microsoft.com/office/drawing/2014/main" id="{C2B58657-71BE-46A6-A8D1-BB78A876219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158" y="3363031"/>
            <a:ext cx="1259693" cy="1259693"/>
          </a:xfrm>
          <a:prstGeom prst="rect">
            <a:avLst/>
          </a:prstGeom>
        </p:spPr>
      </p:pic>
      <p:pic>
        <p:nvPicPr>
          <p:cNvPr id="55" name="Graphic 60" descr="Bullseye">
            <a:extLst>
              <a:ext uri="{FF2B5EF4-FFF2-40B4-BE49-F238E27FC236}">
                <a16:creationId xmlns:a16="http://schemas.microsoft.com/office/drawing/2014/main" id="{A74B1E48-2315-4BB6-A1C9-3431A42B710C}"/>
              </a:ext>
            </a:extLst>
          </p:cNvPr>
          <p:cNvPicPr>
            <a:picLocks noChangeAspect="1"/>
          </p:cNvPicPr>
          <p:nvPr/>
        </p:nvPicPr>
        <p:blipFill>
          <a:blip r:embed="rId8" cstate="hq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97572" y="2537093"/>
            <a:ext cx="352800" cy="352800"/>
          </a:xfrm>
          <a:prstGeom prst="rect">
            <a:avLst/>
          </a:prstGeom>
        </p:spPr>
      </p:pic>
    </p:spTree>
    <p:extLst>
      <p:ext uri="{BB962C8B-B14F-4D97-AF65-F5344CB8AC3E}">
        <p14:creationId xmlns:p14="http://schemas.microsoft.com/office/powerpoint/2010/main" val="281678898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F6B2B8-A1B0-4825-9ECE-B83FCD8D0C6A}"/>
              </a:ext>
            </a:extLst>
          </p:cNvPr>
          <p:cNvSpPr>
            <a:spLocks noGrp="1"/>
          </p:cNvSpPr>
          <p:nvPr>
            <p:ph type="title"/>
          </p:nvPr>
        </p:nvSpPr>
        <p:spPr>
          <a:xfrm>
            <a:off x="838199" y="291090"/>
            <a:ext cx="10515599" cy="932688"/>
          </a:xfrm>
        </p:spPr>
        <p:txBody>
          <a:bodyPr vert="horz" lIns="91440" tIns="45720" rIns="91440" bIns="45720" rtlCol="0" anchor="b">
            <a:normAutofit/>
          </a:bodyPr>
          <a:lstStyle/>
          <a:p>
            <a:pPr defTabSz="914400"/>
            <a:r>
              <a:rPr lang="en-US" sz="5400" kern="1200" dirty="0">
                <a:solidFill>
                  <a:schemeClr val="tx1"/>
                </a:solidFill>
                <a:latin typeface="+mj-lt"/>
                <a:ea typeface="+mj-ea"/>
                <a:cs typeface="+mj-cs"/>
              </a:rPr>
              <a:t>Libre Coverage</a:t>
            </a:r>
          </a:p>
        </p:txBody>
      </p:sp>
      <p:sp>
        <p:nvSpPr>
          <p:cNvPr id="3" name="Footer Placeholder 2">
            <a:extLst>
              <a:ext uri="{FF2B5EF4-FFF2-40B4-BE49-F238E27FC236}">
                <a16:creationId xmlns:a16="http://schemas.microsoft.com/office/drawing/2014/main" id="{4D8A33FD-FE98-45D1-9C7D-7C16C515FE9B}"/>
              </a:ext>
            </a:extLst>
          </p:cNvPr>
          <p:cNvSpPr>
            <a:spLocks noGrp="1"/>
          </p:cNvSpPr>
          <p:nvPr>
            <p:ph type="ftr" sz="quarter" idx="11"/>
          </p:nvPr>
        </p:nvSpPr>
        <p:spPr>
          <a:xfrm>
            <a:off x="4038600" y="6356350"/>
            <a:ext cx="4114800" cy="365125"/>
          </a:xfrm>
        </p:spPr>
        <p:txBody>
          <a:bodyPr vert="horz" lIns="91440" tIns="45720" rIns="91440" bIns="45720" rtlCol="0" anchor="ctr">
            <a:norm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801852FE-50EF-442D-B424-87A10E079C4A}"/>
              </a:ext>
            </a:extLst>
          </p:cNvPr>
          <p:cNvSpPr>
            <a:spLocks noGrp="1"/>
          </p:cNvSpPr>
          <p:nvPr>
            <p:ph type="sldNum" sz="quarter" idx="12"/>
          </p:nvPr>
        </p:nvSpPr>
        <p:spPr>
          <a:xfrm>
            <a:off x="8610600" y="6356350"/>
            <a:ext cx="2743200" cy="365125"/>
          </a:xfrm>
        </p:spPr>
        <p:txBody>
          <a:bodyPr vert="horz" lIns="91440" tIns="45720" rIns="91440" bIns="45720" rtlCol="0" anchor="ctr">
            <a:normAutofit/>
          </a:bodyPr>
          <a:lstStyle/>
          <a:p>
            <a:pPr marL="0" marR="0" lvl="0" indent="0" algn="r" defTabSz="914400" rtl="0" eaLnBrk="1" fontAlgn="auto" latinLnBrk="0" hangingPunct="1">
              <a:lnSpc>
                <a:spcPct val="100000"/>
              </a:lnSpc>
              <a:spcBef>
                <a:spcPts val="0"/>
              </a:spcBef>
              <a:spcAft>
                <a:spcPts val="600"/>
              </a:spcAft>
              <a:buClrTx/>
              <a:buSzTx/>
              <a:buFontTx/>
              <a:buNone/>
              <a:tabLst/>
              <a:defRPr/>
            </a:pPr>
            <a:fld id="{C1A70B36-B1CC-4D4A-80B9-E27A448F84DA}" type="slidenum">
              <a:rPr kumimoji="0" lang="en-US"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600"/>
                </a:spcAft>
                <a:buClrTx/>
                <a:buSzTx/>
                <a:buFontTx/>
                <a:buNone/>
                <a:tabLst/>
                <a:defRPr/>
              </a:pPr>
              <a:t>24</a:t>
            </a:fld>
            <a:endParaRPr kumimoji="0" lang="en-US"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pic>
        <p:nvPicPr>
          <p:cNvPr id="8" name="Picture 7" descr="A person smoking a cigarette&#10;&#10;Description automatically generated with medium confidence">
            <a:extLst>
              <a:ext uri="{FF2B5EF4-FFF2-40B4-BE49-F238E27FC236}">
                <a16:creationId xmlns:a16="http://schemas.microsoft.com/office/drawing/2014/main" id="{3836A369-412D-4914-B0A6-1A6AFB1E326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828800" y="1364794"/>
            <a:ext cx="8756374" cy="4991556"/>
          </a:xfrm>
          <a:prstGeom prst="rect">
            <a:avLst/>
          </a:prstGeom>
        </p:spPr>
      </p:pic>
    </p:spTree>
    <p:extLst>
      <p:ext uri="{BB962C8B-B14F-4D97-AF65-F5344CB8AC3E}">
        <p14:creationId xmlns:p14="http://schemas.microsoft.com/office/powerpoint/2010/main" val="18052770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E4B889-20A0-4406-B199-F85EB9D8AEEA}"/>
              </a:ext>
            </a:extLst>
          </p:cNvPr>
          <p:cNvSpPr>
            <a:spLocks noGrp="1"/>
          </p:cNvSpPr>
          <p:nvPr>
            <p:ph type="title"/>
          </p:nvPr>
        </p:nvSpPr>
        <p:spPr>
          <a:xfrm>
            <a:off x="336000" y="180000"/>
            <a:ext cx="11520000" cy="982878"/>
          </a:xfrm>
        </p:spPr>
        <p:txBody>
          <a:bodyPr>
            <a:normAutofit fontScale="90000"/>
          </a:bodyPr>
          <a:lstStyle/>
          <a:p>
            <a:r>
              <a:rPr lang="en-CA" b="1" i="1" dirty="0">
                <a:solidFill>
                  <a:srgbClr val="000000"/>
                </a:solidFill>
                <a:effectLst/>
                <a:latin typeface="Helvetica" panose="020B0604020202020204" pitchFamily="34" charset="0"/>
              </a:rPr>
              <a:t>To be eligible for coverage, individuals must meet the following EAP Criteria:</a:t>
            </a:r>
            <a:br>
              <a:rPr lang="en-CA" b="0" i="1" dirty="0">
                <a:solidFill>
                  <a:srgbClr val="000000"/>
                </a:solidFill>
                <a:effectLst/>
                <a:latin typeface="Helvetica" panose="020B0604020202020204" pitchFamily="34" charset="0"/>
              </a:rPr>
            </a:br>
            <a:endParaRPr lang="en-CA" dirty="0"/>
          </a:p>
        </p:txBody>
      </p:sp>
      <p:sp>
        <p:nvSpPr>
          <p:cNvPr id="3" name="Footer Placeholder 2">
            <a:extLst>
              <a:ext uri="{FF2B5EF4-FFF2-40B4-BE49-F238E27FC236}">
                <a16:creationId xmlns:a16="http://schemas.microsoft.com/office/drawing/2014/main" id="{89DEBD0E-6DFC-4C37-9139-77A782563FDC}"/>
              </a:ext>
            </a:extLst>
          </p:cNvPr>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46DCF66A-EF4C-4CE5-B3D9-8F756850AD5D}"/>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25</a:t>
            </a:fld>
            <a:endParaRPr kumimoji="0" lang="en-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5" name="TextBox 4">
            <a:extLst>
              <a:ext uri="{FF2B5EF4-FFF2-40B4-BE49-F238E27FC236}">
                <a16:creationId xmlns:a16="http://schemas.microsoft.com/office/drawing/2014/main" id="{1DE02895-3AA4-4C1A-A039-B36DAE7A60D5}"/>
              </a:ext>
            </a:extLst>
          </p:cNvPr>
          <p:cNvSpPr txBox="1"/>
          <p:nvPr/>
        </p:nvSpPr>
        <p:spPr>
          <a:xfrm>
            <a:off x="208722" y="1522878"/>
            <a:ext cx="11946207" cy="452431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 typeface="+mj-lt"/>
              <a:buAutoNum type="arabicPeriod"/>
              <a:tabLst/>
              <a:defRPr/>
            </a:pPr>
            <a:r>
              <a:rPr kumimoji="0" lang="en-CA"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Applicant has type 1 diabetes.</a:t>
            </a:r>
          </a:p>
          <a:p>
            <a:pPr marL="0" marR="0" lvl="0" indent="0" algn="l" defTabSz="457200" rtl="0" eaLnBrk="1" fontAlgn="auto" latinLnBrk="0" hangingPunct="1">
              <a:lnSpc>
                <a:spcPct val="100000"/>
              </a:lnSpc>
              <a:spcBef>
                <a:spcPts val="0"/>
              </a:spcBef>
              <a:spcAft>
                <a:spcPts val="0"/>
              </a:spcAft>
              <a:buClrTx/>
              <a:buSzTx/>
              <a:buFont typeface="+mj-lt"/>
              <a:buAutoNum type="arabicPeriod"/>
              <a:tabLst/>
              <a:defRPr/>
            </a:pPr>
            <a:r>
              <a:rPr kumimoji="0" lang="en-CA"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Applicant meets one of the following:</a:t>
            </a:r>
          </a:p>
          <a:p>
            <a:pPr marL="742950" marR="0" lvl="1" indent="-285750" algn="l" defTabSz="457200" rtl="0" eaLnBrk="1" fontAlgn="auto" latinLnBrk="0" hangingPunct="1">
              <a:lnSpc>
                <a:spcPct val="100000"/>
              </a:lnSpc>
              <a:spcBef>
                <a:spcPts val="0"/>
              </a:spcBef>
              <a:spcAft>
                <a:spcPts val="0"/>
              </a:spcAft>
              <a:buClrTx/>
              <a:buSzTx/>
              <a:buFont typeface="+mj-lt"/>
              <a:buAutoNum type="arabicPeriod"/>
              <a:tabLst/>
              <a:defRPr/>
            </a:pPr>
            <a:r>
              <a:rPr kumimoji="0" lang="en-CA"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Applicant is unable to recognize or communicate symptoms of hypoglycemia, or independently perform fingerstick glucose testing, owing to their developmental stage or a previously diagnosed cognitive or physical impairment; </a:t>
            </a:r>
            <a:r>
              <a:rPr kumimoji="0" lang="en-CA" sz="1800" b="1"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or</a:t>
            </a:r>
            <a:endParaRPr kumimoji="0" lang="en-CA"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endParaRPr>
          </a:p>
          <a:p>
            <a:pPr marL="742950" marR="0" lvl="1" indent="-285750" algn="l" defTabSz="457200" rtl="0" eaLnBrk="1" fontAlgn="auto" latinLnBrk="0" hangingPunct="1">
              <a:lnSpc>
                <a:spcPct val="100000"/>
              </a:lnSpc>
              <a:spcBef>
                <a:spcPts val="0"/>
              </a:spcBef>
              <a:spcAft>
                <a:spcPts val="0"/>
              </a:spcAft>
              <a:buClrTx/>
              <a:buSzTx/>
              <a:buFont typeface="+mj-lt"/>
              <a:buAutoNum type="arabicPeriod"/>
              <a:tabLst/>
              <a:defRPr/>
            </a:pPr>
            <a:r>
              <a:rPr kumimoji="0" lang="en-CA"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Applicant had severe hypoglycemia in the past two (2) years without an obvious precipitant, despite optimized use of insulin therapy and glucose monitoring (at least 4 times/day) which result in one of the following:</a:t>
            </a: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CA"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suspension of the applicant’s driving license; </a:t>
            </a:r>
            <a:r>
              <a:rPr kumimoji="0" lang="en-CA" sz="1800" b="1"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or</a:t>
            </a:r>
            <a:endParaRPr kumimoji="0" lang="en-CA"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endParaRP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CA"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hospitalization or emergency room or EMS visit; </a:t>
            </a:r>
            <a:r>
              <a:rPr kumimoji="0" lang="en-CA" sz="1800" b="1"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or</a:t>
            </a:r>
            <a:endParaRPr kumimoji="0" lang="en-CA"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endParaRPr>
          </a:p>
          <a:p>
            <a:pPr marL="1143000" marR="0" lvl="2" indent="-228600" algn="l" defTabSz="457200" rtl="0" eaLnBrk="1" fontAlgn="auto" latinLnBrk="0" hangingPunct="1">
              <a:lnSpc>
                <a:spcPct val="100000"/>
              </a:lnSpc>
              <a:spcBef>
                <a:spcPts val="0"/>
              </a:spcBef>
              <a:spcAft>
                <a:spcPts val="0"/>
              </a:spcAft>
              <a:buClrTx/>
              <a:buSzTx/>
              <a:buFont typeface="+mj-lt"/>
              <a:buAutoNum type="arabicPeriod"/>
              <a:tabLst/>
              <a:defRPr/>
            </a:pPr>
            <a:r>
              <a:rPr kumimoji="0" lang="en-CA"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glucagon administration, unconsciousness, or seizure.</a:t>
            </a:r>
          </a:p>
          <a:p>
            <a:pPr marL="0" marR="0" lvl="0" indent="0" algn="l" defTabSz="457200" rtl="0" eaLnBrk="1" fontAlgn="auto" latinLnBrk="0" hangingPunct="1">
              <a:lnSpc>
                <a:spcPct val="100000"/>
              </a:lnSpc>
              <a:spcBef>
                <a:spcPts val="0"/>
              </a:spcBef>
              <a:spcAft>
                <a:spcPts val="0"/>
              </a:spcAft>
              <a:buClrTx/>
              <a:buSzTx/>
              <a:buFont typeface="+mj-lt"/>
              <a:buAutoNum type="arabicPeriod"/>
              <a:tabLst/>
              <a:defRPr/>
            </a:pPr>
            <a:r>
              <a:rPr kumimoji="0" lang="en-CA"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Applicant demonstrates experience with and commitment to managing blood sugar control and an ability to use     	</a:t>
            </a:r>
            <a:r>
              <a:rPr kumimoji="0" lang="en-CA" sz="1800" b="0" i="1" u="none" strike="noStrike" kern="1200" cap="none" spc="0" normalizeH="0" baseline="0" noProof="0" dirty="0" err="1">
                <a:ln>
                  <a:noFill/>
                </a:ln>
                <a:solidFill>
                  <a:srgbClr val="000000"/>
                </a:solidFill>
                <a:effectLst/>
                <a:uLnTx/>
                <a:uFillTx/>
                <a:latin typeface="Helvetica" panose="020B0604020202020204" pitchFamily="34" charset="0"/>
                <a:ea typeface="+mn-ea"/>
                <a:cs typeface="+mn-cs"/>
              </a:rPr>
              <a:t>rtCGM</a:t>
            </a:r>
            <a:r>
              <a:rPr kumimoji="0" lang="en-CA"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 safely and effectively by </a:t>
            </a:r>
            <a:r>
              <a:rPr kumimoji="0" lang="en-CA" sz="1800" b="1"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ALL </a:t>
            </a:r>
            <a:r>
              <a:rPr kumimoji="0" lang="en-CA"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of the following:</a:t>
            </a:r>
          </a:p>
          <a:p>
            <a:pPr marL="742950" marR="0" lvl="1" indent="-285750" algn="l" defTabSz="457200" rtl="0" eaLnBrk="1" fontAlgn="auto" latinLnBrk="0" hangingPunct="1">
              <a:lnSpc>
                <a:spcPct val="100000"/>
              </a:lnSpc>
              <a:spcBef>
                <a:spcPts val="0"/>
              </a:spcBef>
              <a:spcAft>
                <a:spcPts val="0"/>
              </a:spcAft>
              <a:buClrTx/>
              <a:buSzTx/>
              <a:buFont typeface="+mj-lt"/>
              <a:buAutoNum type="arabicPeriod"/>
              <a:tabLst/>
              <a:defRPr/>
            </a:pPr>
            <a:r>
              <a:rPr kumimoji="0" lang="en-CA" sz="1800" b="0" i="1" u="none" strike="noStrike" kern="1200" cap="none" spc="0" normalizeH="0" baseline="0" noProof="0" dirty="0">
                <a:ln>
                  <a:noFill/>
                </a:ln>
                <a:solidFill>
                  <a:srgbClr val="000000"/>
                </a:solidFill>
                <a:effectLst/>
                <a:uLnTx/>
                <a:uFillTx/>
                <a:latin typeface="Helvetica" panose="020B0604020202020204" pitchFamily="34" charset="0"/>
                <a:ea typeface="+mn-ea"/>
                <a:cs typeface="+mn-cs"/>
              </a:rPr>
              <a:t>Applicant demonstrates a commitment to long-term diabetes follow-up through regular assessments by diabetes educators, and prescribers at intervals deemed appropriate by the Diabetes Education Program.</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srgbClr val="000000"/>
              </a:solidFill>
              <a:effectLst/>
              <a:uLnTx/>
              <a:uFillTx/>
              <a:latin typeface="Calibri"/>
              <a:ea typeface="+mn-ea"/>
              <a:cs typeface="+mn-cs"/>
            </a:endParaRPr>
          </a:p>
        </p:txBody>
      </p:sp>
    </p:spTree>
    <p:extLst>
      <p:ext uri="{BB962C8B-B14F-4D97-AF65-F5344CB8AC3E}">
        <p14:creationId xmlns:p14="http://schemas.microsoft.com/office/powerpoint/2010/main" val="252358706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9BBEA806-2976-4B35-83EB-ED64E40715D6}"/>
              </a:ext>
            </a:extLst>
          </p:cNvPr>
          <p:cNvSpPr>
            <a:spLocks noGrp="1"/>
          </p:cNvSpPr>
          <p:nvPr>
            <p:ph type="title"/>
          </p:nvPr>
        </p:nvSpPr>
        <p:spPr>
          <a:xfrm>
            <a:off x="642580" y="357717"/>
            <a:ext cx="5181600" cy="914400"/>
          </a:xfrm>
        </p:spPr>
        <p:txBody>
          <a:bodyPr/>
          <a:lstStyle/>
          <a:p>
            <a:r>
              <a:rPr lang="en-US" sz="4800" dirty="0"/>
              <a:t>Introducing the </a:t>
            </a:r>
            <a:br>
              <a:rPr lang="en-US" sz="4800" dirty="0"/>
            </a:br>
            <a:r>
              <a:rPr lang="en-US" sz="4800" dirty="0"/>
              <a:t>FreeStyle Libre 2 system</a:t>
            </a:r>
            <a:endParaRPr lang="en-CA" sz="4267" dirty="0"/>
          </a:p>
        </p:txBody>
      </p:sp>
      <p:sp>
        <p:nvSpPr>
          <p:cNvPr id="4" name="Slide Number Placeholder 3">
            <a:extLst>
              <a:ext uri="{FF2B5EF4-FFF2-40B4-BE49-F238E27FC236}">
                <a16:creationId xmlns:a16="http://schemas.microsoft.com/office/drawing/2014/main" id="{CF4E1477-AF32-4107-8710-B94082BD8BD1}"/>
              </a:ext>
            </a:extLst>
          </p:cNvPr>
          <p:cNvSpPr>
            <a:spLocks noGrp="1"/>
          </p:cNvSpPr>
          <p:nvPr>
            <p:ph type="sldNum" sz="quarter" idx="12"/>
          </p:nvPr>
        </p:nvSpPr>
        <p:spPr/>
        <p:txBody>
          <a:bodyPr/>
          <a:lstStyle/>
          <a:p>
            <a:pPr defTabSz="1219170"/>
            <a:fld id="{A2885E78-1F86-4A3D-9EE1-B0103B1CEF15}" type="slidenum">
              <a:rPr lang="en-US">
                <a:solidFill>
                  <a:srgbClr val="000000"/>
                </a:solidFill>
              </a:rPr>
              <a:pPr defTabSz="1219170"/>
              <a:t>26</a:t>
            </a:fld>
            <a:endParaRPr lang="en-US">
              <a:solidFill>
                <a:srgbClr val="000000"/>
              </a:solidFill>
            </a:endParaRPr>
          </a:p>
        </p:txBody>
      </p:sp>
      <p:grpSp>
        <p:nvGrpSpPr>
          <p:cNvPr id="12" name="Group 11">
            <a:extLst>
              <a:ext uri="{FF2B5EF4-FFF2-40B4-BE49-F238E27FC236}">
                <a16:creationId xmlns:a16="http://schemas.microsoft.com/office/drawing/2014/main" id="{F1958BA7-75E2-4CB0-BABA-9F70C24C35B4}"/>
              </a:ext>
            </a:extLst>
          </p:cNvPr>
          <p:cNvGrpSpPr/>
          <p:nvPr/>
        </p:nvGrpSpPr>
        <p:grpSpPr>
          <a:xfrm>
            <a:off x="769411" y="3674655"/>
            <a:ext cx="4229308" cy="1647109"/>
            <a:chOff x="3690257" y="2475232"/>
            <a:chExt cx="2940556" cy="1145203"/>
          </a:xfrm>
        </p:grpSpPr>
        <p:pic>
          <p:nvPicPr>
            <p:cNvPr id="13" name="Picture 12" descr="Logo&#10;&#10;Description automatically generated">
              <a:extLst>
                <a:ext uri="{FF2B5EF4-FFF2-40B4-BE49-F238E27FC236}">
                  <a16:creationId xmlns:a16="http://schemas.microsoft.com/office/drawing/2014/main" id="{0DFB0F1D-4B9C-491A-BB77-029810527DFD}"/>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a:xfrm>
              <a:off x="3690257" y="2475232"/>
              <a:ext cx="1426178" cy="1145203"/>
            </a:xfrm>
            <a:prstGeom prst="rect">
              <a:avLst/>
            </a:prstGeom>
          </p:spPr>
        </p:pic>
        <p:grpSp>
          <p:nvGrpSpPr>
            <p:cNvPr id="14" name="Group 13">
              <a:extLst>
                <a:ext uri="{FF2B5EF4-FFF2-40B4-BE49-F238E27FC236}">
                  <a16:creationId xmlns:a16="http://schemas.microsoft.com/office/drawing/2014/main" id="{804D1A84-1224-42B6-B726-FE0F3675AA4A}"/>
                </a:ext>
              </a:extLst>
            </p:cNvPr>
            <p:cNvGrpSpPr/>
            <p:nvPr/>
          </p:nvGrpSpPr>
          <p:grpSpPr>
            <a:xfrm>
              <a:off x="5793708" y="3047833"/>
              <a:ext cx="837105" cy="563829"/>
              <a:chOff x="2407963" y="3904465"/>
              <a:chExt cx="837105" cy="563829"/>
            </a:xfrm>
          </p:grpSpPr>
          <p:pic>
            <p:nvPicPr>
              <p:cNvPr id="16" name="Picture 15">
                <a:extLst>
                  <a:ext uri="{FF2B5EF4-FFF2-40B4-BE49-F238E27FC236}">
                    <a16:creationId xmlns:a16="http://schemas.microsoft.com/office/drawing/2014/main" id="{EBD5118E-9070-4444-AC42-D2D181CCD6DE}"/>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409712" y="4189842"/>
                <a:ext cx="835356" cy="278452"/>
              </a:xfrm>
              <a:prstGeom prst="rect">
                <a:avLst/>
              </a:prstGeom>
            </p:spPr>
          </p:pic>
          <p:pic>
            <p:nvPicPr>
              <p:cNvPr id="17" name="Picture 16">
                <a:extLst>
                  <a:ext uri="{FF2B5EF4-FFF2-40B4-BE49-F238E27FC236}">
                    <a16:creationId xmlns:a16="http://schemas.microsoft.com/office/drawing/2014/main" id="{0FFA87F8-7274-4401-BF67-C1856DE737C7}"/>
                  </a:ext>
                </a:extLst>
              </p:cNvPr>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2407963" y="3904465"/>
                <a:ext cx="833009" cy="252987"/>
              </a:xfrm>
              <a:prstGeom prst="rect">
                <a:avLst/>
              </a:prstGeom>
            </p:spPr>
          </p:pic>
        </p:grpSp>
      </p:grpSp>
      <p:sp>
        <p:nvSpPr>
          <p:cNvPr id="18" name="Rectangle: Rounded Corners 17">
            <a:extLst>
              <a:ext uri="{FF2B5EF4-FFF2-40B4-BE49-F238E27FC236}">
                <a16:creationId xmlns:a16="http://schemas.microsoft.com/office/drawing/2014/main" id="{482BA9DC-C1CB-423E-B084-9F5EAD9F9372}"/>
              </a:ext>
            </a:extLst>
          </p:cNvPr>
          <p:cNvSpPr/>
          <p:nvPr/>
        </p:nvSpPr>
        <p:spPr>
          <a:xfrm>
            <a:off x="1" y="2896673"/>
            <a:ext cx="5852159" cy="573344"/>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CA" sz="2400" dirty="0">
              <a:solidFill>
                <a:prstClr val="white"/>
              </a:solidFill>
              <a:latin typeface="Georgia"/>
            </a:endParaRPr>
          </a:p>
        </p:txBody>
      </p:sp>
      <p:sp>
        <p:nvSpPr>
          <p:cNvPr id="19" name="Content Placeholder 2">
            <a:extLst>
              <a:ext uri="{FF2B5EF4-FFF2-40B4-BE49-F238E27FC236}">
                <a16:creationId xmlns:a16="http://schemas.microsoft.com/office/drawing/2014/main" id="{461DE2A5-2F55-41D3-83BC-88008A3A5129}"/>
              </a:ext>
            </a:extLst>
          </p:cNvPr>
          <p:cNvSpPr txBox="1">
            <a:spLocks/>
          </p:cNvSpPr>
          <p:nvPr/>
        </p:nvSpPr>
        <p:spPr>
          <a:xfrm>
            <a:off x="960183" y="3019418"/>
            <a:ext cx="4908301" cy="501145"/>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19170">
              <a:lnSpc>
                <a:spcPct val="80000"/>
              </a:lnSpc>
              <a:spcBef>
                <a:spcPts val="0"/>
              </a:spcBef>
              <a:defRPr/>
            </a:pPr>
            <a:r>
              <a:rPr lang="en-CA" sz="2000" dirty="0">
                <a:solidFill>
                  <a:prstClr val="white"/>
                </a:solidFill>
              </a:rPr>
              <a:t>WITH OPTIONAL GLUCOSE ALARMS</a:t>
            </a:r>
            <a:endParaRPr lang="en-US" sz="2000" dirty="0">
              <a:solidFill>
                <a:prstClr val="white"/>
              </a:solidFill>
            </a:endParaRPr>
          </a:p>
        </p:txBody>
      </p:sp>
      <p:pic>
        <p:nvPicPr>
          <p:cNvPr id="21" name="Graphic 20">
            <a:extLst>
              <a:ext uri="{FF2B5EF4-FFF2-40B4-BE49-F238E27FC236}">
                <a16:creationId xmlns:a16="http://schemas.microsoft.com/office/drawing/2014/main" id="{DA357F5C-4699-40BD-936C-B6088EE0CFB2}"/>
              </a:ext>
            </a:extLst>
          </p:cNvPr>
          <p:cNvPicPr>
            <a:picLocks noChangeAspect="1"/>
          </p:cNvPicPr>
          <p:nvPr/>
        </p:nvPicPr>
        <p:blipFill>
          <a:blip r:embed="rId5">
            <a:extLst>
              <a:ext uri="{28A0092B-C50C-407E-A947-70E740481C1C}">
                <a14:useLocalDpi xmlns:a14="http://schemas.microsoft.com/office/drawing/2010/main"/>
              </a:ext>
              <a:ext uri="{96DAC541-7B7A-43D3-8B79-37D633B846F1}">
                <asvg:svgBlip xmlns:asvg="http://schemas.microsoft.com/office/drawing/2016/SVG/main" r:embed="rId6"/>
              </a:ext>
            </a:extLst>
          </a:blip>
          <a:stretch>
            <a:fillRect/>
          </a:stretch>
        </p:blipFill>
        <p:spPr>
          <a:xfrm>
            <a:off x="579123" y="2992795"/>
            <a:ext cx="364735" cy="397893"/>
          </a:xfrm>
          <a:prstGeom prst="rect">
            <a:avLst/>
          </a:prstGeom>
        </p:spPr>
      </p:pic>
      <p:pic>
        <p:nvPicPr>
          <p:cNvPr id="23" name="Picture 22">
            <a:extLst>
              <a:ext uri="{FF2B5EF4-FFF2-40B4-BE49-F238E27FC236}">
                <a16:creationId xmlns:a16="http://schemas.microsoft.com/office/drawing/2014/main" id="{79F00B30-E132-B94D-BCF5-6EBC5A23AA07}"/>
              </a:ext>
            </a:extLst>
          </p:cNvPr>
          <p:cNvPicPr>
            <a:picLocks noChangeAspect="1"/>
          </p:cNvPicPr>
          <p:nvPr/>
        </p:nvPicPr>
        <p:blipFill>
          <a:blip r:embed="rId7" cstate="print">
            <a:extLst>
              <a:ext uri="{28A0092B-C50C-407E-A947-70E740481C1C}">
                <a14:useLocalDpi xmlns:a14="http://schemas.microsoft.com/office/drawing/2010/main"/>
              </a:ext>
            </a:extLst>
          </a:blip>
          <a:srcRect/>
          <a:stretch/>
        </p:blipFill>
        <p:spPr>
          <a:xfrm>
            <a:off x="2902220" y="4462865"/>
            <a:ext cx="810937" cy="810937"/>
          </a:xfrm>
          <a:prstGeom prst="roundRect">
            <a:avLst/>
          </a:prstGeom>
        </p:spPr>
      </p:pic>
      <p:sp>
        <p:nvSpPr>
          <p:cNvPr id="3" name="Picture Placeholder 2">
            <a:extLst>
              <a:ext uri="{FF2B5EF4-FFF2-40B4-BE49-F238E27FC236}">
                <a16:creationId xmlns:a16="http://schemas.microsoft.com/office/drawing/2014/main" id="{68A49487-342E-E14E-8840-4EB43025885B}"/>
              </a:ext>
            </a:extLst>
          </p:cNvPr>
          <p:cNvSpPr>
            <a:spLocks noGrp="1"/>
          </p:cNvSpPr>
          <p:nvPr>
            <p:ph type="pic" sz="quarter" idx="14"/>
          </p:nvPr>
        </p:nvSpPr>
        <p:spPr/>
      </p:sp>
      <p:pic>
        <p:nvPicPr>
          <p:cNvPr id="22" name="Picture 21">
            <a:extLst>
              <a:ext uri="{FF2B5EF4-FFF2-40B4-BE49-F238E27FC236}">
                <a16:creationId xmlns:a16="http://schemas.microsoft.com/office/drawing/2014/main" id="{4C31CB27-DE4E-7C43-99DD-A0854AD25C4E}"/>
              </a:ext>
            </a:extLst>
          </p:cNvPr>
          <p:cNvPicPr>
            <a:picLocks noChangeAspect="1"/>
          </p:cNvPicPr>
          <p:nvPr/>
        </p:nvPicPr>
        <p:blipFill rotWithShape="1">
          <a:blip r:embed="rId8" cstate="print">
            <a:extLst>
              <a:ext uri="{28A0092B-C50C-407E-A947-70E740481C1C}">
                <a14:useLocalDpi xmlns:a14="http://schemas.microsoft.com/office/drawing/2010/main" val="0"/>
              </a:ext>
            </a:extLst>
          </a:blip>
          <a:srcRect l="21087" r="20349"/>
          <a:stretch/>
        </p:blipFill>
        <p:spPr>
          <a:xfrm>
            <a:off x="5852159" y="-303242"/>
            <a:ext cx="6339843" cy="7217319"/>
          </a:xfrm>
          <a:prstGeom prst="rect">
            <a:avLst/>
          </a:prstGeom>
        </p:spPr>
      </p:pic>
      <p:sp>
        <p:nvSpPr>
          <p:cNvPr id="15" name="Rectangle 14">
            <a:extLst>
              <a:ext uri="{FF2B5EF4-FFF2-40B4-BE49-F238E27FC236}">
                <a16:creationId xmlns:a16="http://schemas.microsoft.com/office/drawing/2014/main" id="{205FB6C4-B19C-4205-C18D-428923FAC25A}"/>
              </a:ext>
            </a:extLst>
          </p:cNvPr>
          <p:cNvSpPr/>
          <p:nvPr/>
        </p:nvSpPr>
        <p:spPr>
          <a:xfrm>
            <a:off x="579123" y="5570169"/>
            <a:ext cx="4908301" cy="656270"/>
          </a:xfrm>
          <a:prstGeom prst="rect">
            <a:avLst/>
          </a:prstGeom>
        </p:spPr>
        <p:txBody>
          <a:bodyPr wrap="square">
            <a:spAutoFit/>
          </a:bodyPr>
          <a:lstStyle/>
          <a:p>
            <a:pPr defTabSz="1219170"/>
            <a:r>
              <a:rPr lang="en-US" sz="733" dirty="0">
                <a:solidFill>
                  <a:srgbClr val="000000"/>
                </a:solidFill>
                <a:latin typeface="Calibri" panose="020F0502020204030204" pitchFamily="34" charset="0"/>
                <a:cs typeface="Calibri" panose="020F0502020204030204" pitchFamily="34" charset="0"/>
              </a:rPr>
              <a:t>The </a:t>
            </a:r>
            <a:r>
              <a:rPr lang="en-US" sz="733" dirty="0" err="1">
                <a:solidFill>
                  <a:srgbClr val="000000"/>
                </a:solidFill>
                <a:latin typeface="Calibri" panose="020F0502020204030204" pitchFamily="34" charset="0"/>
                <a:cs typeface="Calibri" panose="020F0502020204030204" pitchFamily="34" charset="0"/>
              </a:rPr>
              <a:t>FreeStyle</a:t>
            </a:r>
            <a:r>
              <a:rPr lang="en-US" sz="733" dirty="0">
                <a:solidFill>
                  <a:srgbClr val="000000"/>
                </a:solidFill>
                <a:latin typeface="Calibri" panose="020F0502020204030204" pitchFamily="34" charset="0"/>
                <a:cs typeface="Calibri" panose="020F0502020204030204" pitchFamily="34" charset="0"/>
              </a:rPr>
              <a:t> Libre 2 app and the </a:t>
            </a:r>
            <a:r>
              <a:rPr lang="en-US" sz="733" dirty="0" err="1">
                <a:solidFill>
                  <a:srgbClr val="000000"/>
                </a:solidFill>
                <a:latin typeface="Calibri" panose="020F0502020204030204" pitchFamily="34" charset="0"/>
                <a:cs typeface="Calibri" panose="020F0502020204030204" pitchFamily="34" charset="0"/>
              </a:rPr>
              <a:t>FreeStyle</a:t>
            </a:r>
            <a:r>
              <a:rPr lang="en-US" sz="733" dirty="0">
                <a:solidFill>
                  <a:srgbClr val="000000"/>
                </a:solidFill>
                <a:latin typeface="Calibri" panose="020F0502020204030204" pitchFamily="34" charset="0"/>
                <a:cs typeface="Calibri" panose="020F0502020204030204" pitchFamily="34" charset="0"/>
              </a:rPr>
              <a:t> Libre 2 reader have similar but not identical features. Finger pricks are required if readings do not match symptoms or expectations. The </a:t>
            </a:r>
            <a:r>
              <a:rPr lang="en-US" sz="733" dirty="0" err="1">
                <a:solidFill>
                  <a:srgbClr val="000000"/>
                </a:solidFill>
                <a:latin typeface="Calibri" panose="020F0502020204030204" pitchFamily="34" charset="0"/>
                <a:cs typeface="Calibri" panose="020F0502020204030204" pitchFamily="34" charset="0"/>
              </a:rPr>
              <a:t>FreeStyle</a:t>
            </a:r>
            <a:r>
              <a:rPr lang="en-US" sz="733" dirty="0">
                <a:solidFill>
                  <a:srgbClr val="000000"/>
                </a:solidFill>
                <a:latin typeface="Calibri" panose="020F0502020204030204" pitchFamily="34" charset="0"/>
                <a:cs typeface="Calibri" panose="020F0502020204030204" pitchFamily="34" charset="0"/>
              </a:rPr>
              <a:t> Libre 2 sensor communicates with the </a:t>
            </a:r>
            <a:r>
              <a:rPr lang="en-US" sz="733" dirty="0" err="1">
                <a:solidFill>
                  <a:srgbClr val="000000"/>
                </a:solidFill>
                <a:latin typeface="Calibri" panose="020F0502020204030204" pitchFamily="34" charset="0"/>
                <a:cs typeface="Calibri" panose="020F0502020204030204" pitchFamily="34" charset="0"/>
              </a:rPr>
              <a:t>FreeStyle</a:t>
            </a:r>
            <a:r>
              <a:rPr lang="en-US" sz="733" dirty="0">
                <a:solidFill>
                  <a:srgbClr val="000000"/>
                </a:solidFill>
                <a:latin typeface="Calibri" panose="020F0502020204030204" pitchFamily="34" charset="0"/>
                <a:cs typeface="Calibri" panose="020F0502020204030204" pitchFamily="34" charset="0"/>
              </a:rPr>
              <a:t> Libre 2 reader that started it or the </a:t>
            </a:r>
            <a:r>
              <a:rPr lang="en-US" sz="733" dirty="0" err="1">
                <a:solidFill>
                  <a:srgbClr val="000000"/>
                </a:solidFill>
                <a:latin typeface="Calibri" panose="020F0502020204030204" pitchFamily="34" charset="0"/>
                <a:cs typeface="Calibri" panose="020F0502020204030204" pitchFamily="34" charset="0"/>
              </a:rPr>
              <a:t>FreeStyle</a:t>
            </a:r>
            <a:r>
              <a:rPr lang="en-US" sz="733" dirty="0">
                <a:solidFill>
                  <a:srgbClr val="000000"/>
                </a:solidFill>
                <a:latin typeface="Calibri" panose="020F0502020204030204" pitchFamily="34" charset="0"/>
                <a:cs typeface="Calibri" panose="020F0502020204030204" pitchFamily="34" charset="0"/>
              </a:rPr>
              <a:t> Libre 2 app that started it. The </a:t>
            </a:r>
            <a:r>
              <a:rPr lang="en-US" sz="733" dirty="0" err="1">
                <a:solidFill>
                  <a:srgbClr val="000000"/>
                </a:solidFill>
                <a:latin typeface="Calibri" panose="020F0502020204030204" pitchFamily="34" charset="0"/>
                <a:cs typeface="Calibri" panose="020F0502020204030204" pitchFamily="34" charset="0"/>
              </a:rPr>
              <a:t>FreeStyle</a:t>
            </a:r>
            <a:r>
              <a:rPr lang="en-US" sz="733" dirty="0">
                <a:solidFill>
                  <a:srgbClr val="000000"/>
                </a:solidFill>
                <a:latin typeface="Calibri" panose="020F0502020204030204" pitchFamily="34" charset="0"/>
                <a:cs typeface="Calibri" panose="020F0502020204030204" pitchFamily="34" charset="0"/>
              </a:rPr>
              <a:t> Libre 2 app is only compatible with certain mobile devices and operating systems. Please check the website for more information about device compatibility before using the app. Use of </a:t>
            </a:r>
            <a:r>
              <a:rPr lang="en-US" sz="733" dirty="0" err="1">
                <a:solidFill>
                  <a:srgbClr val="000000"/>
                </a:solidFill>
                <a:latin typeface="Calibri" panose="020F0502020204030204" pitchFamily="34" charset="0"/>
                <a:cs typeface="Calibri" panose="020F0502020204030204" pitchFamily="34" charset="0"/>
              </a:rPr>
              <a:t>FreeStyle</a:t>
            </a:r>
            <a:r>
              <a:rPr lang="en-US" sz="733" dirty="0">
                <a:solidFill>
                  <a:srgbClr val="000000"/>
                </a:solidFill>
                <a:latin typeface="Calibri" panose="020F0502020204030204" pitchFamily="34" charset="0"/>
                <a:cs typeface="Calibri" panose="020F0502020204030204" pitchFamily="34" charset="0"/>
              </a:rPr>
              <a:t> Libre 2 requires registration with </a:t>
            </a:r>
            <a:r>
              <a:rPr lang="en-US" sz="733" dirty="0" err="1">
                <a:solidFill>
                  <a:srgbClr val="000000"/>
                </a:solidFill>
                <a:latin typeface="Calibri" panose="020F0502020204030204" pitchFamily="34" charset="0"/>
                <a:cs typeface="Calibri" panose="020F0502020204030204" pitchFamily="34" charset="0"/>
              </a:rPr>
              <a:t>LibreView</a:t>
            </a:r>
            <a:r>
              <a:rPr lang="en-US" sz="733" dirty="0">
                <a:solidFill>
                  <a:srgbClr val="000000"/>
                </a:solidFill>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6475109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E8A63C9-1C24-4663-A949-995C43439700}"/>
              </a:ext>
            </a:extLst>
          </p:cNvPr>
          <p:cNvSpPr>
            <a:spLocks noGrp="1"/>
          </p:cNvSpPr>
          <p:nvPr>
            <p:ph type="title"/>
          </p:nvPr>
        </p:nvSpPr>
        <p:spPr/>
        <p:txBody>
          <a:bodyPr/>
          <a:lstStyle/>
          <a:p>
            <a:r>
              <a:rPr lang="en-US" dirty="0"/>
              <a:t>Options for scanning</a:t>
            </a:r>
            <a:endParaRPr lang="en-CA" dirty="0"/>
          </a:p>
        </p:txBody>
      </p:sp>
      <p:sp>
        <p:nvSpPr>
          <p:cNvPr id="4" name="Slide Number Placeholder 3">
            <a:extLst>
              <a:ext uri="{FF2B5EF4-FFF2-40B4-BE49-F238E27FC236}">
                <a16:creationId xmlns:a16="http://schemas.microsoft.com/office/drawing/2014/main" id="{7BBF92AF-91CA-4F9D-9341-501EDC8CD11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885E78-1F86-4A3D-9EE1-B0103B1CEF15}"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grpSp>
        <p:nvGrpSpPr>
          <p:cNvPr id="11" name="Group 10">
            <a:extLst>
              <a:ext uri="{FF2B5EF4-FFF2-40B4-BE49-F238E27FC236}">
                <a16:creationId xmlns:a16="http://schemas.microsoft.com/office/drawing/2014/main" id="{5B5596A0-2091-42F0-B5C8-F096E53136FB}"/>
              </a:ext>
            </a:extLst>
          </p:cNvPr>
          <p:cNvGrpSpPr/>
          <p:nvPr/>
        </p:nvGrpSpPr>
        <p:grpSpPr>
          <a:xfrm>
            <a:off x="5888233" y="2072621"/>
            <a:ext cx="3081292" cy="4107208"/>
            <a:chOff x="4416174" y="1554466"/>
            <a:chExt cx="2310969" cy="3080406"/>
          </a:xfrm>
        </p:grpSpPr>
        <p:pic>
          <p:nvPicPr>
            <p:cNvPr id="6" name="Picture 5">
              <a:extLst>
                <a:ext uri="{FF2B5EF4-FFF2-40B4-BE49-F238E27FC236}">
                  <a16:creationId xmlns:a16="http://schemas.microsoft.com/office/drawing/2014/main" id="{CB6D931E-2796-46FD-BFCE-7DF306595960}"/>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16174" y="1554466"/>
              <a:ext cx="2310969" cy="3080406"/>
            </a:xfrm>
            <a:prstGeom prst="rect">
              <a:avLst/>
            </a:prstGeom>
          </p:spPr>
        </p:pic>
        <p:pic>
          <p:nvPicPr>
            <p:cNvPr id="10" name="Picture 9">
              <a:extLst>
                <a:ext uri="{FF2B5EF4-FFF2-40B4-BE49-F238E27FC236}">
                  <a16:creationId xmlns:a16="http://schemas.microsoft.com/office/drawing/2014/main" id="{8CD1AF68-D496-41F4-9BCE-3488726B7929}"/>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9224" t="19505" r="29921" b="39469"/>
            <a:stretch/>
          </p:blipFill>
          <p:spPr>
            <a:xfrm>
              <a:off x="5075856" y="2141433"/>
              <a:ext cx="970138" cy="1298930"/>
            </a:xfrm>
            <a:prstGeom prst="roundRect">
              <a:avLst>
                <a:gd name="adj" fmla="val 1449"/>
              </a:avLst>
            </a:prstGeom>
            <a:ln>
              <a:solidFill>
                <a:schemeClr val="tx1"/>
              </a:solidFill>
            </a:ln>
          </p:spPr>
        </p:pic>
      </p:grpSp>
      <p:pic>
        <p:nvPicPr>
          <p:cNvPr id="3" name="Picture 2" descr="Graphical user interface, application&#10;&#10;Description automatically generated">
            <a:extLst>
              <a:ext uri="{FF2B5EF4-FFF2-40B4-BE49-F238E27FC236}">
                <a16:creationId xmlns:a16="http://schemas.microsoft.com/office/drawing/2014/main" id="{9A6C7565-3ED6-4EA0-8B2B-A54945D1832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435049" y="1351586"/>
            <a:ext cx="2892972" cy="5076647"/>
          </a:xfrm>
          <a:prstGeom prst="rect">
            <a:avLst/>
          </a:prstGeom>
        </p:spPr>
      </p:pic>
    </p:spTree>
    <p:extLst>
      <p:ext uri="{BB962C8B-B14F-4D97-AF65-F5344CB8AC3E}">
        <p14:creationId xmlns:p14="http://schemas.microsoft.com/office/powerpoint/2010/main" val="2899669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35">
            <a:extLst>
              <a:ext uri="{FF2B5EF4-FFF2-40B4-BE49-F238E27FC236}">
                <a16:creationId xmlns:a16="http://schemas.microsoft.com/office/drawing/2014/main" id="{74ED96C4-C4F9-4D27-98ED-1AECB4CE222F}"/>
              </a:ext>
            </a:extLst>
          </p:cNvPr>
          <p:cNvSpPr/>
          <p:nvPr/>
        </p:nvSpPr>
        <p:spPr>
          <a:xfrm>
            <a:off x="4072515" y="4410600"/>
            <a:ext cx="4215787" cy="10443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Georgia"/>
            </a:endParaRPr>
          </a:p>
        </p:txBody>
      </p:sp>
      <p:sp>
        <p:nvSpPr>
          <p:cNvPr id="37" name="Rectangle 36">
            <a:extLst>
              <a:ext uri="{FF2B5EF4-FFF2-40B4-BE49-F238E27FC236}">
                <a16:creationId xmlns:a16="http://schemas.microsoft.com/office/drawing/2014/main" id="{377B8E8C-C707-4362-BCC6-0A7EB2E9A343}"/>
              </a:ext>
            </a:extLst>
          </p:cNvPr>
          <p:cNvSpPr/>
          <p:nvPr/>
        </p:nvSpPr>
        <p:spPr>
          <a:xfrm>
            <a:off x="7976213" y="4410600"/>
            <a:ext cx="4215787" cy="10443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Georgia"/>
            </a:endParaRPr>
          </a:p>
        </p:txBody>
      </p:sp>
      <p:sp>
        <p:nvSpPr>
          <p:cNvPr id="5" name="Title 4">
            <a:extLst>
              <a:ext uri="{FF2B5EF4-FFF2-40B4-BE49-F238E27FC236}">
                <a16:creationId xmlns:a16="http://schemas.microsoft.com/office/drawing/2014/main" id="{0C733602-B873-40B2-B0B0-B4DF18B78855}"/>
              </a:ext>
            </a:extLst>
          </p:cNvPr>
          <p:cNvSpPr>
            <a:spLocks noGrp="1"/>
          </p:cNvSpPr>
          <p:nvPr>
            <p:ph type="title"/>
          </p:nvPr>
        </p:nvSpPr>
        <p:spPr>
          <a:xfrm>
            <a:off x="692149" y="350939"/>
            <a:ext cx="10972800" cy="914400"/>
          </a:xfrm>
        </p:spPr>
        <p:txBody>
          <a:bodyPr/>
          <a:lstStyle/>
          <a:p>
            <a:r>
              <a:rPr lang="en-CA" dirty="0"/>
              <a:t>Optional, real time  glucose alarms available on </a:t>
            </a:r>
            <a:br>
              <a:rPr lang="en-CA" dirty="0"/>
            </a:br>
            <a:r>
              <a:rPr lang="en-CA" dirty="0"/>
              <a:t>the phone or reader*</a:t>
            </a:r>
          </a:p>
        </p:txBody>
      </p:sp>
      <p:sp>
        <p:nvSpPr>
          <p:cNvPr id="4" name="Slide Number Placeholder 3">
            <a:extLst>
              <a:ext uri="{FF2B5EF4-FFF2-40B4-BE49-F238E27FC236}">
                <a16:creationId xmlns:a16="http://schemas.microsoft.com/office/drawing/2014/main" id="{6CB5F613-7689-4C24-B80A-F134ECF83035}"/>
              </a:ext>
            </a:extLst>
          </p:cNvPr>
          <p:cNvSpPr>
            <a:spLocks noGrp="1"/>
          </p:cNvSpPr>
          <p:nvPr>
            <p:ph type="sldNum" sz="quarter" idx="12"/>
          </p:nvPr>
        </p:nvSpPr>
        <p:spPr>
          <a:xfrm>
            <a:off x="11475053" y="6428232"/>
            <a:ext cx="390144" cy="283464"/>
          </a:xfrm>
        </p:spPr>
        <p:txBody>
          <a:bodyPr/>
          <a:lstStyle/>
          <a:p>
            <a:fld id="{A2885E78-1F86-4A3D-9EE1-B0103B1CEF15}" type="slidenum">
              <a:rPr lang="en-US" smtClean="0"/>
              <a:pPr/>
              <a:t>28</a:t>
            </a:fld>
            <a:endParaRPr lang="en-US"/>
          </a:p>
        </p:txBody>
      </p:sp>
      <p:sp>
        <p:nvSpPr>
          <p:cNvPr id="14" name="Rectangle 13">
            <a:extLst>
              <a:ext uri="{FF2B5EF4-FFF2-40B4-BE49-F238E27FC236}">
                <a16:creationId xmlns:a16="http://schemas.microsoft.com/office/drawing/2014/main" id="{81520398-721F-4641-9E27-DB567DDC961E}"/>
              </a:ext>
            </a:extLst>
          </p:cNvPr>
          <p:cNvSpPr/>
          <p:nvPr/>
        </p:nvSpPr>
        <p:spPr>
          <a:xfrm>
            <a:off x="181917" y="4396173"/>
            <a:ext cx="4215787" cy="1044384"/>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Georgia"/>
            </a:endParaRPr>
          </a:p>
        </p:txBody>
      </p:sp>
      <p:sp>
        <p:nvSpPr>
          <p:cNvPr id="15" name="TextBox 14">
            <a:extLst>
              <a:ext uri="{FF2B5EF4-FFF2-40B4-BE49-F238E27FC236}">
                <a16:creationId xmlns:a16="http://schemas.microsoft.com/office/drawing/2014/main" id="{E9F6FA21-4453-4778-8610-76A2C1AAF2D5}"/>
              </a:ext>
            </a:extLst>
          </p:cNvPr>
          <p:cNvSpPr txBox="1"/>
          <p:nvPr/>
        </p:nvSpPr>
        <p:spPr>
          <a:xfrm>
            <a:off x="692150" y="6027351"/>
            <a:ext cx="10848756" cy="338362"/>
          </a:xfrm>
          <a:prstGeom prst="rect">
            <a:avLst/>
          </a:prstGeom>
          <a:noFill/>
        </p:spPr>
        <p:txBody>
          <a:bodyPr wrap="square" lIns="0" tIns="0" rIns="0" bIns="0" rtlCol="0" anchor="b">
            <a:spAutoFit/>
          </a:bodyPr>
          <a:lstStyle/>
          <a:p>
            <a:r>
              <a:rPr lang="en-CA" sz="733" dirty="0">
                <a:solidFill>
                  <a:srgbClr val="000000"/>
                </a:solidFill>
                <a:latin typeface="Calibri" panose="020F0502020204030204" pitchFamily="34" charset="0"/>
                <a:cs typeface="Calibri" panose="020F0502020204030204" pitchFamily="34" charset="0"/>
              </a:rPr>
              <a:t>* Patients choose which device they want to receive alarms: </a:t>
            </a:r>
            <a:r>
              <a:rPr lang="en-CA" sz="733" dirty="0" err="1">
                <a:solidFill>
                  <a:srgbClr val="000000"/>
                </a:solidFill>
                <a:latin typeface="Calibri" panose="020F0502020204030204" pitchFamily="34" charset="0"/>
                <a:cs typeface="Calibri" panose="020F0502020204030204" pitchFamily="34" charset="0"/>
              </a:rPr>
              <a:t>FreeStyle</a:t>
            </a:r>
            <a:r>
              <a:rPr lang="en-CA" sz="733" dirty="0">
                <a:solidFill>
                  <a:srgbClr val="000000"/>
                </a:solidFill>
                <a:latin typeface="Calibri" panose="020F0502020204030204" pitchFamily="34" charset="0"/>
                <a:cs typeface="Calibri" panose="020F0502020204030204" pitchFamily="34" charset="0"/>
              </a:rPr>
              <a:t> Libre 2 reader or </a:t>
            </a:r>
            <a:r>
              <a:rPr lang="en-CA" sz="733" dirty="0" err="1">
                <a:solidFill>
                  <a:srgbClr val="000000"/>
                </a:solidFill>
                <a:latin typeface="Calibri" panose="020F0502020204030204" pitchFamily="34" charset="0"/>
                <a:cs typeface="Calibri" panose="020F0502020204030204" pitchFamily="34" charset="0"/>
              </a:rPr>
              <a:t>FreeStyle</a:t>
            </a:r>
            <a:r>
              <a:rPr lang="en-CA" sz="733" dirty="0">
                <a:solidFill>
                  <a:srgbClr val="000000"/>
                </a:solidFill>
                <a:latin typeface="Calibri" panose="020F0502020204030204" pitchFamily="34" charset="0"/>
                <a:cs typeface="Calibri" panose="020F0502020204030204" pitchFamily="34" charset="0"/>
              </a:rPr>
              <a:t> Libre 2 app. They must start their </a:t>
            </a:r>
            <a:r>
              <a:rPr lang="en-CA" sz="733" dirty="0" err="1">
                <a:solidFill>
                  <a:srgbClr val="000000"/>
                </a:solidFill>
                <a:latin typeface="Calibri" panose="020F0502020204030204" pitchFamily="34" charset="0"/>
                <a:cs typeface="Calibri" panose="020F0502020204030204" pitchFamily="34" charset="0"/>
              </a:rPr>
              <a:t>FreeStyle</a:t>
            </a:r>
            <a:r>
              <a:rPr lang="en-CA" sz="733" dirty="0">
                <a:solidFill>
                  <a:srgbClr val="000000"/>
                </a:solidFill>
                <a:latin typeface="Calibri" panose="020F0502020204030204" pitchFamily="34" charset="0"/>
                <a:cs typeface="Calibri" panose="020F0502020204030204" pitchFamily="34" charset="0"/>
              </a:rPr>
              <a:t> Libre 2 sensor with that selected device. Once the patient scans their </a:t>
            </a:r>
            <a:br>
              <a:rPr lang="en-CA" sz="733" dirty="0">
                <a:solidFill>
                  <a:srgbClr val="000000"/>
                </a:solidFill>
                <a:latin typeface="Calibri" panose="020F0502020204030204" pitchFamily="34" charset="0"/>
                <a:cs typeface="Calibri" panose="020F0502020204030204" pitchFamily="34" charset="0"/>
              </a:rPr>
            </a:br>
            <a:r>
              <a:rPr lang="en-CA" sz="733" dirty="0" err="1">
                <a:solidFill>
                  <a:srgbClr val="000000"/>
                </a:solidFill>
                <a:latin typeface="Calibri" panose="020F0502020204030204" pitchFamily="34" charset="0"/>
                <a:cs typeface="Calibri" panose="020F0502020204030204" pitchFamily="34" charset="0"/>
              </a:rPr>
              <a:t>FreeStyle</a:t>
            </a:r>
            <a:r>
              <a:rPr lang="en-CA" sz="733" dirty="0">
                <a:solidFill>
                  <a:srgbClr val="000000"/>
                </a:solidFill>
                <a:latin typeface="Calibri" panose="020F0502020204030204" pitchFamily="34" charset="0"/>
                <a:cs typeface="Calibri" panose="020F0502020204030204" pitchFamily="34" charset="0"/>
              </a:rPr>
              <a:t> Libre 2 sensor with that device, they can receive alarms only on that device.</a:t>
            </a:r>
          </a:p>
          <a:p>
            <a:pPr defTabSz="1219170">
              <a:defRPr/>
            </a:pPr>
            <a:r>
              <a:rPr lang="en-CA" sz="733" dirty="0">
                <a:solidFill>
                  <a:srgbClr val="000000"/>
                </a:solidFill>
                <a:latin typeface="Calibri" panose="020F0502020204030204" pitchFamily="34" charset="0"/>
                <a:cs typeface="Calibri" panose="020F0502020204030204" pitchFamily="34" charset="0"/>
              </a:rPr>
              <a:t>† The </a:t>
            </a:r>
            <a:r>
              <a:rPr lang="en-CA" sz="733" dirty="0" err="1">
                <a:solidFill>
                  <a:srgbClr val="000000"/>
                </a:solidFill>
                <a:latin typeface="Calibri" panose="020F0502020204030204" pitchFamily="34" charset="0"/>
                <a:cs typeface="Calibri" panose="020F0502020204030204" pitchFamily="34" charset="0"/>
              </a:rPr>
              <a:t>FreeStyle</a:t>
            </a:r>
            <a:r>
              <a:rPr lang="en-CA" sz="733" dirty="0">
                <a:solidFill>
                  <a:srgbClr val="000000"/>
                </a:solidFill>
                <a:latin typeface="Calibri" panose="020F0502020204030204" pitchFamily="34" charset="0"/>
                <a:cs typeface="Calibri" panose="020F0502020204030204" pitchFamily="34" charset="0"/>
              </a:rPr>
              <a:t> Libre 2 system has optional glucose alarms. Alarms need to be turned on in order to receive low and high glucose alarms.</a:t>
            </a:r>
          </a:p>
        </p:txBody>
      </p:sp>
      <p:grpSp>
        <p:nvGrpSpPr>
          <p:cNvPr id="41" name="Group 40">
            <a:extLst>
              <a:ext uri="{FF2B5EF4-FFF2-40B4-BE49-F238E27FC236}">
                <a16:creationId xmlns:a16="http://schemas.microsoft.com/office/drawing/2014/main" id="{589AB5DC-366F-41FB-AC8F-6D3ACB09F4D3}"/>
              </a:ext>
            </a:extLst>
          </p:cNvPr>
          <p:cNvGrpSpPr/>
          <p:nvPr/>
        </p:nvGrpSpPr>
        <p:grpSpPr>
          <a:xfrm>
            <a:off x="706953" y="4573456"/>
            <a:ext cx="3365563" cy="738664"/>
            <a:chOff x="530215" y="3520512"/>
            <a:chExt cx="2524172" cy="553998"/>
          </a:xfrm>
        </p:grpSpPr>
        <p:sp>
          <p:nvSpPr>
            <p:cNvPr id="16" name="Rectangle 15">
              <a:extLst>
                <a:ext uri="{FF2B5EF4-FFF2-40B4-BE49-F238E27FC236}">
                  <a16:creationId xmlns:a16="http://schemas.microsoft.com/office/drawing/2014/main" id="{AB73D793-5401-4526-B2FA-0A31254A59F1}"/>
                </a:ext>
              </a:extLst>
            </p:cNvPr>
            <p:cNvSpPr/>
            <p:nvPr/>
          </p:nvSpPr>
          <p:spPr>
            <a:xfrm>
              <a:off x="685941" y="3536101"/>
              <a:ext cx="2368446" cy="338651"/>
            </a:xfrm>
            <a:prstGeom prst="rect">
              <a:avLst/>
            </a:prstGeom>
          </p:spPr>
          <p:txBody>
            <a:bodyPr wrap="square" lIns="0" tIns="0" rIns="0" bIns="0" anchor="t">
              <a:spAutoFit/>
            </a:bodyPr>
            <a:lstStyle/>
            <a:p>
              <a:pPr defTabSz="1219170">
                <a:defRPr/>
              </a:pPr>
              <a:r>
                <a:rPr lang="en-US" sz="1467" dirty="0">
                  <a:solidFill>
                    <a:srgbClr val="000000"/>
                  </a:solidFill>
                  <a:latin typeface="Calibri"/>
                  <a:cs typeface="Calibri"/>
                </a:rPr>
                <a:t>Automatically</a:t>
              </a:r>
              <a:r>
                <a:rPr lang="en-US" sz="1467" baseline="30000" dirty="0">
                  <a:solidFill>
                    <a:srgbClr val="000000"/>
                  </a:solidFill>
                  <a:latin typeface="Calibri"/>
                  <a:cs typeface="Calibri"/>
                </a:rPr>
                <a:t>† </a:t>
              </a:r>
              <a:r>
                <a:rPr lang="en-US" sz="1467" dirty="0">
                  <a:solidFill>
                    <a:srgbClr val="000000"/>
                  </a:solidFill>
                  <a:latin typeface="Calibri"/>
                  <a:cs typeface="Calibri"/>
                </a:rPr>
                <a:t>receive an alarm when their glucose is too low or too high</a:t>
              </a:r>
            </a:p>
          </p:txBody>
        </p:sp>
        <p:sp>
          <p:nvSpPr>
            <p:cNvPr id="21" name="Rectangle 20">
              <a:extLst>
                <a:ext uri="{FF2B5EF4-FFF2-40B4-BE49-F238E27FC236}">
                  <a16:creationId xmlns:a16="http://schemas.microsoft.com/office/drawing/2014/main" id="{62156AA9-A364-42DB-94E2-E160BDB20338}"/>
                </a:ext>
              </a:extLst>
            </p:cNvPr>
            <p:cNvSpPr/>
            <p:nvPr/>
          </p:nvSpPr>
          <p:spPr>
            <a:xfrm>
              <a:off x="530215" y="3520512"/>
              <a:ext cx="45719" cy="553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Georgia"/>
              </a:endParaRPr>
            </a:p>
          </p:txBody>
        </p:sp>
      </p:grpSp>
      <p:grpSp>
        <p:nvGrpSpPr>
          <p:cNvPr id="42" name="Group 41">
            <a:extLst>
              <a:ext uri="{FF2B5EF4-FFF2-40B4-BE49-F238E27FC236}">
                <a16:creationId xmlns:a16="http://schemas.microsoft.com/office/drawing/2014/main" id="{57CA8382-4ED5-4D0C-9171-5A2953D0E2C3}"/>
              </a:ext>
            </a:extLst>
          </p:cNvPr>
          <p:cNvGrpSpPr/>
          <p:nvPr/>
        </p:nvGrpSpPr>
        <p:grpSpPr>
          <a:xfrm>
            <a:off x="4424514" y="4573452"/>
            <a:ext cx="3375556" cy="738664"/>
            <a:chOff x="3318385" y="3520512"/>
            <a:chExt cx="2531667" cy="553998"/>
          </a:xfrm>
        </p:grpSpPr>
        <p:sp>
          <p:nvSpPr>
            <p:cNvPr id="17" name="Rectangle 16">
              <a:extLst>
                <a:ext uri="{FF2B5EF4-FFF2-40B4-BE49-F238E27FC236}">
                  <a16:creationId xmlns:a16="http://schemas.microsoft.com/office/drawing/2014/main" id="{F9C0188A-1F56-4621-9876-8001534F9CC0}"/>
                </a:ext>
              </a:extLst>
            </p:cNvPr>
            <p:cNvSpPr/>
            <p:nvPr/>
          </p:nvSpPr>
          <p:spPr>
            <a:xfrm>
              <a:off x="3481606" y="3536101"/>
              <a:ext cx="2368446" cy="507976"/>
            </a:xfrm>
            <a:prstGeom prst="rect">
              <a:avLst/>
            </a:prstGeom>
          </p:spPr>
          <p:txBody>
            <a:bodyPr wrap="square" lIns="0" tIns="0" rIns="0" bIns="0" anchor="t">
              <a:spAutoFit/>
            </a:bodyPr>
            <a:lstStyle/>
            <a:p>
              <a:pPr>
                <a:defRPr/>
              </a:pPr>
              <a:r>
                <a:rPr lang="en-US" sz="1467" dirty="0">
                  <a:solidFill>
                    <a:srgbClr val="000000"/>
                  </a:solidFill>
                  <a:latin typeface="Calibri"/>
                  <a:cs typeface="Calibri"/>
                </a:rPr>
                <a:t>Scan your </a:t>
              </a:r>
              <a:r>
                <a:rPr lang="en-US" sz="1467" dirty="0" err="1">
                  <a:solidFill>
                    <a:srgbClr val="000000"/>
                  </a:solidFill>
                  <a:latin typeface="Calibri"/>
                  <a:cs typeface="Calibri"/>
                </a:rPr>
                <a:t>FreeStyle</a:t>
              </a:r>
              <a:r>
                <a:rPr lang="en-US" sz="1467" dirty="0">
                  <a:solidFill>
                    <a:srgbClr val="000000"/>
                  </a:solidFill>
                  <a:latin typeface="Calibri"/>
                  <a:cs typeface="Calibri"/>
                </a:rPr>
                <a:t> Libre 2 sensor to see your glucose reading, </a:t>
              </a:r>
              <a:br>
                <a:rPr lang="en-US" sz="1467" dirty="0">
                  <a:latin typeface="Calibri" panose="020F0502020204030204" pitchFamily="34" charset="0"/>
                  <a:cs typeface="Calibri" panose="020F0502020204030204" pitchFamily="34" charset="0"/>
                </a:rPr>
              </a:br>
              <a:r>
                <a:rPr lang="en-US" sz="1467" dirty="0">
                  <a:solidFill>
                    <a:srgbClr val="000000"/>
                  </a:solidFill>
                  <a:latin typeface="Calibri"/>
                  <a:cs typeface="Calibri"/>
                </a:rPr>
                <a:t>trend arrow, and 8-hour history</a:t>
              </a:r>
            </a:p>
          </p:txBody>
        </p:sp>
        <p:sp>
          <p:nvSpPr>
            <p:cNvPr id="22" name="Rectangle 21">
              <a:extLst>
                <a:ext uri="{FF2B5EF4-FFF2-40B4-BE49-F238E27FC236}">
                  <a16:creationId xmlns:a16="http://schemas.microsoft.com/office/drawing/2014/main" id="{0A965FE6-F582-4270-ADA3-DD5E8E7C6B94}"/>
                </a:ext>
              </a:extLst>
            </p:cNvPr>
            <p:cNvSpPr/>
            <p:nvPr/>
          </p:nvSpPr>
          <p:spPr>
            <a:xfrm>
              <a:off x="3318385" y="3520512"/>
              <a:ext cx="45719" cy="553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Georgia"/>
              </a:endParaRPr>
            </a:p>
          </p:txBody>
        </p:sp>
      </p:grpSp>
      <p:grpSp>
        <p:nvGrpSpPr>
          <p:cNvPr id="43" name="Group 42">
            <a:extLst>
              <a:ext uri="{FF2B5EF4-FFF2-40B4-BE49-F238E27FC236}">
                <a16:creationId xmlns:a16="http://schemas.microsoft.com/office/drawing/2014/main" id="{B4165F60-DC20-4AED-ADD1-5FE65E1AFBB9}"/>
              </a:ext>
            </a:extLst>
          </p:cNvPr>
          <p:cNvGrpSpPr/>
          <p:nvPr/>
        </p:nvGrpSpPr>
        <p:grpSpPr>
          <a:xfrm>
            <a:off x="8094688" y="4573453"/>
            <a:ext cx="3405160" cy="738664"/>
            <a:chOff x="6071016" y="3520512"/>
            <a:chExt cx="2553870" cy="553998"/>
          </a:xfrm>
        </p:grpSpPr>
        <p:sp>
          <p:nvSpPr>
            <p:cNvPr id="20" name="Rectangle 19">
              <a:extLst>
                <a:ext uri="{FF2B5EF4-FFF2-40B4-BE49-F238E27FC236}">
                  <a16:creationId xmlns:a16="http://schemas.microsoft.com/office/drawing/2014/main" id="{B9EDD9D3-FAD7-459A-B317-8F0B5C511052}"/>
                </a:ext>
              </a:extLst>
            </p:cNvPr>
            <p:cNvSpPr/>
            <p:nvPr/>
          </p:nvSpPr>
          <p:spPr>
            <a:xfrm>
              <a:off x="6256440" y="3536101"/>
              <a:ext cx="2368446" cy="338651"/>
            </a:xfrm>
            <a:prstGeom prst="rect">
              <a:avLst/>
            </a:prstGeom>
          </p:spPr>
          <p:txBody>
            <a:bodyPr wrap="square" lIns="0" tIns="0" rIns="0" bIns="0" anchor="t">
              <a:spAutoFit/>
            </a:bodyPr>
            <a:lstStyle/>
            <a:p>
              <a:pPr>
                <a:defRPr/>
              </a:pPr>
              <a:r>
                <a:rPr lang="en-US" sz="1467" dirty="0">
                  <a:solidFill>
                    <a:srgbClr val="000000"/>
                  </a:solidFill>
                  <a:latin typeface="Calibri"/>
                  <a:cs typeface="Calibri"/>
                </a:rPr>
                <a:t>Use the information to take appropriate action as needed</a:t>
              </a:r>
            </a:p>
          </p:txBody>
        </p:sp>
        <p:sp>
          <p:nvSpPr>
            <p:cNvPr id="23" name="Rectangle 22">
              <a:extLst>
                <a:ext uri="{FF2B5EF4-FFF2-40B4-BE49-F238E27FC236}">
                  <a16:creationId xmlns:a16="http://schemas.microsoft.com/office/drawing/2014/main" id="{E2141834-8F47-4D34-9C40-E190544ED583}"/>
                </a:ext>
              </a:extLst>
            </p:cNvPr>
            <p:cNvSpPr/>
            <p:nvPr/>
          </p:nvSpPr>
          <p:spPr>
            <a:xfrm>
              <a:off x="6071016" y="3520512"/>
              <a:ext cx="45719" cy="5539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Georgia"/>
              </a:endParaRPr>
            </a:p>
          </p:txBody>
        </p:sp>
      </p:grpSp>
      <p:grpSp>
        <p:nvGrpSpPr>
          <p:cNvPr id="40" name="Group 39">
            <a:extLst>
              <a:ext uri="{FF2B5EF4-FFF2-40B4-BE49-F238E27FC236}">
                <a16:creationId xmlns:a16="http://schemas.microsoft.com/office/drawing/2014/main" id="{46069C52-F0B9-4749-B8A1-8601604F347C}"/>
              </a:ext>
            </a:extLst>
          </p:cNvPr>
          <p:cNvGrpSpPr/>
          <p:nvPr/>
        </p:nvGrpSpPr>
        <p:grpSpPr>
          <a:xfrm>
            <a:off x="8673111" y="1217479"/>
            <a:ext cx="2764572" cy="3249949"/>
            <a:chOff x="6504833" y="1003531"/>
            <a:chExt cx="2073429" cy="2437462"/>
          </a:xfrm>
        </p:grpSpPr>
        <p:grpSp>
          <p:nvGrpSpPr>
            <p:cNvPr id="30" name="Group 29">
              <a:extLst>
                <a:ext uri="{FF2B5EF4-FFF2-40B4-BE49-F238E27FC236}">
                  <a16:creationId xmlns:a16="http://schemas.microsoft.com/office/drawing/2014/main" id="{76E575A0-C649-4EB1-A8E5-0785FBF35B50}"/>
                </a:ext>
              </a:extLst>
            </p:cNvPr>
            <p:cNvGrpSpPr/>
            <p:nvPr/>
          </p:nvGrpSpPr>
          <p:grpSpPr>
            <a:xfrm>
              <a:off x="7703755" y="2728104"/>
              <a:ext cx="874507" cy="447745"/>
              <a:chOff x="2179880" y="2765579"/>
              <a:chExt cx="874507" cy="447745"/>
            </a:xfrm>
          </p:grpSpPr>
          <p:sp>
            <p:nvSpPr>
              <p:cNvPr id="31" name="Round Same Side Corner Rectangle 26">
                <a:extLst>
                  <a:ext uri="{FF2B5EF4-FFF2-40B4-BE49-F238E27FC236}">
                    <a16:creationId xmlns:a16="http://schemas.microsoft.com/office/drawing/2014/main" id="{157F4F81-438E-492B-8F25-ACCFD0E4F939}"/>
                  </a:ext>
                </a:extLst>
              </p:cNvPr>
              <p:cNvSpPr/>
              <p:nvPr/>
            </p:nvSpPr>
            <p:spPr>
              <a:xfrm rot="5400000">
                <a:off x="2393261" y="2552199"/>
                <a:ext cx="447744" cy="874506"/>
              </a:xfrm>
              <a:prstGeom prst="round2SameRect">
                <a:avLst>
                  <a:gd name="adj1" fmla="val 11645"/>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Georgia"/>
                </a:endParaRPr>
              </a:p>
            </p:txBody>
          </p:sp>
          <p:sp>
            <p:nvSpPr>
              <p:cNvPr id="32" name="Rectangle 31">
                <a:extLst>
                  <a:ext uri="{FF2B5EF4-FFF2-40B4-BE49-F238E27FC236}">
                    <a16:creationId xmlns:a16="http://schemas.microsoft.com/office/drawing/2014/main" id="{C042CB07-F04A-4566-9647-0B07D8B35768}"/>
                  </a:ext>
                </a:extLst>
              </p:cNvPr>
              <p:cNvSpPr/>
              <p:nvPr/>
            </p:nvSpPr>
            <p:spPr>
              <a:xfrm>
                <a:off x="2179881" y="2765579"/>
                <a:ext cx="874506" cy="447745"/>
              </a:xfrm>
              <a:prstGeom prst="rect">
                <a:avLst/>
              </a:prstGeom>
            </p:spPr>
            <p:txBody>
              <a:bodyPr wrap="square" lIns="0" tIns="0" rIns="0" bIns="0" anchor="ctr">
                <a:noAutofit/>
              </a:bodyPr>
              <a:lstStyle/>
              <a:p>
                <a:pPr algn="ctr" defTabSz="1219170">
                  <a:defRPr/>
                </a:pPr>
                <a:r>
                  <a:rPr lang="en-US" sz="2000" dirty="0">
                    <a:solidFill>
                      <a:prstClr val="white"/>
                    </a:solidFill>
                    <a:latin typeface="Georgia" panose="02040502050405020303" pitchFamily="18" charset="0"/>
                    <a:cs typeface="Calibri" panose="020F0502020204030204" pitchFamily="34" charset="0"/>
                  </a:rPr>
                  <a:t>Act</a:t>
                </a:r>
              </a:p>
            </p:txBody>
          </p:sp>
        </p:grpSp>
        <p:pic>
          <p:nvPicPr>
            <p:cNvPr id="33" name="Picture 32">
              <a:extLst>
                <a:ext uri="{FF2B5EF4-FFF2-40B4-BE49-F238E27FC236}">
                  <a16:creationId xmlns:a16="http://schemas.microsoft.com/office/drawing/2014/main" id="{4A88E0A0-ACF9-467E-88BD-04C97CFE9DF6}"/>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6504833" y="1003531"/>
              <a:ext cx="1494977" cy="2437462"/>
            </a:xfrm>
            <a:prstGeom prst="rect">
              <a:avLst/>
            </a:prstGeom>
          </p:spPr>
        </p:pic>
      </p:grpSp>
      <p:grpSp>
        <p:nvGrpSpPr>
          <p:cNvPr id="39" name="Group 38">
            <a:extLst>
              <a:ext uri="{FF2B5EF4-FFF2-40B4-BE49-F238E27FC236}">
                <a16:creationId xmlns:a16="http://schemas.microsoft.com/office/drawing/2014/main" id="{76516322-B341-4441-9198-483F03B8D2D2}"/>
              </a:ext>
            </a:extLst>
          </p:cNvPr>
          <p:cNvGrpSpPr/>
          <p:nvPr/>
        </p:nvGrpSpPr>
        <p:grpSpPr>
          <a:xfrm>
            <a:off x="4950887" y="1179010"/>
            <a:ext cx="2829196" cy="3250393"/>
            <a:chOff x="3713165" y="974679"/>
            <a:chExt cx="2121897" cy="2437795"/>
          </a:xfrm>
        </p:grpSpPr>
        <p:grpSp>
          <p:nvGrpSpPr>
            <p:cNvPr id="27" name="Group 26">
              <a:extLst>
                <a:ext uri="{FF2B5EF4-FFF2-40B4-BE49-F238E27FC236}">
                  <a16:creationId xmlns:a16="http://schemas.microsoft.com/office/drawing/2014/main" id="{14AE8B73-B541-4902-B473-5336045D3E9E}"/>
                </a:ext>
              </a:extLst>
            </p:cNvPr>
            <p:cNvGrpSpPr/>
            <p:nvPr/>
          </p:nvGrpSpPr>
          <p:grpSpPr>
            <a:xfrm>
              <a:off x="4960555" y="2728104"/>
              <a:ext cx="874507" cy="447745"/>
              <a:chOff x="2179880" y="2765579"/>
              <a:chExt cx="874507" cy="447745"/>
            </a:xfrm>
          </p:grpSpPr>
          <p:sp>
            <p:nvSpPr>
              <p:cNvPr id="28" name="Round Same Side Corner Rectangle 23">
                <a:extLst>
                  <a:ext uri="{FF2B5EF4-FFF2-40B4-BE49-F238E27FC236}">
                    <a16:creationId xmlns:a16="http://schemas.microsoft.com/office/drawing/2014/main" id="{F3CBF8C1-D796-400A-AA39-43036D24B782}"/>
                  </a:ext>
                </a:extLst>
              </p:cNvPr>
              <p:cNvSpPr/>
              <p:nvPr/>
            </p:nvSpPr>
            <p:spPr>
              <a:xfrm rot="5400000">
                <a:off x="2393261" y="2552199"/>
                <a:ext cx="447744" cy="874506"/>
              </a:xfrm>
              <a:prstGeom prst="round2SameRect">
                <a:avLst>
                  <a:gd name="adj1" fmla="val 13319"/>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Georgia"/>
                </a:endParaRPr>
              </a:p>
            </p:txBody>
          </p:sp>
          <p:sp>
            <p:nvSpPr>
              <p:cNvPr id="29" name="Rectangle 28">
                <a:extLst>
                  <a:ext uri="{FF2B5EF4-FFF2-40B4-BE49-F238E27FC236}">
                    <a16:creationId xmlns:a16="http://schemas.microsoft.com/office/drawing/2014/main" id="{D4335722-C49C-475B-8A50-25E7B955E73B}"/>
                  </a:ext>
                </a:extLst>
              </p:cNvPr>
              <p:cNvSpPr/>
              <p:nvPr/>
            </p:nvSpPr>
            <p:spPr>
              <a:xfrm>
                <a:off x="2179881" y="2765579"/>
                <a:ext cx="874506" cy="447745"/>
              </a:xfrm>
              <a:prstGeom prst="rect">
                <a:avLst/>
              </a:prstGeom>
            </p:spPr>
            <p:txBody>
              <a:bodyPr wrap="square" lIns="0" tIns="0" rIns="0" bIns="0" anchor="ctr">
                <a:noAutofit/>
              </a:bodyPr>
              <a:lstStyle/>
              <a:p>
                <a:pPr algn="ctr" defTabSz="1219170">
                  <a:defRPr/>
                </a:pPr>
                <a:r>
                  <a:rPr lang="en-US" sz="2000" dirty="0">
                    <a:solidFill>
                      <a:prstClr val="white"/>
                    </a:solidFill>
                    <a:latin typeface="Georgia" panose="02040502050405020303" pitchFamily="18" charset="0"/>
                    <a:cs typeface="Calibri" panose="020F0502020204030204" pitchFamily="34" charset="0"/>
                  </a:rPr>
                  <a:t>Scan</a:t>
                </a:r>
              </a:p>
            </p:txBody>
          </p:sp>
        </p:grpSp>
        <p:pic>
          <p:nvPicPr>
            <p:cNvPr id="34" name="Picture 33">
              <a:extLst>
                <a:ext uri="{FF2B5EF4-FFF2-40B4-BE49-F238E27FC236}">
                  <a16:creationId xmlns:a16="http://schemas.microsoft.com/office/drawing/2014/main" id="{B1BEB81C-E7EF-41B8-BF23-FF0AAA85627D}"/>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3713165" y="974679"/>
              <a:ext cx="1494978" cy="2437795"/>
            </a:xfrm>
            <a:prstGeom prst="rect">
              <a:avLst/>
            </a:prstGeom>
          </p:spPr>
        </p:pic>
      </p:grpSp>
      <p:grpSp>
        <p:nvGrpSpPr>
          <p:cNvPr id="38" name="Group 37">
            <a:extLst>
              <a:ext uri="{FF2B5EF4-FFF2-40B4-BE49-F238E27FC236}">
                <a16:creationId xmlns:a16="http://schemas.microsoft.com/office/drawing/2014/main" id="{B6DD3CAD-36AC-4D0D-A940-09266DB318B4}"/>
              </a:ext>
            </a:extLst>
          </p:cNvPr>
          <p:cNvGrpSpPr/>
          <p:nvPr/>
        </p:nvGrpSpPr>
        <p:grpSpPr>
          <a:xfrm>
            <a:off x="1505660" y="1417443"/>
            <a:ext cx="2380011" cy="2767456"/>
            <a:chOff x="1269379" y="1153504"/>
            <a:chExt cx="1785008" cy="2075592"/>
          </a:xfrm>
        </p:grpSpPr>
        <p:grpSp>
          <p:nvGrpSpPr>
            <p:cNvPr id="24" name="Group 23">
              <a:extLst>
                <a:ext uri="{FF2B5EF4-FFF2-40B4-BE49-F238E27FC236}">
                  <a16:creationId xmlns:a16="http://schemas.microsoft.com/office/drawing/2014/main" id="{21823BC1-15CC-4B89-A703-3A3BC9253091}"/>
                </a:ext>
              </a:extLst>
            </p:cNvPr>
            <p:cNvGrpSpPr/>
            <p:nvPr/>
          </p:nvGrpSpPr>
          <p:grpSpPr>
            <a:xfrm>
              <a:off x="2179880" y="2728104"/>
              <a:ext cx="874507" cy="447745"/>
              <a:chOff x="2179880" y="2765579"/>
              <a:chExt cx="874507" cy="447745"/>
            </a:xfrm>
          </p:grpSpPr>
          <p:sp>
            <p:nvSpPr>
              <p:cNvPr id="25" name="Round Same Side Corner Rectangle 19">
                <a:extLst>
                  <a:ext uri="{FF2B5EF4-FFF2-40B4-BE49-F238E27FC236}">
                    <a16:creationId xmlns:a16="http://schemas.microsoft.com/office/drawing/2014/main" id="{F125A680-DEE2-45DB-81DD-CCD13538C61C}"/>
                  </a:ext>
                </a:extLst>
              </p:cNvPr>
              <p:cNvSpPr/>
              <p:nvPr/>
            </p:nvSpPr>
            <p:spPr>
              <a:xfrm rot="5400000">
                <a:off x="2393261" y="2552199"/>
                <a:ext cx="447744" cy="874506"/>
              </a:xfrm>
              <a:prstGeom prst="round2SameRect">
                <a:avLst>
                  <a:gd name="adj1" fmla="val 11645"/>
                  <a:gd name="adj2"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US" sz="2400" dirty="0">
                  <a:solidFill>
                    <a:prstClr val="white"/>
                  </a:solidFill>
                  <a:latin typeface="Georgia"/>
                </a:endParaRPr>
              </a:p>
            </p:txBody>
          </p:sp>
          <p:sp>
            <p:nvSpPr>
              <p:cNvPr id="26" name="Rectangle 25">
                <a:extLst>
                  <a:ext uri="{FF2B5EF4-FFF2-40B4-BE49-F238E27FC236}">
                    <a16:creationId xmlns:a16="http://schemas.microsoft.com/office/drawing/2014/main" id="{7AF04AA8-7BAD-4570-B392-9D9602F1C2F6}"/>
                  </a:ext>
                </a:extLst>
              </p:cNvPr>
              <p:cNvSpPr/>
              <p:nvPr/>
            </p:nvSpPr>
            <p:spPr>
              <a:xfrm>
                <a:off x="2179881" y="2765579"/>
                <a:ext cx="874506" cy="447745"/>
              </a:xfrm>
              <a:prstGeom prst="rect">
                <a:avLst/>
              </a:prstGeom>
            </p:spPr>
            <p:txBody>
              <a:bodyPr wrap="square" lIns="0" tIns="0" rIns="0" bIns="0" anchor="ctr">
                <a:noAutofit/>
              </a:bodyPr>
              <a:lstStyle/>
              <a:p>
                <a:pPr algn="ctr" defTabSz="1219170">
                  <a:defRPr/>
                </a:pPr>
                <a:r>
                  <a:rPr lang="en-US" sz="2000" dirty="0">
                    <a:solidFill>
                      <a:prstClr val="white"/>
                    </a:solidFill>
                    <a:latin typeface="Georgia" panose="02040502050405020303" pitchFamily="18" charset="0"/>
                    <a:cs typeface="Calibri" panose="020F0502020204030204" pitchFamily="34" charset="0"/>
                  </a:rPr>
                  <a:t>Alarm</a:t>
                </a:r>
              </a:p>
            </p:txBody>
          </p:sp>
        </p:grpSp>
        <p:pic>
          <p:nvPicPr>
            <p:cNvPr id="35" name="Picture 34">
              <a:extLst>
                <a:ext uri="{FF2B5EF4-FFF2-40B4-BE49-F238E27FC236}">
                  <a16:creationId xmlns:a16="http://schemas.microsoft.com/office/drawing/2014/main" id="{FAF89782-E131-4673-96F1-DEC4A9C26C04}"/>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1269379" y="1153504"/>
              <a:ext cx="1034266" cy="2075592"/>
            </a:xfrm>
            <a:prstGeom prst="rect">
              <a:avLst/>
            </a:prstGeom>
          </p:spPr>
        </p:pic>
      </p:grpSp>
    </p:spTree>
    <p:extLst>
      <p:ext uri="{BB962C8B-B14F-4D97-AF65-F5344CB8AC3E}">
        <p14:creationId xmlns:p14="http://schemas.microsoft.com/office/powerpoint/2010/main" val="3303718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8"/>
                                        </p:tgtEl>
                                        <p:attrNameLst>
                                          <p:attrName>style.visibility</p:attrName>
                                        </p:attrNameLst>
                                      </p:cBhvr>
                                      <p:to>
                                        <p:strVal val="visible"/>
                                      </p:to>
                                    </p:set>
                                    <p:animEffect transition="in" filter="fade">
                                      <p:cBhvr>
                                        <p:cTn id="7" dur="500"/>
                                        <p:tgtEl>
                                          <p:spTgt spid="3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nodeType="withEffect">
                                  <p:stCondLst>
                                    <p:cond delay="0"/>
                                  </p:stCondLst>
                                  <p:childTnLst>
                                    <p:set>
                                      <p:cBhvr>
                                        <p:cTn id="12" dur="1" fill="hold">
                                          <p:stCondLst>
                                            <p:cond delay="0"/>
                                          </p:stCondLst>
                                        </p:cTn>
                                        <p:tgtEl>
                                          <p:spTgt spid="41"/>
                                        </p:tgtEl>
                                        <p:attrNameLst>
                                          <p:attrName>style.visibility</p:attrName>
                                        </p:attrNameLst>
                                      </p:cBhvr>
                                      <p:to>
                                        <p:strVal val="visible"/>
                                      </p:to>
                                    </p:set>
                                    <p:animEffect transition="in" filter="fade">
                                      <p:cBhvr>
                                        <p:cTn id="13" dur="500"/>
                                        <p:tgtEl>
                                          <p:spTgt spid="41"/>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39"/>
                                        </p:tgtEl>
                                        <p:attrNameLst>
                                          <p:attrName>style.visibility</p:attrName>
                                        </p:attrNameLst>
                                      </p:cBhvr>
                                      <p:to>
                                        <p:strVal val="visible"/>
                                      </p:to>
                                    </p:set>
                                    <p:animEffect transition="in" filter="fade">
                                      <p:cBhvr>
                                        <p:cTn id="18" dur="500"/>
                                        <p:tgtEl>
                                          <p:spTgt spid="39"/>
                                        </p:tgtEl>
                                      </p:cBhvr>
                                    </p:animEffect>
                                  </p:childTnLst>
                                </p:cTn>
                              </p:par>
                              <p:par>
                                <p:cTn id="19" presetID="10" presetClass="entr" presetSubtype="0" fill="hold" nodeType="withEffect">
                                  <p:stCondLst>
                                    <p:cond delay="0"/>
                                  </p:stCondLst>
                                  <p:childTnLst>
                                    <p:set>
                                      <p:cBhvr>
                                        <p:cTn id="20" dur="1" fill="hold">
                                          <p:stCondLst>
                                            <p:cond delay="0"/>
                                          </p:stCondLst>
                                        </p:cTn>
                                        <p:tgtEl>
                                          <p:spTgt spid="42"/>
                                        </p:tgtEl>
                                        <p:attrNameLst>
                                          <p:attrName>style.visibility</p:attrName>
                                        </p:attrNameLst>
                                      </p:cBhvr>
                                      <p:to>
                                        <p:strVal val="visible"/>
                                      </p:to>
                                    </p:set>
                                    <p:animEffect transition="in" filter="fade">
                                      <p:cBhvr>
                                        <p:cTn id="21" dur="500"/>
                                        <p:tgtEl>
                                          <p:spTgt spid="42"/>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6"/>
                                        </p:tgtEl>
                                        <p:attrNameLst>
                                          <p:attrName>style.visibility</p:attrName>
                                        </p:attrNameLst>
                                      </p:cBhvr>
                                      <p:to>
                                        <p:strVal val="visible"/>
                                      </p:to>
                                    </p:set>
                                    <p:animEffect transition="in" filter="fade">
                                      <p:cBhvr>
                                        <p:cTn id="24" dur="500"/>
                                        <p:tgtEl>
                                          <p:spTgt spid="36"/>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par>
                                <p:cTn id="30" presetID="10" presetClass="entr" presetSubtype="0" fill="hold" nodeType="with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par>
                                <p:cTn id="33" presetID="10" presetClass="entr" presetSubtype="0" fill="hold" nodeType="withEffect">
                                  <p:stCondLst>
                                    <p:cond delay="0"/>
                                  </p:stCondLst>
                                  <p:childTnLst>
                                    <p:set>
                                      <p:cBhvr>
                                        <p:cTn id="34" dur="1" fill="hold">
                                          <p:stCondLst>
                                            <p:cond delay="0"/>
                                          </p:stCondLst>
                                        </p:cTn>
                                        <p:tgtEl>
                                          <p:spTgt spid="40"/>
                                        </p:tgtEl>
                                        <p:attrNameLst>
                                          <p:attrName>style.visibility</p:attrName>
                                        </p:attrNameLst>
                                      </p:cBhvr>
                                      <p:to>
                                        <p:strVal val="visible"/>
                                      </p:to>
                                    </p:set>
                                    <p:animEffect transition="in" filter="fade">
                                      <p:cBhvr>
                                        <p:cTn id="35" dur="500"/>
                                        <p:tgtEl>
                                          <p:spTgt spid="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7" grpId="0" animBg="1"/>
      <p:bldP spid="14" grpId="0" animBg="1"/>
    </p:bldLst>
  </p:timing>
</p:sld>
</file>

<file path=ppt/slides/slide2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23C439-D8B7-48F6-B9CC-92F58896F675}"/>
              </a:ext>
            </a:extLst>
          </p:cNvPr>
          <p:cNvSpPr>
            <a:spLocks noGrp="1"/>
          </p:cNvSpPr>
          <p:nvPr>
            <p:ph type="title"/>
          </p:nvPr>
        </p:nvSpPr>
        <p:spPr/>
        <p:txBody>
          <a:bodyPr/>
          <a:lstStyle/>
          <a:p>
            <a:r>
              <a:rPr lang="en-CA" dirty="0"/>
              <a:t>Understanding daily scan </a:t>
            </a:r>
          </a:p>
        </p:txBody>
      </p:sp>
      <p:sp>
        <p:nvSpPr>
          <p:cNvPr id="4" name="Slide Number Placeholder 3">
            <a:extLst>
              <a:ext uri="{FF2B5EF4-FFF2-40B4-BE49-F238E27FC236}">
                <a16:creationId xmlns:a16="http://schemas.microsoft.com/office/drawing/2014/main" id="{E3039654-F11B-401E-B5D6-0EDD62246BE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885E78-1F86-4A3D-9EE1-B0103B1CEF15}" type="slidenum">
              <a:rPr kumimoji="0" lang="en-US" sz="1200" b="0" i="0" u="none" strike="noStrike" kern="1200" cap="none" spc="0" normalizeH="0" baseline="0" noProof="0" smtClean="0">
                <a:ln>
                  <a:noFill/>
                </a:ln>
                <a:solidFill>
                  <a:srgbClr val="000000"/>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a:ln>
                <a:noFill/>
              </a:ln>
              <a:solidFill>
                <a:srgbClr val="000000"/>
              </a:solidFill>
              <a:effectLst/>
              <a:uLnTx/>
              <a:uFillTx/>
              <a:latin typeface="Calibri" panose="020F0502020204030204"/>
              <a:ea typeface="+mn-ea"/>
              <a:cs typeface="+mn-cs"/>
            </a:endParaRPr>
          </a:p>
        </p:txBody>
      </p:sp>
      <p:pic>
        <p:nvPicPr>
          <p:cNvPr id="6" name="Picture 5">
            <a:extLst>
              <a:ext uri="{FF2B5EF4-FFF2-40B4-BE49-F238E27FC236}">
                <a16:creationId xmlns:a16="http://schemas.microsoft.com/office/drawing/2014/main" id="{EDE9D3A4-C050-47DF-8B2E-44CBD81EDB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0005" y="1751806"/>
            <a:ext cx="2349196" cy="4132901"/>
          </a:xfrm>
          <a:prstGeom prst="rect">
            <a:avLst/>
          </a:prstGeom>
        </p:spPr>
      </p:pic>
      <p:grpSp>
        <p:nvGrpSpPr>
          <p:cNvPr id="7" name="Group 6">
            <a:extLst>
              <a:ext uri="{FF2B5EF4-FFF2-40B4-BE49-F238E27FC236}">
                <a16:creationId xmlns:a16="http://schemas.microsoft.com/office/drawing/2014/main" id="{51A7F06E-E509-49A7-997B-73297FDCB4D9}"/>
              </a:ext>
            </a:extLst>
          </p:cNvPr>
          <p:cNvGrpSpPr/>
          <p:nvPr/>
        </p:nvGrpSpPr>
        <p:grpSpPr>
          <a:xfrm>
            <a:off x="4919267" y="1771877"/>
            <a:ext cx="6281264" cy="896975"/>
            <a:chOff x="4919266" y="1771875"/>
            <a:chExt cx="6281264" cy="896975"/>
          </a:xfrm>
        </p:grpSpPr>
        <p:sp>
          <p:nvSpPr>
            <p:cNvPr id="8" name="Rectangle: Rounded Corners 7">
              <a:extLst>
                <a:ext uri="{FF2B5EF4-FFF2-40B4-BE49-F238E27FC236}">
                  <a16:creationId xmlns:a16="http://schemas.microsoft.com/office/drawing/2014/main" id="{2644FB9E-F8C2-47BE-BE3F-04D5542CE141}"/>
                </a:ext>
              </a:extLst>
            </p:cNvPr>
            <p:cNvSpPr/>
            <p:nvPr/>
          </p:nvSpPr>
          <p:spPr>
            <a:xfrm>
              <a:off x="5318691" y="1771875"/>
              <a:ext cx="5881839" cy="896975"/>
            </a:xfrm>
            <a:prstGeom prst="roundRect">
              <a:avLst>
                <a:gd name="adj" fmla="val 7160"/>
              </a:avLst>
            </a:prstGeom>
            <a:solidFill>
              <a:sysClr val="window" lastClr="FFFFFF">
                <a:lumMod val="95000"/>
              </a:sysClr>
            </a:solidFill>
            <a:ln w="25400" cap="flat" cmpd="sng" algn="ctr">
              <a:noFill/>
              <a:prstDash val="solid"/>
            </a:ln>
            <a:effectLst/>
          </p:spPr>
          <p:txBody>
            <a:bodyPr lIns="288000" rIns="216000" rtlCol="0" anchor="ctr"/>
            <a:lstStyle/>
            <a:p>
              <a:pPr marL="0" marR="0" lvl="0" indent="0" algn="l" defTabSz="914377" rtl="0" eaLnBrk="1" fontAlgn="auto" latinLnBrk="0" hangingPunct="1">
                <a:lnSpc>
                  <a:spcPct val="100000"/>
                </a:lnSpc>
                <a:spcBef>
                  <a:spcPts val="0"/>
                </a:spcBef>
                <a:spcAft>
                  <a:spcPts val="600"/>
                </a:spcAft>
                <a:buClr>
                  <a:srgbClr val="009CDE"/>
                </a:buClr>
                <a:buSzTx/>
                <a:buFontTx/>
                <a:buNone/>
                <a:tabLst/>
                <a:defRPr/>
              </a:pPr>
              <a:r>
                <a:rPr kumimoji="0" lang="en-US" sz="1800" b="1" i="0" u="none" strike="noStrike" kern="0" cap="none" spc="0" normalizeH="0" baseline="0" noProof="0" dirty="0">
                  <a:ln>
                    <a:noFill/>
                  </a:ln>
                  <a:solidFill>
                    <a:srgbClr val="001389"/>
                  </a:solidFill>
                  <a:effectLst/>
                  <a:uLnTx/>
                  <a:uFillTx/>
                  <a:latin typeface="Georgia" panose="02040502050405020303" pitchFamily="18" charset="0"/>
                  <a:ea typeface="+mn-ea"/>
                  <a:cs typeface="Calibri" panose="020F0502020204030204" pitchFamily="34" charset="0"/>
                </a:rPr>
                <a:t>Current Glucose </a:t>
              </a:r>
              <a:r>
                <a:rPr kumimoji="0" lang="en-US" sz="1800" b="0" i="0" u="none" strike="noStrike" kern="0" cap="none" spc="0" normalizeH="0" baseline="0" noProof="0" dirty="0">
                  <a:ln>
                    <a:noFill/>
                  </a:ln>
                  <a:solidFill>
                    <a:srgbClr val="000000"/>
                  </a:solidFill>
                  <a:effectLst/>
                  <a:uLnTx/>
                  <a:uFillTx/>
                  <a:latin typeface="Georgia" panose="02040502050405020303" pitchFamily="18" charset="0"/>
                  <a:ea typeface="+mn-ea"/>
                  <a:cs typeface="Calibri" panose="020F0502020204030204" pitchFamily="34" charset="0"/>
                </a:rPr>
                <a:t>provides your patient with an accurate glucose reading</a:t>
              </a:r>
            </a:p>
          </p:txBody>
        </p:sp>
        <p:grpSp>
          <p:nvGrpSpPr>
            <p:cNvPr id="9" name="Group 8">
              <a:extLst>
                <a:ext uri="{FF2B5EF4-FFF2-40B4-BE49-F238E27FC236}">
                  <a16:creationId xmlns:a16="http://schemas.microsoft.com/office/drawing/2014/main" id="{25196E92-B8CE-445A-8D06-111536D84A0F}"/>
                </a:ext>
              </a:extLst>
            </p:cNvPr>
            <p:cNvGrpSpPr/>
            <p:nvPr/>
          </p:nvGrpSpPr>
          <p:grpSpPr>
            <a:xfrm>
              <a:off x="4919266" y="1918186"/>
              <a:ext cx="602926" cy="599180"/>
              <a:chOff x="1637662" y="1996038"/>
              <a:chExt cx="205600" cy="204322"/>
            </a:xfrm>
          </p:grpSpPr>
          <p:sp>
            <p:nvSpPr>
              <p:cNvPr id="10" name="Oval 9">
                <a:extLst>
                  <a:ext uri="{FF2B5EF4-FFF2-40B4-BE49-F238E27FC236}">
                    <a16:creationId xmlns:a16="http://schemas.microsoft.com/office/drawing/2014/main" id="{962E9690-054A-4CE3-9F0A-725A632FA32B}"/>
                  </a:ext>
                </a:extLst>
              </p:cNvPr>
              <p:cNvSpPr/>
              <p:nvPr/>
            </p:nvSpPr>
            <p:spPr>
              <a:xfrm>
                <a:off x="1639951" y="2003219"/>
                <a:ext cx="197142" cy="197141"/>
              </a:xfrm>
              <a:prstGeom prst="ellipse">
                <a:avLst/>
              </a:prstGeom>
              <a:solidFill>
                <a:srgbClr val="E95526"/>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Georgia"/>
                  <a:ea typeface="+mn-ea"/>
                  <a:cs typeface="Calibri" panose="020F0502020204030204" pitchFamily="34" charset="0"/>
                </a:endParaRPr>
              </a:p>
            </p:txBody>
          </p:sp>
          <p:sp>
            <p:nvSpPr>
              <p:cNvPr id="11" name="TextBox 10">
                <a:extLst>
                  <a:ext uri="{FF2B5EF4-FFF2-40B4-BE49-F238E27FC236}">
                    <a16:creationId xmlns:a16="http://schemas.microsoft.com/office/drawing/2014/main" id="{133EB445-1483-4186-B7CA-A5C9BF68C2A9}"/>
                  </a:ext>
                </a:extLst>
              </p:cNvPr>
              <p:cNvSpPr txBox="1"/>
              <p:nvPr/>
            </p:nvSpPr>
            <p:spPr>
              <a:xfrm>
                <a:off x="1637662" y="1996038"/>
                <a:ext cx="205600" cy="199410"/>
              </a:xfrm>
              <a:prstGeom prst="rect">
                <a:avLst/>
              </a:prstGeom>
              <a:noFill/>
            </p:spPr>
            <p:txBody>
              <a:bodyPr wrap="squar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a:t>
                </a:r>
              </a:p>
            </p:txBody>
          </p:sp>
        </p:grpSp>
      </p:grpSp>
      <p:grpSp>
        <p:nvGrpSpPr>
          <p:cNvPr id="12" name="Group 11">
            <a:extLst>
              <a:ext uri="{FF2B5EF4-FFF2-40B4-BE49-F238E27FC236}">
                <a16:creationId xmlns:a16="http://schemas.microsoft.com/office/drawing/2014/main" id="{145C0110-B858-4C3D-B3FF-93F35518F93D}"/>
              </a:ext>
            </a:extLst>
          </p:cNvPr>
          <p:cNvGrpSpPr/>
          <p:nvPr/>
        </p:nvGrpSpPr>
        <p:grpSpPr>
          <a:xfrm>
            <a:off x="4919267" y="2796394"/>
            <a:ext cx="6281264" cy="896975"/>
            <a:chOff x="4919266" y="2796392"/>
            <a:chExt cx="6281264" cy="896975"/>
          </a:xfrm>
        </p:grpSpPr>
        <p:sp>
          <p:nvSpPr>
            <p:cNvPr id="13" name="Rectangle: Rounded Corners 5">
              <a:extLst>
                <a:ext uri="{FF2B5EF4-FFF2-40B4-BE49-F238E27FC236}">
                  <a16:creationId xmlns:a16="http://schemas.microsoft.com/office/drawing/2014/main" id="{6DEC3F2D-9DB6-47EC-8875-E4189AB4FBB5}"/>
                </a:ext>
              </a:extLst>
            </p:cNvPr>
            <p:cNvSpPr/>
            <p:nvPr/>
          </p:nvSpPr>
          <p:spPr>
            <a:xfrm>
              <a:off x="5318691" y="2796392"/>
              <a:ext cx="5881839" cy="896975"/>
            </a:xfrm>
            <a:prstGeom prst="roundRect">
              <a:avLst>
                <a:gd name="adj" fmla="val 8253"/>
              </a:avLst>
            </a:prstGeom>
            <a:solidFill>
              <a:sysClr val="window" lastClr="FFFFFF">
                <a:lumMod val="95000"/>
              </a:sysClr>
            </a:solidFill>
            <a:ln w="25400" cap="flat" cmpd="sng" algn="ctr">
              <a:noFill/>
              <a:prstDash val="solid"/>
            </a:ln>
            <a:effectLst/>
          </p:spPr>
          <p:txBody>
            <a:bodyPr lIns="288000" rIns="21600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1389"/>
                  </a:solidFill>
                  <a:effectLst/>
                  <a:uLnTx/>
                  <a:uFillTx/>
                  <a:latin typeface="Georgia" panose="02040502050405020303" pitchFamily="18" charset="0"/>
                  <a:ea typeface="+mn-ea"/>
                  <a:cs typeface="Calibri" panose="020F0502020204030204" pitchFamily="34" charset="0"/>
                </a:rPr>
                <a:t>Glucose trend arrow </a:t>
              </a:r>
              <a:r>
                <a:rPr kumimoji="0" lang="en-US" sz="1800" b="0" i="0" u="none" strike="noStrike" kern="0" cap="none" spc="0" normalizeH="0" baseline="0" noProof="0" dirty="0">
                  <a:ln>
                    <a:noFill/>
                  </a:ln>
                  <a:solidFill>
                    <a:srgbClr val="000000"/>
                  </a:solidFill>
                  <a:effectLst/>
                  <a:uLnTx/>
                  <a:uFillTx/>
                  <a:latin typeface="Georgia" panose="02040502050405020303" pitchFamily="18" charset="0"/>
                  <a:ea typeface="+mn-ea"/>
                  <a:cs typeface="Calibri" panose="020F0502020204030204" pitchFamily="34" charset="0"/>
                </a:rPr>
                <a:t>shows your patients where their glucose is heading</a:t>
              </a:r>
            </a:p>
          </p:txBody>
        </p:sp>
        <p:grpSp>
          <p:nvGrpSpPr>
            <p:cNvPr id="14" name="Group 13">
              <a:extLst>
                <a:ext uri="{FF2B5EF4-FFF2-40B4-BE49-F238E27FC236}">
                  <a16:creationId xmlns:a16="http://schemas.microsoft.com/office/drawing/2014/main" id="{DABBE7F2-AA3A-4EAE-A1BA-E8ED11D53A52}"/>
                </a:ext>
              </a:extLst>
            </p:cNvPr>
            <p:cNvGrpSpPr/>
            <p:nvPr/>
          </p:nvGrpSpPr>
          <p:grpSpPr>
            <a:xfrm>
              <a:off x="4919266" y="2942702"/>
              <a:ext cx="602926" cy="599180"/>
              <a:chOff x="1637662" y="1996038"/>
              <a:chExt cx="205600" cy="204322"/>
            </a:xfrm>
          </p:grpSpPr>
          <p:sp>
            <p:nvSpPr>
              <p:cNvPr id="15" name="Oval 14">
                <a:extLst>
                  <a:ext uri="{FF2B5EF4-FFF2-40B4-BE49-F238E27FC236}">
                    <a16:creationId xmlns:a16="http://schemas.microsoft.com/office/drawing/2014/main" id="{D791624E-B071-42FE-9925-118BB306C575}"/>
                  </a:ext>
                </a:extLst>
              </p:cNvPr>
              <p:cNvSpPr/>
              <p:nvPr/>
            </p:nvSpPr>
            <p:spPr>
              <a:xfrm>
                <a:off x="1639951" y="2003219"/>
                <a:ext cx="197142" cy="197141"/>
              </a:xfrm>
              <a:prstGeom prst="ellipse">
                <a:avLst/>
              </a:prstGeom>
              <a:solidFill>
                <a:srgbClr val="E95526"/>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Georgia"/>
                  <a:ea typeface="+mn-ea"/>
                  <a:cs typeface="Calibri" panose="020F0502020204030204" pitchFamily="34" charset="0"/>
                </a:endParaRPr>
              </a:p>
            </p:txBody>
          </p:sp>
          <p:sp>
            <p:nvSpPr>
              <p:cNvPr id="16" name="TextBox 15">
                <a:extLst>
                  <a:ext uri="{FF2B5EF4-FFF2-40B4-BE49-F238E27FC236}">
                    <a16:creationId xmlns:a16="http://schemas.microsoft.com/office/drawing/2014/main" id="{952AC4E7-598A-4A9C-90D3-AC79A4B22662}"/>
                  </a:ext>
                </a:extLst>
              </p:cNvPr>
              <p:cNvSpPr txBox="1"/>
              <p:nvPr/>
            </p:nvSpPr>
            <p:spPr>
              <a:xfrm>
                <a:off x="1637662" y="1996038"/>
                <a:ext cx="205600" cy="199410"/>
              </a:xfrm>
              <a:prstGeom prst="rect">
                <a:avLst/>
              </a:prstGeom>
              <a:noFill/>
            </p:spPr>
            <p:txBody>
              <a:bodyPr wrap="squar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B</a:t>
                </a:r>
              </a:p>
            </p:txBody>
          </p:sp>
        </p:grpSp>
      </p:grpSp>
      <p:grpSp>
        <p:nvGrpSpPr>
          <p:cNvPr id="17" name="Group 16">
            <a:extLst>
              <a:ext uri="{FF2B5EF4-FFF2-40B4-BE49-F238E27FC236}">
                <a16:creationId xmlns:a16="http://schemas.microsoft.com/office/drawing/2014/main" id="{ED564FA9-A60C-4BBA-AF9C-D30C1229B132}"/>
              </a:ext>
            </a:extLst>
          </p:cNvPr>
          <p:cNvGrpSpPr/>
          <p:nvPr/>
        </p:nvGrpSpPr>
        <p:grpSpPr>
          <a:xfrm>
            <a:off x="4919267" y="4845429"/>
            <a:ext cx="6281264" cy="896975"/>
            <a:chOff x="4919266" y="4845427"/>
            <a:chExt cx="6281264" cy="896975"/>
          </a:xfrm>
        </p:grpSpPr>
        <p:sp>
          <p:nvSpPr>
            <p:cNvPr id="18" name="Rectangle: Rounded Corners 5">
              <a:extLst>
                <a:ext uri="{FF2B5EF4-FFF2-40B4-BE49-F238E27FC236}">
                  <a16:creationId xmlns:a16="http://schemas.microsoft.com/office/drawing/2014/main" id="{B9C28397-48D5-4204-AC56-6A24CD234CB5}"/>
                </a:ext>
              </a:extLst>
            </p:cNvPr>
            <p:cNvSpPr/>
            <p:nvPr/>
          </p:nvSpPr>
          <p:spPr>
            <a:xfrm>
              <a:off x="5318691" y="4845427"/>
              <a:ext cx="5881839" cy="896975"/>
            </a:xfrm>
            <a:prstGeom prst="roundRect">
              <a:avLst>
                <a:gd name="adj" fmla="val 7160"/>
              </a:avLst>
            </a:prstGeom>
            <a:solidFill>
              <a:sysClr val="window" lastClr="FFFFFF">
                <a:lumMod val="95000"/>
              </a:sysClr>
            </a:solidFill>
            <a:ln w="25400" cap="flat" cmpd="sng" algn="ctr">
              <a:noFill/>
              <a:prstDash val="solid"/>
            </a:ln>
            <a:effectLst/>
          </p:spPr>
          <p:txBody>
            <a:bodyPr lIns="288000" rIns="21600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1389"/>
                  </a:solidFill>
                  <a:effectLst/>
                  <a:uLnTx/>
                  <a:uFillTx/>
                  <a:latin typeface="Georgia" panose="02040502050405020303" pitchFamily="18" charset="0"/>
                  <a:ea typeface="+mn-ea"/>
                  <a:cs typeface="Calibri" panose="020F0502020204030204" pitchFamily="34" charset="0"/>
                </a:rPr>
                <a:t>Glucose message </a:t>
              </a:r>
              <a:r>
                <a:rPr kumimoji="0" lang="en-US" sz="1800" b="0" i="0" u="none" strike="noStrike" kern="0" cap="none" spc="0" normalizeH="0" baseline="0" noProof="0" dirty="0">
                  <a:ln>
                    <a:noFill/>
                  </a:ln>
                  <a:solidFill>
                    <a:srgbClr val="000000"/>
                  </a:solidFill>
                  <a:effectLst/>
                  <a:uLnTx/>
                  <a:uFillTx/>
                  <a:latin typeface="Georgia" panose="02040502050405020303" pitchFamily="18" charset="0"/>
                  <a:ea typeface="+mn-ea"/>
                  <a:cs typeface="Calibri" panose="020F0502020204030204" pitchFamily="34" charset="0"/>
                </a:rPr>
                <a:t>tells your patients if their glucose is in or out of target range</a:t>
              </a:r>
            </a:p>
          </p:txBody>
        </p:sp>
        <p:grpSp>
          <p:nvGrpSpPr>
            <p:cNvPr id="19" name="Group 18">
              <a:extLst>
                <a:ext uri="{FF2B5EF4-FFF2-40B4-BE49-F238E27FC236}">
                  <a16:creationId xmlns:a16="http://schemas.microsoft.com/office/drawing/2014/main" id="{02DC8878-E03D-4879-A8B1-0B75FA619392}"/>
                </a:ext>
              </a:extLst>
            </p:cNvPr>
            <p:cNvGrpSpPr/>
            <p:nvPr/>
          </p:nvGrpSpPr>
          <p:grpSpPr>
            <a:xfrm>
              <a:off x="4919266" y="4991738"/>
              <a:ext cx="602926" cy="599180"/>
              <a:chOff x="1637662" y="1996038"/>
              <a:chExt cx="205600" cy="204322"/>
            </a:xfrm>
          </p:grpSpPr>
          <p:sp>
            <p:nvSpPr>
              <p:cNvPr id="20" name="Oval 19">
                <a:extLst>
                  <a:ext uri="{FF2B5EF4-FFF2-40B4-BE49-F238E27FC236}">
                    <a16:creationId xmlns:a16="http://schemas.microsoft.com/office/drawing/2014/main" id="{A20E637E-F1D3-47D9-AC3E-AB44AE689FCC}"/>
                  </a:ext>
                </a:extLst>
              </p:cNvPr>
              <p:cNvSpPr/>
              <p:nvPr/>
            </p:nvSpPr>
            <p:spPr>
              <a:xfrm>
                <a:off x="1639951" y="2003219"/>
                <a:ext cx="197142" cy="197141"/>
              </a:xfrm>
              <a:prstGeom prst="ellipse">
                <a:avLst/>
              </a:prstGeom>
              <a:solidFill>
                <a:srgbClr val="E95526"/>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Georgia"/>
                  <a:ea typeface="+mn-ea"/>
                  <a:cs typeface="Calibri" panose="020F0502020204030204" pitchFamily="34" charset="0"/>
                </a:endParaRPr>
              </a:p>
            </p:txBody>
          </p:sp>
          <p:sp>
            <p:nvSpPr>
              <p:cNvPr id="21" name="TextBox 20">
                <a:extLst>
                  <a:ext uri="{FF2B5EF4-FFF2-40B4-BE49-F238E27FC236}">
                    <a16:creationId xmlns:a16="http://schemas.microsoft.com/office/drawing/2014/main" id="{9E96E27E-646A-46DB-8014-6B455FC0D6DF}"/>
                  </a:ext>
                </a:extLst>
              </p:cNvPr>
              <p:cNvSpPr txBox="1"/>
              <p:nvPr/>
            </p:nvSpPr>
            <p:spPr>
              <a:xfrm>
                <a:off x="1637662" y="1996038"/>
                <a:ext cx="205600" cy="199410"/>
              </a:xfrm>
              <a:prstGeom prst="rect">
                <a:avLst/>
              </a:prstGeom>
              <a:noFill/>
            </p:spPr>
            <p:txBody>
              <a:bodyPr wrap="squar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a:t>
                </a:r>
              </a:p>
            </p:txBody>
          </p:sp>
        </p:grpSp>
      </p:grpSp>
      <p:grpSp>
        <p:nvGrpSpPr>
          <p:cNvPr id="22" name="Group 21">
            <a:extLst>
              <a:ext uri="{FF2B5EF4-FFF2-40B4-BE49-F238E27FC236}">
                <a16:creationId xmlns:a16="http://schemas.microsoft.com/office/drawing/2014/main" id="{3747B233-96C9-438E-9C07-3692189009E2}"/>
              </a:ext>
            </a:extLst>
          </p:cNvPr>
          <p:cNvGrpSpPr/>
          <p:nvPr/>
        </p:nvGrpSpPr>
        <p:grpSpPr>
          <a:xfrm>
            <a:off x="4919267" y="3820911"/>
            <a:ext cx="6281264" cy="896975"/>
            <a:chOff x="4919266" y="3820910"/>
            <a:chExt cx="6281264" cy="896975"/>
          </a:xfrm>
        </p:grpSpPr>
        <p:sp>
          <p:nvSpPr>
            <p:cNvPr id="23" name="Rectangle: Rounded Corners 5">
              <a:extLst>
                <a:ext uri="{FF2B5EF4-FFF2-40B4-BE49-F238E27FC236}">
                  <a16:creationId xmlns:a16="http://schemas.microsoft.com/office/drawing/2014/main" id="{C95000FB-AD5C-40B4-98E2-8E750E8E7FB9}"/>
                </a:ext>
              </a:extLst>
            </p:cNvPr>
            <p:cNvSpPr/>
            <p:nvPr/>
          </p:nvSpPr>
          <p:spPr>
            <a:xfrm>
              <a:off x="5318691" y="3820910"/>
              <a:ext cx="5881839" cy="896975"/>
            </a:xfrm>
            <a:prstGeom prst="roundRect">
              <a:avLst>
                <a:gd name="adj" fmla="val 7160"/>
              </a:avLst>
            </a:prstGeom>
            <a:solidFill>
              <a:sysClr val="window" lastClr="FFFFFF">
                <a:lumMod val="95000"/>
              </a:sysClr>
            </a:solidFill>
            <a:ln w="25400" cap="flat" cmpd="sng" algn="ctr">
              <a:noFill/>
              <a:prstDash val="solid"/>
            </a:ln>
            <a:effectLst/>
          </p:spPr>
          <p:txBody>
            <a:bodyPr lIns="288000" rIns="216000" rtlCol="0" anchor="ctr"/>
            <a:lstStyle/>
            <a:p>
              <a:pPr marL="0" marR="0" lvl="0" indent="0" algn="l" defTabSz="914377" rtl="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a:ln>
                    <a:noFill/>
                  </a:ln>
                  <a:solidFill>
                    <a:srgbClr val="001389"/>
                  </a:solidFill>
                  <a:effectLst/>
                  <a:uLnTx/>
                  <a:uFillTx/>
                  <a:latin typeface="Georgia" panose="02040502050405020303" pitchFamily="18" charset="0"/>
                  <a:ea typeface="+mn-ea"/>
                  <a:cs typeface="Calibri" panose="020F0502020204030204" pitchFamily="34" charset="0"/>
                </a:rPr>
                <a:t>Glucose graph </a:t>
              </a:r>
              <a:r>
                <a:rPr kumimoji="0" lang="en-US" sz="1800" b="0" i="0" u="none" strike="noStrike" kern="0" cap="none" spc="0" normalizeH="0" baseline="0" noProof="0" dirty="0">
                  <a:ln>
                    <a:noFill/>
                  </a:ln>
                  <a:solidFill>
                    <a:srgbClr val="000000"/>
                  </a:solidFill>
                  <a:effectLst/>
                  <a:uLnTx/>
                  <a:uFillTx/>
                  <a:latin typeface="Georgia" panose="02040502050405020303" pitchFamily="18" charset="0"/>
                  <a:ea typeface="+mn-ea"/>
                  <a:cs typeface="Calibri" panose="020F0502020204030204" pitchFamily="34" charset="0"/>
                </a:rPr>
                <a:t>shows your patients an 8-hour history of their glucose levels</a:t>
              </a:r>
            </a:p>
          </p:txBody>
        </p:sp>
        <p:grpSp>
          <p:nvGrpSpPr>
            <p:cNvPr id="24" name="Group 23">
              <a:extLst>
                <a:ext uri="{FF2B5EF4-FFF2-40B4-BE49-F238E27FC236}">
                  <a16:creationId xmlns:a16="http://schemas.microsoft.com/office/drawing/2014/main" id="{66C0189F-1BF5-4568-B7FE-FD41CC773282}"/>
                </a:ext>
              </a:extLst>
            </p:cNvPr>
            <p:cNvGrpSpPr/>
            <p:nvPr/>
          </p:nvGrpSpPr>
          <p:grpSpPr>
            <a:xfrm>
              <a:off x="4919266" y="3992459"/>
              <a:ext cx="602926" cy="599180"/>
              <a:chOff x="1637662" y="1996038"/>
              <a:chExt cx="205600" cy="204322"/>
            </a:xfrm>
          </p:grpSpPr>
          <p:sp>
            <p:nvSpPr>
              <p:cNvPr id="25" name="Oval 24">
                <a:extLst>
                  <a:ext uri="{FF2B5EF4-FFF2-40B4-BE49-F238E27FC236}">
                    <a16:creationId xmlns:a16="http://schemas.microsoft.com/office/drawing/2014/main" id="{F9C6D0CA-B76C-4E88-A9D4-5E1CE8076E59}"/>
                  </a:ext>
                </a:extLst>
              </p:cNvPr>
              <p:cNvSpPr/>
              <p:nvPr/>
            </p:nvSpPr>
            <p:spPr>
              <a:xfrm>
                <a:off x="1639951" y="2003219"/>
                <a:ext cx="197142" cy="197141"/>
              </a:xfrm>
              <a:prstGeom prst="ellipse">
                <a:avLst/>
              </a:prstGeom>
              <a:solidFill>
                <a:srgbClr val="E95526"/>
              </a:solidFill>
              <a:ln w="25400" cap="flat" cmpd="sng" algn="ctr">
                <a:noFill/>
                <a:prstDash val="solid"/>
              </a:ln>
              <a:effectLst/>
            </p:spPr>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3200" b="0" i="0" u="none" strike="noStrike" kern="0" cap="none" spc="0" normalizeH="0" baseline="0" noProof="0">
                  <a:ln>
                    <a:noFill/>
                  </a:ln>
                  <a:solidFill>
                    <a:prstClr val="white"/>
                  </a:solidFill>
                  <a:effectLst/>
                  <a:uLnTx/>
                  <a:uFillTx/>
                  <a:latin typeface="Georgia"/>
                  <a:ea typeface="+mn-ea"/>
                  <a:cs typeface="Calibri" panose="020F0502020204030204" pitchFamily="34" charset="0"/>
                </a:endParaRPr>
              </a:p>
            </p:txBody>
          </p:sp>
          <p:sp>
            <p:nvSpPr>
              <p:cNvPr id="26" name="TextBox 25">
                <a:extLst>
                  <a:ext uri="{FF2B5EF4-FFF2-40B4-BE49-F238E27FC236}">
                    <a16:creationId xmlns:a16="http://schemas.microsoft.com/office/drawing/2014/main" id="{581665E8-2E66-4BD9-A012-E42C714E57FC}"/>
                  </a:ext>
                </a:extLst>
              </p:cNvPr>
              <p:cNvSpPr txBox="1"/>
              <p:nvPr/>
            </p:nvSpPr>
            <p:spPr>
              <a:xfrm>
                <a:off x="1637662" y="1996038"/>
                <a:ext cx="205600" cy="199410"/>
              </a:xfrm>
              <a:prstGeom prst="rect">
                <a:avLst/>
              </a:prstGeom>
              <a:noFill/>
            </p:spPr>
            <p:txBody>
              <a:bodyPr wrap="squar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a:t>
                </a:r>
              </a:p>
            </p:txBody>
          </p:sp>
        </p:grpSp>
      </p:grpSp>
      <p:grpSp>
        <p:nvGrpSpPr>
          <p:cNvPr id="27" name="Group 26">
            <a:extLst>
              <a:ext uri="{FF2B5EF4-FFF2-40B4-BE49-F238E27FC236}">
                <a16:creationId xmlns:a16="http://schemas.microsoft.com/office/drawing/2014/main" id="{6D0694C7-FD30-4410-9749-155C2E23DE0C}"/>
              </a:ext>
            </a:extLst>
          </p:cNvPr>
          <p:cNvGrpSpPr/>
          <p:nvPr/>
        </p:nvGrpSpPr>
        <p:grpSpPr>
          <a:xfrm>
            <a:off x="818527" y="1907022"/>
            <a:ext cx="1028987" cy="1015929"/>
            <a:chOff x="1241604" y="1324628"/>
            <a:chExt cx="771740" cy="761946"/>
          </a:xfrm>
        </p:grpSpPr>
        <p:sp>
          <p:nvSpPr>
            <p:cNvPr id="28" name="TextBox 27">
              <a:extLst>
                <a:ext uri="{FF2B5EF4-FFF2-40B4-BE49-F238E27FC236}">
                  <a16:creationId xmlns:a16="http://schemas.microsoft.com/office/drawing/2014/main" id="{365C2801-D5BC-4E40-9E4F-956206564F77}"/>
                </a:ext>
              </a:extLst>
            </p:cNvPr>
            <p:cNvSpPr txBox="1"/>
            <p:nvPr/>
          </p:nvSpPr>
          <p:spPr>
            <a:xfrm>
              <a:off x="1241604" y="1324628"/>
              <a:ext cx="589488" cy="321867"/>
            </a:xfrm>
            <a:prstGeom prst="rect">
              <a:avLst/>
            </a:prstGeom>
            <a:noFill/>
          </p:spPr>
          <p:txBody>
            <a:bodyPr wrap="none" rtlCol="0" anchor="ctr">
              <a:spAutoFit/>
            </a:bodyPr>
            <a:lstStyle/>
            <a:p>
              <a:pPr marL="0" marR="0" lvl="0" indent="0" algn="l" defTabSz="914377" rtl="0" eaLnBrk="1" fontAlgn="auto" latinLnBrk="0" hangingPunct="1">
                <a:lnSpc>
                  <a:spcPts val="1333"/>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Glucose</a:t>
              </a:r>
              <a:b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message</a:t>
              </a:r>
            </a:p>
          </p:txBody>
        </p:sp>
        <p:cxnSp>
          <p:nvCxnSpPr>
            <p:cNvPr id="29" name="Straight Connector 28">
              <a:extLst>
                <a:ext uri="{FF2B5EF4-FFF2-40B4-BE49-F238E27FC236}">
                  <a16:creationId xmlns:a16="http://schemas.microsoft.com/office/drawing/2014/main" id="{96BEE37A-D754-422D-889C-5E6A6E0445B4}"/>
                </a:ext>
              </a:extLst>
            </p:cNvPr>
            <p:cNvCxnSpPr>
              <a:cxnSpLocks/>
            </p:cNvCxnSpPr>
            <p:nvPr/>
          </p:nvCxnSpPr>
          <p:spPr>
            <a:xfrm>
              <a:off x="1728118" y="1669975"/>
              <a:ext cx="139921" cy="210281"/>
            </a:xfrm>
            <a:prstGeom prst="line">
              <a:avLst/>
            </a:prstGeom>
            <a:ln w="41275" cap="rnd">
              <a:solidFill>
                <a:srgbClr val="F57820"/>
              </a:solidFill>
              <a:prstDash val="sysDot"/>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8A4D38F1-E701-4FB1-9410-3B7DA24DD85B}"/>
                </a:ext>
              </a:extLst>
            </p:cNvPr>
            <p:cNvGrpSpPr/>
            <p:nvPr/>
          </p:nvGrpSpPr>
          <p:grpSpPr>
            <a:xfrm>
              <a:off x="1728118" y="1740326"/>
              <a:ext cx="285226" cy="346248"/>
              <a:chOff x="1325270" y="1740326"/>
              <a:chExt cx="285226" cy="346248"/>
            </a:xfrm>
          </p:grpSpPr>
          <p:sp>
            <p:nvSpPr>
              <p:cNvPr id="31" name="Oval 30">
                <a:extLst>
                  <a:ext uri="{FF2B5EF4-FFF2-40B4-BE49-F238E27FC236}">
                    <a16:creationId xmlns:a16="http://schemas.microsoft.com/office/drawing/2014/main" id="{52B2DA30-45F8-4E23-B5D1-B6857C9A9789}"/>
                  </a:ext>
                </a:extLst>
              </p:cNvPr>
              <p:cNvSpPr/>
              <p:nvPr/>
            </p:nvSpPr>
            <p:spPr>
              <a:xfrm>
                <a:off x="1328445" y="1778466"/>
                <a:ext cx="273492" cy="273492"/>
              </a:xfrm>
              <a:prstGeom prst="ellipse">
                <a:avLst/>
              </a:prstGeom>
              <a:solidFill>
                <a:srgbClr val="F5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2" name="TextBox 31">
                <a:extLst>
                  <a:ext uri="{FF2B5EF4-FFF2-40B4-BE49-F238E27FC236}">
                    <a16:creationId xmlns:a16="http://schemas.microsoft.com/office/drawing/2014/main" id="{989F3F85-7AD5-49B8-BE4C-111EDBC8A2C6}"/>
                  </a:ext>
                </a:extLst>
              </p:cNvPr>
              <p:cNvSpPr txBox="1"/>
              <p:nvPr/>
            </p:nvSpPr>
            <p:spPr>
              <a:xfrm>
                <a:off x="1325270" y="1740326"/>
                <a:ext cx="285226" cy="346248"/>
              </a:xfrm>
              <a:prstGeom prst="rect">
                <a:avLst/>
              </a:prstGeom>
              <a:noFill/>
            </p:spPr>
            <p:txBody>
              <a:bodyPr wrap="squar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D</a:t>
                </a:r>
              </a:p>
            </p:txBody>
          </p:sp>
        </p:grpSp>
      </p:grpSp>
      <p:grpSp>
        <p:nvGrpSpPr>
          <p:cNvPr id="33" name="Group 32">
            <a:extLst>
              <a:ext uri="{FF2B5EF4-FFF2-40B4-BE49-F238E27FC236}">
                <a16:creationId xmlns:a16="http://schemas.microsoft.com/office/drawing/2014/main" id="{4582B4F3-E268-46D9-A698-D7DFEF8ED76B}"/>
              </a:ext>
            </a:extLst>
          </p:cNvPr>
          <p:cNvGrpSpPr/>
          <p:nvPr/>
        </p:nvGrpSpPr>
        <p:grpSpPr>
          <a:xfrm>
            <a:off x="812617" y="2705059"/>
            <a:ext cx="1439273" cy="571490"/>
            <a:chOff x="1119989" y="1965198"/>
            <a:chExt cx="1079455" cy="428617"/>
          </a:xfrm>
        </p:grpSpPr>
        <p:cxnSp>
          <p:nvCxnSpPr>
            <p:cNvPr id="34" name="Straight Connector 33">
              <a:extLst>
                <a:ext uri="{FF2B5EF4-FFF2-40B4-BE49-F238E27FC236}">
                  <a16:creationId xmlns:a16="http://schemas.microsoft.com/office/drawing/2014/main" id="{61CB59CB-73B2-4729-92A8-4618B43FDF68}"/>
                </a:ext>
              </a:extLst>
            </p:cNvPr>
            <p:cNvCxnSpPr>
              <a:cxnSpLocks/>
            </p:cNvCxnSpPr>
            <p:nvPr/>
          </p:nvCxnSpPr>
          <p:spPr>
            <a:xfrm>
              <a:off x="1634832" y="2166881"/>
              <a:ext cx="505823" cy="0"/>
            </a:xfrm>
            <a:prstGeom prst="line">
              <a:avLst/>
            </a:prstGeom>
            <a:ln w="41275" cap="rnd">
              <a:solidFill>
                <a:srgbClr val="F57820"/>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D337372-A9D7-4E5A-B9E1-C1CFFA81D871}"/>
                </a:ext>
              </a:extLst>
            </p:cNvPr>
            <p:cNvSpPr txBox="1"/>
            <p:nvPr/>
          </p:nvSpPr>
          <p:spPr>
            <a:xfrm>
              <a:off x="1119989" y="2071948"/>
              <a:ext cx="534762" cy="321867"/>
            </a:xfrm>
            <a:prstGeom prst="rect">
              <a:avLst/>
            </a:prstGeom>
            <a:noFill/>
          </p:spPr>
          <p:txBody>
            <a:bodyPr wrap="none" rtlCol="0" anchor="ctr">
              <a:spAutoFit/>
            </a:bodyPr>
            <a:lstStyle/>
            <a:p>
              <a:pPr marL="0" marR="0" lvl="0" indent="0" algn="l" defTabSz="914377" rtl="0" eaLnBrk="1" fontAlgn="auto" latinLnBrk="0" hangingPunct="1">
                <a:lnSpc>
                  <a:spcPts val="1333"/>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Current</a:t>
              </a:r>
              <a:b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glucose</a:t>
              </a:r>
            </a:p>
          </p:txBody>
        </p:sp>
        <p:grpSp>
          <p:nvGrpSpPr>
            <p:cNvPr id="36" name="Group 35">
              <a:extLst>
                <a:ext uri="{FF2B5EF4-FFF2-40B4-BE49-F238E27FC236}">
                  <a16:creationId xmlns:a16="http://schemas.microsoft.com/office/drawing/2014/main" id="{E06B7670-23E4-473A-B594-6676C4F6395A}"/>
                </a:ext>
              </a:extLst>
            </p:cNvPr>
            <p:cNvGrpSpPr/>
            <p:nvPr/>
          </p:nvGrpSpPr>
          <p:grpSpPr>
            <a:xfrm>
              <a:off x="1914218" y="1965198"/>
              <a:ext cx="285226" cy="346248"/>
              <a:chOff x="1511370" y="1965198"/>
              <a:chExt cx="285226" cy="346248"/>
            </a:xfrm>
          </p:grpSpPr>
          <p:sp>
            <p:nvSpPr>
              <p:cNvPr id="37" name="Oval 36">
                <a:extLst>
                  <a:ext uri="{FF2B5EF4-FFF2-40B4-BE49-F238E27FC236}">
                    <a16:creationId xmlns:a16="http://schemas.microsoft.com/office/drawing/2014/main" id="{3AC2FE21-B53A-468B-B275-1883BD32FE20}"/>
                  </a:ext>
                </a:extLst>
              </p:cNvPr>
              <p:cNvSpPr/>
              <p:nvPr/>
            </p:nvSpPr>
            <p:spPr>
              <a:xfrm>
                <a:off x="1521269" y="2030135"/>
                <a:ext cx="273492" cy="273492"/>
              </a:xfrm>
              <a:prstGeom prst="ellipse">
                <a:avLst/>
              </a:prstGeom>
              <a:solidFill>
                <a:srgbClr val="F5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38" name="TextBox 37">
                <a:extLst>
                  <a:ext uri="{FF2B5EF4-FFF2-40B4-BE49-F238E27FC236}">
                    <a16:creationId xmlns:a16="http://schemas.microsoft.com/office/drawing/2014/main" id="{38D95FB2-3171-4734-A7AB-47E500C79E81}"/>
                  </a:ext>
                </a:extLst>
              </p:cNvPr>
              <p:cNvSpPr txBox="1"/>
              <p:nvPr/>
            </p:nvSpPr>
            <p:spPr>
              <a:xfrm>
                <a:off x="1511370" y="1965198"/>
                <a:ext cx="285226" cy="346248"/>
              </a:xfrm>
              <a:prstGeom prst="rect">
                <a:avLst/>
              </a:prstGeom>
              <a:noFill/>
            </p:spPr>
            <p:txBody>
              <a:bodyPr wrap="squar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A</a:t>
                </a:r>
              </a:p>
            </p:txBody>
          </p:sp>
        </p:grpSp>
      </p:grpSp>
      <p:grpSp>
        <p:nvGrpSpPr>
          <p:cNvPr id="39" name="Group 38">
            <a:extLst>
              <a:ext uri="{FF2B5EF4-FFF2-40B4-BE49-F238E27FC236}">
                <a16:creationId xmlns:a16="http://schemas.microsoft.com/office/drawing/2014/main" id="{79973809-763D-4B96-B48A-7B9DFD71F359}"/>
              </a:ext>
            </a:extLst>
          </p:cNvPr>
          <p:cNvGrpSpPr/>
          <p:nvPr/>
        </p:nvGrpSpPr>
        <p:grpSpPr>
          <a:xfrm>
            <a:off x="2970764" y="2096963"/>
            <a:ext cx="1606643" cy="1063377"/>
            <a:chOff x="2900087" y="1317272"/>
            <a:chExt cx="1204982" cy="797532"/>
          </a:xfrm>
        </p:grpSpPr>
        <p:cxnSp>
          <p:nvCxnSpPr>
            <p:cNvPr id="40" name="Straight Connector 39">
              <a:extLst>
                <a:ext uri="{FF2B5EF4-FFF2-40B4-BE49-F238E27FC236}">
                  <a16:creationId xmlns:a16="http://schemas.microsoft.com/office/drawing/2014/main" id="{99DC1CDF-53BC-4163-BD44-4DD07199C044}"/>
                </a:ext>
              </a:extLst>
            </p:cNvPr>
            <p:cNvCxnSpPr>
              <a:cxnSpLocks/>
            </p:cNvCxnSpPr>
            <p:nvPr/>
          </p:nvCxnSpPr>
          <p:spPr>
            <a:xfrm flipV="1">
              <a:off x="3053517" y="1589149"/>
              <a:ext cx="307656" cy="341987"/>
            </a:xfrm>
            <a:prstGeom prst="line">
              <a:avLst/>
            </a:prstGeom>
            <a:ln w="41275" cap="rnd">
              <a:solidFill>
                <a:srgbClr val="F57820"/>
              </a:solidFill>
              <a:prstDash val="sysDot"/>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DA186AB-76BF-4644-928C-AAF1352CCC38}"/>
                </a:ext>
              </a:extLst>
            </p:cNvPr>
            <p:cNvSpPr txBox="1"/>
            <p:nvPr/>
          </p:nvSpPr>
          <p:spPr>
            <a:xfrm>
              <a:off x="3298999" y="1317272"/>
              <a:ext cx="806070" cy="321867"/>
            </a:xfrm>
            <a:prstGeom prst="rect">
              <a:avLst/>
            </a:prstGeom>
            <a:noFill/>
          </p:spPr>
          <p:txBody>
            <a:bodyPr wrap="square" rtlCol="0" anchor="ctr">
              <a:spAutoFit/>
            </a:bodyPr>
            <a:lstStyle/>
            <a:p>
              <a:pPr marL="0" marR="0" lvl="0" indent="0" algn="l" defTabSz="914377" rtl="0" eaLnBrk="1" fontAlgn="auto" latinLnBrk="0" hangingPunct="1">
                <a:lnSpc>
                  <a:spcPts val="1333"/>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Glucose</a:t>
              </a:r>
              <a:b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trend arrow</a:t>
              </a:r>
            </a:p>
          </p:txBody>
        </p:sp>
        <p:grpSp>
          <p:nvGrpSpPr>
            <p:cNvPr id="42" name="Group 41">
              <a:extLst>
                <a:ext uri="{FF2B5EF4-FFF2-40B4-BE49-F238E27FC236}">
                  <a16:creationId xmlns:a16="http://schemas.microsoft.com/office/drawing/2014/main" id="{C1450458-166C-4A17-ABE9-E6F5F4285635}"/>
                </a:ext>
              </a:extLst>
            </p:cNvPr>
            <p:cNvGrpSpPr/>
            <p:nvPr/>
          </p:nvGrpSpPr>
          <p:grpSpPr>
            <a:xfrm>
              <a:off x="2900087" y="1768556"/>
              <a:ext cx="285226" cy="346248"/>
              <a:chOff x="2520284" y="1981427"/>
              <a:chExt cx="285226" cy="346248"/>
            </a:xfrm>
          </p:grpSpPr>
          <p:sp>
            <p:nvSpPr>
              <p:cNvPr id="43" name="Oval 42">
                <a:extLst>
                  <a:ext uri="{FF2B5EF4-FFF2-40B4-BE49-F238E27FC236}">
                    <a16:creationId xmlns:a16="http://schemas.microsoft.com/office/drawing/2014/main" id="{0F215629-A2C3-4349-BB93-40EFE22C977B}"/>
                  </a:ext>
                </a:extLst>
              </p:cNvPr>
              <p:cNvSpPr/>
              <p:nvPr/>
            </p:nvSpPr>
            <p:spPr>
              <a:xfrm>
                <a:off x="2528071" y="2030135"/>
                <a:ext cx="273492" cy="273492"/>
              </a:xfrm>
              <a:prstGeom prst="ellipse">
                <a:avLst/>
              </a:prstGeom>
              <a:solidFill>
                <a:srgbClr val="F5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44" name="TextBox 43">
                <a:extLst>
                  <a:ext uri="{FF2B5EF4-FFF2-40B4-BE49-F238E27FC236}">
                    <a16:creationId xmlns:a16="http://schemas.microsoft.com/office/drawing/2014/main" id="{A3CB5211-40C3-4FD1-A715-E5EF7CFC14F9}"/>
                  </a:ext>
                </a:extLst>
              </p:cNvPr>
              <p:cNvSpPr txBox="1"/>
              <p:nvPr/>
            </p:nvSpPr>
            <p:spPr>
              <a:xfrm>
                <a:off x="2520284" y="1981427"/>
                <a:ext cx="285226" cy="346248"/>
              </a:xfrm>
              <a:prstGeom prst="rect">
                <a:avLst/>
              </a:prstGeom>
              <a:noFill/>
            </p:spPr>
            <p:txBody>
              <a:bodyPr wrap="squar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B</a:t>
                </a:r>
              </a:p>
            </p:txBody>
          </p:sp>
        </p:grpSp>
      </p:grpSp>
      <p:grpSp>
        <p:nvGrpSpPr>
          <p:cNvPr id="45" name="Group 44">
            <a:extLst>
              <a:ext uri="{FF2B5EF4-FFF2-40B4-BE49-F238E27FC236}">
                <a16:creationId xmlns:a16="http://schemas.microsoft.com/office/drawing/2014/main" id="{90B27D23-1DE4-4D87-B21E-42C6326CC7AF}"/>
              </a:ext>
            </a:extLst>
          </p:cNvPr>
          <p:cNvGrpSpPr/>
          <p:nvPr/>
        </p:nvGrpSpPr>
        <p:grpSpPr>
          <a:xfrm>
            <a:off x="805819" y="4180759"/>
            <a:ext cx="1133891" cy="863833"/>
            <a:chOff x="1473645" y="2587612"/>
            <a:chExt cx="850418" cy="647874"/>
          </a:xfrm>
        </p:grpSpPr>
        <p:cxnSp>
          <p:nvCxnSpPr>
            <p:cNvPr id="46" name="Straight Connector 45">
              <a:extLst>
                <a:ext uri="{FF2B5EF4-FFF2-40B4-BE49-F238E27FC236}">
                  <a16:creationId xmlns:a16="http://schemas.microsoft.com/office/drawing/2014/main" id="{9CC23F26-9526-4FBA-9C66-A03DF7A5728B}"/>
                </a:ext>
              </a:extLst>
            </p:cNvPr>
            <p:cNvCxnSpPr>
              <a:cxnSpLocks/>
            </p:cNvCxnSpPr>
            <p:nvPr/>
          </p:nvCxnSpPr>
          <p:spPr>
            <a:xfrm flipV="1">
              <a:off x="1969690" y="2760737"/>
              <a:ext cx="197258" cy="184667"/>
            </a:xfrm>
            <a:prstGeom prst="line">
              <a:avLst/>
            </a:prstGeom>
            <a:ln w="41275" cap="rnd">
              <a:solidFill>
                <a:srgbClr val="F57820"/>
              </a:solidFill>
              <a:prstDash val="sysDot"/>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1A208A8-691B-4DA3-9430-C1CE687226D9}"/>
                </a:ext>
              </a:extLst>
            </p:cNvPr>
            <p:cNvSpPr txBox="1"/>
            <p:nvPr/>
          </p:nvSpPr>
          <p:spPr>
            <a:xfrm>
              <a:off x="1473645" y="2913619"/>
              <a:ext cx="607423" cy="321867"/>
            </a:xfrm>
            <a:prstGeom prst="rect">
              <a:avLst/>
            </a:prstGeom>
            <a:noFill/>
          </p:spPr>
          <p:txBody>
            <a:bodyPr wrap="square" rtlCol="0" anchor="ctr">
              <a:spAutoFit/>
            </a:bodyPr>
            <a:lstStyle/>
            <a:p>
              <a:pPr marL="0" marR="0" lvl="0" indent="0" algn="l" defTabSz="914377" rtl="0" eaLnBrk="1" fontAlgn="auto" latinLnBrk="0" hangingPunct="1">
                <a:lnSpc>
                  <a:spcPts val="1333"/>
                </a:lnSpc>
                <a:spcBef>
                  <a:spcPts val="0"/>
                </a:spcBef>
                <a:spcAft>
                  <a:spcPts val="0"/>
                </a:spcAft>
                <a:buClrTx/>
                <a:buSzTx/>
                <a:buFontTx/>
                <a:buNone/>
                <a:tabLst/>
                <a:defRPr/>
              </a:pP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Glucose</a:t>
              </a:r>
              <a:b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br>
              <a:r>
                <a:rPr kumimoji="0" lang="en-US" sz="1333"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graph</a:t>
              </a:r>
            </a:p>
          </p:txBody>
        </p:sp>
        <p:grpSp>
          <p:nvGrpSpPr>
            <p:cNvPr id="48" name="Group 47">
              <a:extLst>
                <a:ext uri="{FF2B5EF4-FFF2-40B4-BE49-F238E27FC236}">
                  <a16:creationId xmlns:a16="http://schemas.microsoft.com/office/drawing/2014/main" id="{153C2CB1-CC43-4221-B9C0-663E04CDDE25}"/>
                </a:ext>
              </a:extLst>
            </p:cNvPr>
            <p:cNvGrpSpPr/>
            <p:nvPr/>
          </p:nvGrpSpPr>
          <p:grpSpPr>
            <a:xfrm>
              <a:off x="2028497" y="2587612"/>
              <a:ext cx="295566" cy="346248"/>
              <a:chOff x="1625649" y="2587612"/>
              <a:chExt cx="295566" cy="346248"/>
            </a:xfrm>
          </p:grpSpPr>
          <p:sp>
            <p:nvSpPr>
              <p:cNvPr id="49" name="Oval 48">
                <a:extLst>
                  <a:ext uri="{FF2B5EF4-FFF2-40B4-BE49-F238E27FC236}">
                    <a16:creationId xmlns:a16="http://schemas.microsoft.com/office/drawing/2014/main" id="{CCC03365-F972-4A41-844F-310140102D47}"/>
                  </a:ext>
                </a:extLst>
              </p:cNvPr>
              <p:cNvSpPr/>
              <p:nvPr/>
            </p:nvSpPr>
            <p:spPr>
              <a:xfrm>
                <a:off x="1647723" y="2625754"/>
                <a:ext cx="273492" cy="273492"/>
              </a:xfrm>
              <a:prstGeom prst="ellipse">
                <a:avLst/>
              </a:prstGeom>
              <a:solidFill>
                <a:srgbClr val="F5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srgbClr val="FFFFFF"/>
                  </a:solidFill>
                  <a:effectLst/>
                  <a:uLnTx/>
                  <a:uFillTx/>
                  <a:latin typeface="Calibri" panose="020F0502020204030204" pitchFamily="34" charset="0"/>
                  <a:ea typeface="+mn-ea"/>
                  <a:cs typeface="Calibri" panose="020F0502020204030204" pitchFamily="34" charset="0"/>
                </a:endParaRPr>
              </a:p>
            </p:txBody>
          </p:sp>
          <p:sp>
            <p:nvSpPr>
              <p:cNvPr id="50" name="TextBox 49">
                <a:extLst>
                  <a:ext uri="{FF2B5EF4-FFF2-40B4-BE49-F238E27FC236}">
                    <a16:creationId xmlns:a16="http://schemas.microsoft.com/office/drawing/2014/main" id="{93AAD6E9-1ADE-458C-B933-9C9CE0EBEE70}"/>
                  </a:ext>
                </a:extLst>
              </p:cNvPr>
              <p:cNvSpPr txBox="1"/>
              <p:nvPr/>
            </p:nvSpPr>
            <p:spPr>
              <a:xfrm>
                <a:off x="1625649" y="2587612"/>
                <a:ext cx="285226" cy="346248"/>
              </a:xfrm>
              <a:prstGeom prst="rect">
                <a:avLst/>
              </a:prstGeom>
              <a:noFill/>
            </p:spPr>
            <p:txBody>
              <a:bodyPr wrap="square" rtlCol="0" anchor="ctr">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Calibri" panose="020F0502020204030204" pitchFamily="34" charset="0"/>
                    <a:ea typeface="+mn-ea"/>
                    <a:cs typeface="Calibri" panose="020F0502020204030204" pitchFamily="34" charset="0"/>
                  </a:rPr>
                  <a:t>C</a:t>
                </a:r>
              </a:p>
            </p:txBody>
          </p:sp>
        </p:grpSp>
      </p:grpSp>
    </p:spTree>
    <p:extLst>
      <p:ext uri="{BB962C8B-B14F-4D97-AF65-F5344CB8AC3E}">
        <p14:creationId xmlns:p14="http://schemas.microsoft.com/office/powerpoint/2010/main" val="1616349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down)">
                                      <p:cBhvr>
                                        <p:cTn id="14" dur="500"/>
                                        <p:tgtEl>
                                          <p:spTgt spid="39"/>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right)">
                                      <p:cBhvr>
                                        <p:cTn id="21" dur="500"/>
                                        <p:tgtEl>
                                          <p:spTgt spid="45"/>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1500"/>
                            </p:stCondLst>
                            <p:childTnLst>
                              <p:par>
                                <p:cTn id="26" presetID="22" presetClass="entr" presetSubtype="2"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idx="4294967295"/>
          </p:nvPr>
        </p:nvSpPr>
        <p:spPr>
          <a:xfrm>
            <a:off x="2208214" y="0"/>
            <a:ext cx="7715250" cy="1143000"/>
          </a:xfrm>
        </p:spPr>
        <p:txBody>
          <a:bodyPr>
            <a:normAutofit/>
          </a:bodyPr>
          <a:lstStyle/>
          <a:p>
            <a:pPr>
              <a:defRPr/>
            </a:pPr>
            <a:r>
              <a:rPr lang="en-US" dirty="0">
                <a:solidFill>
                  <a:schemeClr val="tx1"/>
                </a:solidFill>
                <a:ea typeface="+mj-ea"/>
                <a:cs typeface="+mj-cs"/>
              </a:rPr>
              <a:t>John MacFadyen Disclosures</a:t>
            </a:r>
            <a:endParaRPr lang="en-US" dirty="0">
              <a:ea typeface="+mj-ea"/>
              <a:cs typeface="+mj-cs"/>
            </a:endParaRPr>
          </a:p>
        </p:txBody>
      </p:sp>
      <p:pic>
        <p:nvPicPr>
          <p:cNvPr id="422914" name="Picture 3" descr="ServierLog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05801" y="2667000"/>
            <a:ext cx="1778000" cy="914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15" name="Picture 4" descr="sanofi-aventisENG1_00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9200" y="1752631"/>
            <a:ext cx="2057400" cy="88741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16" name="Picture 5" descr="PfizerLogoE"/>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828800" y="1524031"/>
            <a:ext cx="2057400" cy="1236663"/>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17" name="Picture 6" descr="NovartisLogo"/>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774841" y="2997200"/>
            <a:ext cx="2651125" cy="431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18" name="Picture 7" descr="MerckLogoE"/>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5029200" y="4114800"/>
            <a:ext cx="2179638" cy="736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19" name="Picture 9" descr="LillyLogoE"/>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8001000" y="1600200"/>
            <a:ext cx="2286000"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20" name="Picture 10" descr="Hoffmann-LaRocheLogo"/>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286000" y="4648200"/>
            <a:ext cx="1295400" cy="69373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21" name="Picture 11" descr="GlaxoSmithKlineLogo"/>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2057400" y="5638831"/>
            <a:ext cx="1544638" cy="523875"/>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22" name="Picture 12" descr="BoehringerIngelheimLogo"/>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305800" y="3810000"/>
            <a:ext cx="1752600" cy="5715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23" name="Picture 13" descr="BMSLogo"/>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4800600" y="5943600"/>
            <a:ext cx="2286000" cy="5461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24" name="Picture 14" descr="Biovail_logo"/>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8229603" y="5867400"/>
            <a:ext cx="1990725" cy="533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25" name="Picture 15" descr="BayerLogo"/>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8305800" y="4648200"/>
            <a:ext cx="1828800" cy="7493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26" name="Picture 16" descr="AstraZenecaLogo"/>
          <p:cNvPicPr>
            <a:picLocks noChangeAspect="1" noChangeArrowheads="1"/>
          </p:cNvPicPr>
          <p:nvPr/>
        </p:nvPicPr>
        <p:blipFill>
          <a:blip r:embed="rId15">
            <a:extLst>
              <a:ext uri="{28A0092B-C50C-407E-A947-70E740481C1C}">
                <a14:useLocalDpi xmlns:a14="http://schemas.microsoft.com/office/drawing/2010/main" val="0"/>
              </a:ext>
            </a:extLst>
          </a:blip>
          <a:srcRect/>
          <a:stretch>
            <a:fillRect/>
          </a:stretch>
        </p:blipFill>
        <p:spPr bwMode="auto">
          <a:xfrm>
            <a:off x="5105400" y="5105400"/>
            <a:ext cx="1828800" cy="4572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27" name="Picture 17" descr="apis_logo_v1"/>
          <p:cNvPicPr>
            <a:picLocks noChangeAspect="1" noChangeArrowheads="1"/>
          </p:cNvPicPr>
          <p:nvPr/>
        </p:nvPicPr>
        <p:blipFill>
          <a:blip r:embed="rId16">
            <a:extLst>
              <a:ext uri="{28A0092B-C50C-407E-A947-70E740481C1C}">
                <a14:useLocalDpi xmlns:a14="http://schemas.microsoft.com/office/drawing/2010/main" val="0"/>
              </a:ext>
            </a:extLst>
          </a:blip>
          <a:srcRect/>
          <a:stretch>
            <a:fillRect/>
          </a:stretch>
        </p:blipFill>
        <p:spPr bwMode="auto">
          <a:xfrm>
            <a:off x="5334003" y="2819400"/>
            <a:ext cx="1533525" cy="1106488"/>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422928" name="Picture 2" descr="Screenshot 2014-09-11 21.54.11.png"/>
          <p:cNvPicPr>
            <a:picLocks noChangeAspect="1"/>
          </p:cNvPicPr>
          <p:nvPr/>
        </p:nvPicPr>
        <p:blipFill>
          <a:blip r:embed="rId17">
            <a:extLst>
              <a:ext uri="{28A0092B-C50C-407E-A947-70E740481C1C}">
                <a14:useLocalDpi xmlns:a14="http://schemas.microsoft.com/office/drawing/2010/main" val="0"/>
              </a:ext>
            </a:extLst>
          </a:blip>
          <a:srcRect/>
          <a:stretch>
            <a:fillRect/>
          </a:stretch>
        </p:blipFill>
        <p:spPr bwMode="auto">
          <a:xfrm>
            <a:off x="2135190" y="3573463"/>
            <a:ext cx="1803400" cy="8636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3F85523B-C857-66C1-3963-03130D6F83FE}"/>
              </a:ext>
            </a:extLst>
          </p:cNvPr>
          <p:cNvPicPr>
            <a:picLocks noChangeAspect="1"/>
          </p:cNvPicPr>
          <p:nvPr/>
        </p:nvPicPr>
        <p:blipFill>
          <a:blip r:embed="rId18"/>
          <a:stretch>
            <a:fillRect/>
          </a:stretch>
        </p:blipFill>
        <p:spPr>
          <a:xfrm>
            <a:off x="7946645" y="1119016"/>
            <a:ext cx="2547110" cy="493884"/>
          </a:xfrm>
          <a:prstGeom prst="rect">
            <a:avLst/>
          </a:prstGeom>
        </p:spPr>
      </p:pic>
      <p:pic>
        <p:nvPicPr>
          <p:cNvPr id="5" name="Picture 4">
            <a:extLst>
              <a:ext uri="{FF2B5EF4-FFF2-40B4-BE49-F238E27FC236}">
                <a16:creationId xmlns:a16="http://schemas.microsoft.com/office/drawing/2014/main" id="{A76FFF0E-0C90-EB52-66F6-363F59F0A15D}"/>
              </a:ext>
            </a:extLst>
          </p:cNvPr>
          <p:cNvPicPr>
            <a:picLocks noChangeAspect="1"/>
          </p:cNvPicPr>
          <p:nvPr/>
        </p:nvPicPr>
        <p:blipFill>
          <a:blip r:embed="rId19"/>
          <a:stretch>
            <a:fillRect/>
          </a:stretch>
        </p:blipFill>
        <p:spPr>
          <a:xfrm>
            <a:off x="4752637" y="1194960"/>
            <a:ext cx="2562563" cy="737518"/>
          </a:xfrm>
          <a:prstGeom prst="rect">
            <a:avLst/>
          </a:prstGeom>
        </p:spPr>
      </p:pic>
    </p:spTree>
    <p:extLst>
      <p:ext uri="{BB962C8B-B14F-4D97-AF65-F5344CB8AC3E}">
        <p14:creationId xmlns:p14="http://schemas.microsoft.com/office/powerpoint/2010/main" val="1696830504"/>
      </p:ext>
    </p:extLst>
  </p:cSld>
  <p:clrMapOvr>
    <a:masterClrMapping/>
  </p:clrMapOvr>
  <p:transition spd="slow"/>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Isosceles Triangle 34">
            <a:extLst>
              <a:ext uri="{FF2B5EF4-FFF2-40B4-BE49-F238E27FC236}">
                <a16:creationId xmlns:a16="http://schemas.microsoft.com/office/drawing/2014/main" id="{C53E1936-95EA-4C75-9F23-F85FF1064274}"/>
              </a:ext>
            </a:extLst>
          </p:cNvPr>
          <p:cNvSpPr/>
          <p:nvPr/>
        </p:nvSpPr>
        <p:spPr>
          <a:xfrm rot="14909660" flipH="1" flipV="1">
            <a:off x="4468911" y="1561432"/>
            <a:ext cx="1563989" cy="4354208"/>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Georgia"/>
              <a:ea typeface="+mn-ea"/>
              <a:cs typeface="+mn-cs"/>
            </a:endParaRPr>
          </a:p>
        </p:txBody>
      </p:sp>
      <p:sp>
        <p:nvSpPr>
          <p:cNvPr id="33" name="Isosceles Triangle 32">
            <a:extLst>
              <a:ext uri="{FF2B5EF4-FFF2-40B4-BE49-F238E27FC236}">
                <a16:creationId xmlns:a16="http://schemas.microsoft.com/office/drawing/2014/main" id="{078C5D62-BEF3-484C-B093-19139BD41D29}"/>
              </a:ext>
            </a:extLst>
          </p:cNvPr>
          <p:cNvSpPr/>
          <p:nvPr/>
        </p:nvSpPr>
        <p:spPr>
          <a:xfrm rot="6434922" flipH="1">
            <a:off x="4886230" y="409568"/>
            <a:ext cx="1563989" cy="4354208"/>
          </a:xfrm>
          <a:prstGeom prst="triangle">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Georgia"/>
              <a:ea typeface="+mn-ea"/>
              <a:cs typeface="+mn-cs"/>
            </a:endParaRPr>
          </a:p>
        </p:txBody>
      </p:sp>
      <p:sp>
        <p:nvSpPr>
          <p:cNvPr id="2" name="Title 1">
            <a:extLst>
              <a:ext uri="{FF2B5EF4-FFF2-40B4-BE49-F238E27FC236}">
                <a16:creationId xmlns:a16="http://schemas.microsoft.com/office/drawing/2014/main" id="{5CB3388D-EF50-4FB2-889A-5E12D1655597}"/>
              </a:ext>
            </a:extLst>
          </p:cNvPr>
          <p:cNvSpPr>
            <a:spLocks noGrp="1"/>
          </p:cNvSpPr>
          <p:nvPr>
            <p:ph type="title"/>
          </p:nvPr>
        </p:nvSpPr>
        <p:spPr>
          <a:xfrm>
            <a:off x="670560" y="365760"/>
            <a:ext cx="10850880" cy="914400"/>
          </a:xfrm>
        </p:spPr>
        <p:txBody>
          <a:bodyPr/>
          <a:lstStyle/>
          <a:p>
            <a:r>
              <a:rPr lang="en-US" dirty="0"/>
              <a:t>How data is captured by </a:t>
            </a:r>
            <a:r>
              <a:rPr lang="en-US" dirty="0" err="1"/>
              <a:t>LibreView</a:t>
            </a:r>
            <a:r>
              <a:rPr lang="en-US" dirty="0"/>
              <a:t>*</a:t>
            </a:r>
          </a:p>
        </p:txBody>
      </p:sp>
      <p:sp>
        <p:nvSpPr>
          <p:cNvPr id="8" name="Footer Placeholder 7">
            <a:extLst>
              <a:ext uri="{FF2B5EF4-FFF2-40B4-BE49-F238E27FC236}">
                <a16:creationId xmlns:a16="http://schemas.microsoft.com/office/drawing/2014/main" id="{8CFE6EF0-DBA5-44A2-BEFD-7339BCB4FEE8}"/>
              </a:ext>
            </a:extLst>
          </p:cNvPr>
          <p:cNvSpPr>
            <a:spLocks noGrp="1"/>
          </p:cNvSpPr>
          <p:nvPr>
            <p:ph type="ftr" sz="quarter" idx="3"/>
          </p:nvPr>
        </p:nvSpPr>
        <p:spPr>
          <a:xfrm>
            <a:off x="4202502" y="6356350"/>
            <a:ext cx="6985958"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Remote Diabetes Management |</a:t>
            </a:r>
          </a:p>
        </p:txBody>
      </p:sp>
      <p:sp>
        <p:nvSpPr>
          <p:cNvPr id="9" name="Slide Number Placeholder 8">
            <a:extLst>
              <a:ext uri="{FF2B5EF4-FFF2-40B4-BE49-F238E27FC236}">
                <a16:creationId xmlns:a16="http://schemas.microsoft.com/office/drawing/2014/main" id="{3F94ECB0-284E-4A3D-8F5B-EAD5ADBDAA07}"/>
              </a:ext>
            </a:extLst>
          </p:cNvPr>
          <p:cNvSpPr>
            <a:spLocks noGrp="1"/>
          </p:cNvSpPr>
          <p:nvPr>
            <p:ph type="sldNum" sz="quarter" idx="4"/>
          </p:nvPr>
        </p:nvSpPr>
        <p:spPr>
          <a:xfrm>
            <a:off x="11119449" y="6356350"/>
            <a:ext cx="401989" cy="365125"/>
          </a:xfrm>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6A4BB1B-898E-47EC-ACAE-39233C02B75C}" type="slidenum">
              <a:rPr kumimoji="0" lang="en-CA" sz="105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CA"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pic>
        <p:nvPicPr>
          <p:cNvPr id="5" name="Picture 4" descr="A screen shot of a computer&#10;&#10;Description automatically generated">
            <a:extLst>
              <a:ext uri="{FF2B5EF4-FFF2-40B4-BE49-F238E27FC236}">
                <a16:creationId xmlns:a16="http://schemas.microsoft.com/office/drawing/2014/main" id="{73279A6E-ACE8-4CA1-9F1C-633355F2C07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523778" y="1228744"/>
            <a:ext cx="5161332" cy="4465344"/>
          </a:xfrm>
          <a:prstGeom prst="rect">
            <a:avLst/>
          </a:prstGeom>
        </p:spPr>
      </p:pic>
      <p:pic>
        <p:nvPicPr>
          <p:cNvPr id="6" name="Graphic 6" descr="Upload outline">
            <a:extLst>
              <a:ext uri="{FF2B5EF4-FFF2-40B4-BE49-F238E27FC236}">
                <a16:creationId xmlns:a16="http://schemas.microsoft.com/office/drawing/2014/main" id="{48A0ABC8-E441-4E14-BDDC-4D8EE591A74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466011" y="1903825"/>
            <a:ext cx="914400" cy="914400"/>
          </a:xfrm>
          <a:prstGeom prst="rect">
            <a:avLst/>
          </a:prstGeom>
        </p:spPr>
      </p:pic>
      <p:pic>
        <p:nvPicPr>
          <p:cNvPr id="4" name="Picture 3">
            <a:extLst>
              <a:ext uri="{FF2B5EF4-FFF2-40B4-BE49-F238E27FC236}">
                <a16:creationId xmlns:a16="http://schemas.microsoft.com/office/drawing/2014/main" id="{0BA8B8C2-2D0C-43C5-8039-88E099D62EC8}"/>
              </a:ext>
            </a:extLst>
          </p:cNvPr>
          <p:cNvPicPr>
            <a:picLocks noChangeAspect="1"/>
          </p:cNvPicPr>
          <p:nvPr/>
        </p:nvPicPr>
        <p:blipFill>
          <a:blip r:embed="rId5">
            <a:clrChange>
              <a:clrFrom>
                <a:srgbClr val="FEFEFE"/>
              </a:clrFrom>
              <a:clrTo>
                <a:srgbClr val="FEFEFE">
                  <a:alpha val="0"/>
                </a:srgbClr>
              </a:clrTo>
            </a:clrChange>
          </a:blip>
          <a:stretch>
            <a:fillRect/>
          </a:stretch>
        </p:blipFill>
        <p:spPr>
          <a:xfrm>
            <a:off x="4528926" y="3303634"/>
            <a:ext cx="1104900" cy="1247775"/>
          </a:xfrm>
          <a:prstGeom prst="rect">
            <a:avLst/>
          </a:prstGeom>
        </p:spPr>
      </p:pic>
      <p:sp>
        <p:nvSpPr>
          <p:cNvPr id="7" name="Rectangle 6">
            <a:extLst>
              <a:ext uri="{FF2B5EF4-FFF2-40B4-BE49-F238E27FC236}">
                <a16:creationId xmlns:a16="http://schemas.microsoft.com/office/drawing/2014/main" id="{B05EE2AD-3A9D-40A3-AB52-195DA7D7459E}"/>
              </a:ext>
            </a:extLst>
          </p:cNvPr>
          <p:cNvSpPr/>
          <p:nvPr/>
        </p:nvSpPr>
        <p:spPr>
          <a:xfrm>
            <a:off x="365022" y="5820600"/>
            <a:ext cx="12096802" cy="338554"/>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a:t>
            </a:r>
            <a:r>
              <a:rPr kumimoji="0" lang="en-CA"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LibreLinkUp</a:t>
            </a:r>
            <a:r>
              <a:rPr kumimoji="0" lang="en-CA"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app is only compatible with certain mobile device and operating systems. Please check www.librelinkup.com for more information about device compatibility before using the app. Use of </a:t>
            </a:r>
            <a:r>
              <a:rPr kumimoji="0" lang="en-CA"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LibreLinkUp</a:t>
            </a:r>
            <a:r>
              <a:rPr kumimoji="0" lang="en-CA"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and </a:t>
            </a:r>
            <a:r>
              <a:rPr kumimoji="0" lang="en-CA"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FreeStyle</a:t>
            </a:r>
            <a:r>
              <a:rPr kumimoji="0" lang="en-CA"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a:t>
            </a:r>
            <a:r>
              <a:rPr kumimoji="0" lang="en-CA"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LibreLink</a:t>
            </a:r>
            <a:r>
              <a:rPr kumimoji="0" lang="en-CA"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requires registration with </a:t>
            </a:r>
            <a:r>
              <a:rPr kumimoji="0" lang="en-CA"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LibreView</a:t>
            </a:r>
            <a:r>
              <a:rPr kumimoji="0" lang="en-CA"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The </a:t>
            </a:r>
            <a:r>
              <a:rPr kumimoji="0" lang="en-CA" sz="8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LibreLinkUp</a:t>
            </a:r>
            <a:r>
              <a:rPr kumimoji="0" lang="en-CA" sz="8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mobile app is not intended to be a primary glucose monitor: home users must consult their primary device(s) and consult a healthcare professional before making any medical interpretation and therapy adjustments from the information provided by the app.</a:t>
            </a:r>
            <a:endParaRPr kumimoji="0" lang="en-US" sz="800" b="0" i="0" u="none" strike="noStrike" kern="1200" cap="none" spc="0" normalizeH="0" baseline="0" noProof="0" dirty="0">
              <a:ln>
                <a:noFill/>
              </a:ln>
              <a:solidFill>
                <a:srgbClr val="00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pic>
        <p:nvPicPr>
          <p:cNvPr id="13" name="Picture 12">
            <a:extLst>
              <a:ext uri="{FF2B5EF4-FFF2-40B4-BE49-F238E27FC236}">
                <a16:creationId xmlns:a16="http://schemas.microsoft.com/office/drawing/2014/main" id="{FE6FF724-E192-41FE-8680-43575FF862AF}"/>
              </a:ext>
            </a:extLst>
          </p:cNvPr>
          <p:cNvPicPr>
            <a:picLocks noChangeAspect="1"/>
          </p:cNvPicPr>
          <p:nvPr/>
        </p:nvPicPr>
        <p:blipFill rotWithShape="1">
          <a:blip r:embed="rId6">
            <a:extLst>
              <a:ext uri="{28A0092B-C50C-407E-A947-70E740481C1C}">
                <a14:useLocalDpi xmlns:a14="http://schemas.microsoft.com/office/drawing/2010/main" val="0"/>
              </a:ext>
            </a:extLst>
          </a:blip>
          <a:srcRect l="40103" t="23166" b="5334"/>
          <a:stretch/>
        </p:blipFill>
        <p:spPr>
          <a:xfrm>
            <a:off x="2673797" y="3350599"/>
            <a:ext cx="1719461" cy="2535301"/>
          </a:xfrm>
          <a:prstGeom prst="rect">
            <a:avLst/>
          </a:prstGeom>
        </p:spPr>
      </p:pic>
      <p:grpSp>
        <p:nvGrpSpPr>
          <p:cNvPr id="19" name="Group 18">
            <a:extLst>
              <a:ext uri="{FF2B5EF4-FFF2-40B4-BE49-F238E27FC236}">
                <a16:creationId xmlns:a16="http://schemas.microsoft.com/office/drawing/2014/main" id="{DE322AB7-371F-41AA-9A5A-A7674CF7C2B9}"/>
              </a:ext>
            </a:extLst>
          </p:cNvPr>
          <p:cNvGrpSpPr/>
          <p:nvPr/>
        </p:nvGrpSpPr>
        <p:grpSpPr>
          <a:xfrm>
            <a:off x="8663758" y="5392707"/>
            <a:ext cx="897141" cy="236549"/>
            <a:chOff x="4145900" y="3378678"/>
            <a:chExt cx="963325" cy="254000"/>
          </a:xfrm>
        </p:grpSpPr>
        <p:pic>
          <p:nvPicPr>
            <p:cNvPr id="20" name="Picture 19" descr="A picture containing computer, sitting, laptop, lit&#10;&#10;Description automatically generated">
              <a:extLst>
                <a:ext uri="{FF2B5EF4-FFF2-40B4-BE49-F238E27FC236}">
                  <a16:creationId xmlns:a16="http://schemas.microsoft.com/office/drawing/2014/main" id="{507D65B2-6B23-492E-8823-E9043862F2B2}"/>
                </a:ext>
              </a:extLst>
            </p:cNvPr>
            <p:cNvPicPr>
              <a:picLocks noChangeAspect="1"/>
            </p:cNvPicPr>
            <p:nvPr/>
          </p:nvPicPr>
          <p:blipFill>
            <a:blip r:embed="rId7" cstate="screen">
              <a:extLst>
                <a:ext uri="{28A0092B-C50C-407E-A947-70E740481C1C}">
                  <a14:useLocalDpi xmlns:a14="http://schemas.microsoft.com/office/drawing/2010/main"/>
                </a:ext>
              </a:extLst>
            </a:blip>
            <a:stretch>
              <a:fillRect/>
            </a:stretch>
          </p:blipFill>
          <p:spPr>
            <a:xfrm>
              <a:off x="4145900" y="3378678"/>
              <a:ext cx="266700" cy="254000"/>
            </a:xfrm>
            <a:prstGeom prst="rect">
              <a:avLst/>
            </a:prstGeom>
          </p:spPr>
        </p:pic>
        <p:pic>
          <p:nvPicPr>
            <p:cNvPr id="21" name="Picture 20" descr="A picture containing monitor, computer, laptop, sitting&#10;&#10;Description automatically generated">
              <a:extLst>
                <a:ext uri="{FF2B5EF4-FFF2-40B4-BE49-F238E27FC236}">
                  <a16:creationId xmlns:a16="http://schemas.microsoft.com/office/drawing/2014/main" id="{8D86EA54-5F92-4020-98C9-6E8678C68F44}"/>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4476040" y="3378678"/>
              <a:ext cx="342900" cy="254000"/>
            </a:xfrm>
            <a:prstGeom prst="rect">
              <a:avLst/>
            </a:prstGeom>
          </p:spPr>
        </p:pic>
        <p:pic>
          <p:nvPicPr>
            <p:cNvPr id="22" name="Picture 21" descr="A picture containing light&#10;&#10;Description automatically generated">
              <a:extLst>
                <a:ext uri="{FF2B5EF4-FFF2-40B4-BE49-F238E27FC236}">
                  <a16:creationId xmlns:a16="http://schemas.microsoft.com/office/drawing/2014/main" id="{814AA028-054C-452C-8605-D928BB05C028}"/>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4906025" y="3378678"/>
              <a:ext cx="203200" cy="254000"/>
            </a:xfrm>
            <a:prstGeom prst="rect">
              <a:avLst/>
            </a:prstGeom>
          </p:spPr>
        </p:pic>
      </p:grpSp>
      <p:pic>
        <p:nvPicPr>
          <p:cNvPr id="24" name="Picture 23" descr="Logo&#10;&#10;Description automatically generated">
            <a:extLst>
              <a:ext uri="{FF2B5EF4-FFF2-40B4-BE49-F238E27FC236}">
                <a16:creationId xmlns:a16="http://schemas.microsoft.com/office/drawing/2014/main" id="{9DF04448-E90D-4177-BB58-2AC7A6D083E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167821" y="2811334"/>
            <a:ext cx="1538420" cy="1235332"/>
          </a:xfrm>
          <a:prstGeom prst="rect">
            <a:avLst/>
          </a:prstGeom>
        </p:spPr>
      </p:pic>
      <p:grpSp>
        <p:nvGrpSpPr>
          <p:cNvPr id="31" name="Group 30">
            <a:extLst>
              <a:ext uri="{FF2B5EF4-FFF2-40B4-BE49-F238E27FC236}">
                <a16:creationId xmlns:a16="http://schemas.microsoft.com/office/drawing/2014/main" id="{293F2431-858C-4E40-9C09-C5BD0DCB4C27}"/>
              </a:ext>
            </a:extLst>
          </p:cNvPr>
          <p:cNvGrpSpPr/>
          <p:nvPr/>
        </p:nvGrpSpPr>
        <p:grpSpPr>
          <a:xfrm>
            <a:off x="1187125" y="1886228"/>
            <a:ext cx="1572375" cy="608203"/>
            <a:chOff x="2176664" y="3695378"/>
            <a:chExt cx="1572375" cy="608203"/>
          </a:xfrm>
        </p:grpSpPr>
        <p:grpSp>
          <p:nvGrpSpPr>
            <p:cNvPr id="25" name="Group 24">
              <a:extLst>
                <a:ext uri="{FF2B5EF4-FFF2-40B4-BE49-F238E27FC236}">
                  <a16:creationId xmlns:a16="http://schemas.microsoft.com/office/drawing/2014/main" id="{BE960C71-03F2-450E-AE10-7E076CE64039}"/>
                </a:ext>
              </a:extLst>
            </p:cNvPr>
            <p:cNvGrpSpPr/>
            <p:nvPr/>
          </p:nvGrpSpPr>
          <p:grpSpPr>
            <a:xfrm>
              <a:off x="2846053" y="3695378"/>
              <a:ext cx="902986" cy="608203"/>
              <a:chOff x="2407963" y="3904465"/>
              <a:chExt cx="837105" cy="563829"/>
            </a:xfrm>
          </p:grpSpPr>
          <p:pic>
            <p:nvPicPr>
              <p:cNvPr id="27" name="Picture 26">
                <a:extLst>
                  <a:ext uri="{FF2B5EF4-FFF2-40B4-BE49-F238E27FC236}">
                    <a16:creationId xmlns:a16="http://schemas.microsoft.com/office/drawing/2014/main" id="{92C2E31A-5545-44D4-A36C-FB056CFCAB42}"/>
                  </a:ext>
                </a:extLst>
              </p:cNvPr>
              <p:cNvPicPr>
                <a:picLocks noChangeAspect="1"/>
              </p:cNvPicPr>
              <p:nvPr/>
            </p:nvPicPr>
            <p:blipFill>
              <a:blip r:embed="rId11">
                <a:extLst>
                  <a:ext uri="{28A0092B-C50C-407E-A947-70E740481C1C}">
                    <a14:useLocalDpi xmlns:a14="http://schemas.microsoft.com/office/drawing/2010/main"/>
                  </a:ext>
                </a:extLst>
              </a:blip>
              <a:stretch>
                <a:fillRect/>
              </a:stretch>
            </p:blipFill>
            <p:spPr>
              <a:xfrm>
                <a:off x="2409712" y="4189842"/>
                <a:ext cx="835356" cy="278452"/>
              </a:xfrm>
              <a:prstGeom prst="rect">
                <a:avLst/>
              </a:prstGeom>
            </p:spPr>
          </p:pic>
          <p:pic>
            <p:nvPicPr>
              <p:cNvPr id="28" name="Picture 27">
                <a:extLst>
                  <a:ext uri="{FF2B5EF4-FFF2-40B4-BE49-F238E27FC236}">
                    <a16:creationId xmlns:a16="http://schemas.microsoft.com/office/drawing/2014/main" id="{F8972BCA-EB21-4D85-84E6-64C018ED3C88}"/>
                  </a:ext>
                </a:extLst>
              </p:cNvPr>
              <p:cNvPicPr>
                <a:picLocks noChangeAspect="1"/>
              </p:cNvPicPr>
              <p:nvPr/>
            </p:nvPicPr>
            <p:blipFill>
              <a:blip r:embed="rId12">
                <a:extLst>
                  <a:ext uri="{28A0092B-C50C-407E-A947-70E740481C1C}">
                    <a14:useLocalDpi xmlns:a14="http://schemas.microsoft.com/office/drawing/2010/main"/>
                  </a:ext>
                </a:extLst>
              </a:blip>
              <a:stretch>
                <a:fillRect/>
              </a:stretch>
            </p:blipFill>
            <p:spPr>
              <a:xfrm>
                <a:off x="2407963" y="3904465"/>
                <a:ext cx="833009" cy="252987"/>
              </a:xfrm>
              <a:prstGeom prst="rect">
                <a:avLst/>
              </a:prstGeom>
            </p:spPr>
          </p:pic>
        </p:grpSp>
        <p:pic>
          <p:nvPicPr>
            <p:cNvPr id="26" name="Picture 25" descr="Logo&#10;&#10;Description automatically generated">
              <a:extLst>
                <a:ext uri="{FF2B5EF4-FFF2-40B4-BE49-F238E27FC236}">
                  <a16:creationId xmlns:a16="http://schemas.microsoft.com/office/drawing/2014/main" id="{9EBBB4FC-06D6-4E11-8406-BD8F8D45F659}"/>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2176664" y="3695378"/>
              <a:ext cx="608203" cy="608203"/>
            </a:xfrm>
            <a:prstGeom prst="roundRect">
              <a:avLst/>
            </a:prstGeom>
          </p:spPr>
        </p:pic>
      </p:grpSp>
      <p:pic>
        <p:nvPicPr>
          <p:cNvPr id="30" name="Picture 29">
            <a:extLst>
              <a:ext uri="{FF2B5EF4-FFF2-40B4-BE49-F238E27FC236}">
                <a16:creationId xmlns:a16="http://schemas.microsoft.com/office/drawing/2014/main" id="{AF32E440-C959-4C9A-B56D-544F62C0FFE5}"/>
              </a:ext>
            </a:extLst>
          </p:cNvPr>
          <p:cNvPicPr>
            <a:picLocks noChangeAspect="1"/>
          </p:cNvPicPr>
          <p:nvPr/>
        </p:nvPicPr>
        <p:blipFill>
          <a:blip r:embed="rId14" cstate="print">
            <a:extLst>
              <a:ext uri="{28A0092B-C50C-407E-A947-70E740481C1C}">
                <a14:useLocalDpi xmlns:a14="http://schemas.microsoft.com/office/drawing/2010/main" val="0"/>
              </a:ext>
            </a:extLst>
          </a:blip>
          <a:srcRect/>
          <a:stretch/>
        </p:blipFill>
        <p:spPr>
          <a:xfrm>
            <a:off x="2742617" y="754271"/>
            <a:ext cx="1650641" cy="2903948"/>
          </a:xfrm>
          <a:prstGeom prst="rect">
            <a:avLst/>
          </a:prstGeom>
        </p:spPr>
      </p:pic>
      <p:sp>
        <p:nvSpPr>
          <p:cNvPr id="3" name="Rectangle 2">
            <a:extLst>
              <a:ext uri="{FF2B5EF4-FFF2-40B4-BE49-F238E27FC236}">
                <a16:creationId xmlns:a16="http://schemas.microsoft.com/office/drawing/2014/main" id="{AB3C5B43-76D0-4C08-8C17-C61C4230EAC5}"/>
              </a:ext>
            </a:extLst>
          </p:cNvPr>
          <p:cNvSpPr/>
          <p:nvPr/>
        </p:nvSpPr>
        <p:spPr>
          <a:xfrm>
            <a:off x="334106" y="6196912"/>
            <a:ext cx="8637110" cy="261610"/>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*The </a:t>
            </a:r>
            <a:r>
              <a:rPr kumimoji="0" lang="en-CA" sz="1000" b="0" i="0" u="none" strike="noStrike" kern="1200" cap="none" spc="0" normalizeH="0" baseline="0" noProof="0" dirty="0" err="1">
                <a:ln>
                  <a:noFill/>
                </a:ln>
                <a:solidFill>
                  <a:srgbClr val="000000"/>
                </a:solidFill>
                <a:effectLst/>
                <a:uLnTx/>
                <a:uFillTx/>
                <a:latin typeface="Calibri" panose="020F0502020204030204" pitchFamily="34" charset="0"/>
                <a:ea typeface="+mn-ea"/>
                <a:cs typeface="Calibri" panose="020F0502020204030204" pitchFamily="34" charset="0"/>
              </a:rPr>
              <a:t>LibreView</a:t>
            </a:r>
            <a:r>
              <a:rPr kumimoji="0" lang="en-CA" sz="10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 website is only compatible with certain operating systems and browsers. Please check www.libreview.com for additional information</a:t>
            </a:r>
            <a:r>
              <a:rPr kumimoji="0" lang="en-CA" sz="105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rPr>
              <a:t>.</a:t>
            </a:r>
            <a:endParaRPr kumimoji="0" lang="en-CA" sz="1100" b="0" i="0" u="none" strike="noStrike" kern="1200" cap="none" spc="0" normalizeH="0" baseline="0" noProof="0" dirty="0">
              <a:ln>
                <a:noFill/>
              </a:ln>
              <a:solidFill>
                <a:srgbClr val="0000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06420508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A2C2-B8F9-1A46-8384-E2965A6C32C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83493F5-64CA-7B46-94AA-EA296C4C8280}"/>
              </a:ext>
            </a:extLst>
          </p:cNvPr>
          <p:cNvPicPr>
            <a:picLocks noGrp="1" noChangeAspect="1"/>
          </p:cNvPicPr>
          <p:nvPr>
            <p:ph idx="1"/>
          </p:nvPr>
        </p:nvPicPr>
        <p:blipFill>
          <a:blip r:embed="rId2"/>
          <a:stretch>
            <a:fillRect/>
          </a:stretch>
        </p:blipFill>
        <p:spPr>
          <a:xfrm>
            <a:off x="228294" y="97033"/>
            <a:ext cx="11583749" cy="6239910"/>
          </a:xfrm>
        </p:spPr>
      </p:pic>
    </p:spTree>
    <p:extLst>
      <p:ext uri="{BB962C8B-B14F-4D97-AF65-F5344CB8AC3E}">
        <p14:creationId xmlns:p14="http://schemas.microsoft.com/office/powerpoint/2010/main" val="3879516765"/>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02726F-E532-4C6B-B1C8-B1382C30C104}"/>
              </a:ext>
            </a:extLst>
          </p:cNvPr>
          <p:cNvSpPr>
            <a:spLocks noGrp="1"/>
          </p:cNvSpPr>
          <p:nvPr>
            <p:ph type="title"/>
          </p:nvPr>
        </p:nvSpPr>
        <p:spPr>
          <a:xfrm>
            <a:off x="670560" y="312752"/>
            <a:ext cx="10972800" cy="914400"/>
          </a:xfrm>
        </p:spPr>
        <p:txBody>
          <a:bodyPr/>
          <a:lstStyle/>
          <a:p>
            <a:r>
              <a:rPr lang="en-CA" dirty="0"/>
              <a:t>Understanding your scan </a:t>
            </a:r>
          </a:p>
        </p:txBody>
      </p:sp>
      <p:sp>
        <p:nvSpPr>
          <p:cNvPr id="5" name="Slide Number Placeholder 4">
            <a:extLst>
              <a:ext uri="{FF2B5EF4-FFF2-40B4-BE49-F238E27FC236}">
                <a16:creationId xmlns:a16="http://schemas.microsoft.com/office/drawing/2014/main" id="{F3364B45-92F8-4808-ADC8-6609874A73ED}"/>
              </a:ext>
            </a:extLst>
          </p:cNvPr>
          <p:cNvSpPr>
            <a:spLocks noGrp="1"/>
          </p:cNvSpPr>
          <p:nvPr>
            <p:ph type="sldNum" sz="quarter" idx="12"/>
          </p:nvPr>
        </p:nvSpPr>
        <p:spPr>
          <a:xfrm>
            <a:off x="11475053" y="6428232"/>
            <a:ext cx="390144" cy="283464"/>
          </a:xfrm>
        </p:spPr>
        <p:txBody>
          <a:bodyPr/>
          <a:lstStyle/>
          <a:p>
            <a:pPr defTabSz="1219170"/>
            <a:fld id="{A2885E78-1F86-4A3D-9EE1-B0103B1CEF15}" type="slidenum">
              <a:rPr lang="en-US">
                <a:solidFill>
                  <a:srgbClr val="000000"/>
                </a:solidFill>
              </a:rPr>
              <a:pPr defTabSz="1219170"/>
              <a:t>32</a:t>
            </a:fld>
            <a:endParaRPr lang="en-US">
              <a:solidFill>
                <a:srgbClr val="000000"/>
              </a:solidFill>
            </a:endParaRPr>
          </a:p>
        </p:txBody>
      </p:sp>
      <p:grpSp>
        <p:nvGrpSpPr>
          <p:cNvPr id="16" name="Group 15">
            <a:extLst>
              <a:ext uri="{FF2B5EF4-FFF2-40B4-BE49-F238E27FC236}">
                <a16:creationId xmlns:a16="http://schemas.microsoft.com/office/drawing/2014/main" id="{BF6B5AFD-5649-4FBA-91B3-72C2376B5258}"/>
              </a:ext>
            </a:extLst>
          </p:cNvPr>
          <p:cNvGrpSpPr/>
          <p:nvPr/>
        </p:nvGrpSpPr>
        <p:grpSpPr>
          <a:xfrm>
            <a:off x="4919267" y="1701199"/>
            <a:ext cx="6281264" cy="896975"/>
            <a:chOff x="4919266" y="1771875"/>
            <a:chExt cx="6281264" cy="896975"/>
          </a:xfrm>
        </p:grpSpPr>
        <p:sp>
          <p:nvSpPr>
            <p:cNvPr id="17" name="Rectangle: Rounded Corners 16">
              <a:extLst>
                <a:ext uri="{FF2B5EF4-FFF2-40B4-BE49-F238E27FC236}">
                  <a16:creationId xmlns:a16="http://schemas.microsoft.com/office/drawing/2014/main" id="{E212B932-2073-4FAD-9CE2-30B923F06F3F}"/>
                </a:ext>
              </a:extLst>
            </p:cNvPr>
            <p:cNvSpPr/>
            <p:nvPr/>
          </p:nvSpPr>
          <p:spPr>
            <a:xfrm>
              <a:off x="5318691" y="1771875"/>
              <a:ext cx="5881839" cy="896975"/>
            </a:xfrm>
            <a:prstGeom prst="roundRect">
              <a:avLst>
                <a:gd name="adj" fmla="val 7160"/>
              </a:avLst>
            </a:prstGeom>
            <a:solidFill>
              <a:sysClr val="window" lastClr="FFFFFF">
                <a:lumMod val="95000"/>
              </a:sysClr>
            </a:solidFill>
            <a:ln w="25400" cap="flat" cmpd="sng" algn="ctr">
              <a:noFill/>
              <a:prstDash val="solid"/>
            </a:ln>
            <a:effectLst/>
          </p:spPr>
          <p:txBody>
            <a:bodyPr lIns="288000" rIns="216000" rtlCol="0" anchor="ctr"/>
            <a:lstStyle/>
            <a:p>
              <a:pPr defTabSz="914377">
                <a:spcAft>
                  <a:spcPts val="600"/>
                </a:spcAft>
                <a:buClr>
                  <a:srgbClr val="009CDE"/>
                </a:buClr>
                <a:defRPr/>
              </a:pPr>
              <a:r>
                <a:rPr lang="en-US" b="1" kern="0" dirty="0">
                  <a:solidFill>
                    <a:srgbClr val="001389"/>
                  </a:solidFill>
                  <a:latin typeface="Georgia" panose="02040502050405020303" pitchFamily="18" charset="0"/>
                  <a:cs typeface="Calibri" panose="020F0502020204030204" pitchFamily="34" charset="0"/>
                </a:rPr>
                <a:t>Current Glucose </a:t>
              </a:r>
              <a:r>
                <a:rPr lang="en-US" kern="0" dirty="0">
                  <a:solidFill>
                    <a:srgbClr val="000000"/>
                  </a:solidFill>
                  <a:latin typeface="Georgia" panose="02040502050405020303" pitchFamily="18" charset="0"/>
                  <a:cs typeface="Calibri" panose="020F0502020204030204" pitchFamily="34" charset="0"/>
                </a:rPr>
                <a:t>provides you with an accurate glucose reading</a:t>
              </a:r>
            </a:p>
          </p:txBody>
        </p:sp>
        <p:grpSp>
          <p:nvGrpSpPr>
            <p:cNvPr id="18" name="Group 17">
              <a:extLst>
                <a:ext uri="{FF2B5EF4-FFF2-40B4-BE49-F238E27FC236}">
                  <a16:creationId xmlns:a16="http://schemas.microsoft.com/office/drawing/2014/main" id="{AFC00FD8-05C2-4532-85BE-91DC0EF1BF1A}"/>
                </a:ext>
              </a:extLst>
            </p:cNvPr>
            <p:cNvGrpSpPr/>
            <p:nvPr/>
          </p:nvGrpSpPr>
          <p:grpSpPr>
            <a:xfrm>
              <a:off x="4919266" y="1918186"/>
              <a:ext cx="602926" cy="599180"/>
              <a:chOff x="1637662" y="1996038"/>
              <a:chExt cx="205600" cy="204322"/>
            </a:xfrm>
          </p:grpSpPr>
          <p:sp>
            <p:nvSpPr>
              <p:cNvPr id="19" name="Oval 18">
                <a:extLst>
                  <a:ext uri="{FF2B5EF4-FFF2-40B4-BE49-F238E27FC236}">
                    <a16:creationId xmlns:a16="http://schemas.microsoft.com/office/drawing/2014/main" id="{6479C235-1F04-4786-882A-0072B366995F}"/>
                  </a:ext>
                </a:extLst>
              </p:cNvPr>
              <p:cNvSpPr/>
              <p:nvPr/>
            </p:nvSpPr>
            <p:spPr>
              <a:xfrm>
                <a:off x="1639951" y="2003219"/>
                <a:ext cx="197142" cy="197141"/>
              </a:xfrm>
              <a:prstGeom prst="ellipse">
                <a:avLst/>
              </a:prstGeom>
              <a:solidFill>
                <a:srgbClr val="E95526"/>
              </a:solidFill>
              <a:ln w="25400" cap="flat" cmpd="sng" algn="ctr">
                <a:noFill/>
                <a:prstDash val="solid"/>
              </a:ln>
              <a:effectLst/>
            </p:spPr>
            <p:txBody>
              <a:bodyPr rtlCol="0" anchor="ctr"/>
              <a:lstStyle/>
              <a:p>
                <a:pPr algn="ctr" defTabSz="914377">
                  <a:defRPr/>
                </a:pPr>
                <a:endParaRPr lang="en-US" sz="3200" kern="0">
                  <a:solidFill>
                    <a:prstClr val="white"/>
                  </a:solidFill>
                  <a:latin typeface="Georgia"/>
                  <a:cs typeface="Calibri" panose="020F0502020204030204" pitchFamily="34" charset="0"/>
                </a:endParaRPr>
              </a:p>
            </p:txBody>
          </p:sp>
          <p:sp>
            <p:nvSpPr>
              <p:cNvPr id="20" name="TextBox 19">
                <a:extLst>
                  <a:ext uri="{FF2B5EF4-FFF2-40B4-BE49-F238E27FC236}">
                    <a16:creationId xmlns:a16="http://schemas.microsoft.com/office/drawing/2014/main" id="{B0C40B03-B102-45D5-9AD5-0D5F4F91508D}"/>
                  </a:ext>
                </a:extLst>
              </p:cNvPr>
              <p:cNvSpPr txBox="1"/>
              <p:nvPr/>
            </p:nvSpPr>
            <p:spPr>
              <a:xfrm>
                <a:off x="1637662" y="1996038"/>
                <a:ext cx="205600" cy="199410"/>
              </a:xfrm>
              <a:prstGeom prst="rect">
                <a:avLst/>
              </a:prstGeom>
              <a:noFill/>
            </p:spPr>
            <p:txBody>
              <a:bodyPr wrap="square" rtlCol="0" anchor="ctr">
                <a:spAutoFit/>
              </a:bodyPr>
              <a:lstStyle/>
              <a:p>
                <a:pPr algn="ctr" defTabSz="914377">
                  <a:defRPr/>
                </a:pPr>
                <a:r>
                  <a:rPr lang="en-US" sz="3200" b="1" dirty="0">
                    <a:solidFill>
                      <a:srgbClr val="FFFFFF"/>
                    </a:solidFill>
                    <a:latin typeface="Calibri" panose="020F0502020204030204" pitchFamily="34" charset="0"/>
                    <a:cs typeface="Calibri" panose="020F0502020204030204" pitchFamily="34" charset="0"/>
                  </a:rPr>
                  <a:t>A</a:t>
                </a:r>
              </a:p>
            </p:txBody>
          </p:sp>
        </p:grpSp>
      </p:grpSp>
      <p:grpSp>
        <p:nvGrpSpPr>
          <p:cNvPr id="21" name="Group 20">
            <a:extLst>
              <a:ext uri="{FF2B5EF4-FFF2-40B4-BE49-F238E27FC236}">
                <a16:creationId xmlns:a16="http://schemas.microsoft.com/office/drawing/2014/main" id="{21860071-F87D-4517-ADD0-D4D76836CA0E}"/>
              </a:ext>
            </a:extLst>
          </p:cNvPr>
          <p:cNvGrpSpPr/>
          <p:nvPr/>
        </p:nvGrpSpPr>
        <p:grpSpPr>
          <a:xfrm>
            <a:off x="4919267" y="2725717"/>
            <a:ext cx="6281264" cy="896975"/>
            <a:chOff x="4919266" y="2796392"/>
            <a:chExt cx="6281264" cy="896975"/>
          </a:xfrm>
        </p:grpSpPr>
        <p:sp>
          <p:nvSpPr>
            <p:cNvPr id="22" name="Rectangle: Rounded Corners 5">
              <a:extLst>
                <a:ext uri="{FF2B5EF4-FFF2-40B4-BE49-F238E27FC236}">
                  <a16:creationId xmlns:a16="http://schemas.microsoft.com/office/drawing/2014/main" id="{E83069B6-4D44-4D97-B3FE-DCED9C996823}"/>
                </a:ext>
              </a:extLst>
            </p:cNvPr>
            <p:cNvSpPr/>
            <p:nvPr/>
          </p:nvSpPr>
          <p:spPr>
            <a:xfrm>
              <a:off x="5318691" y="2796392"/>
              <a:ext cx="5881839" cy="896975"/>
            </a:xfrm>
            <a:prstGeom prst="roundRect">
              <a:avLst>
                <a:gd name="adj" fmla="val 8253"/>
              </a:avLst>
            </a:prstGeom>
            <a:solidFill>
              <a:sysClr val="window" lastClr="FFFFFF">
                <a:lumMod val="95000"/>
              </a:sysClr>
            </a:solidFill>
            <a:ln w="25400" cap="flat" cmpd="sng" algn="ctr">
              <a:noFill/>
              <a:prstDash val="solid"/>
            </a:ln>
            <a:effectLst/>
          </p:spPr>
          <p:txBody>
            <a:bodyPr lIns="288000" rIns="216000" rtlCol="0" anchor="ctr"/>
            <a:lstStyle/>
            <a:p>
              <a:pPr defTabSz="914377">
                <a:defRPr/>
              </a:pPr>
              <a:r>
                <a:rPr lang="en-US" b="1" kern="0" dirty="0">
                  <a:solidFill>
                    <a:srgbClr val="001389"/>
                  </a:solidFill>
                  <a:latin typeface="Georgia" panose="02040502050405020303" pitchFamily="18" charset="0"/>
                  <a:cs typeface="Calibri" panose="020F0502020204030204" pitchFamily="34" charset="0"/>
                </a:rPr>
                <a:t>Glucose trend arrow </a:t>
              </a:r>
              <a:r>
                <a:rPr lang="en-US" kern="0" dirty="0">
                  <a:solidFill>
                    <a:srgbClr val="000000"/>
                  </a:solidFill>
                  <a:latin typeface="Georgia" panose="02040502050405020303" pitchFamily="18" charset="0"/>
                  <a:cs typeface="Calibri" panose="020F0502020204030204" pitchFamily="34" charset="0"/>
                </a:rPr>
                <a:t>shows you where your glucose is heading</a:t>
              </a:r>
            </a:p>
          </p:txBody>
        </p:sp>
        <p:grpSp>
          <p:nvGrpSpPr>
            <p:cNvPr id="23" name="Group 22">
              <a:extLst>
                <a:ext uri="{FF2B5EF4-FFF2-40B4-BE49-F238E27FC236}">
                  <a16:creationId xmlns:a16="http://schemas.microsoft.com/office/drawing/2014/main" id="{28317A79-EB59-4BD3-BF62-87F66CF0DF03}"/>
                </a:ext>
              </a:extLst>
            </p:cNvPr>
            <p:cNvGrpSpPr/>
            <p:nvPr/>
          </p:nvGrpSpPr>
          <p:grpSpPr>
            <a:xfrm>
              <a:off x="4919266" y="2942702"/>
              <a:ext cx="602926" cy="599180"/>
              <a:chOff x="1637662" y="1996038"/>
              <a:chExt cx="205600" cy="204322"/>
            </a:xfrm>
          </p:grpSpPr>
          <p:sp>
            <p:nvSpPr>
              <p:cNvPr id="24" name="Oval 23">
                <a:extLst>
                  <a:ext uri="{FF2B5EF4-FFF2-40B4-BE49-F238E27FC236}">
                    <a16:creationId xmlns:a16="http://schemas.microsoft.com/office/drawing/2014/main" id="{4AE19144-EADE-4420-A1FD-C44D1D9948C1}"/>
                  </a:ext>
                </a:extLst>
              </p:cNvPr>
              <p:cNvSpPr/>
              <p:nvPr/>
            </p:nvSpPr>
            <p:spPr>
              <a:xfrm>
                <a:off x="1639951" y="2003219"/>
                <a:ext cx="197142" cy="197141"/>
              </a:xfrm>
              <a:prstGeom prst="ellipse">
                <a:avLst/>
              </a:prstGeom>
              <a:solidFill>
                <a:srgbClr val="E95526"/>
              </a:solidFill>
              <a:ln w="25400" cap="flat" cmpd="sng" algn="ctr">
                <a:noFill/>
                <a:prstDash val="solid"/>
              </a:ln>
              <a:effectLst/>
            </p:spPr>
            <p:txBody>
              <a:bodyPr rtlCol="0" anchor="ctr"/>
              <a:lstStyle/>
              <a:p>
                <a:pPr algn="ctr" defTabSz="914377">
                  <a:defRPr/>
                </a:pPr>
                <a:endParaRPr lang="en-US" sz="3200" kern="0">
                  <a:solidFill>
                    <a:prstClr val="white"/>
                  </a:solidFill>
                  <a:latin typeface="Georgia"/>
                  <a:cs typeface="Calibri" panose="020F0502020204030204" pitchFamily="34" charset="0"/>
                </a:endParaRPr>
              </a:p>
            </p:txBody>
          </p:sp>
          <p:sp>
            <p:nvSpPr>
              <p:cNvPr id="25" name="TextBox 24">
                <a:extLst>
                  <a:ext uri="{FF2B5EF4-FFF2-40B4-BE49-F238E27FC236}">
                    <a16:creationId xmlns:a16="http://schemas.microsoft.com/office/drawing/2014/main" id="{676668D0-DDAB-47F4-988C-D46BE2F3500E}"/>
                  </a:ext>
                </a:extLst>
              </p:cNvPr>
              <p:cNvSpPr txBox="1"/>
              <p:nvPr/>
            </p:nvSpPr>
            <p:spPr>
              <a:xfrm>
                <a:off x="1637662" y="1996038"/>
                <a:ext cx="205600" cy="199410"/>
              </a:xfrm>
              <a:prstGeom prst="rect">
                <a:avLst/>
              </a:prstGeom>
              <a:noFill/>
            </p:spPr>
            <p:txBody>
              <a:bodyPr wrap="square" rtlCol="0" anchor="ctr">
                <a:spAutoFit/>
              </a:bodyPr>
              <a:lstStyle/>
              <a:p>
                <a:pPr algn="ctr" defTabSz="914377">
                  <a:defRPr/>
                </a:pPr>
                <a:r>
                  <a:rPr lang="en-US" sz="3200" b="1" dirty="0">
                    <a:solidFill>
                      <a:srgbClr val="FFFFFF"/>
                    </a:solidFill>
                    <a:latin typeface="Calibri" panose="020F0502020204030204" pitchFamily="34" charset="0"/>
                    <a:cs typeface="Calibri" panose="020F0502020204030204" pitchFamily="34" charset="0"/>
                  </a:rPr>
                  <a:t>B</a:t>
                </a:r>
              </a:p>
            </p:txBody>
          </p:sp>
        </p:grpSp>
      </p:grpSp>
      <p:grpSp>
        <p:nvGrpSpPr>
          <p:cNvPr id="26" name="Group 25">
            <a:extLst>
              <a:ext uri="{FF2B5EF4-FFF2-40B4-BE49-F238E27FC236}">
                <a16:creationId xmlns:a16="http://schemas.microsoft.com/office/drawing/2014/main" id="{A68E3E2C-5F10-4978-AAEC-E06F67A8AF0C}"/>
              </a:ext>
            </a:extLst>
          </p:cNvPr>
          <p:cNvGrpSpPr/>
          <p:nvPr/>
        </p:nvGrpSpPr>
        <p:grpSpPr>
          <a:xfrm>
            <a:off x="4919267" y="4774751"/>
            <a:ext cx="6281264" cy="896975"/>
            <a:chOff x="4919266" y="4845427"/>
            <a:chExt cx="6281264" cy="896975"/>
          </a:xfrm>
        </p:grpSpPr>
        <p:sp>
          <p:nvSpPr>
            <p:cNvPr id="27" name="Rectangle: Rounded Corners 5">
              <a:extLst>
                <a:ext uri="{FF2B5EF4-FFF2-40B4-BE49-F238E27FC236}">
                  <a16:creationId xmlns:a16="http://schemas.microsoft.com/office/drawing/2014/main" id="{9DDAF498-EC00-405E-BB12-FC695574D4E3}"/>
                </a:ext>
              </a:extLst>
            </p:cNvPr>
            <p:cNvSpPr/>
            <p:nvPr/>
          </p:nvSpPr>
          <p:spPr>
            <a:xfrm>
              <a:off x="5318691" y="4845427"/>
              <a:ext cx="5881839" cy="896975"/>
            </a:xfrm>
            <a:prstGeom prst="roundRect">
              <a:avLst>
                <a:gd name="adj" fmla="val 7160"/>
              </a:avLst>
            </a:prstGeom>
            <a:solidFill>
              <a:sysClr val="window" lastClr="FFFFFF">
                <a:lumMod val="95000"/>
              </a:sysClr>
            </a:solidFill>
            <a:ln w="25400" cap="flat" cmpd="sng" algn="ctr">
              <a:noFill/>
              <a:prstDash val="solid"/>
            </a:ln>
            <a:effectLst/>
          </p:spPr>
          <p:txBody>
            <a:bodyPr lIns="288000" rIns="216000" rtlCol="0" anchor="ctr"/>
            <a:lstStyle/>
            <a:p>
              <a:pPr defTabSz="914377">
                <a:defRPr/>
              </a:pPr>
              <a:r>
                <a:rPr lang="en-US" b="1" kern="0" dirty="0">
                  <a:solidFill>
                    <a:srgbClr val="001389"/>
                  </a:solidFill>
                  <a:latin typeface="Georgia" panose="02040502050405020303" pitchFamily="18" charset="0"/>
                  <a:cs typeface="Calibri" panose="020F0502020204030204" pitchFamily="34" charset="0"/>
                </a:rPr>
                <a:t>Glucose message </a:t>
              </a:r>
              <a:r>
                <a:rPr lang="en-US" kern="0" dirty="0">
                  <a:solidFill>
                    <a:srgbClr val="000000"/>
                  </a:solidFill>
                  <a:latin typeface="Georgia" panose="02040502050405020303" pitchFamily="18" charset="0"/>
                  <a:cs typeface="Calibri" panose="020F0502020204030204" pitchFamily="34" charset="0"/>
                </a:rPr>
                <a:t>tells you if your glucose is in or out of target range</a:t>
              </a:r>
            </a:p>
          </p:txBody>
        </p:sp>
        <p:grpSp>
          <p:nvGrpSpPr>
            <p:cNvPr id="28" name="Group 27">
              <a:extLst>
                <a:ext uri="{FF2B5EF4-FFF2-40B4-BE49-F238E27FC236}">
                  <a16:creationId xmlns:a16="http://schemas.microsoft.com/office/drawing/2014/main" id="{48624DB7-FD49-4F7E-BAAA-73A4EB72175A}"/>
                </a:ext>
              </a:extLst>
            </p:cNvPr>
            <p:cNvGrpSpPr/>
            <p:nvPr/>
          </p:nvGrpSpPr>
          <p:grpSpPr>
            <a:xfrm>
              <a:off x="4919266" y="4991738"/>
              <a:ext cx="602926" cy="599180"/>
              <a:chOff x="1637662" y="1996038"/>
              <a:chExt cx="205600" cy="204322"/>
            </a:xfrm>
          </p:grpSpPr>
          <p:sp>
            <p:nvSpPr>
              <p:cNvPr id="29" name="Oval 28">
                <a:extLst>
                  <a:ext uri="{FF2B5EF4-FFF2-40B4-BE49-F238E27FC236}">
                    <a16:creationId xmlns:a16="http://schemas.microsoft.com/office/drawing/2014/main" id="{09EB3936-B2A8-41F9-8F28-6C8401EBF722}"/>
                  </a:ext>
                </a:extLst>
              </p:cNvPr>
              <p:cNvSpPr/>
              <p:nvPr/>
            </p:nvSpPr>
            <p:spPr>
              <a:xfrm>
                <a:off x="1639951" y="2003219"/>
                <a:ext cx="197142" cy="197141"/>
              </a:xfrm>
              <a:prstGeom prst="ellipse">
                <a:avLst/>
              </a:prstGeom>
              <a:solidFill>
                <a:srgbClr val="E95526"/>
              </a:solidFill>
              <a:ln w="25400" cap="flat" cmpd="sng" algn="ctr">
                <a:noFill/>
                <a:prstDash val="solid"/>
              </a:ln>
              <a:effectLst/>
            </p:spPr>
            <p:txBody>
              <a:bodyPr rtlCol="0" anchor="ctr"/>
              <a:lstStyle/>
              <a:p>
                <a:pPr algn="ctr" defTabSz="914377">
                  <a:defRPr/>
                </a:pPr>
                <a:endParaRPr lang="en-US" sz="3200" kern="0">
                  <a:solidFill>
                    <a:prstClr val="white"/>
                  </a:solidFill>
                  <a:latin typeface="Georgia"/>
                  <a:cs typeface="Calibri" panose="020F0502020204030204" pitchFamily="34" charset="0"/>
                </a:endParaRPr>
              </a:p>
            </p:txBody>
          </p:sp>
          <p:sp>
            <p:nvSpPr>
              <p:cNvPr id="30" name="TextBox 29">
                <a:extLst>
                  <a:ext uri="{FF2B5EF4-FFF2-40B4-BE49-F238E27FC236}">
                    <a16:creationId xmlns:a16="http://schemas.microsoft.com/office/drawing/2014/main" id="{75565DD4-3F2E-4097-A4C6-8490CDDE77AA}"/>
                  </a:ext>
                </a:extLst>
              </p:cNvPr>
              <p:cNvSpPr txBox="1"/>
              <p:nvPr/>
            </p:nvSpPr>
            <p:spPr>
              <a:xfrm>
                <a:off x="1637662" y="1996038"/>
                <a:ext cx="205600" cy="199410"/>
              </a:xfrm>
              <a:prstGeom prst="rect">
                <a:avLst/>
              </a:prstGeom>
              <a:noFill/>
            </p:spPr>
            <p:txBody>
              <a:bodyPr wrap="square" rtlCol="0" anchor="ctr">
                <a:spAutoFit/>
              </a:bodyPr>
              <a:lstStyle/>
              <a:p>
                <a:pPr algn="ctr" defTabSz="914377">
                  <a:defRPr/>
                </a:pPr>
                <a:r>
                  <a:rPr lang="en-US" sz="3200" b="1" dirty="0">
                    <a:solidFill>
                      <a:srgbClr val="FFFFFF"/>
                    </a:solidFill>
                    <a:latin typeface="Calibri" panose="020F0502020204030204" pitchFamily="34" charset="0"/>
                    <a:cs typeface="Calibri" panose="020F0502020204030204" pitchFamily="34" charset="0"/>
                  </a:rPr>
                  <a:t>D</a:t>
                </a:r>
              </a:p>
            </p:txBody>
          </p:sp>
        </p:grpSp>
      </p:grpSp>
      <p:grpSp>
        <p:nvGrpSpPr>
          <p:cNvPr id="31" name="Group 30">
            <a:extLst>
              <a:ext uri="{FF2B5EF4-FFF2-40B4-BE49-F238E27FC236}">
                <a16:creationId xmlns:a16="http://schemas.microsoft.com/office/drawing/2014/main" id="{712F76AA-8C95-4A9E-B08C-6FB536BBCD3D}"/>
              </a:ext>
            </a:extLst>
          </p:cNvPr>
          <p:cNvGrpSpPr/>
          <p:nvPr/>
        </p:nvGrpSpPr>
        <p:grpSpPr>
          <a:xfrm>
            <a:off x="4919267" y="3750234"/>
            <a:ext cx="6281264" cy="896975"/>
            <a:chOff x="4919266" y="3820910"/>
            <a:chExt cx="6281264" cy="896975"/>
          </a:xfrm>
        </p:grpSpPr>
        <p:sp>
          <p:nvSpPr>
            <p:cNvPr id="32" name="Rectangle: Rounded Corners 5">
              <a:extLst>
                <a:ext uri="{FF2B5EF4-FFF2-40B4-BE49-F238E27FC236}">
                  <a16:creationId xmlns:a16="http://schemas.microsoft.com/office/drawing/2014/main" id="{74FB49F1-E71E-4CB2-B6E3-73E756B1BE59}"/>
                </a:ext>
              </a:extLst>
            </p:cNvPr>
            <p:cNvSpPr/>
            <p:nvPr/>
          </p:nvSpPr>
          <p:spPr>
            <a:xfrm>
              <a:off x="5318691" y="3820910"/>
              <a:ext cx="5881839" cy="896975"/>
            </a:xfrm>
            <a:prstGeom prst="roundRect">
              <a:avLst>
                <a:gd name="adj" fmla="val 7160"/>
              </a:avLst>
            </a:prstGeom>
            <a:solidFill>
              <a:sysClr val="window" lastClr="FFFFFF">
                <a:lumMod val="95000"/>
              </a:sysClr>
            </a:solidFill>
            <a:ln w="25400" cap="flat" cmpd="sng" algn="ctr">
              <a:noFill/>
              <a:prstDash val="solid"/>
            </a:ln>
            <a:effectLst/>
          </p:spPr>
          <p:txBody>
            <a:bodyPr lIns="288000" rIns="216000" rtlCol="0" anchor="ctr"/>
            <a:lstStyle/>
            <a:p>
              <a:pPr defTabSz="914377">
                <a:defRPr/>
              </a:pPr>
              <a:r>
                <a:rPr lang="en-US" b="1" kern="0" dirty="0">
                  <a:solidFill>
                    <a:srgbClr val="001389"/>
                  </a:solidFill>
                  <a:latin typeface="Georgia" panose="02040502050405020303" pitchFamily="18" charset="0"/>
                  <a:cs typeface="Calibri" panose="020F0502020204030204" pitchFamily="34" charset="0"/>
                </a:rPr>
                <a:t>Glucose graph </a:t>
              </a:r>
              <a:r>
                <a:rPr lang="en-US" kern="0" dirty="0">
                  <a:solidFill>
                    <a:srgbClr val="000000"/>
                  </a:solidFill>
                  <a:latin typeface="Georgia" panose="02040502050405020303" pitchFamily="18" charset="0"/>
                  <a:cs typeface="Calibri" panose="020F0502020204030204" pitchFamily="34" charset="0"/>
                </a:rPr>
                <a:t>shows you an 8-hour history of your glucose levels</a:t>
              </a:r>
            </a:p>
          </p:txBody>
        </p:sp>
        <p:grpSp>
          <p:nvGrpSpPr>
            <p:cNvPr id="33" name="Group 32">
              <a:extLst>
                <a:ext uri="{FF2B5EF4-FFF2-40B4-BE49-F238E27FC236}">
                  <a16:creationId xmlns:a16="http://schemas.microsoft.com/office/drawing/2014/main" id="{DDDFAC1F-A00E-4CCE-80CB-E69C42B306CA}"/>
                </a:ext>
              </a:extLst>
            </p:cNvPr>
            <p:cNvGrpSpPr/>
            <p:nvPr/>
          </p:nvGrpSpPr>
          <p:grpSpPr>
            <a:xfrm>
              <a:off x="4919266" y="3992459"/>
              <a:ext cx="602926" cy="599180"/>
              <a:chOff x="1637662" y="1996038"/>
              <a:chExt cx="205600" cy="204322"/>
            </a:xfrm>
          </p:grpSpPr>
          <p:sp>
            <p:nvSpPr>
              <p:cNvPr id="34" name="Oval 33">
                <a:extLst>
                  <a:ext uri="{FF2B5EF4-FFF2-40B4-BE49-F238E27FC236}">
                    <a16:creationId xmlns:a16="http://schemas.microsoft.com/office/drawing/2014/main" id="{9C56C8BA-57C9-481C-B658-515589836E10}"/>
                  </a:ext>
                </a:extLst>
              </p:cNvPr>
              <p:cNvSpPr/>
              <p:nvPr/>
            </p:nvSpPr>
            <p:spPr>
              <a:xfrm>
                <a:off x="1639951" y="2003219"/>
                <a:ext cx="197142" cy="197141"/>
              </a:xfrm>
              <a:prstGeom prst="ellipse">
                <a:avLst/>
              </a:prstGeom>
              <a:solidFill>
                <a:srgbClr val="E95526"/>
              </a:solidFill>
              <a:ln w="25400" cap="flat" cmpd="sng" algn="ctr">
                <a:noFill/>
                <a:prstDash val="solid"/>
              </a:ln>
              <a:effectLst/>
            </p:spPr>
            <p:txBody>
              <a:bodyPr rtlCol="0" anchor="ctr"/>
              <a:lstStyle/>
              <a:p>
                <a:pPr algn="ctr" defTabSz="914377">
                  <a:defRPr/>
                </a:pPr>
                <a:endParaRPr lang="en-US" sz="3200" kern="0">
                  <a:solidFill>
                    <a:prstClr val="white"/>
                  </a:solidFill>
                  <a:latin typeface="Georgia"/>
                  <a:cs typeface="Calibri" panose="020F0502020204030204" pitchFamily="34" charset="0"/>
                </a:endParaRPr>
              </a:p>
            </p:txBody>
          </p:sp>
          <p:sp>
            <p:nvSpPr>
              <p:cNvPr id="35" name="TextBox 34">
                <a:extLst>
                  <a:ext uri="{FF2B5EF4-FFF2-40B4-BE49-F238E27FC236}">
                    <a16:creationId xmlns:a16="http://schemas.microsoft.com/office/drawing/2014/main" id="{E49AACE6-8716-407F-A96D-C10EA28421A4}"/>
                  </a:ext>
                </a:extLst>
              </p:cNvPr>
              <p:cNvSpPr txBox="1"/>
              <p:nvPr/>
            </p:nvSpPr>
            <p:spPr>
              <a:xfrm>
                <a:off x="1637662" y="1996038"/>
                <a:ext cx="205600" cy="199410"/>
              </a:xfrm>
              <a:prstGeom prst="rect">
                <a:avLst/>
              </a:prstGeom>
              <a:noFill/>
            </p:spPr>
            <p:txBody>
              <a:bodyPr wrap="square" rtlCol="0" anchor="ctr">
                <a:spAutoFit/>
              </a:bodyPr>
              <a:lstStyle/>
              <a:p>
                <a:pPr algn="ctr" defTabSz="914377">
                  <a:defRPr/>
                </a:pPr>
                <a:r>
                  <a:rPr lang="en-US" sz="3200" b="1" dirty="0">
                    <a:solidFill>
                      <a:srgbClr val="FFFFFF"/>
                    </a:solidFill>
                    <a:latin typeface="Calibri" panose="020F0502020204030204" pitchFamily="34" charset="0"/>
                    <a:cs typeface="Calibri" panose="020F0502020204030204" pitchFamily="34" charset="0"/>
                  </a:rPr>
                  <a:t>C</a:t>
                </a:r>
              </a:p>
            </p:txBody>
          </p:sp>
        </p:grpSp>
      </p:grpSp>
      <p:pic>
        <p:nvPicPr>
          <p:cNvPr id="85" name="Picture 84">
            <a:extLst>
              <a:ext uri="{FF2B5EF4-FFF2-40B4-BE49-F238E27FC236}">
                <a16:creationId xmlns:a16="http://schemas.microsoft.com/office/drawing/2014/main" id="{E68951FE-02C7-58A0-78B4-84DB0A695FA0}"/>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43286" t="7480" r="22019" b="6799"/>
          <a:stretch/>
        </p:blipFill>
        <p:spPr>
          <a:xfrm>
            <a:off x="1221986" y="983657"/>
            <a:ext cx="2550405" cy="5133511"/>
          </a:xfrm>
          <a:prstGeom prst="rect">
            <a:avLst/>
          </a:prstGeom>
        </p:spPr>
      </p:pic>
      <p:grpSp>
        <p:nvGrpSpPr>
          <p:cNvPr id="86" name="Group 85">
            <a:extLst>
              <a:ext uri="{FF2B5EF4-FFF2-40B4-BE49-F238E27FC236}">
                <a16:creationId xmlns:a16="http://schemas.microsoft.com/office/drawing/2014/main" id="{09FE52A6-9D75-F98E-626B-56FB30DE2FB0}"/>
              </a:ext>
            </a:extLst>
          </p:cNvPr>
          <p:cNvGrpSpPr/>
          <p:nvPr/>
        </p:nvGrpSpPr>
        <p:grpSpPr>
          <a:xfrm>
            <a:off x="219266" y="743745"/>
            <a:ext cx="1291996" cy="1286948"/>
            <a:chOff x="1241604" y="1319375"/>
            <a:chExt cx="771740" cy="768726"/>
          </a:xfrm>
        </p:grpSpPr>
        <p:sp>
          <p:nvSpPr>
            <p:cNvPr id="87" name="TextBox 86">
              <a:extLst>
                <a:ext uri="{FF2B5EF4-FFF2-40B4-BE49-F238E27FC236}">
                  <a16:creationId xmlns:a16="http://schemas.microsoft.com/office/drawing/2014/main" id="{8FD08FCC-D782-AA64-5F0A-28209ACAEB38}"/>
                </a:ext>
              </a:extLst>
            </p:cNvPr>
            <p:cNvSpPr txBox="1"/>
            <p:nvPr/>
          </p:nvSpPr>
          <p:spPr>
            <a:xfrm>
              <a:off x="1241604" y="1319375"/>
              <a:ext cx="590785" cy="332372"/>
            </a:xfrm>
            <a:prstGeom prst="rect">
              <a:avLst/>
            </a:prstGeom>
            <a:noFill/>
          </p:spPr>
          <p:txBody>
            <a:bodyPr wrap="none" rtlCol="0" anchor="ctr">
              <a:spAutoFit/>
            </a:bodyPr>
            <a:lstStyle/>
            <a:p>
              <a:pPr defTabSz="1219139">
                <a:lnSpc>
                  <a:spcPts val="1777"/>
                </a:lnSpc>
              </a:pPr>
              <a:r>
                <a:rPr lang="en-US" sz="1777" dirty="0">
                  <a:solidFill>
                    <a:srgbClr val="000000"/>
                  </a:solidFill>
                  <a:latin typeface="Calibri" panose="020F0502020204030204" pitchFamily="34" charset="0"/>
                  <a:cs typeface="Calibri" panose="020F0502020204030204" pitchFamily="34" charset="0"/>
                </a:rPr>
                <a:t>Glucose</a:t>
              </a:r>
              <a:br>
                <a:rPr lang="en-US" sz="1777" dirty="0">
                  <a:solidFill>
                    <a:srgbClr val="000000"/>
                  </a:solidFill>
                  <a:latin typeface="Calibri" panose="020F0502020204030204" pitchFamily="34" charset="0"/>
                  <a:cs typeface="Calibri" panose="020F0502020204030204" pitchFamily="34" charset="0"/>
                </a:rPr>
              </a:br>
              <a:r>
                <a:rPr lang="en-US" sz="1777" dirty="0">
                  <a:solidFill>
                    <a:srgbClr val="000000"/>
                  </a:solidFill>
                  <a:latin typeface="Calibri" panose="020F0502020204030204" pitchFamily="34" charset="0"/>
                  <a:cs typeface="Calibri" panose="020F0502020204030204" pitchFamily="34" charset="0"/>
                </a:rPr>
                <a:t>message</a:t>
              </a:r>
            </a:p>
          </p:txBody>
        </p:sp>
        <p:cxnSp>
          <p:nvCxnSpPr>
            <p:cNvPr id="88" name="Straight Connector 87">
              <a:extLst>
                <a:ext uri="{FF2B5EF4-FFF2-40B4-BE49-F238E27FC236}">
                  <a16:creationId xmlns:a16="http://schemas.microsoft.com/office/drawing/2014/main" id="{29DBA318-352B-2E5C-1383-035FA36B8E4C}"/>
                </a:ext>
              </a:extLst>
            </p:cNvPr>
            <p:cNvCxnSpPr>
              <a:cxnSpLocks/>
            </p:cNvCxnSpPr>
            <p:nvPr/>
          </p:nvCxnSpPr>
          <p:spPr>
            <a:xfrm>
              <a:off x="1728118" y="1669975"/>
              <a:ext cx="139921" cy="210281"/>
            </a:xfrm>
            <a:prstGeom prst="line">
              <a:avLst/>
            </a:prstGeom>
            <a:ln w="41275" cap="rnd">
              <a:solidFill>
                <a:srgbClr val="F57820"/>
              </a:solidFill>
              <a:prstDash val="sysDot"/>
            </a:ln>
          </p:spPr>
          <p:style>
            <a:lnRef idx="1">
              <a:schemeClr val="accent1"/>
            </a:lnRef>
            <a:fillRef idx="0">
              <a:schemeClr val="accent1"/>
            </a:fillRef>
            <a:effectRef idx="0">
              <a:schemeClr val="accent1"/>
            </a:effectRef>
            <a:fontRef idx="minor">
              <a:schemeClr val="tx1"/>
            </a:fontRef>
          </p:style>
        </p:cxnSp>
        <p:grpSp>
          <p:nvGrpSpPr>
            <p:cNvPr id="89" name="Group 88">
              <a:extLst>
                <a:ext uri="{FF2B5EF4-FFF2-40B4-BE49-F238E27FC236}">
                  <a16:creationId xmlns:a16="http://schemas.microsoft.com/office/drawing/2014/main" id="{41FE882E-47C9-9674-9F9A-B7454E200A7B}"/>
                </a:ext>
              </a:extLst>
            </p:cNvPr>
            <p:cNvGrpSpPr/>
            <p:nvPr/>
          </p:nvGrpSpPr>
          <p:grpSpPr>
            <a:xfrm>
              <a:off x="1728118" y="1738800"/>
              <a:ext cx="285226" cy="349301"/>
              <a:chOff x="1325270" y="1738800"/>
              <a:chExt cx="285226" cy="349301"/>
            </a:xfrm>
          </p:grpSpPr>
          <p:sp>
            <p:nvSpPr>
              <p:cNvPr id="90" name="Oval 89">
                <a:extLst>
                  <a:ext uri="{FF2B5EF4-FFF2-40B4-BE49-F238E27FC236}">
                    <a16:creationId xmlns:a16="http://schemas.microsoft.com/office/drawing/2014/main" id="{5566937B-A9CC-3DD1-B73A-5ECCF52DB86E}"/>
                  </a:ext>
                </a:extLst>
              </p:cNvPr>
              <p:cNvSpPr/>
              <p:nvPr/>
            </p:nvSpPr>
            <p:spPr>
              <a:xfrm>
                <a:off x="1328445" y="1778466"/>
                <a:ext cx="273492" cy="273492"/>
              </a:xfrm>
              <a:prstGeom prst="ellipse">
                <a:avLst/>
              </a:prstGeom>
              <a:solidFill>
                <a:srgbClr val="F5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a:endParaRPr lang="en-US" sz="3200">
                  <a:solidFill>
                    <a:srgbClr val="FFFFFF"/>
                  </a:solidFill>
                  <a:latin typeface="Calibri" panose="020F0502020204030204" pitchFamily="34" charset="0"/>
                  <a:cs typeface="Calibri" panose="020F0502020204030204" pitchFamily="34" charset="0"/>
                </a:endParaRPr>
              </a:p>
            </p:txBody>
          </p:sp>
          <p:sp>
            <p:nvSpPr>
              <p:cNvPr id="91" name="TextBox 90">
                <a:extLst>
                  <a:ext uri="{FF2B5EF4-FFF2-40B4-BE49-F238E27FC236}">
                    <a16:creationId xmlns:a16="http://schemas.microsoft.com/office/drawing/2014/main" id="{B9B389F1-85EE-9F62-2EE1-0C5672C0FF56}"/>
                  </a:ext>
                </a:extLst>
              </p:cNvPr>
              <p:cNvSpPr txBox="1"/>
              <p:nvPr/>
            </p:nvSpPr>
            <p:spPr>
              <a:xfrm>
                <a:off x="1325270" y="1738800"/>
                <a:ext cx="285226" cy="349301"/>
              </a:xfrm>
              <a:prstGeom prst="rect">
                <a:avLst/>
              </a:prstGeom>
              <a:noFill/>
            </p:spPr>
            <p:txBody>
              <a:bodyPr wrap="square" rtlCol="0" anchor="ctr">
                <a:spAutoFit/>
              </a:bodyPr>
              <a:lstStyle/>
              <a:p>
                <a:pPr algn="ctr" defTabSz="1219139"/>
                <a:r>
                  <a:rPr lang="en-US" sz="3200" b="1" dirty="0">
                    <a:solidFill>
                      <a:srgbClr val="FFFFFF"/>
                    </a:solidFill>
                    <a:latin typeface="Calibri" panose="020F0502020204030204" pitchFamily="34" charset="0"/>
                    <a:cs typeface="Calibri" panose="020F0502020204030204" pitchFamily="34" charset="0"/>
                  </a:rPr>
                  <a:t>D</a:t>
                </a:r>
              </a:p>
            </p:txBody>
          </p:sp>
        </p:grpSp>
      </p:grpSp>
      <p:grpSp>
        <p:nvGrpSpPr>
          <p:cNvPr id="92" name="Group 91">
            <a:extLst>
              <a:ext uri="{FF2B5EF4-FFF2-40B4-BE49-F238E27FC236}">
                <a16:creationId xmlns:a16="http://schemas.microsoft.com/office/drawing/2014/main" id="{FD87B10B-94AF-9485-05EE-795C6263B098}"/>
              </a:ext>
            </a:extLst>
          </p:cNvPr>
          <p:cNvGrpSpPr/>
          <p:nvPr/>
        </p:nvGrpSpPr>
        <p:grpSpPr>
          <a:xfrm>
            <a:off x="194452" y="1912120"/>
            <a:ext cx="1807149" cy="728907"/>
            <a:chOff x="1119989" y="1963672"/>
            <a:chExt cx="1079455" cy="435394"/>
          </a:xfrm>
        </p:grpSpPr>
        <p:cxnSp>
          <p:nvCxnSpPr>
            <p:cNvPr id="93" name="Straight Connector 92">
              <a:extLst>
                <a:ext uri="{FF2B5EF4-FFF2-40B4-BE49-F238E27FC236}">
                  <a16:creationId xmlns:a16="http://schemas.microsoft.com/office/drawing/2014/main" id="{5B22D07A-DF41-46C3-C6F1-9459B1E7BC5E}"/>
                </a:ext>
              </a:extLst>
            </p:cNvPr>
            <p:cNvCxnSpPr>
              <a:cxnSpLocks/>
            </p:cNvCxnSpPr>
            <p:nvPr/>
          </p:nvCxnSpPr>
          <p:spPr>
            <a:xfrm>
              <a:off x="1634832" y="2166881"/>
              <a:ext cx="505823" cy="0"/>
            </a:xfrm>
            <a:prstGeom prst="line">
              <a:avLst/>
            </a:prstGeom>
            <a:ln w="41275" cap="rnd">
              <a:solidFill>
                <a:srgbClr val="F57820"/>
              </a:solidFill>
              <a:prstDash val="sysDot"/>
            </a:ln>
          </p:spPr>
          <p:style>
            <a:lnRef idx="1">
              <a:schemeClr val="accent1"/>
            </a:lnRef>
            <a:fillRef idx="0">
              <a:schemeClr val="accent1"/>
            </a:fillRef>
            <a:effectRef idx="0">
              <a:schemeClr val="accent1"/>
            </a:effectRef>
            <a:fontRef idx="minor">
              <a:schemeClr val="tx1"/>
            </a:fontRef>
          </p:style>
        </p:cxnSp>
        <p:sp>
          <p:nvSpPr>
            <p:cNvPr id="94" name="TextBox 93">
              <a:extLst>
                <a:ext uri="{FF2B5EF4-FFF2-40B4-BE49-F238E27FC236}">
                  <a16:creationId xmlns:a16="http://schemas.microsoft.com/office/drawing/2014/main" id="{8692B5B3-20D5-9414-7B31-F83CDBE09E5D}"/>
                </a:ext>
              </a:extLst>
            </p:cNvPr>
            <p:cNvSpPr txBox="1"/>
            <p:nvPr/>
          </p:nvSpPr>
          <p:spPr>
            <a:xfrm>
              <a:off x="1119989" y="2066694"/>
              <a:ext cx="533335" cy="332372"/>
            </a:xfrm>
            <a:prstGeom prst="rect">
              <a:avLst/>
            </a:prstGeom>
            <a:noFill/>
          </p:spPr>
          <p:txBody>
            <a:bodyPr wrap="none" rtlCol="0" anchor="ctr">
              <a:spAutoFit/>
            </a:bodyPr>
            <a:lstStyle/>
            <a:p>
              <a:pPr defTabSz="1219139">
                <a:lnSpc>
                  <a:spcPts val="1777"/>
                </a:lnSpc>
              </a:pPr>
              <a:r>
                <a:rPr lang="en-US" sz="1777" dirty="0">
                  <a:solidFill>
                    <a:srgbClr val="000000"/>
                  </a:solidFill>
                  <a:latin typeface="Calibri" panose="020F0502020204030204" pitchFamily="34" charset="0"/>
                  <a:cs typeface="Calibri" panose="020F0502020204030204" pitchFamily="34" charset="0"/>
                </a:rPr>
                <a:t>Current</a:t>
              </a:r>
              <a:br>
                <a:rPr lang="en-US" sz="1777" dirty="0">
                  <a:solidFill>
                    <a:srgbClr val="000000"/>
                  </a:solidFill>
                  <a:latin typeface="Calibri" panose="020F0502020204030204" pitchFamily="34" charset="0"/>
                  <a:cs typeface="Calibri" panose="020F0502020204030204" pitchFamily="34" charset="0"/>
                </a:rPr>
              </a:br>
              <a:r>
                <a:rPr lang="en-US" sz="1777" dirty="0">
                  <a:solidFill>
                    <a:srgbClr val="000000"/>
                  </a:solidFill>
                  <a:latin typeface="Calibri" panose="020F0502020204030204" pitchFamily="34" charset="0"/>
                  <a:cs typeface="Calibri" panose="020F0502020204030204" pitchFamily="34" charset="0"/>
                </a:rPr>
                <a:t>glucose</a:t>
              </a:r>
            </a:p>
          </p:txBody>
        </p:sp>
        <p:grpSp>
          <p:nvGrpSpPr>
            <p:cNvPr id="95" name="Group 94">
              <a:extLst>
                <a:ext uri="{FF2B5EF4-FFF2-40B4-BE49-F238E27FC236}">
                  <a16:creationId xmlns:a16="http://schemas.microsoft.com/office/drawing/2014/main" id="{2EBE6318-A0D2-080A-561A-3ED72BC4892A}"/>
                </a:ext>
              </a:extLst>
            </p:cNvPr>
            <p:cNvGrpSpPr/>
            <p:nvPr/>
          </p:nvGrpSpPr>
          <p:grpSpPr>
            <a:xfrm>
              <a:off x="1914218" y="1963672"/>
              <a:ext cx="285226" cy="349301"/>
              <a:chOff x="1511370" y="1963672"/>
              <a:chExt cx="285226" cy="349301"/>
            </a:xfrm>
          </p:grpSpPr>
          <p:sp>
            <p:nvSpPr>
              <p:cNvPr id="96" name="Oval 95">
                <a:extLst>
                  <a:ext uri="{FF2B5EF4-FFF2-40B4-BE49-F238E27FC236}">
                    <a16:creationId xmlns:a16="http://schemas.microsoft.com/office/drawing/2014/main" id="{D557E61C-89F2-29E2-75E5-B86A5348368E}"/>
                  </a:ext>
                </a:extLst>
              </p:cNvPr>
              <p:cNvSpPr/>
              <p:nvPr/>
            </p:nvSpPr>
            <p:spPr>
              <a:xfrm>
                <a:off x="1521269" y="2030135"/>
                <a:ext cx="273492" cy="273492"/>
              </a:xfrm>
              <a:prstGeom prst="ellipse">
                <a:avLst/>
              </a:prstGeom>
              <a:solidFill>
                <a:srgbClr val="F5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a:endParaRPr lang="en-US" sz="3200">
                  <a:solidFill>
                    <a:srgbClr val="FFFFFF"/>
                  </a:solidFill>
                  <a:latin typeface="Calibri" panose="020F0502020204030204" pitchFamily="34" charset="0"/>
                  <a:cs typeface="Calibri" panose="020F0502020204030204" pitchFamily="34" charset="0"/>
                </a:endParaRPr>
              </a:p>
            </p:txBody>
          </p:sp>
          <p:sp>
            <p:nvSpPr>
              <p:cNvPr id="97" name="TextBox 96">
                <a:extLst>
                  <a:ext uri="{FF2B5EF4-FFF2-40B4-BE49-F238E27FC236}">
                    <a16:creationId xmlns:a16="http://schemas.microsoft.com/office/drawing/2014/main" id="{75B8315A-26F1-D1D7-E4EE-E919300A11F7}"/>
                  </a:ext>
                </a:extLst>
              </p:cNvPr>
              <p:cNvSpPr txBox="1"/>
              <p:nvPr/>
            </p:nvSpPr>
            <p:spPr>
              <a:xfrm>
                <a:off x="1511370" y="1963672"/>
                <a:ext cx="285226" cy="349301"/>
              </a:xfrm>
              <a:prstGeom prst="rect">
                <a:avLst/>
              </a:prstGeom>
              <a:noFill/>
            </p:spPr>
            <p:txBody>
              <a:bodyPr wrap="square" rtlCol="0" anchor="ctr">
                <a:spAutoFit/>
              </a:bodyPr>
              <a:lstStyle/>
              <a:p>
                <a:pPr algn="ctr" defTabSz="1219139"/>
                <a:r>
                  <a:rPr lang="en-US" sz="3200" b="1" dirty="0">
                    <a:solidFill>
                      <a:srgbClr val="FFFFFF"/>
                    </a:solidFill>
                    <a:latin typeface="Calibri" panose="020F0502020204030204" pitchFamily="34" charset="0"/>
                    <a:cs typeface="Calibri" panose="020F0502020204030204" pitchFamily="34" charset="0"/>
                  </a:rPr>
                  <a:t>A</a:t>
                </a:r>
              </a:p>
            </p:txBody>
          </p:sp>
        </p:grpSp>
      </p:grpSp>
      <p:grpSp>
        <p:nvGrpSpPr>
          <p:cNvPr id="98" name="Group 97">
            <a:extLst>
              <a:ext uri="{FF2B5EF4-FFF2-40B4-BE49-F238E27FC236}">
                <a16:creationId xmlns:a16="http://schemas.microsoft.com/office/drawing/2014/main" id="{D16C674C-E243-0781-2CA4-7C9C9A34B258}"/>
              </a:ext>
            </a:extLst>
          </p:cNvPr>
          <p:cNvGrpSpPr/>
          <p:nvPr/>
        </p:nvGrpSpPr>
        <p:grpSpPr>
          <a:xfrm>
            <a:off x="3190515" y="976554"/>
            <a:ext cx="2017300" cy="1346521"/>
            <a:chOff x="2900087" y="1312021"/>
            <a:chExt cx="1204982" cy="804309"/>
          </a:xfrm>
        </p:grpSpPr>
        <p:cxnSp>
          <p:nvCxnSpPr>
            <p:cNvPr id="99" name="Straight Connector 98">
              <a:extLst>
                <a:ext uri="{FF2B5EF4-FFF2-40B4-BE49-F238E27FC236}">
                  <a16:creationId xmlns:a16="http://schemas.microsoft.com/office/drawing/2014/main" id="{0C388DD3-EBBF-F1CC-50F9-FC580ED1E89B}"/>
                </a:ext>
              </a:extLst>
            </p:cNvPr>
            <p:cNvCxnSpPr>
              <a:cxnSpLocks/>
            </p:cNvCxnSpPr>
            <p:nvPr/>
          </p:nvCxnSpPr>
          <p:spPr>
            <a:xfrm flipV="1">
              <a:off x="3053517" y="1589149"/>
              <a:ext cx="307656" cy="341987"/>
            </a:xfrm>
            <a:prstGeom prst="line">
              <a:avLst/>
            </a:prstGeom>
            <a:ln w="41275" cap="rnd">
              <a:solidFill>
                <a:srgbClr val="F57820"/>
              </a:solidFill>
              <a:prstDash val="sysDot"/>
            </a:ln>
          </p:spPr>
          <p:style>
            <a:lnRef idx="1">
              <a:schemeClr val="accent1"/>
            </a:lnRef>
            <a:fillRef idx="0">
              <a:schemeClr val="accent1"/>
            </a:fillRef>
            <a:effectRef idx="0">
              <a:schemeClr val="accent1"/>
            </a:effectRef>
            <a:fontRef idx="minor">
              <a:schemeClr val="tx1"/>
            </a:fontRef>
          </p:style>
        </p:cxnSp>
        <p:sp>
          <p:nvSpPr>
            <p:cNvPr id="100" name="TextBox 99">
              <a:extLst>
                <a:ext uri="{FF2B5EF4-FFF2-40B4-BE49-F238E27FC236}">
                  <a16:creationId xmlns:a16="http://schemas.microsoft.com/office/drawing/2014/main" id="{DF22E72E-675C-DE9C-C8CD-63DC6A01836F}"/>
                </a:ext>
              </a:extLst>
            </p:cNvPr>
            <p:cNvSpPr txBox="1"/>
            <p:nvPr/>
          </p:nvSpPr>
          <p:spPr>
            <a:xfrm>
              <a:off x="3298999" y="1312021"/>
              <a:ext cx="806070" cy="332371"/>
            </a:xfrm>
            <a:prstGeom prst="rect">
              <a:avLst/>
            </a:prstGeom>
            <a:noFill/>
          </p:spPr>
          <p:txBody>
            <a:bodyPr wrap="square" rtlCol="0" anchor="ctr">
              <a:spAutoFit/>
            </a:bodyPr>
            <a:lstStyle/>
            <a:p>
              <a:pPr defTabSz="1219139">
                <a:lnSpc>
                  <a:spcPts val="1777"/>
                </a:lnSpc>
              </a:pPr>
              <a:r>
                <a:rPr lang="en-US" sz="1777" dirty="0">
                  <a:solidFill>
                    <a:srgbClr val="000000"/>
                  </a:solidFill>
                  <a:latin typeface="Calibri" panose="020F0502020204030204" pitchFamily="34" charset="0"/>
                  <a:cs typeface="Calibri" panose="020F0502020204030204" pitchFamily="34" charset="0"/>
                </a:rPr>
                <a:t>Glucose</a:t>
              </a:r>
              <a:br>
                <a:rPr lang="en-US" sz="1777" dirty="0">
                  <a:solidFill>
                    <a:srgbClr val="000000"/>
                  </a:solidFill>
                  <a:latin typeface="Calibri" panose="020F0502020204030204" pitchFamily="34" charset="0"/>
                  <a:cs typeface="Calibri" panose="020F0502020204030204" pitchFamily="34" charset="0"/>
                </a:rPr>
              </a:br>
              <a:r>
                <a:rPr lang="en-US" sz="1777" dirty="0">
                  <a:solidFill>
                    <a:srgbClr val="000000"/>
                  </a:solidFill>
                  <a:latin typeface="Calibri" panose="020F0502020204030204" pitchFamily="34" charset="0"/>
                  <a:cs typeface="Calibri" panose="020F0502020204030204" pitchFamily="34" charset="0"/>
                </a:rPr>
                <a:t>trend arrow</a:t>
              </a:r>
            </a:p>
          </p:txBody>
        </p:sp>
        <p:grpSp>
          <p:nvGrpSpPr>
            <p:cNvPr id="101" name="Group 100">
              <a:extLst>
                <a:ext uri="{FF2B5EF4-FFF2-40B4-BE49-F238E27FC236}">
                  <a16:creationId xmlns:a16="http://schemas.microsoft.com/office/drawing/2014/main" id="{9E49BBF1-0376-65B1-8B2D-640F34E83F45}"/>
                </a:ext>
              </a:extLst>
            </p:cNvPr>
            <p:cNvGrpSpPr/>
            <p:nvPr/>
          </p:nvGrpSpPr>
          <p:grpSpPr>
            <a:xfrm>
              <a:off x="2900087" y="1767030"/>
              <a:ext cx="285226" cy="349300"/>
              <a:chOff x="2520284" y="1979901"/>
              <a:chExt cx="285226" cy="349300"/>
            </a:xfrm>
          </p:grpSpPr>
          <p:sp>
            <p:nvSpPr>
              <p:cNvPr id="102" name="Oval 101">
                <a:extLst>
                  <a:ext uri="{FF2B5EF4-FFF2-40B4-BE49-F238E27FC236}">
                    <a16:creationId xmlns:a16="http://schemas.microsoft.com/office/drawing/2014/main" id="{636AF6D4-8F29-399F-F462-F1B9D19BF861}"/>
                  </a:ext>
                </a:extLst>
              </p:cNvPr>
              <p:cNvSpPr/>
              <p:nvPr/>
            </p:nvSpPr>
            <p:spPr>
              <a:xfrm>
                <a:off x="2528071" y="2030135"/>
                <a:ext cx="273492" cy="273492"/>
              </a:xfrm>
              <a:prstGeom prst="ellipse">
                <a:avLst/>
              </a:prstGeom>
              <a:solidFill>
                <a:srgbClr val="F5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a:endParaRPr lang="en-US" sz="3200">
                  <a:solidFill>
                    <a:srgbClr val="FFFFFF"/>
                  </a:solidFill>
                  <a:latin typeface="Calibri" panose="020F0502020204030204" pitchFamily="34" charset="0"/>
                  <a:cs typeface="Calibri" panose="020F0502020204030204" pitchFamily="34" charset="0"/>
                </a:endParaRPr>
              </a:p>
            </p:txBody>
          </p:sp>
          <p:sp>
            <p:nvSpPr>
              <p:cNvPr id="103" name="TextBox 102">
                <a:extLst>
                  <a:ext uri="{FF2B5EF4-FFF2-40B4-BE49-F238E27FC236}">
                    <a16:creationId xmlns:a16="http://schemas.microsoft.com/office/drawing/2014/main" id="{300354FA-DCEA-41B1-35F0-1B61333DA15B}"/>
                  </a:ext>
                </a:extLst>
              </p:cNvPr>
              <p:cNvSpPr txBox="1"/>
              <p:nvPr/>
            </p:nvSpPr>
            <p:spPr>
              <a:xfrm>
                <a:off x="2520284" y="1979901"/>
                <a:ext cx="285226" cy="349300"/>
              </a:xfrm>
              <a:prstGeom prst="rect">
                <a:avLst/>
              </a:prstGeom>
              <a:noFill/>
            </p:spPr>
            <p:txBody>
              <a:bodyPr wrap="square" rtlCol="0" anchor="ctr">
                <a:spAutoFit/>
              </a:bodyPr>
              <a:lstStyle/>
              <a:p>
                <a:pPr algn="ctr" defTabSz="1219139"/>
                <a:r>
                  <a:rPr lang="en-US" sz="3200" b="1" dirty="0">
                    <a:solidFill>
                      <a:srgbClr val="FFFFFF"/>
                    </a:solidFill>
                    <a:latin typeface="Calibri" panose="020F0502020204030204" pitchFamily="34" charset="0"/>
                    <a:cs typeface="Calibri" panose="020F0502020204030204" pitchFamily="34" charset="0"/>
                  </a:rPr>
                  <a:t>B</a:t>
                </a:r>
              </a:p>
            </p:txBody>
          </p:sp>
        </p:grpSp>
      </p:grpSp>
      <p:grpSp>
        <p:nvGrpSpPr>
          <p:cNvPr id="104" name="Group 103">
            <a:extLst>
              <a:ext uri="{FF2B5EF4-FFF2-40B4-BE49-F238E27FC236}">
                <a16:creationId xmlns:a16="http://schemas.microsoft.com/office/drawing/2014/main" id="{894523F1-5E45-F673-7589-DAB0BB37A0D9}"/>
              </a:ext>
            </a:extLst>
          </p:cNvPr>
          <p:cNvGrpSpPr/>
          <p:nvPr/>
        </p:nvGrpSpPr>
        <p:grpSpPr>
          <a:xfrm>
            <a:off x="303921" y="3998253"/>
            <a:ext cx="1423715" cy="1095978"/>
            <a:chOff x="1473645" y="2586086"/>
            <a:chExt cx="850418" cy="654653"/>
          </a:xfrm>
        </p:grpSpPr>
        <p:cxnSp>
          <p:nvCxnSpPr>
            <p:cNvPr id="105" name="Straight Connector 104">
              <a:extLst>
                <a:ext uri="{FF2B5EF4-FFF2-40B4-BE49-F238E27FC236}">
                  <a16:creationId xmlns:a16="http://schemas.microsoft.com/office/drawing/2014/main" id="{F852BDF9-F696-6E1A-B33F-981167703395}"/>
                </a:ext>
              </a:extLst>
            </p:cNvPr>
            <p:cNvCxnSpPr>
              <a:cxnSpLocks/>
            </p:cNvCxnSpPr>
            <p:nvPr/>
          </p:nvCxnSpPr>
          <p:spPr>
            <a:xfrm flipV="1">
              <a:off x="1969690" y="2760737"/>
              <a:ext cx="197258" cy="184667"/>
            </a:xfrm>
            <a:prstGeom prst="line">
              <a:avLst/>
            </a:prstGeom>
            <a:ln w="41275" cap="rnd">
              <a:solidFill>
                <a:srgbClr val="F57820"/>
              </a:solidFill>
              <a:prstDash val="sysDot"/>
            </a:ln>
          </p:spPr>
          <p:style>
            <a:lnRef idx="1">
              <a:schemeClr val="accent1"/>
            </a:lnRef>
            <a:fillRef idx="0">
              <a:schemeClr val="accent1"/>
            </a:fillRef>
            <a:effectRef idx="0">
              <a:schemeClr val="accent1"/>
            </a:effectRef>
            <a:fontRef idx="minor">
              <a:schemeClr val="tx1"/>
            </a:fontRef>
          </p:style>
        </p:cxnSp>
        <p:sp>
          <p:nvSpPr>
            <p:cNvPr id="106" name="TextBox 105">
              <a:extLst>
                <a:ext uri="{FF2B5EF4-FFF2-40B4-BE49-F238E27FC236}">
                  <a16:creationId xmlns:a16="http://schemas.microsoft.com/office/drawing/2014/main" id="{CDBA5BCD-1A6F-B9C0-8AFD-3217069B0BFF}"/>
                </a:ext>
              </a:extLst>
            </p:cNvPr>
            <p:cNvSpPr txBox="1"/>
            <p:nvPr/>
          </p:nvSpPr>
          <p:spPr>
            <a:xfrm>
              <a:off x="1473645" y="2908368"/>
              <a:ext cx="607423" cy="332371"/>
            </a:xfrm>
            <a:prstGeom prst="rect">
              <a:avLst/>
            </a:prstGeom>
            <a:noFill/>
          </p:spPr>
          <p:txBody>
            <a:bodyPr wrap="square" rtlCol="0" anchor="ctr">
              <a:spAutoFit/>
            </a:bodyPr>
            <a:lstStyle/>
            <a:p>
              <a:pPr defTabSz="1219139">
                <a:lnSpc>
                  <a:spcPts val="1777"/>
                </a:lnSpc>
              </a:pPr>
              <a:r>
                <a:rPr lang="en-US" sz="1777" dirty="0">
                  <a:solidFill>
                    <a:srgbClr val="000000"/>
                  </a:solidFill>
                  <a:latin typeface="Calibri" panose="020F0502020204030204" pitchFamily="34" charset="0"/>
                  <a:cs typeface="Calibri" panose="020F0502020204030204" pitchFamily="34" charset="0"/>
                </a:rPr>
                <a:t>Glucose</a:t>
              </a:r>
              <a:br>
                <a:rPr lang="en-US" sz="1777" dirty="0">
                  <a:solidFill>
                    <a:srgbClr val="000000"/>
                  </a:solidFill>
                  <a:latin typeface="Calibri" panose="020F0502020204030204" pitchFamily="34" charset="0"/>
                  <a:cs typeface="Calibri" panose="020F0502020204030204" pitchFamily="34" charset="0"/>
                </a:rPr>
              </a:br>
              <a:r>
                <a:rPr lang="en-US" sz="1777" dirty="0">
                  <a:solidFill>
                    <a:srgbClr val="000000"/>
                  </a:solidFill>
                  <a:latin typeface="Calibri" panose="020F0502020204030204" pitchFamily="34" charset="0"/>
                  <a:cs typeface="Calibri" panose="020F0502020204030204" pitchFamily="34" charset="0"/>
                </a:rPr>
                <a:t>graph</a:t>
              </a:r>
            </a:p>
          </p:txBody>
        </p:sp>
        <p:grpSp>
          <p:nvGrpSpPr>
            <p:cNvPr id="107" name="Group 106">
              <a:extLst>
                <a:ext uri="{FF2B5EF4-FFF2-40B4-BE49-F238E27FC236}">
                  <a16:creationId xmlns:a16="http://schemas.microsoft.com/office/drawing/2014/main" id="{21B007F6-8F12-4B39-D38F-E1A675D3ADD9}"/>
                </a:ext>
              </a:extLst>
            </p:cNvPr>
            <p:cNvGrpSpPr/>
            <p:nvPr/>
          </p:nvGrpSpPr>
          <p:grpSpPr>
            <a:xfrm>
              <a:off x="2028497" y="2586086"/>
              <a:ext cx="295566" cy="349299"/>
              <a:chOff x="1625649" y="2586086"/>
              <a:chExt cx="295566" cy="349299"/>
            </a:xfrm>
          </p:grpSpPr>
          <p:sp>
            <p:nvSpPr>
              <p:cNvPr id="108" name="Oval 107">
                <a:extLst>
                  <a:ext uri="{FF2B5EF4-FFF2-40B4-BE49-F238E27FC236}">
                    <a16:creationId xmlns:a16="http://schemas.microsoft.com/office/drawing/2014/main" id="{74BD39EB-0139-679C-B877-B07923269D0B}"/>
                  </a:ext>
                </a:extLst>
              </p:cNvPr>
              <p:cNvSpPr/>
              <p:nvPr/>
            </p:nvSpPr>
            <p:spPr>
              <a:xfrm>
                <a:off x="1647723" y="2625754"/>
                <a:ext cx="273492" cy="273492"/>
              </a:xfrm>
              <a:prstGeom prst="ellipse">
                <a:avLst/>
              </a:prstGeom>
              <a:solidFill>
                <a:srgbClr val="F5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39"/>
                <a:endParaRPr lang="en-US" sz="3200">
                  <a:solidFill>
                    <a:srgbClr val="FFFFFF"/>
                  </a:solidFill>
                  <a:latin typeface="Calibri" panose="020F0502020204030204" pitchFamily="34" charset="0"/>
                  <a:cs typeface="Calibri" panose="020F0502020204030204" pitchFamily="34" charset="0"/>
                </a:endParaRPr>
              </a:p>
            </p:txBody>
          </p:sp>
          <p:sp>
            <p:nvSpPr>
              <p:cNvPr id="109" name="TextBox 108">
                <a:extLst>
                  <a:ext uri="{FF2B5EF4-FFF2-40B4-BE49-F238E27FC236}">
                    <a16:creationId xmlns:a16="http://schemas.microsoft.com/office/drawing/2014/main" id="{7FFA4599-489F-18F7-24B2-F5BBB288519F}"/>
                  </a:ext>
                </a:extLst>
              </p:cNvPr>
              <p:cNvSpPr txBox="1"/>
              <p:nvPr/>
            </p:nvSpPr>
            <p:spPr>
              <a:xfrm>
                <a:off x="1625649" y="2586086"/>
                <a:ext cx="285226" cy="349299"/>
              </a:xfrm>
              <a:prstGeom prst="rect">
                <a:avLst/>
              </a:prstGeom>
              <a:noFill/>
            </p:spPr>
            <p:txBody>
              <a:bodyPr wrap="square" rtlCol="0" anchor="ctr">
                <a:spAutoFit/>
              </a:bodyPr>
              <a:lstStyle/>
              <a:p>
                <a:pPr algn="ctr" defTabSz="1219139"/>
                <a:r>
                  <a:rPr lang="en-US" sz="3200" b="1" dirty="0">
                    <a:solidFill>
                      <a:srgbClr val="FFFFFF"/>
                    </a:solidFill>
                    <a:latin typeface="Calibri" panose="020F0502020204030204" pitchFamily="34" charset="0"/>
                    <a:cs typeface="Calibri" panose="020F0502020204030204" pitchFamily="34" charset="0"/>
                  </a:rPr>
                  <a:t>C</a:t>
                </a:r>
              </a:p>
            </p:txBody>
          </p:sp>
        </p:grpSp>
      </p:grpSp>
      <p:sp>
        <p:nvSpPr>
          <p:cNvPr id="2" name="Rectangle 1">
            <a:extLst>
              <a:ext uri="{FF2B5EF4-FFF2-40B4-BE49-F238E27FC236}">
                <a16:creationId xmlns:a16="http://schemas.microsoft.com/office/drawing/2014/main" id="{AA606B77-0CF3-0C9E-F40A-F314FD55F34D}"/>
              </a:ext>
            </a:extLst>
          </p:cNvPr>
          <p:cNvSpPr/>
          <p:nvPr/>
        </p:nvSpPr>
        <p:spPr>
          <a:xfrm>
            <a:off x="569899" y="5904947"/>
            <a:ext cx="11099988" cy="430695"/>
          </a:xfrm>
          <a:prstGeom prst="rect">
            <a:avLst/>
          </a:prstGeom>
        </p:spPr>
        <p:txBody>
          <a:bodyPr wrap="square">
            <a:spAutoFit/>
          </a:bodyPr>
          <a:lstStyle/>
          <a:p>
            <a:pPr defTabSz="1219170"/>
            <a:br>
              <a:rPr lang="en-CA" sz="733" dirty="0">
                <a:solidFill>
                  <a:srgbClr val="000000"/>
                </a:solidFill>
                <a:latin typeface="Calibri" panose="020F0502020204030204" pitchFamily="34" charset="0"/>
                <a:cs typeface="Calibri" panose="020F0502020204030204" pitchFamily="34" charset="0"/>
              </a:rPr>
            </a:br>
            <a:endParaRPr lang="en-CA" sz="733" dirty="0">
              <a:solidFill>
                <a:srgbClr val="000000"/>
              </a:solidFill>
              <a:latin typeface="Calibri" panose="020F0502020204030204" pitchFamily="34" charset="0"/>
              <a:cs typeface="Calibri" panose="020F0502020204030204" pitchFamily="34" charset="0"/>
            </a:endParaRPr>
          </a:p>
          <a:p>
            <a:pPr defTabSz="1219170"/>
            <a:r>
              <a:rPr lang="en-CA" sz="733" dirty="0">
                <a:solidFill>
                  <a:srgbClr val="211D1E"/>
                </a:solidFill>
                <a:latin typeface="Calibri" panose="020F0502020204030204" pitchFamily="34" charset="0"/>
                <a:cs typeface="Calibri" panose="020F0502020204030204" pitchFamily="34" charset="0"/>
              </a:rPr>
              <a:t>The </a:t>
            </a:r>
            <a:r>
              <a:rPr lang="en-CA" sz="733" dirty="0" err="1">
                <a:solidFill>
                  <a:srgbClr val="211D1E"/>
                </a:solidFill>
                <a:latin typeface="Calibri" panose="020F0502020204030204" pitchFamily="34" charset="0"/>
                <a:cs typeface="Calibri" panose="020F0502020204030204" pitchFamily="34" charset="0"/>
              </a:rPr>
              <a:t>FreeStyle</a:t>
            </a:r>
            <a:r>
              <a:rPr lang="en-CA" sz="733" dirty="0">
                <a:solidFill>
                  <a:srgbClr val="211D1E"/>
                </a:solidFill>
                <a:latin typeface="Calibri" panose="020F0502020204030204" pitchFamily="34" charset="0"/>
                <a:cs typeface="Calibri" panose="020F0502020204030204" pitchFamily="34" charset="0"/>
              </a:rPr>
              <a:t> Libre 2 app is only compatible with certain mobile devices and operating systems. Please check the website for more information about device compatibility before using the app. Use of </a:t>
            </a:r>
            <a:r>
              <a:rPr lang="en-CA" sz="733" dirty="0" err="1">
                <a:solidFill>
                  <a:srgbClr val="211D1E"/>
                </a:solidFill>
                <a:latin typeface="Calibri" panose="020F0502020204030204" pitchFamily="34" charset="0"/>
                <a:cs typeface="Calibri" panose="020F0502020204030204" pitchFamily="34" charset="0"/>
              </a:rPr>
              <a:t>FreeStyle</a:t>
            </a:r>
            <a:r>
              <a:rPr lang="en-CA" sz="733" dirty="0">
                <a:solidFill>
                  <a:srgbClr val="211D1E"/>
                </a:solidFill>
                <a:latin typeface="Calibri" panose="020F0502020204030204" pitchFamily="34" charset="0"/>
                <a:cs typeface="Calibri" panose="020F0502020204030204" pitchFamily="34" charset="0"/>
              </a:rPr>
              <a:t> Libre 2 app requires registration with </a:t>
            </a:r>
            <a:r>
              <a:rPr lang="en-CA" sz="733" dirty="0" err="1">
                <a:solidFill>
                  <a:srgbClr val="211D1E"/>
                </a:solidFill>
                <a:latin typeface="Calibri" panose="020F0502020204030204" pitchFamily="34" charset="0"/>
                <a:cs typeface="Calibri" panose="020F0502020204030204" pitchFamily="34" charset="0"/>
              </a:rPr>
              <a:t>LibreView</a:t>
            </a:r>
            <a:r>
              <a:rPr lang="en-CA" sz="733" dirty="0">
                <a:solidFill>
                  <a:srgbClr val="211D1E"/>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40566966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5"/>
                                        </p:tgtEl>
                                        <p:attrNameLst>
                                          <p:attrName>style.visibility</p:attrName>
                                        </p:attrNameLst>
                                      </p:cBhvr>
                                      <p:to>
                                        <p:strVal val="visible"/>
                                      </p:to>
                                    </p:set>
                                    <p:animEffect transition="in" filter="fade">
                                      <p:cBhvr>
                                        <p:cTn id="7" dur="500"/>
                                        <p:tgtEl>
                                          <p:spTgt spid="85"/>
                                        </p:tgtEl>
                                      </p:cBhvr>
                                    </p:animEffect>
                                  </p:childTnLst>
                                </p:cTn>
                              </p:par>
                            </p:childTnLst>
                          </p:cTn>
                        </p:par>
                        <p:par>
                          <p:cTn id="8" fill="hold">
                            <p:stCondLst>
                              <p:cond delay="500"/>
                            </p:stCondLst>
                            <p:childTnLst>
                              <p:par>
                                <p:cTn id="9" presetID="22" presetClass="entr" presetSubtype="2" fill="hold" nodeType="afterEffect">
                                  <p:stCondLst>
                                    <p:cond delay="0"/>
                                  </p:stCondLst>
                                  <p:childTnLst>
                                    <p:set>
                                      <p:cBhvr>
                                        <p:cTn id="10" dur="1" fill="hold">
                                          <p:stCondLst>
                                            <p:cond delay="0"/>
                                          </p:stCondLst>
                                        </p:cTn>
                                        <p:tgtEl>
                                          <p:spTgt spid="92"/>
                                        </p:tgtEl>
                                        <p:attrNameLst>
                                          <p:attrName>style.visibility</p:attrName>
                                        </p:attrNameLst>
                                      </p:cBhvr>
                                      <p:to>
                                        <p:strVal val="visible"/>
                                      </p:to>
                                    </p:set>
                                    <p:animEffect transition="in" filter="wipe(right)">
                                      <p:cBhvr>
                                        <p:cTn id="11" dur="500"/>
                                        <p:tgtEl>
                                          <p:spTgt spid="92"/>
                                        </p:tgtEl>
                                      </p:cBhvr>
                                    </p:animEffect>
                                  </p:childTnLst>
                                </p:cTn>
                              </p:par>
                            </p:childTnLst>
                          </p:cTn>
                        </p:par>
                        <p:par>
                          <p:cTn id="12" fill="hold">
                            <p:stCondLst>
                              <p:cond delay="1000"/>
                            </p:stCondLst>
                            <p:childTnLst>
                              <p:par>
                                <p:cTn id="13" presetID="22" presetClass="entr" presetSubtype="4" fill="hold" nodeType="afterEffect">
                                  <p:stCondLst>
                                    <p:cond delay="0"/>
                                  </p:stCondLst>
                                  <p:childTnLst>
                                    <p:set>
                                      <p:cBhvr>
                                        <p:cTn id="14" dur="1" fill="hold">
                                          <p:stCondLst>
                                            <p:cond delay="0"/>
                                          </p:stCondLst>
                                        </p:cTn>
                                        <p:tgtEl>
                                          <p:spTgt spid="98"/>
                                        </p:tgtEl>
                                        <p:attrNameLst>
                                          <p:attrName>style.visibility</p:attrName>
                                        </p:attrNameLst>
                                      </p:cBhvr>
                                      <p:to>
                                        <p:strVal val="visible"/>
                                      </p:to>
                                    </p:set>
                                    <p:animEffect transition="in" filter="wipe(down)">
                                      <p:cBhvr>
                                        <p:cTn id="15" dur="500"/>
                                        <p:tgtEl>
                                          <p:spTgt spid="98"/>
                                        </p:tgtEl>
                                      </p:cBhvr>
                                    </p:animEffect>
                                  </p:childTnLst>
                                </p:cTn>
                              </p:par>
                            </p:childTnLst>
                          </p:cTn>
                        </p:par>
                        <p:par>
                          <p:cTn id="16" fill="hold">
                            <p:stCondLst>
                              <p:cond delay="1500"/>
                            </p:stCondLst>
                            <p:childTnLst>
                              <p:par>
                                <p:cTn id="17" presetID="22" presetClass="entr" presetSubtype="2" fill="hold" nodeType="afterEffect">
                                  <p:stCondLst>
                                    <p:cond delay="0"/>
                                  </p:stCondLst>
                                  <p:childTnLst>
                                    <p:set>
                                      <p:cBhvr>
                                        <p:cTn id="18" dur="1" fill="hold">
                                          <p:stCondLst>
                                            <p:cond delay="0"/>
                                          </p:stCondLst>
                                        </p:cTn>
                                        <p:tgtEl>
                                          <p:spTgt spid="104"/>
                                        </p:tgtEl>
                                        <p:attrNameLst>
                                          <p:attrName>style.visibility</p:attrName>
                                        </p:attrNameLst>
                                      </p:cBhvr>
                                      <p:to>
                                        <p:strVal val="visible"/>
                                      </p:to>
                                    </p:set>
                                    <p:animEffect transition="in" filter="wipe(right)">
                                      <p:cBhvr>
                                        <p:cTn id="19" dur="500"/>
                                        <p:tgtEl>
                                          <p:spTgt spid="104"/>
                                        </p:tgtEl>
                                      </p:cBhvr>
                                    </p:animEffect>
                                  </p:childTnLst>
                                </p:cTn>
                              </p:par>
                            </p:childTnLst>
                          </p:cTn>
                        </p:par>
                        <p:par>
                          <p:cTn id="20" fill="hold">
                            <p:stCondLst>
                              <p:cond delay="2000"/>
                            </p:stCondLst>
                            <p:childTnLst>
                              <p:par>
                                <p:cTn id="21" presetID="22" presetClass="entr" presetSubtype="2" fill="hold" nodeType="afterEffect">
                                  <p:stCondLst>
                                    <p:cond delay="0"/>
                                  </p:stCondLst>
                                  <p:childTnLst>
                                    <p:set>
                                      <p:cBhvr>
                                        <p:cTn id="22" dur="1" fill="hold">
                                          <p:stCondLst>
                                            <p:cond delay="0"/>
                                          </p:stCondLst>
                                        </p:cTn>
                                        <p:tgtEl>
                                          <p:spTgt spid="86"/>
                                        </p:tgtEl>
                                        <p:attrNameLst>
                                          <p:attrName>style.visibility</p:attrName>
                                        </p:attrNameLst>
                                      </p:cBhvr>
                                      <p:to>
                                        <p:strVal val="visible"/>
                                      </p:to>
                                    </p:set>
                                    <p:animEffect transition="in" filter="wipe(right)">
                                      <p:cBhvr>
                                        <p:cTn id="23" dur="500"/>
                                        <p:tgtEl>
                                          <p:spTgt spid="86"/>
                                        </p:tgtEl>
                                      </p:cBhvr>
                                    </p:animEffect>
                                  </p:childTnLst>
                                </p:cTn>
                              </p:par>
                              <p:par>
                                <p:cTn id="24" presetID="10" presetClass="entr" presetSubtype="0" fill="hold" nodeType="with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childTnLst>
                                </p:cTn>
                              </p:par>
                              <p:par>
                                <p:cTn id="27" presetID="10" presetClass="entr" presetSubtype="0" fill="hold" nodeType="with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500"/>
                                        <p:tgtEl>
                                          <p:spTgt spid="21"/>
                                        </p:tgtEl>
                                      </p:cBhvr>
                                    </p:animEffect>
                                  </p:childTnLst>
                                </p:cTn>
                              </p:par>
                              <p:par>
                                <p:cTn id="30" presetID="10" presetClass="entr" presetSubtype="0" fill="hold" nodeType="with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fade">
                                      <p:cBhvr>
                                        <p:cTn id="32" dur="500"/>
                                        <p:tgtEl>
                                          <p:spTgt spid="31"/>
                                        </p:tgtEl>
                                      </p:cBhvr>
                                    </p:animEffect>
                                  </p:childTnLst>
                                </p:cTn>
                              </p:par>
                              <p:par>
                                <p:cTn id="33" presetID="10" presetClass="entr" presetSubtype="0" fill="hold" nodeType="withEffect">
                                  <p:stCondLst>
                                    <p:cond delay="0"/>
                                  </p:stCondLst>
                                  <p:childTnLst>
                                    <p:set>
                                      <p:cBhvr>
                                        <p:cTn id="34" dur="1" fill="hold">
                                          <p:stCondLst>
                                            <p:cond delay="0"/>
                                          </p:stCondLst>
                                        </p:cTn>
                                        <p:tgtEl>
                                          <p:spTgt spid="26"/>
                                        </p:tgtEl>
                                        <p:attrNameLst>
                                          <p:attrName>style.visibility</p:attrName>
                                        </p:attrNameLst>
                                      </p:cBhvr>
                                      <p:to>
                                        <p:strVal val="visible"/>
                                      </p:to>
                                    </p:set>
                                    <p:animEffect transition="in" filter="fade">
                                      <p:cBhvr>
                                        <p:cTn id="3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Rectangle 2"/>
          <p:cNvSpPr>
            <a:spLocks noChangeArrowheads="1"/>
          </p:cNvSpPr>
          <p:nvPr/>
        </p:nvSpPr>
        <p:spPr bwMode="auto">
          <a:xfrm>
            <a:off x="3092450" y="1749425"/>
            <a:ext cx="9144000" cy="36933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pic>
        <p:nvPicPr>
          <p:cNvPr id="141314" name="Picture 3" descr="glu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153025" y="1795463"/>
            <a:ext cx="1885950" cy="32686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4" name="Rectangle 4"/>
          <p:cNvSpPr>
            <a:spLocks noChangeArrowheads="1"/>
          </p:cNvSpPr>
          <p:nvPr/>
        </p:nvSpPr>
        <p:spPr bwMode="auto">
          <a:xfrm>
            <a:off x="1525588" y="3078163"/>
            <a:ext cx="9144000" cy="369332"/>
          </a:xfrm>
          <a:prstGeom prst="rect">
            <a:avLst/>
          </a:prstGeom>
          <a:noFill/>
          <a:ln w="9525">
            <a:noFill/>
            <a:miter lim="800000"/>
            <a:headEnd/>
            <a:tailEnd/>
          </a:ln>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en-CA" sz="1800" b="0" i="0" u="none" strike="noStrike" kern="1200" cap="none" spc="0" normalizeH="0" baseline="0" noProof="0">
              <a:ln>
                <a:noFill/>
              </a:ln>
              <a:solidFill>
                <a:srgbClr val="FFFFFF"/>
              </a:solidFill>
              <a:effectLst>
                <a:outerShdw blurRad="38100" dist="38100" dir="2700000" algn="tl">
                  <a:srgbClr val="000000">
                    <a:alpha val="43137"/>
                  </a:srgbClr>
                </a:outerShdw>
              </a:effectLst>
              <a:uLnTx/>
              <a:uFillTx/>
              <a:latin typeface="Arial" pitchFamily="34" charset="0"/>
              <a:ea typeface="+mn-ea"/>
              <a:cs typeface="Arial" pitchFamily="34" charset="0"/>
            </a:endParaRPr>
          </a:p>
        </p:txBody>
      </p:sp>
      <p:sp>
        <p:nvSpPr>
          <p:cNvPr id="76805" name="Rectangle 5"/>
          <p:cNvSpPr>
            <a:spLocks noChangeArrowheads="1"/>
          </p:cNvSpPr>
          <p:nvPr/>
        </p:nvSpPr>
        <p:spPr bwMode="auto">
          <a:xfrm>
            <a:off x="3276601" y="762001"/>
            <a:ext cx="5357813" cy="701675"/>
          </a:xfrm>
          <a:prstGeom prst="rect">
            <a:avLst/>
          </a:prstGeom>
          <a:noFill/>
          <a:ln w="9525">
            <a:noFill/>
            <a:miter lim="800000"/>
            <a:headEnd/>
            <a:tailEnd/>
          </a:ln>
        </p:spPr>
        <p:txBody>
          <a:bodyPr anchor="ct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Verdana" charset="0"/>
                <a:ea typeface="+mn-ea"/>
                <a:cs typeface="Arial" charset="0"/>
              </a:rPr>
              <a:t>DT</a:t>
            </a:r>
            <a:r>
              <a:rPr kumimoji="0" lang="ja-JP" altLang="en-US" sz="20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Verdana" charset="0"/>
                <a:ea typeface="HGP明朝E" panose="02020900000000000000" pitchFamily="18" charset="-128"/>
                <a:cs typeface="Arial" charset="0"/>
              </a:rPr>
              <a:t>’</a:t>
            </a:r>
            <a:r>
              <a:rPr kumimoji="0" lang="en-US" sz="2000" b="1" i="0" u="none" strike="noStrike" kern="1200" cap="none" spc="0" normalizeH="0" baseline="0" noProof="0" dirty="0">
                <a:ln>
                  <a:noFill/>
                </a:ln>
                <a:solidFill>
                  <a:srgbClr val="FFFF00"/>
                </a:solidFill>
                <a:effectLst>
                  <a:outerShdw blurRad="38100" dist="38100" dir="2700000" algn="tl">
                    <a:srgbClr val="FFFFFF"/>
                  </a:outerShdw>
                </a:effectLst>
                <a:uLnTx/>
                <a:uFillTx/>
                <a:latin typeface="Verdana" charset="0"/>
                <a:ea typeface="+mn-ea"/>
                <a:cs typeface="Arial" charset="0"/>
              </a:rPr>
              <a:t>s glucometer after Lunch.</a:t>
            </a:r>
            <a:r>
              <a:rPr kumimoji="0" lang="en-US" sz="1100" b="0" i="0" u="none" strike="noStrike" kern="1200" cap="none" spc="0" normalizeH="0" baseline="0" noProof="0" dirty="0">
                <a:ln>
                  <a:noFill/>
                </a:ln>
                <a:solidFill>
                  <a:srgbClr val="FFFF00"/>
                </a:solidFill>
                <a:effectLst>
                  <a:outerShdw blurRad="38100" dist="38100" dir="2700000" algn="tl">
                    <a:srgbClr val="FFFFFF"/>
                  </a:outerShdw>
                </a:effectLst>
                <a:uLnTx/>
                <a:uFillTx/>
                <a:latin typeface="Times New Roman" charset="0"/>
                <a:ea typeface="+mn-ea"/>
                <a:cs typeface="Arial" charset="0"/>
              </a:rPr>
              <a:t> </a:t>
            </a:r>
            <a:br>
              <a:rPr kumimoji="0" lang="en-US" sz="1100" b="0" i="0" u="none" strike="noStrike" kern="1200" cap="none" spc="0" normalizeH="0" baseline="0" noProof="0" dirty="0">
                <a:ln>
                  <a:noFill/>
                </a:ln>
                <a:solidFill>
                  <a:srgbClr val="FFFF00"/>
                </a:solidFill>
                <a:effectLst>
                  <a:outerShdw blurRad="38100" dist="38100" dir="2700000" algn="tl">
                    <a:srgbClr val="FFFFFF"/>
                  </a:outerShdw>
                </a:effectLst>
                <a:uLnTx/>
                <a:uFillTx/>
                <a:latin typeface="Times New Roman" charset="0"/>
                <a:ea typeface="+mn-ea"/>
                <a:cs typeface="Arial" charset="0"/>
              </a:rPr>
            </a:br>
            <a:endParaRPr kumimoji="0" lang="en-US" sz="2400" b="0" i="0" u="none" strike="noStrike" kern="1200" cap="none" spc="0" normalizeH="0" baseline="0" noProof="0" dirty="0">
              <a:ln>
                <a:noFill/>
              </a:ln>
              <a:solidFill>
                <a:srgbClr val="FFFF00"/>
              </a:solidFill>
              <a:effectLst>
                <a:outerShdw blurRad="38100" dist="38100" dir="2700000" algn="tl">
                  <a:srgbClr val="FFFFFF"/>
                </a:outerShdw>
              </a:effectLst>
              <a:uLnTx/>
              <a:uFillTx/>
              <a:latin typeface="Times New Roman" charset="0"/>
              <a:ea typeface="+mn-ea"/>
              <a:cs typeface="Arial" charset="0"/>
            </a:endParaRPr>
          </a:p>
        </p:txBody>
      </p:sp>
    </p:spTree>
    <p:extLst>
      <p:ext uri="{BB962C8B-B14F-4D97-AF65-F5344CB8AC3E}">
        <p14:creationId xmlns:p14="http://schemas.microsoft.com/office/powerpoint/2010/main" val="1016866497"/>
      </p:ext>
    </p:extLst>
  </p:cSld>
  <p:clrMapOvr>
    <a:masterClrMapping/>
  </p:clrMapOvr>
  <p:transition/>
</p:sld>
</file>

<file path=ppt/slides/slide3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13" name="Picture 12">
            <a:extLst>
              <a:ext uri="{FF2B5EF4-FFF2-40B4-BE49-F238E27FC236}">
                <a16:creationId xmlns:a16="http://schemas.microsoft.com/office/drawing/2014/main" id="{013E17FD-969C-1DD1-F9AB-050E49A7F490}"/>
              </a:ext>
            </a:extLst>
          </p:cNvPr>
          <p:cNvPicPr>
            <a:picLocks noChangeAspect="1"/>
          </p:cNvPicPr>
          <p:nvPr/>
        </p:nvPicPr>
        <p:blipFill>
          <a:blip r:embed="rId3" cstate="print">
            <a:alphaModFix amt="20000"/>
            <a:extLst>
              <a:ext uri="{28A0092B-C50C-407E-A947-70E740481C1C}">
                <a14:useLocalDpi xmlns:a14="http://schemas.microsoft.com/office/drawing/2010/main" val="0"/>
              </a:ext>
            </a:extLst>
          </a:blip>
          <a:srcRect l="1748" r="1748"/>
          <a:stretch/>
        </p:blipFill>
        <p:spPr>
          <a:xfrm>
            <a:off x="1499339" y="1751805"/>
            <a:ext cx="1978093" cy="3981547"/>
          </a:xfrm>
          <a:prstGeom prst="rect">
            <a:avLst/>
          </a:prstGeom>
        </p:spPr>
      </p:pic>
      <p:sp>
        <p:nvSpPr>
          <p:cNvPr id="6" name="Title 5">
            <a:extLst>
              <a:ext uri="{FF2B5EF4-FFF2-40B4-BE49-F238E27FC236}">
                <a16:creationId xmlns:a16="http://schemas.microsoft.com/office/drawing/2014/main" id="{1902726F-E532-4C6B-B1C8-B1382C30C104}"/>
              </a:ext>
            </a:extLst>
          </p:cNvPr>
          <p:cNvSpPr>
            <a:spLocks noGrp="1"/>
          </p:cNvSpPr>
          <p:nvPr>
            <p:ph type="title"/>
          </p:nvPr>
        </p:nvSpPr>
        <p:spPr>
          <a:xfrm>
            <a:off x="670560" y="365760"/>
            <a:ext cx="10972800" cy="914400"/>
          </a:xfrm>
        </p:spPr>
        <p:txBody>
          <a:bodyPr/>
          <a:lstStyle/>
          <a:p>
            <a:r>
              <a:rPr lang="en-CA" dirty="0"/>
              <a:t>Understanding the trend arrow</a:t>
            </a:r>
          </a:p>
        </p:txBody>
      </p:sp>
      <p:sp>
        <p:nvSpPr>
          <p:cNvPr id="5" name="Slide Number Placeholder 4">
            <a:extLst>
              <a:ext uri="{FF2B5EF4-FFF2-40B4-BE49-F238E27FC236}">
                <a16:creationId xmlns:a16="http://schemas.microsoft.com/office/drawing/2014/main" id="{F3364B45-92F8-4808-ADC8-6609874A73ED}"/>
              </a:ext>
            </a:extLst>
          </p:cNvPr>
          <p:cNvSpPr>
            <a:spLocks noGrp="1"/>
          </p:cNvSpPr>
          <p:nvPr>
            <p:ph type="sldNum" sz="quarter" idx="12"/>
          </p:nvPr>
        </p:nvSpPr>
        <p:spPr>
          <a:xfrm>
            <a:off x="11475053" y="6428232"/>
            <a:ext cx="390144" cy="283464"/>
          </a:xfrm>
        </p:spPr>
        <p:txBody>
          <a:bodyPr/>
          <a:lstStyle/>
          <a:p>
            <a:pPr defTabSz="1219170"/>
            <a:fld id="{A2885E78-1F86-4A3D-9EE1-B0103B1CEF15}" type="slidenum">
              <a:rPr lang="en-US">
                <a:solidFill>
                  <a:srgbClr val="000000"/>
                </a:solidFill>
              </a:rPr>
              <a:pPr defTabSz="1219170"/>
              <a:t>34</a:t>
            </a:fld>
            <a:endParaRPr lang="en-US">
              <a:solidFill>
                <a:srgbClr val="000000"/>
              </a:solidFill>
            </a:endParaRPr>
          </a:p>
        </p:txBody>
      </p:sp>
      <p:cxnSp>
        <p:nvCxnSpPr>
          <p:cNvPr id="49" name="Straight Connector 48">
            <a:extLst>
              <a:ext uri="{FF2B5EF4-FFF2-40B4-BE49-F238E27FC236}">
                <a16:creationId xmlns:a16="http://schemas.microsoft.com/office/drawing/2014/main" id="{F2047813-C1F1-4773-8313-062A5DC3994D}"/>
              </a:ext>
            </a:extLst>
          </p:cNvPr>
          <p:cNvCxnSpPr>
            <a:cxnSpLocks/>
          </p:cNvCxnSpPr>
          <p:nvPr/>
        </p:nvCxnSpPr>
        <p:spPr>
          <a:xfrm flipV="1">
            <a:off x="2958147" y="2550913"/>
            <a:ext cx="594707" cy="1"/>
          </a:xfrm>
          <a:prstGeom prst="line">
            <a:avLst/>
          </a:prstGeom>
          <a:ln w="41275" cap="rnd">
            <a:solidFill>
              <a:srgbClr val="F57820"/>
            </a:solidFill>
            <a:prstDash val="sysDot"/>
          </a:ln>
        </p:spPr>
        <p:style>
          <a:lnRef idx="1">
            <a:schemeClr val="accent1"/>
          </a:lnRef>
          <a:fillRef idx="0">
            <a:schemeClr val="accent1"/>
          </a:fillRef>
          <a:effectRef idx="0">
            <a:schemeClr val="accent1"/>
          </a:effectRef>
          <a:fontRef idx="minor">
            <a:schemeClr val="tx1"/>
          </a:fontRef>
        </p:style>
      </p:cxnSp>
      <p:grpSp>
        <p:nvGrpSpPr>
          <p:cNvPr id="51" name="Group 50">
            <a:extLst>
              <a:ext uri="{FF2B5EF4-FFF2-40B4-BE49-F238E27FC236}">
                <a16:creationId xmlns:a16="http://schemas.microsoft.com/office/drawing/2014/main" id="{16C91C56-6325-48F7-BD80-6D7CE1538FD7}"/>
              </a:ext>
            </a:extLst>
          </p:cNvPr>
          <p:cNvGrpSpPr/>
          <p:nvPr/>
        </p:nvGrpSpPr>
        <p:grpSpPr>
          <a:xfrm>
            <a:off x="3593175" y="2364833"/>
            <a:ext cx="380301" cy="461665"/>
            <a:chOff x="2520284" y="1981427"/>
            <a:chExt cx="285226" cy="346249"/>
          </a:xfrm>
        </p:grpSpPr>
        <p:sp>
          <p:nvSpPr>
            <p:cNvPr id="52" name="Oval 51">
              <a:extLst>
                <a:ext uri="{FF2B5EF4-FFF2-40B4-BE49-F238E27FC236}">
                  <a16:creationId xmlns:a16="http://schemas.microsoft.com/office/drawing/2014/main" id="{23525320-7BCB-4E98-8410-276D55F7929F}"/>
                </a:ext>
              </a:extLst>
            </p:cNvPr>
            <p:cNvSpPr/>
            <p:nvPr/>
          </p:nvSpPr>
          <p:spPr>
            <a:xfrm>
              <a:off x="2528071" y="2030135"/>
              <a:ext cx="273492" cy="273492"/>
            </a:xfrm>
            <a:prstGeom prst="ellipse">
              <a:avLst/>
            </a:prstGeom>
            <a:solidFill>
              <a:srgbClr val="F5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a:solidFill>
                  <a:srgbClr val="FFFFFF"/>
                </a:solidFill>
                <a:latin typeface="Calibri" panose="020F0502020204030204" pitchFamily="34" charset="0"/>
                <a:cs typeface="Calibri" panose="020F0502020204030204" pitchFamily="34" charset="0"/>
              </a:endParaRPr>
            </a:p>
          </p:txBody>
        </p:sp>
        <p:sp>
          <p:nvSpPr>
            <p:cNvPr id="53" name="TextBox 52">
              <a:extLst>
                <a:ext uri="{FF2B5EF4-FFF2-40B4-BE49-F238E27FC236}">
                  <a16:creationId xmlns:a16="http://schemas.microsoft.com/office/drawing/2014/main" id="{12A53695-0DA8-420E-90B6-D432100B139E}"/>
                </a:ext>
              </a:extLst>
            </p:cNvPr>
            <p:cNvSpPr txBox="1"/>
            <p:nvPr/>
          </p:nvSpPr>
          <p:spPr>
            <a:xfrm>
              <a:off x="2520284" y="1981427"/>
              <a:ext cx="285226" cy="346249"/>
            </a:xfrm>
            <a:prstGeom prst="rect">
              <a:avLst/>
            </a:prstGeom>
            <a:noFill/>
          </p:spPr>
          <p:txBody>
            <a:bodyPr wrap="square" rtlCol="0" anchor="ctr">
              <a:spAutoFit/>
            </a:bodyPr>
            <a:lstStyle/>
            <a:p>
              <a:pPr algn="ctr" defTabSz="914377"/>
              <a:r>
                <a:rPr lang="en-US" sz="2400" b="1" dirty="0">
                  <a:solidFill>
                    <a:srgbClr val="FFFFFF"/>
                  </a:solidFill>
                  <a:latin typeface="Calibri" panose="020F0502020204030204" pitchFamily="34" charset="0"/>
                  <a:cs typeface="Calibri" panose="020F0502020204030204" pitchFamily="34" charset="0"/>
                </a:rPr>
                <a:t>B</a:t>
              </a:r>
            </a:p>
          </p:txBody>
        </p:sp>
      </p:grpSp>
      <p:sp>
        <p:nvSpPr>
          <p:cNvPr id="60" name="Content Placeholder 3">
            <a:extLst>
              <a:ext uri="{FF2B5EF4-FFF2-40B4-BE49-F238E27FC236}">
                <a16:creationId xmlns:a16="http://schemas.microsoft.com/office/drawing/2014/main" id="{76C5A25B-4EBB-4EF1-80A9-0CB1C9ED8EE1}"/>
              </a:ext>
            </a:extLst>
          </p:cNvPr>
          <p:cNvSpPr txBox="1">
            <a:spLocks/>
          </p:cNvSpPr>
          <p:nvPr/>
        </p:nvSpPr>
        <p:spPr>
          <a:xfrm>
            <a:off x="6261464" y="2898129"/>
            <a:ext cx="3553097" cy="3195319"/>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19170">
              <a:spcBef>
                <a:spcPts val="800"/>
              </a:spcBef>
            </a:pPr>
            <a:r>
              <a:rPr lang="en-US" sz="2400" b="0" dirty="0">
                <a:solidFill>
                  <a:srgbClr val="000000"/>
                </a:solidFill>
                <a:latin typeface="Georgia" panose="02040502050405020303" pitchFamily="18" charset="0"/>
              </a:rPr>
              <a:t>The glucose trend arrow tells you where your glucose is going</a:t>
            </a:r>
          </a:p>
          <a:p>
            <a:pPr defTabSz="1219170">
              <a:spcBef>
                <a:spcPts val="800"/>
              </a:spcBef>
            </a:pPr>
            <a:endParaRPr lang="en-CA" sz="2400" b="0" dirty="0">
              <a:solidFill>
                <a:srgbClr val="000000"/>
              </a:solidFill>
              <a:latin typeface="Georgia" panose="02040502050405020303" pitchFamily="18" charset="0"/>
            </a:endParaRPr>
          </a:p>
        </p:txBody>
      </p:sp>
      <p:grpSp>
        <p:nvGrpSpPr>
          <p:cNvPr id="61" name="Group 60">
            <a:extLst>
              <a:ext uri="{FF2B5EF4-FFF2-40B4-BE49-F238E27FC236}">
                <a16:creationId xmlns:a16="http://schemas.microsoft.com/office/drawing/2014/main" id="{E34D118B-929B-4F8A-8461-DEDF33ABFCBB}"/>
              </a:ext>
            </a:extLst>
          </p:cNvPr>
          <p:cNvGrpSpPr/>
          <p:nvPr/>
        </p:nvGrpSpPr>
        <p:grpSpPr>
          <a:xfrm>
            <a:off x="3980145" y="2349445"/>
            <a:ext cx="1074760" cy="1102435"/>
            <a:chOff x="3636938" y="2290712"/>
            <a:chExt cx="806070" cy="826826"/>
          </a:xfrm>
        </p:grpSpPr>
        <p:sp>
          <p:nvSpPr>
            <p:cNvPr id="62" name="TextBox 61">
              <a:extLst>
                <a:ext uri="{FF2B5EF4-FFF2-40B4-BE49-F238E27FC236}">
                  <a16:creationId xmlns:a16="http://schemas.microsoft.com/office/drawing/2014/main" id="{43E3D3EB-2DE8-435A-9CCD-2BEE6FBAE1A8}"/>
                </a:ext>
              </a:extLst>
            </p:cNvPr>
            <p:cNvSpPr txBox="1"/>
            <p:nvPr/>
          </p:nvSpPr>
          <p:spPr>
            <a:xfrm>
              <a:off x="3636938" y="2795671"/>
              <a:ext cx="806070" cy="321867"/>
            </a:xfrm>
            <a:prstGeom prst="rect">
              <a:avLst/>
            </a:prstGeom>
            <a:noFill/>
          </p:spPr>
          <p:txBody>
            <a:bodyPr wrap="square" rtlCol="0" anchor="ctr">
              <a:spAutoFit/>
            </a:bodyPr>
            <a:lstStyle/>
            <a:p>
              <a:pPr defTabSz="1219170">
                <a:lnSpc>
                  <a:spcPts val="1333"/>
                </a:lnSpc>
              </a:pPr>
              <a:r>
                <a:rPr lang="en-US" sz="1333" dirty="0">
                  <a:solidFill>
                    <a:srgbClr val="000000"/>
                  </a:solidFill>
                  <a:latin typeface="Calibri" panose="020F0502020204030204" pitchFamily="34" charset="0"/>
                  <a:cs typeface="Calibri" panose="020F0502020204030204" pitchFamily="34" charset="0"/>
                </a:rPr>
                <a:t>Glucose</a:t>
              </a:r>
              <a:br>
                <a:rPr lang="en-US" sz="1333" dirty="0">
                  <a:solidFill>
                    <a:srgbClr val="000000"/>
                  </a:solidFill>
                  <a:latin typeface="Calibri" panose="020F0502020204030204" pitchFamily="34" charset="0"/>
                  <a:cs typeface="Calibri" panose="020F0502020204030204" pitchFamily="34" charset="0"/>
                </a:rPr>
              </a:br>
              <a:r>
                <a:rPr lang="en-US" sz="1333" dirty="0">
                  <a:solidFill>
                    <a:srgbClr val="000000"/>
                  </a:solidFill>
                  <a:latin typeface="Calibri" panose="020F0502020204030204" pitchFamily="34" charset="0"/>
                  <a:cs typeface="Calibri" panose="020F0502020204030204" pitchFamily="34" charset="0"/>
                </a:rPr>
                <a:t>trend arrow</a:t>
              </a:r>
            </a:p>
          </p:txBody>
        </p:sp>
        <p:pic>
          <p:nvPicPr>
            <p:cNvPr id="63" name="Picture 62">
              <a:extLst>
                <a:ext uri="{FF2B5EF4-FFF2-40B4-BE49-F238E27FC236}">
                  <a16:creationId xmlns:a16="http://schemas.microsoft.com/office/drawing/2014/main" id="{7FCE0EAA-38C2-47FB-BC86-02182B569AC0}"/>
                </a:ext>
              </a:extLst>
            </p:cNvPr>
            <p:cNvPicPr/>
            <p:nvPr/>
          </p:nvPicPr>
          <p:blipFill>
            <a:blip r:embed="rId4" cstate="screen">
              <a:extLst>
                <a:ext uri="{28A0092B-C50C-407E-A947-70E740481C1C}">
                  <a14:useLocalDpi xmlns:a14="http://schemas.microsoft.com/office/drawing/2010/main"/>
                </a:ext>
              </a:extLst>
            </a:blip>
            <a:srcRect/>
            <a:stretch/>
          </p:blipFill>
          <p:spPr>
            <a:xfrm>
              <a:off x="3657938" y="2290712"/>
              <a:ext cx="487708" cy="487708"/>
            </a:xfrm>
            <a:prstGeom prst="ellipse">
              <a:avLst/>
            </a:prstGeom>
            <a:solidFill>
              <a:srgbClr val="91CB3A"/>
            </a:solidFill>
          </p:spPr>
        </p:pic>
      </p:grpSp>
    </p:spTree>
    <p:extLst>
      <p:ext uri="{BB962C8B-B14F-4D97-AF65-F5344CB8AC3E}">
        <p14:creationId xmlns:p14="http://schemas.microsoft.com/office/powerpoint/2010/main" val="5986583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61"/>
                                        </p:tgtEl>
                                        <p:attrNameLst>
                                          <p:attrName>style.visibility</p:attrName>
                                        </p:attrNameLst>
                                      </p:cBhvr>
                                      <p:to>
                                        <p:strVal val="visible"/>
                                      </p:to>
                                    </p:set>
                                    <p:animEffect transition="in" filter="fade">
                                      <p:cBhvr>
                                        <p:cTn id="11" dur="500"/>
                                        <p:tgtEl>
                                          <p:spTgt spid="61"/>
                                        </p:tgtEl>
                                      </p:cBhvr>
                                    </p:animEffect>
                                  </p:childTnLst>
                                </p:cTn>
                              </p:par>
                            </p:childTnLst>
                          </p:cTn>
                        </p:par>
                        <p:par>
                          <p:cTn id="12" fill="hold">
                            <p:stCondLst>
                              <p:cond delay="1000"/>
                            </p:stCondLst>
                            <p:childTnLst>
                              <p:par>
                                <p:cTn id="13" presetID="10" presetClass="entr" presetSubtype="0" fill="hold" grpId="0" nodeType="afterEffect">
                                  <p:stCondLst>
                                    <p:cond delay="500"/>
                                  </p:stCondLst>
                                  <p:childTnLst>
                                    <p:set>
                                      <p:cBhvr>
                                        <p:cTn id="14" dur="1" fill="hold">
                                          <p:stCondLst>
                                            <p:cond delay="0"/>
                                          </p:stCondLst>
                                        </p:cTn>
                                        <p:tgtEl>
                                          <p:spTgt spid="60">
                                            <p:txEl>
                                              <p:pRg st="0" end="0"/>
                                            </p:txEl>
                                          </p:spTgt>
                                        </p:tgtEl>
                                        <p:attrNameLst>
                                          <p:attrName>style.visibility</p:attrName>
                                        </p:attrNameLst>
                                      </p:cBhvr>
                                      <p:to>
                                        <p:strVal val="visible"/>
                                      </p:to>
                                    </p:set>
                                    <p:animEffect transition="in" filter="fade">
                                      <p:cBhvr>
                                        <p:cTn id="15" dur="500"/>
                                        <p:tgtEl>
                                          <p:spTgt spid="6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0" grpId="0" build="p"/>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4" name="Picture 153" descr="Logo&#10;&#10;Description automatically generated with medium confidence">
            <a:extLst>
              <a:ext uri="{FF2B5EF4-FFF2-40B4-BE49-F238E27FC236}">
                <a16:creationId xmlns:a16="http://schemas.microsoft.com/office/drawing/2014/main" id="{2FA19BD3-18A8-5F43-9044-219EB2E731C6}"/>
              </a:ext>
            </a:extLst>
          </p:cNvPr>
          <p:cNvPicPr>
            <a:picLocks noChangeAspect="1"/>
          </p:cNvPicPr>
          <p:nvPr/>
        </p:nvPicPr>
        <p:blipFill rotWithShape="1">
          <a:blip r:embed="rId2" cstate="print">
            <a:extLst>
              <a:ext uri="{28A0092B-C50C-407E-A947-70E740481C1C}">
                <a14:useLocalDpi xmlns:a14="http://schemas.microsoft.com/office/drawing/2010/main"/>
              </a:ext>
            </a:extLst>
          </a:blip>
          <a:srcRect l="15450" r="31226"/>
          <a:stretch/>
        </p:blipFill>
        <p:spPr>
          <a:xfrm>
            <a:off x="1167193" y="1016057"/>
            <a:ext cx="8336691" cy="5546337"/>
          </a:xfrm>
          <a:prstGeom prst="rect">
            <a:avLst/>
          </a:prstGeom>
        </p:spPr>
      </p:pic>
      <p:sp>
        <p:nvSpPr>
          <p:cNvPr id="2" name="Title 1">
            <a:extLst>
              <a:ext uri="{FF2B5EF4-FFF2-40B4-BE49-F238E27FC236}">
                <a16:creationId xmlns:a16="http://schemas.microsoft.com/office/drawing/2014/main" id="{CA111AE8-13E4-441C-905A-94CF0E0D9DD8}"/>
              </a:ext>
            </a:extLst>
          </p:cNvPr>
          <p:cNvSpPr>
            <a:spLocks noGrp="1"/>
          </p:cNvSpPr>
          <p:nvPr>
            <p:ph type="title"/>
          </p:nvPr>
        </p:nvSpPr>
        <p:spPr>
          <a:xfrm>
            <a:off x="670560" y="365760"/>
            <a:ext cx="10972800" cy="914400"/>
          </a:xfrm>
        </p:spPr>
        <p:txBody>
          <a:bodyPr/>
          <a:lstStyle/>
          <a:p>
            <a:r>
              <a:rPr lang="en-US" dirty="0"/>
              <a:t>Understanding the difference between </a:t>
            </a:r>
            <a:br>
              <a:rPr lang="en-US" dirty="0"/>
            </a:br>
            <a:r>
              <a:rPr lang="en-US" dirty="0"/>
              <a:t>blood glucose and sensor glucose</a:t>
            </a:r>
            <a:endParaRPr lang="en-CA" dirty="0"/>
          </a:p>
        </p:txBody>
      </p:sp>
      <p:sp>
        <p:nvSpPr>
          <p:cNvPr id="3" name="Slide Number Placeholder 2">
            <a:extLst>
              <a:ext uri="{FF2B5EF4-FFF2-40B4-BE49-F238E27FC236}">
                <a16:creationId xmlns:a16="http://schemas.microsoft.com/office/drawing/2014/main" id="{605DD14C-DDD6-4A7C-851B-62D0AD026424}"/>
              </a:ext>
            </a:extLst>
          </p:cNvPr>
          <p:cNvSpPr>
            <a:spLocks noGrp="1"/>
          </p:cNvSpPr>
          <p:nvPr>
            <p:ph type="sldNum" sz="quarter" idx="12"/>
          </p:nvPr>
        </p:nvSpPr>
        <p:spPr>
          <a:xfrm>
            <a:off x="11475053" y="6428232"/>
            <a:ext cx="390144" cy="283464"/>
          </a:xfrm>
        </p:spPr>
        <p:txBody>
          <a:bodyPr/>
          <a:lstStyle/>
          <a:p>
            <a:pPr defTabSz="1219170"/>
            <a:fld id="{A2885E78-1F86-4A3D-9EE1-B0103B1CEF15}" type="slidenum">
              <a:rPr lang="en-US">
                <a:solidFill>
                  <a:srgbClr val="000000"/>
                </a:solidFill>
              </a:rPr>
              <a:pPr defTabSz="1219170"/>
              <a:t>35</a:t>
            </a:fld>
            <a:endParaRPr lang="en-US">
              <a:solidFill>
                <a:srgbClr val="000000"/>
              </a:solidFill>
            </a:endParaRPr>
          </a:p>
        </p:txBody>
      </p:sp>
      <p:sp>
        <p:nvSpPr>
          <p:cNvPr id="6" name="Rectangle: Rounded Corners 5">
            <a:extLst>
              <a:ext uri="{FF2B5EF4-FFF2-40B4-BE49-F238E27FC236}">
                <a16:creationId xmlns:a16="http://schemas.microsoft.com/office/drawing/2014/main" id="{59FA17FF-78AE-4D32-BB0D-6457E0E49A1D}"/>
              </a:ext>
            </a:extLst>
          </p:cNvPr>
          <p:cNvSpPr/>
          <p:nvPr/>
        </p:nvSpPr>
        <p:spPr>
          <a:xfrm>
            <a:off x="1" y="1499039"/>
            <a:ext cx="11521017" cy="573344"/>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defRPr/>
            </a:pPr>
            <a:endParaRPr lang="en-CA" sz="2400" dirty="0">
              <a:solidFill>
                <a:prstClr val="white"/>
              </a:solidFill>
              <a:latin typeface="Georgia"/>
            </a:endParaRPr>
          </a:p>
        </p:txBody>
      </p:sp>
      <p:sp>
        <p:nvSpPr>
          <p:cNvPr id="7" name="Content Placeholder 2">
            <a:extLst>
              <a:ext uri="{FF2B5EF4-FFF2-40B4-BE49-F238E27FC236}">
                <a16:creationId xmlns:a16="http://schemas.microsoft.com/office/drawing/2014/main" id="{15E889AC-9469-4CC7-8FA9-FEE6FD1C190F}"/>
              </a:ext>
            </a:extLst>
          </p:cNvPr>
          <p:cNvSpPr txBox="1">
            <a:spLocks/>
          </p:cNvSpPr>
          <p:nvPr/>
        </p:nvSpPr>
        <p:spPr>
          <a:xfrm>
            <a:off x="548641" y="1570500"/>
            <a:ext cx="10493071" cy="501145"/>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defTabSz="1219170">
              <a:spcBef>
                <a:spcPts val="800"/>
              </a:spcBef>
              <a:defRPr/>
            </a:pPr>
            <a:r>
              <a:rPr lang="en-US" sz="2000" dirty="0">
                <a:solidFill>
                  <a:prstClr val="white"/>
                </a:solidFill>
              </a:rPr>
              <a:t>THIS EXAMPLE ILLUSTRATES THE LAG BETWEEN GLUCOSE AND SENSOR GLUCOSE</a:t>
            </a:r>
          </a:p>
        </p:txBody>
      </p:sp>
      <p:grpSp>
        <p:nvGrpSpPr>
          <p:cNvPr id="121" name="Graphic 119">
            <a:extLst>
              <a:ext uri="{FF2B5EF4-FFF2-40B4-BE49-F238E27FC236}">
                <a16:creationId xmlns:a16="http://schemas.microsoft.com/office/drawing/2014/main" id="{5990E264-4701-4B10-AB2C-C3351C69B04D}"/>
              </a:ext>
            </a:extLst>
          </p:cNvPr>
          <p:cNvGrpSpPr/>
          <p:nvPr/>
        </p:nvGrpSpPr>
        <p:grpSpPr>
          <a:xfrm rot="2572952">
            <a:off x="1950099" y="3594992"/>
            <a:ext cx="751960" cy="751960"/>
            <a:chOff x="1513509" y="2794052"/>
            <a:chExt cx="611859" cy="611859"/>
          </a:xfrm>
          <a:noFill/>
        </p:grpSpPr>
        <p:sp>
          <p:nvSpPr>
            <p:cNvPr id="122" name="Freeform: Shape 121">
              <a:extLst>
                <a:ext uri="{FF2B5EF4-FFF2-40B4-BE49-F238E27FC236}">
                  <a16:creationId xmlns:a16="http://schemas.microsoft.com/office/drawing/2014/main" id="{31E6C2AE-888B-4D59-9991-D892ACEC8052}"/>
                </a:ext>
              </a:extLst>
            </p:cNvPr>
            <p:cNvSpPr/>
            <p:nvPr/>
          </p:nvSpPr>
          <p:spPr>
            <a:xfrm rot="-1903200">
              <a:off x="1597170" y="2877713"/>
              <a:ext cx="444537" cy="444537"/>
            </a:xfrm>
            <a:custGeom>
              <a:avLst/>
              <a:gdLst>
                <a:gd name="connsiteX0" fmla="*/ 444537 w 444537"/>
                <a:gd name="connsiteY0" fmla="*/ 222269 h 444537"/>
                <a:gd name="connsiteX1" fmla="*/ 222269 w 444537"/>
                <a:gd name="connsiteY1" fmla="*/ 444537 h 444537"/>
                <a:gd name="connsiteX2" fmla="*/ 0 w 444537"/>
                <a:gd name="connsiteY2" fmla="*/ 222269 h 444537"/>
                <a:gd name="connsiteX3" fmla="*/ 222269 w 444537"/>
                <a:gd name="connsiteY3" fmla="*/ 0 h 444537"/>
                <a:gd name="connsiteX4" fmla="*/ 444537 w 444537"/>
                <a:gd name="connsiteY4" fmla="*/ 222269 h 444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37" h="444537">
                  <a:moveTo>
                    <a:pt x="444537" y="222269"/>
                  </a:moveTo>
                  <a:cubicBezTo>
                    <a:pt x="444537" y="345024"/>
                    <a:pt x="345024" y="444537"/>
                    <a:pt x="222269" y="444537"/>
                  </a:cubicBezTo>
                  <a:cubicBezTo>
                    <a:pt x="99513" y="444537"/>
                    <a:pt x="0" y="345024"/>
                    <a:pt x="0" y="222269"/>
                  </a:cubicBezTo>
                  <a:cubicBezTo>
                    <a:pt x="0" y="99513"/>
                    <a:pt x="99513" y="0"/>
                    <a:pt x="222269" y="0"/>
                  </a:cubicBezTo>
                  <a:cubicBezTo>
                    <a:pt x="345024" y="0"/>
                    <a:pt x="444537" y="99513"/>
                    <a:pt x="444537" y="222269"/>
                  </a:cubicBezTo>
                  <a:close/>
                </a:path>
              </a:pathLst>
            </a:custGeom>
            <a:noFill/>
            <a:ln w="27770" cap="flat">
              <a:solidFill>
                <a:srgbClr val="E95626"/>
              </a:solidFill>
              <a:prstDash val="solid"/>
              <a:miter/>
            </a:ln>
          </p:spPr>
          <p:txBody>
            <a:bodyPr rtlCol="0" anchor="ctr"/>
            <a:lstStyle/>
            <a:p>
              <a:pPr defTabSz="1219170"/>
              <a:endParaRPr lang="en-CA" sz="2400">
                <a:solidFill>
                  <a:srgbClr val="000000"/>
                </a:solidFill>
                <a:latin typeface="Georgia"/>
              </a:endParaRPr>
            </a:p>
          </p:txBody>
        </p:sp>
        <p:sp>
          <p:nvSpPr>
            <p:cNvPr id="123" name="Freeform: Shape 122">
              <a:extLst>
                <a:ext uri="{FF2B5EF4-FFF2-40B4-BE49-F238E27FC236}">
                  <a16:creationId xmlns:a16="http://schemas.microsoft.com/office/drawing/2014/main" id="{18852CD4-EEDF-43D5-B228-76FCC55DEF7F}"/>
                </a:ext>
              </a:extLst>
            </p:cNvPr>
            <p:cNvSpPr/>
            <p:nvPr/>
          </p:nvSpPr>
          <p:spPr>
            <a:xfrm>
              <a:off x="1734868" y="3042311"/>
              <a:ext cx="147546" cy="147546"/>
            </a:xfrm>
            <a:custGeom>
              <a:avLst/>
              <a:gdLst>
                <a:gd name="connsiteX0" fmla="*/ 147546 w 147546"/>
                <a:gd name="connsiteY0" fmla="*/ 0 h 147546"/>
                <a:gd name="connsiteX1" fmla="*/ 0 w 147546"/>
                <a:gd name="connsiteY1" fmla="*/ 147546 h 147546"/>
              </a:gdLst>
              <a:ahLst/>
              <a:cxnLst>
                <a:cxn ang="0">
                  <a:pos x="connsiteX0" y="connsiteY0"/>
                </a:cxn>
                <a:cxn ang="0">
                  <a:pos x="connsiteX1" y="connsiteY1"/>
                </a:cxn>
              </a:cxnLst>
              <a:rect l="l" t="t" r="r" b="b"/>
              <a:pathLst>
                <a:path w="147546" h="147546">
                  <a:moveTo>
                    <a:pt x="147546" y="0"/>
                  </a:moveTo>
                  <a:lnTo>
                    <a:pt x="0" y="147546"/>
                  </a:lnTo>
                </a:path>
              </a:pathLst>
            </a:custGeom>
            <a:ln w="54747" cap="rnd">
              <a:solidFill>
                <a:srgbClr val="E95626"/>
              </a:solidFill>
              <a:prstDash val="solid"/>
              <a:round/>
            </a:ln>
          </p:spPr>
          <p:txBody>
            <a:bodyPr rtlCol="0" anchor="ctr"/>
            <a:lstStyle/>
            <a:p>
              <a:pPr defTabSz="1219170"/>
              <a:endParaRPr lang="en-CA" sz="2400">
                <a:solidFill>
                  <a:srgbClr val="000000"/>
                </a:solidFill>
                <a:latin typeface="Georgia"/>
              </a:endParaRPr>
            </a:p>
          </p:txBody>
        </p:sp>
        <p:sp>
          <p:nvSpPr>
            <p:cNvPr id="124" name="Freeform: Shape 123">
              <a:extLst>
                <a:ext uri="{FF2B5EF4-FFF2-40B4-BE49-F238E27FC236}">
                  <a16:creationId xmlns:a16="http://schemas.microsoft.com/office/drawing/2014/main" id="{358B38F7-3CB0-430D-97C0-5E4B2068C73A}"/>
                </a:ext>
              </a:extLst>
            </p:cNvPr>
            <p:cNvSpPr/>
            <p:nvPr/>
          </p:nvSpPr>
          <p:spPr>
            <a:xfrm>
              <a:off x="1740754" y="3029778"/>
              <a:ext cx="154192" cy="154192"/>
            </a:xfrm>
            <a:custGeom>
              <a:avLst/>
              <a:gdLst>
                <a:gd name="connsiteX0" fmla="*/ 154192 w 154192"/>
                <a:gd name="connsiteY0" fmla="*/ 154192 h 154192"/>
                <a:gd name="connsiteX1" fmla="*/ 154192 w 154192"/>
                <a:gd name="connsiteY1" fmla="*/ 0 h 154192"/>
                <a:gd name="connsiteX2" fmla="*/ 0 w 154192"/>
                <a:gd name="connsiteY2" fmla="*/ 0 h 154192"/>
              </a:gdLst>
              <a:ahLst/>
              <a:cxnLst>
                <a:cxn ang="0">
                  <a:pos x="connsiteX0" y="connsiteY0"/>
                </a:cxn>
                <a:cxn ang="0">
                  <a:pos x="connsiteX1" y="connsiteY1"/>
                </a:cxn>
                <a:cxn ang="0">
                  <a:pos x="connsiteX2" y="connsiteY2"/>
                </a:cxn>
              </a:cxnLst>
              <a:rect l="l" t="t" r="r" b="b"/>
              <a:pathLst>
                <a:path w="154192" h="154192">
                  <a:moveTo>
                    <a:pt x="154192" y="154192"/>
                  </a:moveTo>
                  <a:lnTo>
                    <a:pt x="154192" y="0"/>
                  </a:lnTo>
                  <a:lnTo>
                    <a:pt x="0" y="0"/>
                  </a:lnTo>
                </a:path>
              </a:pathLst>
            </a:custGeom>
            <a:noFill/>
            <a:ln w="54747" cap="rnd">
              <a:solidFill>
                <a:srgbClr val="E95626"/>
              </a:solidFill>
              <a:prstDash val="solid"/>
              <a:miter/>
            </a:ln>
          </p:spPr>
          <p:txBody>
            <a:bodyPr rtlCol="0" anchor="ctr"/>
            <a:lstStyle/>
            <a:p>
              <a:pPr defTabSz="1219170"/>
              <a:endParaRPr lang="en-CA" sz="2400">
                <a:solidFill>
                  <a:srgbClr val="000000"/>
                </a:solidFill>
                <a:latin typeface="Georgia"/>
              </a:endParaRPr>
            </a:p>
          </p:txBody>
        </p:sp>
      </p:grpSp>
      <p:grpSp>
        <p:nvGrpSpPr>
          <p:cNvPr id="125" name="Graphic 119">
            <a:extLst>
              <a:ext uri="{FF2B5EF4-FFF2-40B4-BE49-F238E27FC236}">
                <a16:creationId xmlns:a16="http://schemas.microsoft.com/office/drawing/2014/main" id="{F42F2AC9-0DAF-4210-BC58-A4AD4EA838E9}"/>
              </a:ext>
            </a:extLst>
          </p:cNvPr>
          <p:cNvGrpSpPr/>
          <p:nvPr/>
        </p:nvGrpSpPr>
        <p:grpSpPr>
          <a:xfrm rot="20857393">
            <a:off x="4303151" y="3002036"/>
            <a:ext cx="751960" cy="751960"/>
            <a:chOff x="1513509" y="2794052"/>
            <a:chExt cx="611859" cy="611859"/>
          </a:xfrm>
          <a:noFill/>
        </p:grpSpPr>
        <p:sp>
          <p:nvSpPr>
            <p:cNvPr id="126" name="Freeform: Shape 125">
              <a:extLst>
                <a:ext uri="{FF2B5EF4-FFF2-40B4-BE49-F238E27FC236}">
                  <a16:creationId xmlns:a16="http://schemas.microsoft.com/office/drawing/2014/main" id="{40EDCB97-B5A7-4195-8C81-E7B4DE8C650B}"/>
                </a:ext>
              </a:extLst>
            </p:cNvPr>
            <p:cNvSpPr/>
            <p:nvPr/>
          </p:nvSpPr>
          <p:spPr>
            <a:xfrm rot="-1903200">
              <a:off x="1597170" y="2877713"/>
              <a:ext cx="444537" cy="444537"/>
            </a:xfrm>
            <a:custGeom>
              <a:avLst/>
              <a:gdLst>
                <a:gd name="connsiteX0" fmla="*/ 444537 w 444537"/>
                <a:gd name="connsiteY0" fmla="*/ 222269 h 444537"/>
                <a:gd name="connsiteX1" fmla="*/ 222269 w 444537"/>
                <a:gd name="connsiteY1" fmla="*/ 444537 h 444537"/>
                <a:gd name="connsiteX2" fmla="*/ 0 w 444537"/>
                <a:gd name="connsiteY2" fmla="*/ 222269 h 444537"/>
                <a:gd name="connsiteX3" fmla="*/ 222269 w 444537"/>
                <a:gd name="connsiteY3" fmla="*/ 0 h 444537"/>
                <a:gd name="connsiteX4" fmla="*/ 444537 w 444537"/>
                <a:gd name="connsiteY4" fmla="*/ 222269 h 444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37" h="444537">
                  <a:moveTo>
                    <a:pt x="444537" y="222269"/>
                  </a:moveTo>
                  <a:cubicBezTo>
                    <a:pt x="444537" y="345024"/>
                    <a:pt x="345024" y="444537"/>
                    <a:pt x="222269" y="444537"/>
                  </a:cubicBezTo>
                  <a:cubicBezTo>
                    <a:pt x="99513" y="444537"/>
                    <a:pt x="0" y="345024"/>
                    <a:pt x="0" y="222269"/>
                  </a:cubicBezTo>
                  <a:cubicBezTo>
                    <a:pt x="0" y="99513"/>
                    <a:pt x="99513" y="0"/>
                    <a:pt x="222269" y="0"/>
                  </a:cubicBezTo>
                  <a:cubicBezTo>
                    <a:pt x="345024" y="0"/>
                    <a:pt x="444537" y="99513"/>
                    <a:pt x="444537" y="222269"/>
                  </a:cubicBezTo>
                  <a:close/>
                </a:path>
              </a:pathLst>
            </a:custGeom>
            <a:noFill/>
            <a:ln w="27770" cap="flat">
              <a:solidFill>
                <a:srgbClr val="E95626"/>
              </a:solidFill>
              <a:prstDash val="solid"/>
              <a:miter/>
            </a:ln>
          </p:spPr>
          <p:txBody>
            <a:bodyPr rtlCol="0" anchor="ctr"/>
            <a:lstStyle/>
            <a:p>
              <a:pPr defTabSz="1219170"/>
              <a:endParaRPr lang="en-CA" sz="2400">
                <a:solidFill>
                  <a:srgbClr val="000000"/>
                </a:solidFill>
                <a:latin typeface="Georgia"/>
              </a:endParaRPr>
            </a:p>
          </p:txBody>
        </p:sp>
        <p:sp>
          <p:nvSpPr>
            <p:cNvPr id="127" name="Freeform: Shape 126">
              <a:extLst>
                <a:ext uri="{FF2B5EF4-FFF2-40B4-BE49-F238E27FC236}">
                  <a16:creationId xmlns:a16="http://schemas.microsoft.com/office/drawing/2014/main" id="{1726DB44-3BBC-4750-8C5F-D49B5449DD6C}"/>
                </a:ext>
              </a:extLst>
            </p:cNvPr>
            <p:cNvSpPr/>
            <p:nvPr/>
          </p:nvSpPr>
          <p:spPr>
            <a:xfrm>
              <a:off x="1734868" y="3042311"/>
              <a:ext cx="147546" cy="147546"/>
            </a:xfrm>
            <a:custGeom>
              <a:avLst/>
              <a:gdLst>
                <a:gd name="connsiteX0" fmla="*/ 147546 w 147546"/>
                <a:gd name="connsiteY0" fmla="*/ 0 h 147546"/>
                <a:gd name="connsiteX1" fmla="*/ 0 w 147546"/>
                <a:gd name="connsiteY1" fmla="*/ 147546 h 147546"/>
              </a:gdLst>
              <a:ahLst/>
              <a:cxnLst>
                <a:cxn ang="0">
                  <a:pos x="connsiteX0" y="connsiteY0"/>
                </a:cxn>
                <a:cxn ang="0">
                  <a:pos x="connsiteX1" y="connsiteY1"/>
                </a:cxn>
              </a:cxnLst>
              <a:rect l="l" t="t" r="r" b="b"/>
              <a:pathLst>
                <a:path w="147546" h="147546">
                  <a:moveTo>
                    <a:pt x="147546" y="0"/>
                  </a:moveTo>
                  <a:lnTo>
                    <a:pt x="0" y="147546"/>
                  </a:lnTo>
                </a:path>
              </a:pathLst>
            </a:custGeom>
            <a:ln w="54747" cap="rnd">
              <a:solidFill>
                <a:srgbClr val="E95626"/>
              </a:solidFill>
              <a:prstDash val="solid"/>
              <a:round/>
            </a:ln>
          </p:spPr>
          <p:txBody>
            <a:bodyPr rtlCol="0" anchor="ctr"/>
            <a:lstStyle/>
            <a:p>
              <a:pPr defTabSz="1219170"/>
              <a:endParaRPr lang="en-CA" sz="2400">
                <a:solidFill>
                  <a:srgbClr val="000000"/>
                </a:solidFill>
                <a:latin typeface="Georgia"/>
              </a:endParaRPr>
            </a:p>
          </p:txBody>
        </p:sp>
        <p:sp>
          <p:nvSpPr>
            <p:cNvPr id="128" name="Freeform: Shape 127">
              <a:extLst>
                <a:ext uri="{FF2B5EF4-FFF2-40B4-BE49-F238E27FC236}">
                  <a16:creationId xmlns:a16="http://schemas.microsoft.com/office/drawing/2014/main" id="{1D749BB1-C78D-4A18-B14F-3607927CD8F4}"/>
                </a:ext>
              </a:extLst>
            </p:cNvPr>
            <p:cNvSpPr/>
            <p:nvPr/>
          </p:nvSpPr>
          <p:spPr>
            <a:xfrm>
              <a:off x="1740754" y="3029778"/>
              <a:ext cx="154192" cy="154192"/>
            </a:xfrm>
            <a:custGeom>
              <a:avLst/>
              <a:gdLst>
                <a:gd name="connsiteX0" fmla="*/ 154192 w 154192"/>
                <a:gd name="connsiteY0" fmla="*/ 154192 h 154192"/>
                <a:gd name="connsiteX1" fmla="*/ 154192 w 154192"/>
                <a:gd name="connsiteY1" fmla="*/ 0 h 154192"/>
                <a:gd name="connsiteX2" fmla="*/ 0 w 154192"/>
                <a:gd name="connsiteY2" fmla="*/ 0 h 154192"/>
              </a:gdLst>
              <a:ahLst/>
              <a:cxnLst>
                <a:cxn ang="0">
                  <a:pos x="connsiteX0" y="connsiteY0"/>
                </a:cxn>
                <a:cxn ang="0">
                  <a:pos x="connsiteX1" y="connsiteY1"/>
                </a:cxn>
                <a:cxn ang="0">
                  <a:pos x="connsiteX2" y="connsiteY2"/>
                </a:cxn>
              </a:cxnLst>
              <a:rect l="l" t="t" r="r" b="b"/>
              <a:pathLst>
                <a:path w="154192" h="154192">
                  <a:moveTo>
                    <a:pt x="154192" y="154192"/>
                  </a:moveTo>
                  <a:lnTo>
                    <a:pt x="154192" y="0"/>
                  </a:lnTo>
                  <a:lnTo>
                    <a:pt x="0" y="0"/>
                  </a:lnTo>
                </a:path>
              </a:pathLst>
            </a:custGeom>
            <a:noFill/>
            <a:ln w="54747" cap="rnd">
              <a:solidFill>
                <a:srgbClr val="E95626"/>
              </a:solidFill>
              <a:prstDash val="solid"/>
              <a:miter/>
            </a:ln>
          </p:spPr>
          <p:txBody>
            <a:bodyPr rtlCol="0" anchor="ctr"/>
            <a:lstStyle/>
            <a:p>
              <a:pPr defTabSz="1219170"/>
              <a:endParaRPr lang="en-CA" sz="2400">
                <a:solidFill>
                  <a:srgbClr val="000000"/>
                </a:solidFill>
                <a:latin typeface="Georgia"/>
              </a:endParaRPr>
            </a:p>
          </p:txBody>
        </p:sp>
      </p:grpSp>
      <p:grpSp>
        <p:nvGrpSpPr>
          <p:cNvPr id="129" name="Graphic 119">
            <a:extLst>
              <a:ext uri="{FF2B5EF4-FFF2-40B4-BE49-F238E27FC236}">
                <a16:creationId xmlns:a16="http://schemas.microsoft.com/office/drawing/2014/main" id="{35A10A5B-7766-4E67-81A2-C828A1C3CC68}"/>
              </a:ext>
            </a:extLst>
          </p:cNvPr>
          <p:cNvGrpSpPr/>
          <p:nvPr/>
        </p:nvGrpSpPr>
        <p:grpSpPr>
          <a:xfrm rot="6240018">
            <a:off x="7708361" y="2570107"/>
            <a:ext cx="751960" cy="751960"/>
            <a:chOff x="1513509" y="2794052"/>
            <a:chExt cx="611859" cy="611859"/>
          </a:xfrm>
          <a:noFill/>
        </p:grpSpPr>
        <p:sp>
          <p:nvSpPr>
            <p:cNvPr id="130" name="Freeform: Shape 129">
              <a:extLst>
                <a:ext uri="{FF2B5EF4-FFF2-40B4-BE49-F238E27FC236}">
                  <a16:creationId xmlns:a16="http://schemas.microsoft.com/office/drawing/2014/main" id="{CE6D4326-3FAC-4AC3-9EF2-A793C56A7CD8}"/>
                </a:ext>
              </a:extLst>
            </p:cNvPr>
            <p:cNvSpPr/>
            <p:nvPr/>
          </p:nvSpPr>
          <p:spPr>
            <a:xfrm rot="-1903200">
              <a:off x="1597170" y="2877713"/>
              <a:ext cx="444537" cy="444537"/>
            </a:xfrm>
            <a:custGeom>
              <a:avLst/>
              <a:gdLst>
                <a:gd name="connsiteX0" fmla="*/ 444537 w 444537"/>
                <a:gd name="connsiteY0" fmla="*/ 222269 h 444537"/>
                <a:gd name="connsiteX1" fmla="*/ 222269 w 444537"/>
                <a:gd name="connsiteY1" fmla="*/ 444537 h 444537"/>
                <a:gd name="connsiteX2" fmla="*/ 0 w 444537"/>
                <a:gd name="connsiteY2" fmla="*/ 222269 h 444537"/>
                <a:gd name="connsiteX3" fmla="*/ 222269 w 444537"/>
                <a:gd name="connsiteY3" fmla="*/ 0 h 444537"/>
                <a:gd name="connsiteX4" fmla="*/ 444537 w 444537"/>
                <a:gd name="connsiteY4" fmla="*/ 222269 h 44453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44537" h="444537">
                  <a:moveTo>
                    <a:pt x="444537" y="222269"/>
                  </a:moveTo>
                  <a:cubicBezTo>
                    <a:pt x="444537" y="345024"/>
                    <a:pt x="345024" y="444537"/>
                    <a:pt x="222269" y="444537"/>
                  </a:cubicBezTo>
                  <a:cubicBezTo>
                    <a:pt x="99513" y="444537"/>
                    <a:pt x="0" y="345024"/>
                    <a:pt x="0" y="222269"/>
                  </a:cubicBezTo>
                  <a:cubicBezTo>
                    <a:pt x="0" y="99513"/>
                    <a:pt x="99513" y="0"/>
                    <a:pt x="222269" y="0"/>
                  </a:cubicBezTo>
                  <a:cubicBezTo>
                    <a:pt x="345024" y="0"/>
                    <a:pt x="444537" y="99513"/>
                    <a:pt x="444537" y="222269"/>
                  </a:cubicBezTo>
                  <a:close/>
                </a:path>
              </a:pathLst>
            </a:custGeom>
            <a:noFill/>
            <a:ln w="27770" cap="flat">
              <a:solidFill>
                <a:srgbClr val="E95626"/>
              </a:solidFill>
              <a:prstDash val="solid"/>
              <a:miter/>
            </a:ln>
          </p:spPr>
          <p:txBody>
            <a:bodyPr rtlCol="0" anchor="ctr"/>
            <a:lstStyle/>
            <a:p>
              <a:pPr defTabSz="1219170"/>
              <a:endParaRPr lang="en-CA" sz="2400">
                <a:solidFill>
                  <a:srgbClr val="000000"/>
                </a:solidFill>
                <a:latin typeface="Georgia"/>
              </a:endParaRPr>
            </a:p>
          </p:txBody>
        </p:sp>
        <p:sp>
          <p:nvSpPr>
            <p:cNvPr id="131" name="Freeform: Shape 130">
              <a:extLst>
                <a:ext uri="{FF2B5EF4-FFF2-40B4-BE49-F238E27FC236}">
                  <a16:creationId xmlns:a16="http://schemas.microsoft.com/office/drawing/2014/main" id="{A4CB7CB2-1271-4797-968D-6C6FB3309FCE}"/>
                </a:ext>
              </a:extLst>
            </p:cNvPr>
            <p:cNvSpPr/>
            <p:nvPr/>
          </p:nvSpPr>
          <p:spPr>
            <a:xfrm>
              <a:off x="1734868" y="3042311"/>
              <a:ext cx="147546" cy="147546"/>
            </a:xfrm>
            <a:custGeom>
              <a:avLst/>
              <a:gdLst>
                <a:gd name="connsiteX0" fmla="*/ 147546 w 147546"/>
                <a:gd name="connsiteY0" fmla="*/ 0 h 147546"/>
                <a:gd name="connsiteX1" fmla="*/ 0 w 147546"/>
                <a:gd name="connsiteY1" fmla="*/ 147546 h 147546"/>
              </a:gdLst>
              <a:ahLst/>
              <a:cxnLst>
                <a:cxn ang="0">
                  <a:pos x="connsiteX0" y="connsiteY0"/>
                </a:cxn>
                <a:cxn ang="0">
                  <a:pos x="connsiteX1" y="connsiteY1"/>
                </a:cxn>
              </a:cxnLst>
              <a:rect l="l" t="t" r="r" b="b"/>
              <a:pathLst>
                <a:path w="147546" h="147546">
                  <a:moveTo>
                    <a:pt x="147546" y="0"/>
                  </a:moveTo>
                  <a:lnTo>
                    <a:pt x="0" y="147546"/>
                  </a:lnTo>
                </a:path>
              </a:pathLst>
            </a:custGeom>
            <a:ln w="54747" cap="rnd">
              <a:solidFill>
                <a:srgbClr val="E95626"/>
              </a:solidFill>
              <a:prstDash val="solid"/>
              <a:round/>
            </a:ln>
          </p:spPr>
          <p:txBody>
            <a:bodyPr rtlCol="0" anchor="ctr"/>
            <a:lstStyle/>
            <a:p>
              <a:pPr defTabSz="1219170"/>
              <a:endParaRPr lang="en-CA" sz="2400">
                <a:solidFill>
                  <a:srgbClr val="000000"/>
                </a:solidFill>
                <a:latin typeface="Georgia"/>
              </a:endParaRPr>
            </a:p>
          </p:txBody>
        </p:sp>
        <p:sp>
          <p:nvSpPr>
            <p:cNvPr id="132" name="Freeform: Shape 131">
              <a:extLst>
                <a:ext uri="{FF2B5EF4-FFF2-40B4-BE49-F238E27FC236}">
                  <a16:creationId xmlns:a16="http://schemas.microsoft.com/office/drawing/2014/main" id="{C3846560-3164-4EFB-9311-12070A01A617}"/>
                </a:ext>
              </a:extLst>
            </p:cNvPr>
            <p:cNvSpPr/>
            <p:nvPr/>
          </p:nvSpPr>
          <p:spPr>
            <a:xfrm>
              <a:off x="1740754" y="3029778"/>
              <a:ext cx="154192" cy="154192"/>
            </a:xfrm>
            <a:custGeom>
              <a:avLst/>
              <a:gdLst>
                <a:gd name="connsiteX0" fmla="*/ 154192 w 154192"/>
                <a:gd name="connsiteY0" fmla="*/ 154192 h 154192"/>
                <a:gd name="connsiteX1" fmla="*/ 154192 w 154192"/>
                <a:gd name="connsiteY1" fmla="*/ 0 h 154192"/>
                <a:gd name="connsiteX2" fmla="*/ 0 w 154192"/>
                <a:gd name="connsiteY2" fmla="*/ 0 h 154192"/>
              </a:gdLst>
              <a:ahLst/>
              <a:cxnLst>
                <a:cxn ang="0">
                  <a:pos x="connsiteX0" y="connsiteY0"/>
                </a:cxn>
                <a:cxn ang="0">
                  <a:pos x="connsiteX1" y="connsiteY1"/>
                </a:cxn>
                <a:cxn ang="0">
                  <a:pos x="connsiteX2" y="connsiteY2"/>
                </a:cxn>
              </a:cxnLst>
              <a:rect l="l" t="t" r="r" b="b"/>
              <a:pathLst>
                <a:path w="154192" h="154192">
                  <a:moveTo>
                    <a:pt x="154192" y="154192"/>
                  </a:moveTo>
                  <a:lnTo>
                    <a:pt x="154192" y="0"/>
                  </a:lnTo>
                  <a:lnTo>
                    <a:pt x="0" y="0"/>
                  </a:lnTo>
                </a:path>
              </a:pathLst>
            </a:custGeom>
            <a:noFill/>
            <a:ln w="54747" cap="rnd">
              <a:solidFill>
                <a:srgbClr val="E95626"/>
              </a:solidFill>
              <a:prstDash val="solid"/>
              <a:miter/>
            </a:ln>
          </p:spPr>
          <p:txBody>
            <a:bodyPr rtlCol="0" anchor="ctr"/>
            <a:lstStyle/>
            <a:p>
              <a:pPr defTabSz="1219170"/>
              <a:endParaRPr lang="en-CA" sz="2400">
                <a:solidFill>
                  <a:srgbClr val="000000"/>
                </a:solidFill>
                <a:latin typeface="Georgia"/>
              </a:endParaRPr>
            </a:p>
          </p:txBody>
        </p:sp>
      </p:grpSp>
      <p:sp>
        <p:nvSpPr>
          <p:cNvPr id="133" name="TextBox 132">
            <a:extLst>
              <a:ext uri="{FF2B5EF4-FFF2-40B4-BE49-F238E27FC236}">
                <a16:creationId xmlns:a16="http://schemas.microsoft.com/office/drawing/2014/main" id="{30D8D9D3-CF24-465B-9278-02CC5C1B08EC}"/>
              </a:ext>
            </a:extLst>
          </p:cNvPr>
          <p:cNvSpPr txBox="1"/>
          <p:nvPr/>
        </p:nvSpPr>
        <p:spPr>
          <a:xfrm>
            <a:off x="2314528" y="5067583"/>
            <a:ext cx="2155555" cy="1082156"/>
          </a:xfrm>
          <a:prstGeom prst="rect">
            <a:avLst/>
          </a:prstGeom>
          <a:noFill/>
        </p:spPr>
        <p:txBody>
          <a:bodyPr wrap="square" rtlCol="0">
            <a:spAutoFit/>
          </a:bodyPr>
          <a:lstStyle/>
          <a:p>
            <a:pPr defTabSz="1219170">
              <a:lnSpc>
                <a:spcPct val="80000"/>
              </a:lnSpc>
            </a:pPr>
            <a:r>
              <a:rPr lang="en-CA" sz="1600" b="1" dirty="0">
                <a:solidFill>
                  <a:srgbClr val="009CDE"/>
                </a:solidFill>
                <a:latin typeface="Calibri" panose="020F0502020204030204" pitchFamily="34" charset="0"/>
                <a:cs typeface="Calibri" panose="020F0502020204030204" pitchFamily="34" charset="0"/>
              </a:rPr>
              <a:t>When glucose level </a:t>
            </a:r>
            <a:br>
              <a:rPr lang="en-CA" sz="1600" b="1" dirty="0">
                <a:solidFill>
                  <a:srgbClr val="009CDE"/>
                </a:solidFill>
                <a:latin typeface="Calibri" panose="020F0502020204030204" pitchFamily="34" charset="0"/>
                <a:cs typeface="Calibri" panose="020F0502020204030204" pitchFamily="34" charset="0"/>
              </a:rPr>
            </a:br>
            <a:r>
              <a:rPr lang="en-CA" sz="1600" b="1" dirty="0">
                <a:solidFill>
                  <a:srgbClr val="009CDE"/>
                </a:solidFill>
                <a:latin typeface="Calibri" panose="020F0502020204030204" pitchFamily="34" charset="0"/>
                <a:cs typeface="Calibri" panose="020F0502020204030204" pitchFamily="34" charset="0"/>
              </a:rPr>
              <a:t>is stable</a:t>
            </a:r>
            <a:r>
              <a:rPr lang="en-CA" sz="1600" dirty="0">
                <a:solidFill>
                  <a:srgbClr val="000000"/>
                </a:solidFill>
                <a:latin typeface="Calibri" panose="020F0502020204030204" pitchFamily="34" charset="0"/>
                <a:cs typeface="Calibri" panose="020F0502020204030204" pitchFamily="34" charset="0"/>
              </a:rPr>
              <a:t>, the sensor readings and blood glucose readings are similar</a:t>
            </a:r>
          </a:p>
        </p:txBody>
      </p:sp>
      <p:sp>
        <p:nvSpPr>
          <p:cNvPr id="134" name="TextBox 133">
            <a:extLst>
              <a:ext uri="{FF2B5EF4-FFF2-40B4-BE49-F238E27FC236}">
                <a16:creationId xmlns:a16="http://schemas.microsoft.com/office/drawing/2014/main" id="{F15451A5-E876-4DCB-A274-A3E2F1ED14FC}"/>
              </a:ext>
            </a:extLst>
          </p:cNvPr>
          <p:cNvSpPr txBox="1"/>
          <p:nvPr/>
        </p:nvSpPr>
        <p:spPr>
          <a:xfrm>
            <a:off x="4659288" y="5067583"/>
            <a:ext cx="2155555" cy="1082156"/>
          </a:xfrm>
          <a:prstGeom prst="rect">
            <a:avLst/>
          </a:prstGeom>
          <a:noFill/>
        </p:spPr>
        <p:txBody>
          <a:bodyPr wrap="square" rtlCol="0">
            <a:spAutoFit/>
          </a:bodyPr>
          <a:lstStyle/>
          <a:p>
            <a:pPr defTabSz="1219170">
              <a:lnSpc>
                <a:spcPct val="80000"/>
              </a:lnSpc>
            </a:pPr>
            <a:r>
              <a:rPr lang="en-CA" sz="1600" b="1" dirty="0">
                <a:solidFill>
                  <a:srgbClr val="009CDE"/>
                </a:solidFill>
                <a:latin typeface="Calibri" panose="020F0502020204030204" pitchFamily="34" charset="0"/>
                <a:cs typeface="Calibri" panose="020F0502020204030204" pitchFamily="34" charset="0"/>
              </a:rPr>
              <a:t>When glucose level is trending up, </a:t>
            </a:r>
            <a:r>
              <a:rPr lang="en-CA" sz="1600" dirty="0">
                <a:solidFill>
                  <a:srgbClr val="000000"/>
                </a:solidFill>
                <a:latin typeface="Calibri" panose="020F0502020204030204" pitchFamily="34" charset="0"/>
                <a:cs typeface="Calibri" panose="020F0502020204030204" pitchFamily="34" charset="0"/>
              </a:rPr>
              <a:t>the sensor readings may be lower than blood glucose readings</a:t>
            </a:r>
          </a:p>
        </p:txBody>
      </p:sp>
      <p:sp>
        <p:nvSpPr>
          <p:cNvPr id="135" name="TextBox 134">
            <a:extLst>
              <a:ext uri="{FF2B5EF4-FFF2-40B4-BE49-F238E27FC236}">
                <a16:creationId xmlns:a16="http://schemas.microsoft.com/office/drawing/2014/main" id="{F6B229DB-810F-48DC-8E4F-0F36888C74EC}"/>
              </a:ext>
            </a:extLst>
          </p:cNvPr>
          <p:cNvSpPr txBox="1"/>
          <p:nvPr/>
        </p:nvSpPr>
        <p:spPr>
          <a:xfrm>
            <a:off x="8068351" y="5067583"/>
            <a:ext cx="2155555" cy="1082156"/>
          </a:xfrm>
          <a:prstGeom prst="rect">
            <a:avLst/>
          </a:prstGeom>
          <a:noFill/>
        </p:spPr>
        <p:txBody>
          <a:bodyPr wrap="square" rtlCol="0">
            <a:spAutoFit/>
          </a:bodyPr>
          <a:lstStyle/>
          <a:p>
            <a:pPr defTabSz="1219170">
              <a:lnSpc>
                <a:spcPct val="80000"/>
              </a:lnSpc>
            </a:pPr>
            <a:r>
              <a:rPr lang="en-CA" sz="1600" b="1" dirty="0">
                <a:solidFill>
                  <a:srgbClr val="009CDE"/>
                </a:solidFill>
                <a:latin typeface="Calibri" panose="020F0502020204030204" pitchFamily="34" charset="0"/>
                <a:cs typeface="Calibri" panose="020F0502020204030204" pitchFamily="34" charset="0"/>
              </a:rPr>
              <a:t>When glucose level </a:t>
            </a:r>
            <a:br>
              <a:rPr lang="en-CA" sz="1600" b="1" dirty="0">
                <a:solidFill>
                  <a:srgbClr val="009CDE"/>
                </a:solidFill>
                <a:latin typeface="Calibri" panose="020F0502020204030204" pitchFamily="34" charset="0"/>
                <a:cs typeface="Calibri" panose="020F0502020204030204" pitchFamily="34" charset="0"/>
              </a:rPr>
            </a:br>
            <a:r>
              <a:rPr lang="en-CA" sz="1600" b="1" dirty="0">
                <a:solidFill>
                  <a:srgbClr val="009CDE"/>
                </a:solidFill>
                <a:latin typeface="Calibri" panose="020F0502020204030204" pitchFamily="34" charset="0"/>
                <a:cs typeface="Calibri" panose="020F0502020204030204" pitchFamily="34" charset="0"/>
              </a:rPr>
              <a:t>is trending down, </a:t>
            </a:r>
            <a:r>
              <a:rPr lang="en-CA" sz="1600" dirty="0">
                <a:solidFill>
                  <a:srgbClr val="000000"/>
                </a:solidFill>
                <a:latin typeface="Calibri" panose="020F0502020204030204" pitchFamily="34" charset="0"/>
                <a:cs typeface="Calibri" panose="020F0502020204030204" pitchFamily="34" charset="0"/>
              </a:rPr>
              <a:t>the sensor readings may be higher than blood glucose readings</a:t>
            </a:r>
          </a:p>
        </p:txBody>
      </p:sp>
      <p:cxnSp>
        <p:nvCxnSpPr>
          <p:cNvPr id="137" name="Straight Connector 136">
            <a:extLst>
              <a:ext uri="{FF2B5EF4-FFF2-40B4-BE49-F238E27FC236}">
                <a16:creationId xmlns:a16="http://schemas.microsoft.com/office/drawing/2014/main" id="{95C908E5-48E5-474D-8409-3A7C2FB8D3C7}"/>
              </a:ext>
            </a:extLst>
          </p:cNvPr>
          <p:cNvCxnSpPr>
            <a:cxnSpLocks/>
          </p:cNvCxnSpPr>
          <p:nvPr/>
        </p:nvCxnSpPr>
        <p:spPr>
          <a:xfrm flipH="1" flipV="1">
            <a:off x="2314528" y="4238967"/>
            <a:ext cx="0" cy="1047136"/>
          </a:xfrm>
          <a:prstGeom prst="line">
            <a:avLst/>
          </a:prstGeom>
          <a:ln w="28575" cap="rnd">
            <a:solidFill>
              <a:srgbClr val="E95626"/>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1007D82B-B22D-4ADE-A25E-7B09BEFE558A}"/>
              </a:ext>
            </a:extLst>
          </p:cNvPr>
          <p:cNvCxnSpPr>
            <a:cxnSpLocks/>
          </p:cNvCxnSpPr>
          <p:nvPr/>
        </p:nvCxnSpPr>
        <p:spPr>
          <a:xfrm flipV="1">
            <a:off x="4670411" y="3650095"/>
            <a:ext cx="0" cy="1636008"/>
          </a:xfrm>
          <a:prstGeom prst="line">
            <a:avLst/>
          </a:prstGeom>
          <a:ln w="28575" cap="rnd">
            <a:solidFill>
              <a:srgbClr val="E95626"/>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2F25AFBC-7282-4C03-93CB-A99CBB859AB9}"/>
              </a:ext>
            </a:extLst>
          </p:cNvPr>
          <p:cNvCxnSpPr>
            <a:cxnSpLocks/>
          </p:cNvCxnSpPr>
          <p:nvPr/>
        </p:nvCxnSpPr>
        <p:spPr>
          <a:xfrm flipV="1">
            <a:off x="8084341" y="3238500"/>
            <a:ext cx="0" cy="2056312"/>
          </a:xfrm>
          <a:prstGeom prst="line">
            <a:avLst/>
          </a:prstGeom>
          <a:ln w="28575" cap="rnd">
            <a:solidFill>
              <a:srgbClr val="E95626"/>
            </a:solidFill>
          </a:ln>
        </p:spPr>
        <p:style>
          <a:lnRef idx="1">
            <a:schemeClr val="accent1"/>
          </a:lnRef>
          <a:fillRef idx="0">
            <a:schemeClr val="accent1"/>
          </a:fillRef>
          <a:effectRef idx="0">
            <a:schemeClr val="accent1"/>
          </a:effectRef>
          <a:fontRef idx="minor">
            <a:schemeClr val="tx1"/>
          </a:fontRef>
        </p:style>
      </p:cxnSp>
      <p:grpSp>
        <p:nvGrpSpPr>
          <p:cNvPr id="152" name="Group 151">
            <a:extLst>
              <a:ext uri="{FF2B5EF4-FFF2-40B4-BE49-F238E27FC236}">
                <a16:creationId xmlns:a16="http://schemas.microsoft.com/office/drawing/2014/main" id="{66CE1B02-0F55-4A36-84FB-99D1B4E9519C}"/>
              </a:ext>
            </a:extLst>
          </p:cNvPr>
          <p:cNvGrpSpPr/>
          <p:nvPr/>
        </p:nvGrpSpPr>
        <p:grpSpPr>
          <a:xfrm>
            <a:off x="3598152" y="6161286"/>
            <a:ext cx="5737016" cy="342375"/>
            <a:chOff x="-144830" y="2074601"/>
            <a:chExt cx="4302762" cy="256781"/>
          </a:xfrm>
        </p:grpSpPr>
        <p:grpSp>
          <p:nvGrpSpPr>
            <p:cNvPr id="147" name="Group 146">
              <a:extLst>
                <a:ext uri="{FF2B5EF4-FFF2-40B4-BE49-F238E27FC236}">
                  <a16:creationId xmlns:a16="http://schemas.microsoft.com/office/drawing/2014/main" id="{350BECE9-9AB3-443D-9826-B2159C0E5C72}"/>
                </a:ext>
              </a:extLst>
            </p:cNvPr>
            <p:cNvGrpSpPr/>
            <p:nvPr/>
          </p:nvGrpSpPr>
          <p:grpSpPr>
            <a:xfrm>
              <a:off x="-144830" y="2074601"/>
              <a:ext cx="372933" cy="228917"/>
              <a:chOff x="516417" y="2074601"/>
              <a:chExt cx="372933" cy="228917"/>
            </a:xfrm>
          </p:grpSpPr>
          <p:sp>
            <p:nvSpPr>
              <p:cNvPr id="143" name="Freeform: Shape 142">
                <a:extLst>
                  <a:ext uri="{FF2B5EF4-FFF2-40B4-BE49-F238E27FC236}">
                    <a16:creationId xmlns:a16="http://schemas.microsoft.com/office/drawing/2014/main" id="{30687D2E-0047-46EA-A4BD-2F49EEF6C4ED}"/>
                  </a:ext>
                </a:extLst>
              </p:cNvPr>
              <p:cNvSpPr/>
              <p:nvPr/>
            </p:nvSpPr>
            <p:spPr>
              <a:xfrm>
                <a:off x="517933" y="2074601"/>
                <a:ext cx="371417" cy="206176"/>
              </a:xfrm>
              <a:custGeom>
                <a:avLst/>
                <a:gdLst>
                  <a:gd name="connsiteX0" fmla="*/ 325937 w 371417"/>
                  <a:gd name="connsiteY0" fmla="*/ 0 h 206176"/>
                  <a:gd name="connsiteX1" fmla="*/ 312294 w 371417"/>
                  <a:gd name="connsiteY1" fmla="*/ 0 h 206176"/>
                  <a:gd name="connsiteX2" fmla="*/ 312294 w 371417"/>
                  <a:gd name="connsiteY2" fmla="*/ 37900 h 206176"/>
                  <a:gd name="connsiteX3" fmla="*/ 307746 w 371417"/>
                  <a:gd name="connsiteY3" fmla="*/ 57608 h 206176"/>
                  <a:gd name="connsiteX4" fmla="*/ 297134 w 371417"/>
                  <a:gd name="connsiteY4" fmla="*/ 68220 h 206176"/>
                  <a:gd name="connsiteX5" fmla="*/ 286522 w 371417"/>
                  <a:gd name="connsiteY5" fmla="*/ 71252 h 206176"/>
                  <a:gd name="connsiteX6" fmla="*/ 281974 w 371417"/>
                  <a:gd name="connsiteY6" fmla="*/ 71252 h 206176"/>
                  <a:gd name="connsiteX7" fmla="*/ 368385 w 371417"/>
                  <a:gd name="connsiteY7" fmla="*/ 71252 h 206176"/>
                  <a:gd name="connsiteX8" fmla="*/ 368385 w 371417"/>
                  <a:gd name="connsiteY8" fmla="*/ 42448 h 206176"/>
                  <a:gd name="connsiteX9" fmla="*/ 366869 w 371417"/>
                  <a:gd name="connsiteY9" fmla="*/ 21224 h 206176"/>
                  <a:gd name="connsiteX10" fmla="*/ 362321 w 371417"/>
                  <a:gd name="connsiteY10" fmla="*/ 6064 h 206176"/>
                  <a:gd name="connsiteX11" fmla="*/ 350193 w 371417"/>
                  <a:gd name="connsiteY11" fmla="*/ 1516 h 206176"/>
                  <a:gd name="connsiteX12" fmla="*/ 325937 w 371417"/>
                  <a:gd name="connsiteY12" fmla="*/ 0 h 206176"/>
                  <a:gd name="connsiteX13" fmla="*/ 212238 w 371417"/>
                  <a:gd name="connsiteY13" fmla="*/ 0 h 206176"/>
                  <a:gd name="connsiteX14" fmla="*/ 154631 w 371417"/>
                  <a:gd name="connsiteY14" fmla="*/ 0 h 206176"/>
                  <a:gd name="connsiteX15" fmla="*/ 154631 w 371417"/>
                  <a:gd name="connsiteY15" fmla="*/ 37900 h 206176"/>
                  <a:gd name="connsiteX16" fmla="*/ 150083 w 371417"/>
                  <a:gd name="connsiteY16" fmla="*/ 57608 h 206176"/>
                  <a:gd name="connsiteX17" fmla="*/ 139471 w 371417"/>
                  <a:gd name="connsiteY17" fmla="*/ 68220 h 206176"/>
                  <a:gd name="connsiteX18" fmla="*/ 130375 w 371417"/>
                  <a:gd name="connsiteY18" fmla="*/ 71252 h 206176"/>
                  <a:gd name="connsiteX19" fmla="*/ 125827 w 371417"/>
                  <a:gd name="connsiteY19" fmla="*/ 71252 h 206176"/>
                  <a:gd name="connsiteX20" fmla="*/ 242558 w 371417"/>
                  <a:gd name="connsiteY20" fmla="*/ 71252 h 206176"/>
                  <a:gd name="connsiteX21" fmla="*/ 225882 w 371417"/>
                  <a:gd name="connsiteY21" fmla="*/ 65188 h 206176"/>
                  <a:gd name="connsiteX22" fmla="*/ 216786 w 371417"/>
                  <a:gd name="connsiteY22" fmla="*/ 53060 h 206176"/>
                  <a:gd name="connsiteX23" fmla="*/ 213754 w 371417"/>
                  <a:gd name="connsiteY23" fmla="*/ 40932 h 206176"/>
                  <a:gd name="connsiteX24" fmla="*/ 213754 w 371417"/>
                  <a:gd name="connsiteY24" fmla="*/ 36384 h 206176"/>
                  <a:gd name="connsiteX25" fmla="*/ 213754 w 371417"/>
                  <a:gd name="connsiteY25" fmla="*/ 0 h 206176"/>
                  <a:gd name="connsiteX26" fmla="*/ 56092 w 371417"/>
                  <a:gd name="connsiteY26" fmla="*/ 0 h 206176"/>
                  <a:gd name="connsiteX27" fmla="*/ 42448 w 371417"/>
                  <a:gd name="connsiteY27" fmla="*/ 0 h 206176"/>
                  <a:gd name="connsiteX28" fmla="*/ 18192 w 371417"/>
                  <a:gd name="connsiteY28" fmla="*/ 1516 h 206176"/>
                  <a:gd name="connsiteX29" fmla="*/ 4548 w 371417"/>
                  <a:gd name="connsiteY29" fmla="*/ 6064 h 206176"/>
                  <a:gd name="connsiteX30" fmla="*/ 0 w 371417"/>
                  <a:gd name="connsiteY30" fmla="*/ 21224 h 206176"/>
                  <a:gd name="connsiteX31" fmla="*/ 0 w 371417"/>
                  <a:gd name="connsiteY31" fmla="*/ 42448 h 206176"/>
                  <a:gd name="connsiteX32" fmla="*/ 0 w 371417"/>
                  <a:gd name="connsiteY32" fmla="*/ 156148 h 206176"/>
                  <a:gd name="connsiteX33" fmla="*/ 0 w 371417"/>
                  <a:gd name="connsiteY33" fmla="*/ 183437 h 206176"/>
                  <a:gd name="connsiteX34" fmla="*/ 4548 w 371417"/>
                  <a:gd name="connsiteY34" fmla="*/ 198597 h 206176"/>
                  <a:gd name="connsiteX35" fmla="*/ 18192 w 371417"/>
                  <a:gd name="connsiteY35" fmla="*/ 204660 h 206176"/>
                  <a:gd name="connsiteX36" fmla="*/ 42448 w 371417"/>
                  <a:gd name="connsiteY36" fmla="*/ 206177 h 206176"/>
                  <a:gd name="connsiteX37" fmla="*/ 327454 w 371417"/>
                  <a:gd name="connsiteY37" fmla="*/ 206177 h 206176"/>
                  <a:gd name="connsiteX38" fmla="*/ 353225 w 371417"/>
                  <a:gd name="connsiteY38" fmla="*/ 204660 h 206176"/>
                  <a:gd name="connsiteX39" fmla="*/ 365353 w 371417"/>
                  <a:gd name="connsiteY39" fmla="*/ 198597 h 206176"/>
                  <a:gd name="connsiteX40" fmla="*/ 369901 w 371417"/>
                  <a:gd name="connsiteY40" fmla="*/ 183437 h 206176"/>
                  <a:gd name="connsiteX41" fmla="*/ 371417 w 371417"/>
                  <a:gd name="connsiteY41" fmla="*/ 156148 h 206176"/>
                  <a:gd name="connsiteX42" fmla="*/ 371417 w 371417"/>
                  <a:gd name="connsiteY42" fmla="*/ 71252 h 206176"/>
                  <a:gd name="connsiteX43" fmla="*/ 87927 w 371417"/>
                  <a:gd name="connsiteY43" fmla="*/ 71252 h 206176"/>
                  <a:gd name="connsiteX44" fmla="*/ 69736 w 371417"/>
                  <a:gd name="connsiteY44" fmla="*/ 65188 h 206176"/>
                  <a:gd name="connsiteX45" fmla="*/ 60640 w 371417"/>
                  <a:gd name="connsiteY45" fmla="*/ 53060 h 206176"/>
                  <a:gd name="connsiteX46" fmla="*/ 57608 w 371417"/>
                  <a:gd name="connsiteY46" fmla="*/ 40932 h 206176"/>
                  <a:gd name="connsiteX47" fmla="*/ 57608 w 371417"/>
                  <a:gd name="connsiteY47" fmla="*/ 36384 h 206176"/>
                  <a:gd name="connsiteX48" fmla="*/ 57608 w 371417"/>
                  <a:gd name="connsiteY48" fmla="*/ 0 h 20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71417" h="206176">
                    <a:moveTo>
                      <a:pt x="325937" y="0"/>
                    </a:moveTo>
                    <a:lnTo>
                      <a:pt x="312294" y="0"/>
                    </a:lnTo>
                    <a:lnTo>
                      <a:pt x="312294" y="37900"/>
                    </a:lnTo>
                    <a:lnTo>
                      <a:pt x="307746" y="57608"/>
                    </a:lnTo>
                    <a:lnTo>
                      <a:pt x="297134" y="68220"/>
                    </a:lnTo>
                    <a:lnTo>
                      <a:pt x="286522" y="71252"/>
                    </a:lnTo>
                    <a:lnTo>
                      <a:pt x="281974" y="71252"/>
                    </a:lnTo>
                    <a:lnTo>
                      <a:pt x="368385" y="71252"/>
                    </a:lnTo>
                    <a:lnTo>
                      <a:pt x="368385" y="42448"/>
                    </a:lnTo>
                    <a:lnTo>
                      <a:pt x="366869" y="21224"/>
                    </a:lnTo>
                    <a:lnTo>
                      <a:pt x="362321" y="6064"/>
                    </a:lnTo>
                    <a:lnTo>
                      <a:pt x="350193" y="1516"/>
                    </a:lnTo>
                    <a:lnTo>
                      <a:pt x="325937" y="0"/>
                    </a:lnTo>
                    <a:close/>
                    <a:moveTo>
                      <a:pt x="212238" y="0"/>
                    </a:moveTo>
                    <a:lnTo>
                      <a:pt x="154631" y="0"/>
                    </a:lnTo>
                    <a:lnTo>
                      <a:pt x="154631" y="37900"/>
                    </a:lnTo>
                    <a:lnTo>
                      <a:pt x="150083" y="57608"/>
                    </a:lnTo>
                    <a:lnTo>
                      <a:pt x="139471" y="68220"/>
                    </a:lnTo>
                    <a:lnTo>
                      <a:pt x="130375" y="71252"/>
                    </a:lnTo>
                    <a:lnTo>
                      <a:pt x="125827" y="71252"/>
                    </a:lnTo>
                    <a:lnTo>
                      <a:pt x="242558" y="71252"/>
                    </a:lnTo>
                    <a:lnTo>
                      <a:pt x="225882" y="65188"/>
                    </a:lnTo>
                    <a:lnTo>
                      <a:pt x="216786" y="53060"/>
                    </a:lnTo>
                    <a:lnTo>
                      <a:pt x="213754" y="40932"/>
                    </a:lnTo>
                    <a:lnTo>
                      <a:pt x="213754" y="36384"/>
                    </a:lnTo>
                    <a:lnTo>
                      <a:pt x="213754" y="0"/>
                    </a:lnTo>
                    <a:close/>
                    <a:moveTo>
                      <a:pt x="56092" y="0"/>
                    </a:moveTo>
                    <a:lnTo>
                      <a:pt x="42448" y="0"/>
                    </a:lnTo>
                    <a:lnTo>
                      <a:pt x="18192" y="1516"/>
                    </a:lnTo>
                    <a:lnTo>
                      <a:pt x="4548" y="6064"/>
                    </a:lnTo>
                    <a:lnTo>
                      <a:pt x="0" y="21224"/>
                    </a:lnTo>
                    <a:lnTo>
                      <a:pt x="0" y="42448"/>
                    </a:lnTo>
                    <a:lnTo>
                      <a:pt x="0" y="156148"/>
                    </a:lnTo>
                    <a:lnTo>
                      <a:pt x="0" y="183437"/>
                    </a:lnTo>
                    <a:lnTo>
                      <a:pt x="4548" y="198597"/>
                    </a:lnTo>
                    <a:lnTo>
                      <a:pt x="18192" y="204660"/>
                    </a:lnTo>
                    <a:lnTo>
                      <a:pt x="42448" y="206177"/>
                    </a:lnTo>
                    <a:lnTo>
                      <a:pt x="327454" y="206177"/>
                    </a:lnTo>
                    <a:lnTo>
                      <a:pt x="353225" y="204660"/>
                    </a:lnTo>
                    <a:lnTo>
                      <a:pt x="365353" y="198597"/>
                    </a:lnTo>
                    <a:lnTo>
                      <a:pt x="369901" y="183437"/>
                    </a:lnTo>
                    <a:lnTo>
                      <a:pt x="371417" y="156148"/>
                    </a:lnTo>
                    <a:lnTo>
                      <a:pt x="371417" y="71252"/>
                    </a:lnTo>
                    <a:lnTo>
                      <a:pt x="87927" y="71252"/>
                    </a:lnTo>
                    <a:lnTo>
                      <a:pt x="69736" y="65188"/>
                    </a:lnTo>
                    <a:lnTo>
                      <a:pt x="60640" y="53060"/>
                    </a:lnTo>
                    <a:lnTo>
                      <a:pt x="57608" y="40932"/>
                    </a:lnTo>
                    <a:lnTo>
                      <a:pt x="57608" y="36384"/>
                    </a:lnTo>
                    <a:lnTo>
                      <a:pt x="57608" y="0"/>
                    </a:lnTo>
                    <a:close/>
                  </a:path>
                </a:pathLst>
              </a:custGeom>
              <a:solidFill>
                <a:srgbClr val="199BD7"/>
              </a:solidFill>
              <a:ln w="8119" cap="flat">
                <a:noFill/>
                <a:prstDash val="solid"/>
                <a:miter/>
              </a:ln>
            </p:spPr>
            <p:txBody>
              <a:bodyPr rtlCol="0" anchor="ctr"/>
              <a:lstStyle/>
              <a:p>
                <a:pPr defTabSz="1219170"/>
                <a:endParaRPr lang="en-CA" sz="2400">
                  <a:solidFill>
                    <a:srgbClr val="000000"/>
                  </a:solidFill>
                  <a:latin typeface="Georgia"/>
                </a:endParaRPr>
              </a:p>
            </p:txBody>
          </p:sp>
          <p:sp>
            <p:nvSpPr>
              <p:cNvPr id="144" name="Freeform: Shape 143">
                <a:extLst>
                  <a:ext uri="{FF2B5EF4-FFF2-40B4-BE49-F238E27FC236}">
                    <a16:creationId xmlns:a16="http://schemas.microsoft.com/office/drawing/2014/main" id="{66CE9B2C-50D7-4DB2-983C-958E6B7DE3EE}"/>
                  </a:ext>
                </a:extLst>
              </p:cNvPr>
              <p:cNvSpPr/>
              <p:nvPr/>
            </p:nvSpPr>
            <p:spPr>
              <a:xfrm>
                <a:off x="516417" y="2221654"/>
                <a:ext cx="371417" cy="81864"/>
              </a:xfrm>
              <a:custGeom>
                <a:avLst/>
                <a:gdLst>
                  <a:gd name="connsiteX0" fmla="*/ 371417 w 371417"/>
                  <a:gd name="connsiteY0" fmla="*/ 0 h 81864"/>
                  <a:gd name="connsiteX1" fmla="*/ 0 w 371417"/>
                  <a:gd name="connsiteY1" fmla="*/ 0 h 81864"/>
                  <a:gd name="connsiteX2" fmla="*/ 0 w 371417"/>
                  <a:gd name="connsiteY2" fmla="*/ 9096 h 81864"/>
                  <a:gd name="connsiteX3" fmla="*/ 0 w 371417"/>
                  <a:gd name="connsiteY3" fmla="*/ 37900 h 81864"/>
                  <a:gd name="connsiteX4" fmla="*/ 4548 w 371417"/>
                  <a:gd name="connsiteY4" fmla="*/ 53060 h 81864"/>
                  <a:gd name="connsiteX5" fmla="*/ 18192 w 371417"/>
                  <a:gd name="connsiteY5" fmla="*/ 57608 h 81864"/>
                  <a:gd name="connsiteX6" fmla="*/ 30320 w 371417"/>
                  <a:gd name="connsiteY6" fmla="*/ 57608 h 81864"/>
                  <a:gd name="connsiteX7" fmla="*/ 30320 w 371417"/>
                  <a:gd name="connsiteY7" fmla="*/ 59124 h 81864"/>
                  <a:gd name="connsiteX8" fmla="*/ 31836 w 371417"/>
                  <a:gd name="connsiteY8" fmla="*/ 66704 h 81864"/>
                  <a:gd name="connsiteX9" fmla="*/ 37900 w 371417"/>
                  <a:gd name="connsiteY9" fmla="*/ 74284 h 81864"/>
                  <a:gd name="connsiteX10" fmla="*/ 43964 w 371417"/>
                  <a:gd name="connsiteY10" fmla="*/ 80348 h 81864"/>
                  <a:gd name="connsiteX11" fmla="*/ 51544 w 371417"/>
                  <a:gd name="connsiteY11" fmla="*/ 81864 h 81864"/>
                  <a:gd name="connsiteX12" fmla="*/ 59123 w 371417"/>
                  <a:gd name="connsiteY12" fmla="*/ 80348 h 81864"/>
                  <a:gd name="connsiteX13" fmla="*/ 65188 w 371417"/>
                  <a:gd name="connsiteY13" fmla="*/ 74284 h 81864"/>
                  <a:gd name="connsiteX14" fmla="*/ 69735 w 371417"/>
                  <a:gd name="connsiteY14" fmla="*/ 66704 h 81864"/>
                  <a:gd name="connsiteX15" fmla="*/ 72767 w 371417"/>
                  <a:gd name="connsiteY15" fmla="*/ 59124 h 81864"/>
                  <a:gd name="connsiteX16" fmla="*/ 113699 w 371417"/>
                  <a:gd name="connsiteY16" fmla="*/ 59124 h 81864"/>
                  <a:gd name="connsiteX17" fmla="*/ 115215 w 371417"/>
                  <a:gd name="connsiteY17" fmla="*/ 66704 h 81864"/>
                  <a:gd name="connsiteX18" fmla="*/ 119763 w 371417"/>
                  <a:gd name="connsiteY18" fmla="*/ 74284 h 81864"/>
                  <a:gd name="connsiteX19" fmla="*/ 127343 w 371417"/>
                  <a:gd name="connsiteY19" fmla="*/ 80348 h 81864"/>
                  <a:gd name="connsiteX20" fmla="*/ 134923 w 371417"/>
                  <a:gd name="connsiteY20" fmla="*/ 81864 h 81864"/>
                  <a:gd name="connsiteX21" fmla="*/ 142503 w 371417"/>
                  <a:gd name="connsiteY21" fmla="*/ 80348 h 81864"/>
                  <a:gd name="connsiteX22" fmla="*/ 148567 w 371417"/>
                  <a:gd name="connsiteY22" fmla="*/ 74284 h 81864"/>
                  <a:gd name="connsiteX23" fmla="*/ 153115 w 371417"/>
                  <a:gd name="connsiteY23" fmla="*/ 66704 h 81864"/>
                  <a:gd name="connsiteX24" fmla="*/ 156147 w 371417"/>
                  <a:gd name="connsiteY24" fmla="*/ 59124 h 81864"/>
                  <a:gd name="connsiteX25" fmla="*/ 197078 w 371417"/>
                  <a:gd name="connsiteY25" fmla="*/ 59124 h 81864"/>
                  <a:gd name="connsiteX26" fmla="*/ 198594 w 371417"/>
                  <a:gd name="connsiteY26" fmla="*/ 66704 h 81864"/>
                  <a:gd name="connsiteX27" fmla="*/ 204658 w 371417"/>
                  <a:gd name="connsiteY27" fmla="*/ 74284 h 81864"/>
                  <a:gd name="connsiteX28" fmla="*/ 210722 w 371417"/>
                  <a:gd name="connsiteY28" fmla="*/ 80348 h 81864"/>
                  <a:gd name="connsiteX29" fmla="*/ 218302 w 371417"/>
                  <a:gd name="connsiteY29" fmla="*/ 81864 h 81864"/>
                  <a:gd name="connsiteX30" fmla="*/ 225882 w 371417"/>
                  <a:gd name="connsiteY30" fmla="*/ 80348 h 81864"/>
                  <a:gd name="connsiteX31" fmla="*/ 231946 w 371417"/>
                  <a:gd name="connsiteY31" fmla="*/ 74284 h 81864"/>
                  <a:gd name="connsiteX32" fmla="*/ 236494 w 371417"/>
                  <a:gd name="connsiteY32" fmla="*/ 66704 h 81864"/>
                  <a:gd name="connsiteX33" fmla="*/ 239526 w 371417"/>
                  <a:gd name="connsiteY33" fmla="*/ 59124 h 81864"/>
                  <a:gd name="connsiteX34" fmla="*/ 280458 w 371417"/>
                  <a:gd name="connsiteY34" fmla="*/ 59124 h 81864"/>
                  <a:gd name="connsiteX35" fmla="*/ 281974 w 371417"/>
                  <a:gd name="connsiteY35" fmla="*/ 66704 h 81864"/>
                  <a:gd name="connsiteX36" fmla="*/ 286522 w 371417"/>
                  <a:gd name="connsiteY36" fmla="*/ 74284 h 81864"/>
                  <a:gd name="connsiteX37" fmla="*/ 294102 w 371417"/>
                  <a:gd name="connsiteY37" fmla="*/ 80348 h 81864"/>
                  <a:gd name="connsiteX38" fmla="*/ 301682 w 371417"/>
                  <a:gd name="connsiteY38" fmla="*/ 81864 h 81864"/>
                  <a:gd name="connsiteX39" fmla="*/ 309261 w 371417"/>
                  <a:gd name="connsiteY39" fmla="*/ 80348 h 81864"/>
                  <a:gd name="connsiteX40" fmla="*/ 315326 w 371417"/>
                  <a:gd name="connsiteY40" fmla="*/ 74284 h 81864"/>
                  <a:gd name="connsiteX41" fmla="*/ 319873 w 371417"/>
                  <a:gd name="connsiteY41" fmla="*/ 66704 h 81864"/>
                  <a:gd name="connsiteX42" fmla="*/ 322906 w 371417"/>
                  <a:gd name="connsiteY42" fmla="*/ 59124 h 81864"/>
                  <a:gd name="connsiteX43" fmla="*/ 327453 w 371417"/>
                  <a:gd name="connsiteY43" fmla="*/ 59124 h 81864"/>
                  <a:gd name="connsiteX44" fmla="*/ 353225 w 371417"/>
                  <a:gd name="connsiteY44" fmla="*/ 57608 h 81864"/>
                  <a:gd name="connsiteX45" fmla="*/ 365353 w 371417"/>
                  <a:gd name="connsiteY45" fmla="*/ 53060 h 81864"/>
                  <a:gd name="connsiteX46" fmla="*/ 369901 w 371417"/>
                  <a:gd name="connsiteY46" fmla="*/ 37900 h 81864"/>
                  <a:gd name="connsiteX47" fmla="*/ 371417 w 371417"/>
                  <a:gd name="connsiteY47" fmla="*/ 9096 h 81864"/>
                  <a:gd name="connsiteX48" fmla="*/ 371417 w 371417"/>
                  <a:gd name="connsiteY48" fmla="*/ 0 h 8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71417" h="81864">
                    <a:moveTo>
                      <a:pt x="371417" y="0"/>
                    </a:moveTo>
                    <a:lnTo>
                      <a:pt x="0" y="0"/>
                    </a:lnTo>
                    <a:lnTo>
                      <a:pt x="0" y="9096"/>
                    </a:lnTo>
                    <a:lnTo>
                      <a:pt x="0" y="37900"/>
                    </a:lnTo>
                    <a:lnTo>
                      <a:pt x="4548" y="53060"/>
                    </a:lnTo>
                    <a:lnTo>
                      <a:pt x="18192" y="57608"/>
                    </a:lnTo>
                    <a:lnTo>
                      <a:pt x="30320" y="57608"/>
                    </a:lnTo>
                    <a:lnTo>
                      <a:pt x="30320" y="59124"/>
                    </a:lnTo>
                    <a:lnTo>
                      <a:pt x="31836" y="66704"/>
                    </a:lnTo>
                    <a:lnTo>
                      <a:pt x="37900" y="74284"/>
                    </a:lnTo>
                    <a:lnTo>
                      <a:pt x="43964" y="80348"/>
                    </a:lnTo>
                    <a:lnTo>
                      <a:pt x="51544" y="81864"/>
                    </a:lnTo>
                    <a:lnTo>
                      <a:pt x="59123" y="80348"/>
                    </a:lnTo>
                    <a:lnTo>
                      <a:pt x="65188" y="74284"/>
                    </a:lnTo>
                    <a:lnTo>
                      <a:pt x="69735" y="66704"/>
                    </a:lnTo>
                    <a:lnTo>
                      <a:pt x="72767" y="59124"/>
                    </a:lnTo>
                    <a:lnTo>
                      <a:pt x="113699" y="59124"/>
                    </a:lnTo>
                    <a:lnTo>
                      <a:pt x="115215" y="66704"/>
                    </a:lnTo>
                    <a:lnTo>
                      <a:pt x="119763" y="74284"/>
                    </a:lnTo>
                    <a:lnTo>
                      <a:pt x="127343" y="80348"/>
                    </a:lnTo>
                    <a:lnTo>
                      <a:pt x="134923" y="81864"/>
                    </a:lnTo>
                    <a:lnTo>
                      <a:pt x="142503" y="80348"/>
                    </a:lnTo>
                    <a:lnTo>
                      <a:pt x="148567" y="74284"/>
                    </a:lnTo>
                    <a:lnTo>
                      <a:pt x="153115" y="66704"/>
                    </a:lnTo>
                    <a:lnTo>
                      <a:pt x="156147" y="59124"/>
                    </a:lnTo>
                    <a:lnTo>
                      <a:pt x="197078" y="59124"/>
                    </a:lnTo>
                    <a:lnTo>
                      <a:pt x="198594" y="66704"/>
                    </a:lnTo>
                    <a:lnTo>
                      <a:pt x="204658" y="74284"/>
                    </a:lnTo>
                    <a:lnTo>
                      <a:pt x="210722" y="80348"/>
                    </a:lnTo>
                    <a:lnTo>
                      <a:pt x="218302" y="81864"/>
                    </a:lnTo>
                    <a:lnTo>
                      <a:pt x="225882" y="80348"/>
                    </a:lnTo>
                    <a:lnTo>
                      <a:pt x="231946" y="74284"/>
                    </a:lnTo>
                    <a:lnTo>
                      <a:pt x="236494" y="66704"/>
                    </a:lnTo>
                    <a:lnTo>
                      <a:pt x="239526" y="59124"/>
                    </a:lnTo>
                    <a:lnTo>
                      <a:pt x="280458" y="59124"/>
                    </a:lnTo>
                    <a:lnTo>
                      <a:pt x="281974" y="66704"/>
                    </a:lnTo>
                    <a:lnTo>
                      <a:pt x="286522" y="74284"/>
                    </a:lnTo>
                    <a:lnTo>
                      <a:pt x="294102" y="80348"/>
                    </a:lnTo>
                    <a:lnTo>
                      <a:pt x="301682" y="81864"/>
                    </a:lnTo>
                    <a:lnTo>
                      <a:pt x="309261" y="80348"/>
                    </a:lnTo>
                    <a:lnTo>
                      <a:pt x="315326" y="74284"/>
                    </a:lnTo>
                    <a:lnTo>
                      <a:pt x="319873" y="66704"/>
                    </a:lnTo>
                    <a:lnTo>
                      <a:pt x="322906" y="59124"/>
                    </a:lnTo>
                    <a:lnTo>
                      <a:pt x="327453" y="59124"/>
                    </a:lnTo>
                    <a:lnTo>
                      <a:pt x="353225" y="57608"/>
                    </a:lnTo>
                    <a:lnTo>
                      <a:pt x="365353" y="53060"/>
                    </a:lnTo>
                    <a:lnTo>
                      <a:pt x="369901" y="37900"/>
                    </a:lnTo>
                    <a:lnTo>
                      <a:pt x="371417" y="9096"/>
                    </a:lnTo>
                    <a:lnTo>
                      <a:pt x="371417" y="0"/>
                    </a:lnTo>
                  </a:path>
                </a:pathLst>
              </a:custGeom>
              <a:solidFill>
                <a:srgbClr val="4C4D4F"/>
              </a:solidFill>
              <a:ln w="8119" cap="flat">
                <a:noFill/>
                <a:prstDash val="solid"/>
                <a:miter/>
              </a:ln>
            </p:spPr>
            <p:txBody>
              <a:bodyPr rtlCol="0" anchor="ctr"/>
              <a:lstStyle/>
              <a:p>
                <a:pPr defTabSz="1219170"/>
                <a:endParaRPr lang="en-CA" sz="2400">
                  <a:solidFill>
                    <a:srgbClr val="000000"/>
                  </a:solidFill>
                  <a:latin typeface="Georgia"/>
                </a:endParaRPr>
              </a:p>
            </p:txBody>
          </p:sp>
        </p:grpSp>
        <p:grpSp>
          <p:nvGrpSpPr>
            <p:cNvPr id="146" name="Group 145">
              <a:extLst>
                <a:ext uri="{FF2B5EF4-FFF2-40B4-BE49-F238E27FC236}">
                  <a16:creationId xmlns:a16="http://schemas.microsoft.com/office/drawing/2014/main" id="{524FB073-8D76-4150-AFAD-A43721838077}"/>
                </a:ext>
              </a:extLst>
            </p:cNvPr>
            <p:cNvGrpSpPr/>
            <p:nvPr/>
          </p:nvGrpSpPr>
          <p:grpSpPr>
            <a:xfrm>
              <a:off x="1486332" y="2074601"/>
              <a:ext cx="371418" cy="228917"/>
              <a:chOff x="1764075" y="2074601"/>
              <a:chExt cx="371418" cy="228917"/>
            </a:xfrm>
          </p:grpSpPr>
          <p:sp>
            <p:nvSpPr>
              <p:cNvPr id="142" name="Freeform: Shape 141">
                <a:extLst>
                  <a:ext uri="{FF2B5EF4-FFF2-40B4-BE49-F238E27FC236}">
                    <a16:creationId xmlns:a16="http://schemas.microsoft.com/office/drawing/2014/main" id="{CD9608A8-A01D-4631-A54B-A378EEE1F97D}"/>
                  </a:ext>
                </a:extLst>
              </p:cNvPr>
              <p:cNvSpPr/>
              <p:nvPr/>
            </p:nvSpPr>
            <p:spPr>
              <a:xfrm>
                <a:off x="1764076" y="2074601"/>
                <a:ext cx="371417" cy="206176"/>
              </a:xfrm>
              <a:custGeom>
                <a:avLst/>
                <a:gdLst>
                  <a:gd name="connsiteX0" fmla="*/ 327453 w 371417"/>
                  <a:gd name="connsiteY0" fmla="*/ 0 h 206176"/>
                  <a:gd name="connsiteX1" fmla="*/ 313809 w 371417"/>
                  <a:gd name="connsiteY1" fmla="*/ 0 h 206176"/>
                  <a:gd name="connsiteX2" fmla="*/ 313809 w 371417"/>
                  <a:gd name="connsiteY2" fmla="*/ 37900 h 206176"/>
                  <a:gd name="connsiteX3" fmla="*/ 309261 w 371417"/>
                  <a:gd name="connsiteY3" fmla="*/ 57608 h 206176"/>
                  <a:gd name="connsiteX4" fmla="*/ 298650 w 371417"/>
                  <a:gd name="connsiteY4" fmla="*/ 68220 h 206176"/>
                  <a:gd name="connsiteX5" fmla="*/ 289554 w 371417"/>
                  <a:gd name="connsiteY5" fmla="*/ 71252 h 206176"/>
                  <a:gd name="connsiteX6" fmla="*/ 283490 w 371417"/>
                  <a:gd name="connsiteY6" fmla="*/ 71252 h 206176"/>
                  <a:gd name="connsiteX7" fmla="*/ 371417 w 371417"/>
                  <a:gd name="connsiteY7" fmla="*/ 71252 h 206176"/>
                  <a:gd name="connsiteX8" fmla="*/ 371417 w 371417"/>
                  <a:gd name="connsiteY8" fmla="*/ 42448 h 206176"/>
                  <a:gd name="connsiteX9" fmla="*/ 371417 w 371417"/>
                  <a:gd name="connsiteY9" fmla="*/ 21224 h 206176"/>
                  <a:gd name="connsiteX10" fmla="*/ 366869 w 371417"/>
                  <a:gd name="connsiteY10" fmla="*/ 6064 h 206176"/>
                  <a:gd name="connsiteX11" fmla="*/ 353225 w 371417"/>
                  <a:gd name="connsiteY11" fmla="*/ 1516 h 206176"/>
                  <a:gd name="connsiteX12" fmla="*/ 327453 w 371417"/>
                  <a:gd name="connsiteY12" fmla="*/ 0 h 206176"/>
                  <a:gd name="connsiteX13" fmla="*/ 215270 w 371417"/>
                  <a:gd name="connsiteY13" fmla="*/ 0 h 206176"/>
                  <a:gd name="connsiteX14" fmla="*/ 157663 w 371417"/>
                  <a:gd name="connsiteY14" fmla="*/ 0 h 206176"/>
                  <a:gd name="connsiteX15" fmla="*/ 157663 w 371417"/>
                  <a:gd name="connsiteY15" fmla="*/ 37900 h 206176"/>
                  <a:gd name="connsiteX16" fmla="*/ 153115 w 371417"/>
                  <a:gd name="connsiteY16" fmla="*/ 57608 h 206176"/>
                  <a:gd name="connsiteX17" fmla="*/ 142503 w 371417"/>
                  <a:gd name="connsiteY17" fmla="*/ 68220 h 206176"/>
                  <a:gd name="connsiteX18" fmla="*/ 131891 w 371417"/>
                  <a:gd name="connsiteY18" fmla="*/ 71252 h 206176"/>
                  <a:gd name="connsiteX19" fmla="*/ 127343 w 371417"/>
                  <a:gd name="connsiteY19" fmla="*/ 71252 h 206176"/>
                  <a:gd name="connsiteX20" fmla="*/ 244074 w 371417"/>
                  <a:gd name="connsiteY20" fmla="*/ 71252 h 206176"/>
                  <a:gd name="connsiteX21" fmla="*/ 225882 w 371417"/>
                  <a:gd name="connsiteY21" fmla="*/ 65188 h 206176"/>
                  <a:gd name="connsiteX22" fmla="*/ 216786 w 371417"/>
                  <a:gd name="connsiteY22" fmla="*/ 53060 h 206176"/>
                  <a:gd name="connsiteX23" fmla="*/ 213754 w 371417"/>
                  <a:gd name="connsiteY23" fmla="*/ 40932 h 206176"/>
                  <a:gd name="connsiteX24" fmla="*/ 213754 w 371417"/>
                  <a:gd name="connsiteY24" fmla="*/ 36384 h 206176"/>
                  <a:gd name="connsiteX25" fmla="*/ 213754 w 371417"/>
                  <a:gd name="connsiteY25" fmla="*/ 0 h 206176"/>
                  <a:gd name="connsiteX26" fmla="*/ 57607 w 371417"/>
                  <a:gd name="connsiteY26" fmla="*/ 0 h 206176"/>
                  <a:gd name="connsiteX27" fmla="*/ 43964 w 371417"/>
                  <a:gd name="connsiteY27" fmla="*/ 0 h 206176"/>
                  <a:gd name="connsiteX28" fmla="*/ 18192 w 371417"/>
                  <a:gd name="connsiteY28" fmla="*/ 1516 h 206176"/>
                  <a:gd name="connsiteX29" fmla="*/ 6064 w 371417"/>
                  <a:gd name="connsiteY29" fmla="*/ 6064 h 206176"/>
                  <a:gd name="connsiteX30" fmla="*/ 1516 w 371417"/>
                  <a:gd name="connsiteY30" fmla="*/ 21224 h 206176"/>
                  <a:gd name="connsiteX31" fmla="*/ 1516 w 371417"/>
                  <a:gd name="connsiteY31" fmla="*/ 42448 h 206176"/>
                  <a:gd name="connsiteX32" fmla="*/ 0 w 371417"/>
                  <a:gd name="connsiteY32" fmla="*/ 156148 h 206176"/>
                  <a:gd name="connsiteX33" fmla="*/ 1516 w 371417"/>
                  <a:gd name="connsiteY33" fmla="*/ 183437 h 206176"/>
                  <a:gd name="connsiteX34" fmla="*/ 6064 w 371417"/>
                  <a:gd name="connsiteY34" fmla="*/ 198597 h 206176"/>
                  <a:gd name="connsiteX35" fmla="*/ 18192 w 371417"/>
                  <a:gd name="connsiteY35" fmla="*/ 204660 h 206176"/>
                  <a:gd name="connsiteX36" fmla="*/ 43964 w 371417"/>
                  <a:gd name="connsiteY36" fmla="*/ 206177 h 206176"/>
                  <a:gd name="connsiteX37" fmla="*/ 328969 w 371417"/>
                  <a:gd name="connsiteY37" fmla="*/ 206177 h 206176"/>
                  <a:gd name="connsiteX38" fmla="*/ 353225 w 371417"/>
                  <a:gd name="connsiteY38" fmla="*/ 204660 h 206176"/>
                  <a:gd name="connsiteX39" fmla="*/ 366869 w 371417"/>
                  <a:gd name="connsiteY39" fmla="*/ 198597 h 206176"/>
                  <a:gd name="connsiteX40" fmla="*/ 371417 w 371417"/>
                  <a:gd name="connsiteY40" fmla="*/ 183437 h 206176"/>
                  <a:gd name="connsiteX41" fmla="*/ 371417 w 371417"/>
                  <a:gd name="connsiteY41" fmla="*/ 156148 h 206176"/>
                  <a:gd name="connsiteX42" fmla="*/ 371417 w 371417"/>
                  <a:gd name="connsiteY42" fmla="*/ 71252 h 206176"/>
                  <a:gd name="connsiteX43" fmla="*/ 87927 w 371417"/>
                  <a:gd name="connsiteY43" fmla="*/ 71252 h 206176"/>
                  <a:gd name="connsiteX44" fmla="*/ 71251 w 371417"/>
                  <a:gd name="connsiteY44" fmla="*/ 65188 h 206176"/>
                  <a:gd name="connsiteX45" fmla="*/ 62155 w 371417"/>
                  <a:gd name="connsiteY45" fmla="*/ 53060 h 206176"/>
                  <a:gd name="connsiteX46" fmla="*/ 59123 w 371417"/>
                  <a:gd name="connsiteY46" fmla="*/ 40932 h 206176"/>
                  <a:gd name="connsiteX47" fmla="*/ 59123 w 371417"/>
                  <a:gd name="connsiteY47" fmla="*/ 36384 h 206176"/>
                  <a:gd name="connsiteX48" fmla="*/ 59123 w 371417"/>
                  <a:gd name="connsiteY48" fmla="*/ 0 h 2061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71417" h="206176">
                    <a:moveTo>
                      <a:pt x="327453" y="0"/>
                    </a:moveTo>
                    <a:lnTo>
                      <a:pt x="313809" y="0"/>
                    </a:lnTo>
                    <a:lnTo>
                      <a:pt x="313809" y="37900"/>
                    </a:lnTo>
                    <a:lnTo>
                      <a:pt x="309261" y="57608"/>
                    </a:lnTo>
                    <a:lnTo>
                      <a:pt x="298650" y="68220"/>
                    </a:lnTo>
                    <a:lnTo>
                      <a:pt x="289554" y="71252"/>
                    </a:lnTo>
                    <a:lnTo>
                      <a:pt x="283490" y="71252"/>
                    </a:lnTo>
                    <a:lnTo>
                      <a:pt x="371417" y="71252"/>
                    </a:lnTo>
                    <a:lnTo>
                      <a:pt x="371417" y="42448"/>
                    </a:lnTo>
                    <a:lnTo>
                      <a:pt x="371417" y="21224"/>
                    </a:lnTo>
                    <a:lnTo>
                      <a:pt x="366869" y="6064"/>
                    </a:lnTo>
                    <a:lnTo>
                      <a:pt x="353225" y="1516"/>
                    </a:lnTo>
                    <a:lnTo>
                      <a:pt x="327453" y="0"/>
                    </a:lnTo>
                    <a:close/>
                    <a:moveTo>
                      <a:pt x="215270" y="0"/>
                    </a:moveTo>
                    <a:lnTo>
                      <a:pt x="157663" y="0"/>
                    </a:lnTo>
                    <a:lnTo>
                      <a:pt x="157663" y="37900"/>
                    </a:lnTo>
                    <a:lnTo>
                      <a:pt x="153115" y="57608"/>
                    </a:lnTo>
                    <a:lnTo>
                      <a:pt x="142503" y="68220"/>
                    </a:lnTo>
                    <a:lnTo>
                      <a:pt x="131891" y="71252"/>
                    </a:lnTo>
                    <a:lnTo>
                      <a:pt x="127343" y="71252"/>
                    </a:lnTo>
                    <a:lnTo>
                      <a:pt x="244074" y="71252"/>
                    </a:lnTo>
                    <a:lnTo>
                      <a:pt x="225882" y="65188"/>
                    </a:lnTo>
                    <a:lnTo>
                      <a:pt x="216786" y="53060"/>
                    </a:lnTo>
                    <a:lnTo>
                      <a:pt x="213754" y="40932"/>
                    </a:lnTo>
                    <a:lnTo>
                      <a:pt x="213754" y="36384"/>
                    </a:lnTo>
                    <a:lnTo>
                      <a:pt x="213754" y="0"/>
                    </a:lnTo>
                    <a:close/>
                    <a:moveTo>
                      <a:pt x="57607" y="0"/>
                    </a:moveTo>
                    <a:lnTo>
                      <a:pt x="43964" y="0"/>
                    </a:lnTo>
                    <a:lnTo>
                      <a:pt x="18192" y="1516"/>
                    </a:lnTo>
                    <a:lnTo>
                      <a:pt x="6064" y="6064"/>
                    </a:lnTo>
                    <a:lnTo>
                      <a:pt x="1516" y="21224"/>
                    </a:lnTo>
                    <a:lnTo>
                      <a:pt x="1516" y="42448"/>
                    </a:lnTo>
                    <a:lnTo>
                      <a:pt x="0" y="156148"/>
                    </a:lnTo>
                    <a:lnTo>
                      <a:pt x="1516" y="183437"/>
                    </a:lnTo>
                    <a:lnTo>
                      <a:pt x="6064" y="198597"/>
                    </a:lnTo>
                    <a:lnTo>
                      <a:pt x="18192" y="204660"/>
                    </a:lnTo>
                    <a:lnTo>
                      <a:pt x="43964" y="206177"/>
                    </a:lnTo>
                    <a:lnTo>
                      <a:pt x="328969" y="206177"/>
                    </a:lnTo>
                    <a:lnTo>
                      <a:pt x="353225" y="204660"/>
                    </a:lnTo>
                    <a:lnTo>
                      <a:pt x="366869" y="198597"/>
                    </a:lnTo>
                    <a:lnTo>
                      <a:pt x="371417" y="183437"/>
                    </a:lnTo>
                    <a:lnTo>
                      <a:pt x="371417" y="156148"/>
                    </a:lnTo>
                    <a:lnTo>
                      <a:pt x="371417" y="71252"/>
                    </a:lnTo>
                    <a:lnTo>
                      <a:pt x="87927" y="71252"/>
                    </a:lnTo>
                    <a:lnTo>
                      <a:pt x="71251" y="65188"/>
                    </a:lnTo>
                    <a:lnTo>
                      <a:pt x="62155" y="53060"/>
                    </a:lnTo>
                    <a:lnTo>
                      <a:pt x="59123" y="40932"/>
                    </a:lnTo>
                    <a:lnTo>
                      <a:pt x="59123" y="36384"/>
                    </a:lnTo>
                    <a:lnTo>
                      <a:pt x="59123" y="0"/>
                    </a:lnTo>
                    <a:close/>
                  </a:path>
                </a:pathLst>
              </a:custGeom>
              <a:solidFill>
                <a:srgbClr val="EC2027"/>
              </a:solidFill>
              <a:ln w="8119" cap="flat">
                <a:noFill/>
                <a:prstDash val="solid"/>
                <a:miter/>
              </a:ln>
            </p:spPr>
            <p:txBody>
              <a:bodyPr rtlCol="0" anchor="ctr"/>
              <a:lstStyle/>
              <a:p>
                <a:pPr defTabSz="1219170"/>
                <a:endParaRPr lang="en-CA" sz="2400">
                  <a:solidFill>
                    <a:srgbClr val="000000"/>
                  </a:solidFill>
                  <a:latin typeface="Georgia"/>
                </a:endParaRPr>
              </a:p>
            </p:txBody>
          </p:sp>
          <p:sp>
            <p:nvSpPr>
              <p:cNvPr id="145" name="Freeform: Shape 144">
                <a:extLst>
                  <a:ext uri="{FF2B5EF4-FFF2-40B4-BE49-F238E27FC236}">
                    <a16:creationId xmlns:a16="http://schemas.microsoft.com/office/drawing/2014/main" id="{CD054D05-6EC2-4364-B40B-4BBBC1521494}"/>
                  </a:ext>
                </a:extLst>
              </p:cNvPr>
              <p:cNvSpPr/>
              <p:nvPr/>
            </p:nvSpPr>
            <p:spPr>
              <a:xfrm>
                <a:off x="1764075" y="2221654"/>
                <a:ext cx="371417" cy="81864"/>
              </a:xfrm>
              <a:custGeom>
                <a:avLst/>
                <a:gdLst>
                  <a:gd name="connsiteX0" fmla="*/ 371417 w 371417"/>
                  <a:gd name="connsiteY0" fmla="*/ 0 h 81864"/>
                  <a:gd name="connsiteX1" fmla="*/ 0 w 371417"/>
                  <a:gd name="connsiteY1" fmla="*/ 0 h 81864"/>
                  <a:gd name="connsiteX2" fmla="*/ 0 w 371417"/>
                  <a:gd name="connsiteY2" fmla="*/ 9096 h 81864"/>
                  <a:gd name="connsiteX3" fmla="*/ 0 w 371417"/>
                  <a:gd name="connsiteY3" fmla="*/ 37900 h 81864"/>
                  <a:gd name="connsiteX4" fmla="*/ 4548 w 371417"/>
                  <a:gd name="connsiteY4" fmla="*/ 53060 h 81864"/>
                  <a:gd name="connsiteX5" fmla="*/ 18192 w 371417"/>
                  <a:gd name="connsiteY5" fmla="*/ 57608 h 81864"/>
                  <a:gd name="connsiteX6" fmla="*/ 30320 w 371417"/>
                  <a:gd name="connsiteY6" fmla="*/ 57608 h 81864"/>
                  <a:gd name="connsiteX7" fmla="*/ 30320 w 371417"/>
                  <a:gd name="connsiteY7" fmla="*/ 59124 h 81864"/>
                  <a:gd name="connsiteX8" fmla="*/ 31836 w 371417"/>
                  <a:gd name="connsiteY8" fmla="*/ 66704 h 81864"/>
                  <a:gd name="connsiteX9" fmla="*/ 37900 w 371417"/>
                  <a:gd name="connsiteY9" fmla="*/ 74284 h 81864"/>
                  <a:gd name="connsiteX10" fmla="*/ 43964 w 371417"/>
                  <a:gd name="connsiteY10" fmla="*/ 80348 h 81864"/>
                  <a:gd name="connsiteX11" fmla="*/ 51544 w 371417"/>
                  <a:gd name="connsiteY11" fmla="*/ 81864 h 81864"/>
                  <a:gd name="connsiteX12" fmla="*/ 59123 w 371417"/>
                  <a:gd name="connsiteY12" fmla="*/ 80348 h 81864"/>
                  <a:gd name="connsiteX13" fmla="*/ 65188 w 371417"/>
                  <a:gd name="connsiteY13" fmla="*/ 74284 h 81864"/>
                  <a:gd name="connsiteX14" fmla="*/ 69735 w 371417"/>
                  <a:gd name="connsiteY14" fmla="*/ 66704 h 81864"/>
                  <a:gd name="connsiteX15" fmla="*/ 72767 w 371417"/>
                  <a:gd name="connsiteY15" fmla="*/ 59124 h 81864"/>
                  <a:gd name="connsiteX16" fmla="*/ 113699 w 371417"/>
                  <a:gd name="connsiteY16" fmla="*/ 59124 h 81864"/>
                  <a:gd name="connsiteX17" fmla="*/ 115215 w 371417"/>
                  <a:gd name="connsiteY17" fmla="*/ 66704 h 81864"/>
                  <a:gd name="connsiteX18" fmla="*/ 119763 w 371417"/>
                  <a:gd name="connsiteY18" fmla="*/ 74284 h 81864"/>
                  <a:gd name="connsiteX19" fmla="*/ 127343 w 371417"/>
                  <a:gd name="connsiteY19" fmla="*/ 80348 h 81864"/>
                  <a:gd name="connsiteX20" fmla="*/ 134923 w 371417"/>
                  <a:gd name="connsiteY20" fmla="*/ 81864 h 81864"/>
                  <a:gd name="connsiteX21" fmla="*/ 142503 w 371417"/>
                  <a:gd name="connsiteY21" fmla="*/ 80348 h 81864"/>
                  <a:gd name="connsiteX22" fmla="*/ 148567 w 371417"/>
                  <a:gd name="connsiteY22" fmla="*/ 74284 h 81864"/>
                  <a:gd name="connsiteX23" fmla="*/ 153115 w 371417"/>
                  <a:gd name="connsiteY23" fmla="*/ 66704 h 81864"/>
                  <a:gd name="connsiteX24" fmla="*/ 156147 w 371417"/>
                  <a:gd name="connsiteY24" fmla="*/ 59124 h 81864"/>
                  <a:gd name="connsiteX25" fmla="*/ 197078 w 371417"/>
                  <a:gd name="connsiteY25" fmla="*/ 59124 h 81864"/>
                  <a:gd name="connsiteX26" fmla="*/ 198594 w 371417"/>
                  <a:gd name="connsiteY26" fmla="*/ 66704 h 81864"/>
                  <a:gd name="connsiteX27" fmla="*/ 204658 w 371417"/>
                  <a:gd name="connsiteY27" fmla="*/ 74284 h 81864"/>
                  <a:gd name="connsiteX28" fmla="*/ 210722 w 371417"/>
                  <a:gd name="connsiteY28" fmla="*/ 80348 h 81864"/>
                  <a:gd name="connsiteX29" fmla="*/ 218302 w 371417"/>
                  <a:gd name="connsiteY29" fmla="*/ 81864 h 81864"/>
                  <a:gd name="connsiteX30" fmla="*/ 225882 w 371417"/>
                  <a:gd name="connsiteY30" fmla="*/ 80348 h 81864"/>
                  <a:gd name="connsiteX31" fmla="*/ 231946 w 371417"/>
                  <a:gd name="connsiteY31" fmla="*/ 74284 h 81864"/>
                  <a:gd name="connsiteX32" fmla="*/ 236494 w 371417"/>
                  <a:gd name="connsiteY32" fmla="*/ 66704 h 81864"/>
                  <a:gd name="connsiteX33" fmla="*/ 239526 w 371417"/>
                  <a:gd name="connsiteY33" fmla="*/ 59124 h 81864"/>
                  <a:gd name="connsiteX34" fmla="*/ 280458 w 371417"/>
                  <a:gd name="connsiteY34" fmla="*/ 59124 h 81864"/>
                  <a:gd name="connsiteX35" fmla="*/ 281974 w 371417"/>
                  <a:gd name="connsiteY35" fmla="*/ 66704 h 81864"/>
                  <a:gd name="connsiteX36" fmla="*/ 286522 w 371417"/>
                  <a:gd name="connsiteY36" fmla="*/ 74284 h 81864"/>
                  <a:gd name="connsiteX37" fmla="*/ 294102 w 371417"/>
                  <a:gd name="connsiteY37" fmla="*/ 80348 h 81864"/>
                  <a:gd name="connsiteX38" fmla="*/ 301682 w 371417"/>
                  <a:gd name="connsiteY38" fmla="*/ 81864 h 81864"/>
                  <a:gd name="connsiteX39" fmla="*/ 309261 w 371417"/>
                  <a:gd name="connsiteY39" fmla="*/ 80348 h 81864"/>
                  <a:gd name="connsiteX40" fmla="*/ 315326 w 371417"/>
                  <a:gd name="connsiteY40" fmla="*/ 74284 h 81864"/>
                  <a:gd name="connsiteX41" fmla="*/ 319873 w 371417"/>
                  <a:gd name="connsiteY41" fmla="*/ 66704 h 81864"/>
                  <a:gd name="connsiteX42" fmla="*/ 322906 w 371417"/>
                  <a:gd name="connsiteY42" fmla="*/ 59124 h 81864"/>
                  <a:gd name="connsiteX43" fmla="*/ 327453 w 371417"/>
                  <a:gd name="connsiteY43" fmla="*/ 59124 h 81864"/>
                  <a:gd name="connsiteX44" fmla="*/ 353225 w 371417"/>
                  <a:gd name="connsiteY44" fmla="*/ 57608 h 81864"/>
                  <a:gd name="connsiteX45" fmla="*/ 365353 w 371417"/>
                  <a:gd name="connsiteY45" fmla="*/ 53060 h 81864"/>
                  <a:gd name="connsiteX46" fmla="*/ 369901 w 371417"/>
                  <a:gd name="connsiteY46" fmla="*/ 37900 h 81864"/>
                  <a:gd name="connsiteX47" fmla="*/ 371417 w 371417"/>
                  <a:gd name="connsiteY47" fmla="*/ 9096 h 81864"/>
                  <a:gd name="connsiteX48" fmla="*/ 371417 w 371417"/>
                  <a:gd name="connsiteY48" fmla="*/ 0 h 818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Lst>
                <a:rect l="l" t="t" r="r" b="b"/>
                <a:pathLst>
                  <a:path w="371417" h="81864">
                    <a:moveTo>
                      <a:pt x="371417" y="0"/>
                    </a:moveTo>
                    <a:lnTo>
                      <a:pt x="0" y="0"/>
                    </a:lnTo>
                    <a:lnTo>
                      <a:pt x="0" y="9096"/>
                    </a:lnTo>
                    <a:lnTo>
                      <a:pt x="0" y="37900"/>
                    </a:lnTo>
                    <a:lnTo>
                      <a:pt x="4548" y="53060"/>
                    </a:lnTo>
                    <a:lnTo>
                      <a:pt x="18192" y="57608"/>
                    </a:lnTo>
                    <a:lnTo>
                      <a:pt x="30320" y="57608"/>
                    </a:lnTo>
                    <a:lnTo>
                      <a:pt x="30320" y="59124"/>
                    </a:lnTo>
                    <a:lnTo>
                      <a:pt x="31836" y="66704"/>
                    </a:lnTo>
                    <a:lnTo>
                      <a:pt x="37900" y="74284"/>
                    </a:lnTo>
                    <a:lnTo>
                      <a:pt x="43964" y="80348"/>
                    </a:lnTo>
                    <a:lnTo>
                      <a:pt x="51544" y="81864"/>
                    </a:lnTo>
                    <a:lnTo>
                      <a:pt x="59123" y="80348"/>
                    </a:lnTo>
                    <a:lnTo>
                      <a:pt x="65188" y="74284"/>
                    </a:lnTo>
                    <a:lnTo>
                      <a:pt x="69735" y="66704"/>
                    </a:lnTo>
                    <a:lnTo>
                      <a:pt x="72767" y="59124"/>
                    </a:lnTo>
                    <a:lnTo>
                      <a:pt x="113699" y="59124"/>
                    </a:lnTo>
                    <a:lnTo>
                      <a:pt x="115215" y="66704"/>
                    </a:lnTo>
                    <a:lnTo>
                      <a:pt x="119763" y="74284"/>
                    </a:lnTo>
                    <a:lnTo>
                      <a:pt x="127343" y="80348"/>
                    </a:lnTo>
                    <a:lnTo>
                      <a:pt x="134923" y="81864"/>
                    </a:lnTo>
                    <a:lnTo>
                      <a:pt x="142503" y="80348"/>
                    </a:lnTo>
                    <a:lnTo>
                      <a:pt x="148567" y="74284"/>
                    </a:lnTo>
                    <a:lnTo>
                      <a:pt x="153115" y="66704"/>
                    </a:lnTo>
                    <a:lnTo>
                      <a:pt x="156147" y="59124"/>
                    </a:lnTo>
                    <a:lnTo>
                      <a:pt x="197078" y="59124"/>
                    </a:lnTo>
                    <a:lnTo>
                      <a:pt x="198594" y="66704"/>
                    </a:lnTo>
                    <a:lnTo>
                      <a:pt x="204658" y="74284"/>
                    </a:lnTo>
                    <a:lnTo>
                      <a:pt x="210722" y="80348"/>
                    </a:lnTo>
                    <a:lnTo>
                      <a:pt x="218302" y="81864"/>
                    </a:lnTo>
                    <a:lnTo>
                      <a:pt x="225882" y="80348"/>
                    </a:lnTo>
                    <a:lnTo>
                      <a:pt x="231946" y="74284"/>
                    </a:lnTo>
                    <a:lnTo>
                      <a:pt x="236494" y="66704"/>
                    </a:lnTo>
                    <a:lnTo>
                      <a:pt x="239526" y="59124"/>
                    </a:lnTo>
                    <a:lnTo>
                      <a:pt x="280458" y="59124"/>
                    </a:lnTo>
                    <a:lnTo>
                      <a:pt x="281974" y="66704"/>
                    </a:lnTo>
                    <a:lnTo>
                      <a:pt x="286522" y="74284"/>
                    </a:lnTo>
                    <a:lnTo>
                      <a:pt x="294102" y="80348"/>
                    </a:lnTo>
                    <a:lnTo>
                      <a:pt x="301682" y="81864"/>
                    </a:lnTo>
                    <a:lnTo>
                      <a:pt x="309261" y="80348"/>
                    </a:lnTo>
                    <a:lnTo>
                      <a:pt x="315326" y="74284"/>
                    </a:lnTo>
                    <a:lnTo>
                      <a:pt x="319873" y="66704"/>
                    </a:lnTo>
                    <a:lnTo>
                      <a:pt x="322906" y="59124"/>
                    </a:lnTo>
                    <a:lnTo>
                      <a:pt x="327453" y="59124"/>
                    </a:lnTo>
                    <a:lnTo>
                      <a:pt x="353225" y="57608"/>
                    </a:lnTo>
                    <a:lnTo>
                      <a:pt x="365353" y="53060"/>
                    </a:lnTo>
                    <a:lnTo>
                      <a:pt x="369901" y="37900"/>
                    </a:lnTo>
                    <a:lnTo>
                      <a:pt x="371417" y="9096"/>
                    </a:lnTo>
                    <a:lnTo>
                      <a:pt x="371417" y="0"/>
                    </a:lnTo>
                  </a:path>
                </a:pathLst>
              </a:custGeom>
              <a:solidFill>
                <a:srgbClr val="4C4D4F"/>
              </a:solidFill>
              <a:ln w="8119" cap="flat">
                <a:noFill/>
                <a:prstDash val="solid"/>
                <a:miter/>
              </a:ln>
            </p:spPr>
            <p:txBody>
              <a:bodyPr rtlCol="0" anchor="ctr"/>
              <a:lstStyle/>
              <a:p>
                <a:pPr defTabSz="1219170"/>
                <a:endParaRPr lang="en-CA" sz="2400">
                  <a:solidFill>
                    <a:srgbClr val="000000"/>
                  </a:solidFill>
                  <a:latin typeface="Georgia"/>
                </a:endParaRPr>
              </a:p>
            </p:txBody>
          </p:sp>
        </p:grpSp>
        <p:sp>
          <p:nvSpPr>
            <p:cNvPr id="148" name="Rectangle 147">
              <a:extLst>
                <a:ext uri="{FF2B5EF4-FFF2-40B4-BE49-F238E27FC236}">
                  <a16:creationId xmlns:a16="http://schemas.microsoft.com/office/drawing/2014/main" id="{74561B23-131A-4410-99C8-691444C35C60}"/>
                </a:ext>
              </a:extLst>
            </p:cNvPr>
            <p:cNvSpPr/>
            <p:nvPr/>
          </p:nvSpPr>
          <p:spPr>
            <a:xfrm>
              <a:off x="2740193" y="2194671"/>
              <a:ext cx="510005" cy="81864"/>
            </a:xfrm>
            <a:prstGeom prst="rect">
              <a:avLst/>
            </a:prstGeom>
            <a:solidFill>
              <a:srgbClr val="4C4D4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CA" sz="2400" dirty="0">
                <a:solidFill>
                  <a:prstClr val="white"/>
                </a:solidFill>
                <a:latin typeface="Georgia"/>
              </a:endParaRPr>
            </a:p>
          </p:txBody>
        </p:sp>
        <p:sp>
          <p:nvSpPr>
            <p:cNvPr id="149" name="TextBox 148">
              <a:extLst>
                <a:ext uri="{FF2B5EF4-FFF2-40B4-BE49-F238E27FC236}">
                  <a16:creationId xmlns:a16="http://schemas.microsoft.com/office/drawing/2014/main" id="{70F07425-395E-472E-900E-BCE36A6BF67D}"/>
                </a:ext>
              </a:extLst>
            </p:cNvPr>
            <p:cNvSpPr txBox="1"/>
            <p:nvPr/>
          </p:nvSpPr>
          <p:spPr>
            <a:xfrm>
              <a:off x="196317" y="2104655"/>
              <a:ext cx="1246976" cy="207749"/>
            </a:xfrm>
            <a:prstGeom prst="rect">
              <a:avLst/>
            </a:prstGeom>
            <a:noFill/>
          </p:spPr>
          <p:txBody>
            <a:bodyPr wrap="none" rtlCol="0">
              <a:spAutoFit/>
            </a:bodyPr>
            <a:lstStyle/>
            <a:p>
              <a:pPr defTabSz="1219170"/>
              <a:r>
                <a:rPr lang="en-CA" sz="1200" dirty="0">
                  <a:solidFill>
                    <a:sysClr val="windowText" lastClr="000000"/>
                  </a:solidFill>
                  <a:latin typeface="Arial"/>
                  <a:cs typeface="Arial"/>
                  <a:sym typeface="Arial"/>
                  <a:rtl val="0"/>
                </a:rPr>
                <a:t>Sensor (</a:t>
              </a:r>
              <a:r>
                <a:rPr lang="en-CA" sz="1200" dirty="0" err="1">
                  <a:solidFill>
                    <a:sysClr val="windowText" lastClr="000000"/>
                  </a:solidFill>
                  <a:latin typeface="Arial"/>
                  <a:cs typeface="Arial"/>
                  <a:sym typeface="Arial"/>
                  <a:rtl val="0"/>
                </a:rPr>
                <a:t>ISF</a:t>
              </a:r>
              <a:r>
                <a:rPr lang="en-CA" sz="1200" dirty="0">
                  <a:solidFill>
                    <a:sysClr val="windowText" lastClr="000000"/>
                  </a:solidFill>
                  <a:latin typeface="Arial"/>
                  <a:cs typeface="Arial"/>
                  <a:sym typeface="Arial"/>
                  <a:rtl val="0"/>
                </a:rPr>
                <a:t>) Glucose</a:t>
              </a:r>
            </a:p>
          </p:txBody>
        </p:sp>
        <p:sp>
          <p:nvSpPr>
            <p:cNvPr id="150" name="TextBox 149">
              <a:extLst>
                <a:ext uri="{FF2B5EF4-FFF2-40B4-BE49-F238E27FC236}">
                  <a16:creationId xmlns:a16="http://schemas.microsoft.com/office/drawing/2014/main" id="{07083CAD-0DE8-431E-9973-711528B17158}"/>
                </a:ext>
              </a:extLst>
            </p:cNvPr>
            <p:cNvSpPr txBox="1"/>
            <p:nvPr/>
          </p:nvSpPr>
          <p:spPr>
            <a:xfrm>
              <a:off x="1828655" y="2104655"/>
              <a:ext cx="886301" cy="207749"/>
            </a:xfrm>
            <a:prstGeom prst="rect">
              <a:avLst/>
            </a:prstGeom>
            <a:noFill/>
          </p:spPr>
          <p:txBody>
            <a:bodyPr wrap="none" rtlCol="0">
              <a:spAutoFit/>
            </a:bodyPr>
            <a:lstStyle/>
            <a:p>
              <a:pPr defTabSz="1219170"/>
              <a:r>
                <a:rPr lang="en-CA" sz="1200" dirty="0">
                  <a:solidFill>
                    <a:sysClr val="windowText" lastClr="000000"/>
                  </a:solidFill>
                  <a:latin typeface="Arial"/>
                  <a:cs typeface="Arial"/>
                  <a:sym typeface="Arial"/>
                  <a:rtl val="0"/>
                </a:rPr>
                <a:t>Blood Glucose</a:t>
              </a:r>
            </a:p>
          </p:txBody>
        </p:sp>
        <p:sp>
          <p:nvSpPr>
            <p:cNvPr id="151" name="TextBox 150">
              <a:extLst>
                <a:ext uri="{FF2B5EF4-FFF2-40B4-BE49-F238E27FC236}">
                  <a16:creationId xmlns:a16="http://schemas.microsoft.com/office/drawing/2014/main" id="{55B02CB8-248D-4F1E-B5B8-157D7D1C68C8}"/>
                </a:ext>
              </a:extLst>
            </p:cNvPr>
            <p:cNvSpPr txBox="1"/>
            <p:nvPr/>
          </p:nvSpPr>
          <p:spPr>
            <a:xfrm>
              <a:off x="3233159" y="2123633"/>
              <a:ext cx="924773" cy="207749"/>
            </a:xfrm>
            <a:prstGeom prst="rect">
              <a:avLst/>
            </a:prstGeom>
            <a:noFill/>
          </p:spPr>
          <p:txBody>
            <a:bodyPr wrap="none" rtlCol="0">
              <a:spAutoFit/>
            </a:bodyPr>
            <a:lstStyle/>
            <a:p>
              <a:pPr defTabSz="1219170"/>
              <a:r>
                <a:rPr lang="en-CA" sz="1200" dirty="0">
                  <a:solidFill>
                    <a:sysClr val="windowText" lastClr="000000"/>
                  </a:solidFill>
                  <a:latin typeface="Arial"/>
                  <a:cs typeface="Arial"/>
                  <a:sym typeface="Arial"/>
                  <a:rtl val="0"/>
                </a:rPr>
                <a:t>Glucose Levels</a:t>
              </a:r>
            </a:p>
          </p:txBody>
        </p:sp>
      </p:grpSp>
    </p:spTree>
    <p:extLst>
      <p:ext uri="{BB962C8B-B14F-4D97-AF65-F5344CB8AC3E}">
        <p14:creationId xmlns:p14="http://schemas.microsoft.com/office/powerpoint/2010/main" val="356157866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1902726F-E532-4C6B-B1C8-B1382C30C104}"/>
              </a:ext>
            </a:extLst>
          </p:cNvPr>
          <p:cNvSpPr>
            <a:spLocks noGrp="1"/>
          </p:cNvSpPr>
          <p:nvPr>
            <p:ph type="title"/>
          </p:nvPr>
        </p:nvSpPr>
        <p:spPr>
          <a:xfrm>
            <a:off x="670560" y="365760"/>
            <a:ext cx="10972800" cy="914400"/>
          </a:xfrm>
        </p:spPr>
        <p:txBody>
          <a:bodyPr/>
          <a:lstStyle/>
          <a:p>
            <a:r>
              <a:rPr lang="en-US" dirty="0"/>
              <a:t>Different trend arrows and what they mean</a:t>
            </a:r>
            <a:endParaRPr lang="en-CA" dirty="0"/>
          </a:p>
        </p:txBody>
      </p:sp>
      <p:sp>
        <p:nvSpPr>
          <p:cNvPr id="5" name="Slide Number Placeholder 4">
            <a:extLst>
              <a:ext uri="{FF2B5EF4-FFF2-40B4-BE49-F238E27FC236}">
                <a16:creationId xmlns:a16="http://schemas.microsoft.com/office/drawing/2014/main" id="{F3364B45-92F8-4808-ADC8-6609874A73ED}"/>
              </a:ext>
            </a:extLst>
          </p:cNvPr>
          <p:cNvSpPr>
            <a:spLocks noGrp="1"/>
          </p:cNvSpPr>
          <p:nvPr>
            <p:ph type="sldNum" sz="quarter" idx="12"/>
          </p:nvPr>
        </p:nvSpPr>
        <p:spPr>
          <a:xfrm>
            <a:off x="11475053" y="6428232"/>
            <a:ext cx="390144" cy="283464"/>
          </a:xfrm>
        </p:spPr>
        <p:txBody>
          <a:bodyPr/>
          <a:lstStyle/>
          <a:p>
            <a:pPr defTabSz="1219170"/>
            <a:fld id="{A2885E78-1F86-4A3D-9EE1-B0103B1CEF15}" type="slidenum">
              <a:rPr lang="en-US">
                <a:solidFill>
                  <a:srgbClr val="000000"/>
                </a:solidFill>
              </a:rPr>
              <a:pPr defTabSz="1219170"/>
              <a:t>36</a:t>
            </a:fld>
            <a:endParaRPr lang="en-US">
              <a:solidFill>
                <a:srgbClr val="000000"/>
              </a:solidFill>
            </a:endParaRPr>
          </a:p>
        </p:txBody>
      </p:sp>
      <p:pic>
        <p:nvPicPr>
          <p:cNvPr id="10" name="Picture 9">
            <a:extLst>
              <a:ext uri="{FF2B5EF4-FFF2-40B4-BE49-F238E27FC236}">
                <a16:creationId xmlns:a16="http://schemas.microsoft.com/office/drawing/2014/main" id="{E648D555-7500-4FAA-A449-019FD9556AD8}"/>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322785" y="1751806"/>
            <a:ext cx="2130311" cy="4132901"/>
          </a:xfrm>
          <a:prstGeom prst="rect">
            <a:avLst/>
          </a:prstGeom>
        </p:spPr>
      </p:pic>
      <p:grpSp>
        <p:nvGrpSpPr>
          <p:cNvPr id="15" name="Group 14">
            <a:extLst>
              <a:ext uri="{FF2B5EF4-FFF2-40B4-BE49-F238E27FC236}">
                <a16:creationId xmlns:a16="http://schemas.microsoft.com/office/drawing/2014/main" id="{41190798-70C6-4168-9F2C-33FE2C912ADF}"/>
              </a:ext>
            </a:extLst>
          </p:cNvPr>
          <p:cNvGrpSpPr/>
          <p:nvPr/>
        </p:nvGrpSpPr>
        <p:grpSpPr>
          <a:xfrm>
            <a:off x="4589783" y="1947609"/>
            <a:ext cx="4169586" cy="647362"/>
            <a:chOff x="3592349" y="1327022"/>
            <a:chExt cx="3127189" cy="485522"/>
          </a:xfrm>
          <a:effectLst/>
        </p:grpSpPr>
        <p:pic>
          <p:nvPicPr>
            <p:cNvPr id="16" name="Picture 15">
              <a:extLst>
                <a:ext uri="{FF2B5EF4-FFF2-40B4-BE49-F238E27FC236}">
                  <a16:creationId xmlns:a16="http://schemas.microsoft.com/office/drawing/2014/main" id="{435685CD-9E42-42EB-B90F-BB2CC4FEB7D1}"/>
                </a:ext>
              </a:extLst>
            </p:cNvPr>
            <p:cNvPicPr/>
            <p:nvPr/>
          </p:nvPicPr>
          <p:blipFill>
            <a:blip r:embed="rId4" cstate="screen">
              <a:extLst>
                <a:ext uri="{28A0092B-C50C-407E-A947-70E740481C1C}">
                  <a14:useLocalDpi xmlns:a14="http://schemas.microsoft.com/office/drawing/2010/main"/>
                </a:ext>
              </a:extLst>
            </a:blip>
            <a:srcRect/>
            <a:stretch/>
          </p:blipFill>
          <p:spPr>
            <a:xfrm>
              <a:off x="3592349" y="1327022"/>
              <a:ext cx="485522" cy="485522"/>
            </a:xfrm>
            <a:prstGeom prst="rect">
              <a:avLst/>
            </a:prstGeom>
          </p:spPr>
        </p:pic>
        <p:sp>
          <p:nvSpPr>
            <p:cNvPr id="17" name="TextBox 16">
              <a:extLst>
                <a:ext uri="{FF2B5EF4-FFF2-40B4-BE49-F238E27FC236}">
                  <a16:creationId xmlns:a16="http://schemas.microsoft.com/office/drawing/2014/main" id="{E383DA64-7DF0-42EB-8CD1-E071DBBF92B0}"/>
                </a:ext>
              </a:extLst>
            </p:cNvPr>
            <p:cNvSpPr txBox="1"/>
            <p:nvPr/>
          </p:nvSpPr>
          <p:spPr>
            <a:xfrm>
              <a:off x="4134455" y="1385117"/>
              <a:ext cx="2585083" cy="346249"/>
            </a:xfrm>
            <a:prstGeom prst="rect">
              <a:avLst/>
            </a:prstGeom>
            <a:noFill/>
          </p:spPr>
          <p:txBody>
            <a:bodyPr wrap="none" rtlCol="0">
              <a:spAutoFit/>
            </a:bodyPr>
            <a:lstStyle/>
            <a:p>
              <a:pPr defTabSz="914377"/>
              <a:r>
                <a:rPr lang="en-US" sz="2400" dirty="0">
                  <a:solidFill>
                    <a:srgbClr val="000000"/>
                  </a:solidFill>
                  <a:latin typeface="Georgia" panose="02040502050405020303" pitchFamily="18" charset="0"/>
                </a:rPr>
                <a:t>Glucose is rising rapidly</a:t>
              </a:r>
            </a:p>
          </p:txBody>
        </p:sp>
      </p:grpSp>
      <p:grpSp>
        <p:nvGrpSpPr>
          <p:cNvPr id="18" name="Group 17">
            <a:extLst>
              <a:ext uri="{FF2B5EF4-FFF2-40B4-BE49-F238E27FC236}">
                <a16:creationId xmlns:a16="http://schemas.microsoft.com/office/drawing/2014/main" id="{A1911512-21AE-4CF6-AA40-CE9525BF175E}"/>
              </a:ext>
            </a:extLst>
          </p:cNvPr>
          <p:cNvGrpSpPr/>
          <p:nvPr/>
        </p:nvGrpSpPr>
        <p:grpSpPr>
          <a:xfrm>
            <a:off x="4587807" y="2710504"/>
            <a:ext cx="3132816" cy="650277"/>
            <a:chOff x="3590867" y="1899194"/>
            <a:chExt cx="2349612" cy="487708"/>
          </a:xfrm>
          <a:effectLst/>
        </p:grpSpPr>
        <p:pic>
          <p:nvPicPr>
            <p:cNvPr id="19" name="Picture 18">
              <a:extLst>
                <a:ext uri="{FF2B5EF4-FFF2-40B4-BE49-F238E27FC236}">
                  <a16:creationId xmlns:a16="http://schemas.microsoft.com/office/drawing/2014/main" id="{AB46436A-6E5B-4B45-8C74-21AF73A0AE5B}"/>
                </a:ext>
              </a:extLst>
            </p:cNvPr>
            <p:cNvPicPr/>
            <p:nvPr/>
          </p:nvPicPr>
          <p:blipFill>
            <a:blip r:embed="rId5" cstate="screen">
              <a:extLst>
                <a:ext uri="{28A0092B-C50C-407E-A947-70E740481C1C}">
                  <a14:useLocalDpi xmlns:a14="http://schemas.microsoft.com/office/drawing/2010/main"/>
                </a:ext>
              </a:extLst>
            </a:blip>
            <a:srcRect/>
            <a:stretch/>
          </p:blipFill>
          <p:spPr>
            <a:xfrm>
              <a:off x="3590867" y="1899194"/>
              <a:ext cx="487708" cy="487708"/>
            </a:xfrm>
            <a:prstGeom prst="rect">
              <a:avLst/>
            </a:prstGeom>
          </p:spPr>
        </p:pic>
        <p:sp>
          <p:nvSpPr>
            <p:cNvPr id="20" name="TextBox 19">
              <a:extLst>
                <a:ext uri="{FF2B5EF4-FFF2-40B4-BE49-F238E27FC236}">
                  <a16:creationId xmlns:a16="http://schemas.microsoft.com/office/drawing/2014/main" id="{1030F1C1-5B57-476E-A08A-A2B088AD404D}"/>
                </a:ext>
              </a:extLst>
            </p:cNvPr>
            <p:cNvSpPr txBox="1"/>
            <p:nvPr/>
          </p:nvSpPr>
          <p:spPr>
            <a:xfrm>
              <a:off x="4134455" y="1959409"/>
              <a:ext cx="1806024" cy="346249"/>
            </a:xfrm>
            <a:prstGeom prst="rect">
              <a:avLst/>
            </a:prstGeom>
            <a:noFill/>
          </p:spPr>
          <p:txBody>
            <a:bodyPr wrap="none" rtlCol="0">
              <a:spAutoFit/>
            </a:bodyPr>
            <a:lstStyle/>
            <a:p>
              <a:pPr defTabSz="1219170"/>
              <a:r>
                <a:rPr lang="en-US" sz="2400" dirty="0">
                  <a:solidFill>
                    <a:srgbClr val="000000"/>
                  </a:solidFill>
                  <a:latin typeface="Georgia" panose="02040502050405020303" pitchFamily="18" charset="0"/>
                </a:rPr>
                <a:t>Glucose is rising</a:t>
              </a:r>
            </a:p>
          </p:txBody>
        </p:sp>
      </p:grpSp>
      <p:grpSp>
        <p:nvGrpSpPr>
          <p:cNvPr id="21" name="Group 20">
            <a:extLst>
              <a:ext uri="{FF2B5EF4-FFF2-40B4-BE49-F238E27FC236}">
                <a16:creationId xmlns:a16="http://schemas.microsoft.com/office/drawing/2014/main" id="{06E1975F-3F06-4F46-AF00-5E5402B46E41}"/>
              </a:ext>
            </a:extLst>
          </p:cNvPr>
          <p:cNvGrpSpPr/>
          <p:nvPr/>
        </p:nvGrpSpPr>
        <p:grpSpPr>
          <a:xfrm>
            <a:off x="4587429" y="3476315"/>
            <a:ext cx="4682676" cy="651013"/>
            <a:chOff x="3590583" y="2473552"/>
            <a:chExt cx="3512007" cy="488260"/>
          </a:xfrm>
          <a:effectLst/>
        </p:grpSpPr>
        <p:pic>
          <p:nvPicPr>
            <p:cNvPr id="22" name="Picture 21">
              <a:extLst>
                <a:ext uri="{FF2B5EF4-FFF2-40B4-BE49-F238E27FC236}">
                  <a16:creationId xmlns:a16="http://schemas.microsoft.com/office/drawing/2014/main" id="{D0BE8F2C-BE48-4BAC-AA97-4B524BDB94CB}"/>
                </a:ext>
              </a:extLst>
            </p:cNvPr>
            <p:cNvPicPr/>
            <p:nvPr/>
          </p:nvPicPr>
          <p:blipFill>
            <a:blip r:embed="rId6" cstate="screen">
              <a:extLst>
                <a:ext uri="{28A0092B-C50C-407E-A947-70E740481C1C}">
                  <a14:useLocalDpi xmlns:a14="http://schemas.microsoft.com/office/drawing/2010/main"/>
                </a:ext>
              </a:extLst>
            </a:blip>
            <a:srcRect/>
            <a:stretch/>
          </p:blipFill>
          <p:spPr>
            <a:xfrm>
              <a:off x="3590583" y="2473552"/>
              <a:ext cx="488260" cy="488260"/>
            </a:xfrm>
            <a:prstGeom prst="rect">
              <a:avLst/>
            </a:prstGeom>
          </p:spPr>
        </p:pic>
        <p:sp>
          <p:nvSpPr>
            <p:cNvPr id="23" name="TextBox 22">
              <a:extLst>
                <a:ext uri="{FF2B5EF4-FFF2-40B4-BE49-F238E27FC236}">
                  <a16:creationId xmlns:a16="http://schemas.microsoft.com/office/drawing/2014/main" id="{3926B4DA-2242-4855-9DDA-55BCADD300A9}"/>
                </a:ext>
              </a:extLst>
            </p:cNvPr>
            <p:cNvSpPr txBox="1"/>
            <p:nvPr/>
          </p:nvSpPr>
          <p:spPr>
            <a:xfrm>
              <a:off x="4134454" y="2533702"/>
              <a:ext cx="2968136" cy="346249"/>
            </a:xfrm>
            <a:prstGeom prst="rect">
              <a:avLst/>
            </a:prstGeom>
            <a:noFill/>
          </p:spPr>
          <p:txBody>
            <a:bodyPr wrap="square" rtlCol="0">
              <a:spAutoFit/>
            </a:bodyPr>
            <a:lstStyle/>
            <a:p>
              <a:pPr defTabSz="1219170"/>
              <a:r>
                <a:rPr lang="en-US" sz="2400" dirty="0">
                  <a:solidFill>
                    <a:srgbClr val="000000"/>
                  </a:solidFill>
                  <a:latin typeface="Georgia" panose="02040502050405020303" pitchFamily="18" charset="0"/>
                </a:rPr>
                <a:t>Glucose is changing slowly </a:t>
              </a:r>
            </a:p>
          </p:txBody>
        </p:sp>
      </p:grpSp>
      <p:grpSp>
        <p:nvGrpSpPr>
          <p:cNvPr id="24" name="Group 23">
            <a:extLst>
              <a:ext uri="{FF2B5EF4-FFF2-40B4-BE49-F238E27FC236}">
                <a16:creationId xmlns:a16="http://schemas.microsoft.com/office/drawing/2014/main" id="{EF8C0190-8859-4205-9D9D-471420B91F93}"/>
              </a:ext>
            </a:extLst>
          </p:cNvPr>
          <p:cNvGrpSpPr/>
          <p:nvPr/>
        </p:nvGrpSpPr>
        <p:grpSpPr>
          <a:xfrm>
            <a:off x="4589878" y="4242864"/>
            <a:ext cx="3557847" cy="650280"/>
            <a:chOff x="3592420" y="3048462"/>
            <a:chExt cx="2668385" cy="487710"/>
          </a:xfrm>
          <a:effectLst/>
        </p:grpSpPr>
        <p:pic>
          <p:nvPicPr>
            <p:cNvPr id="25" name="Picture 24">
              <a:extLst>
                <a:ext uri="{FF2B5EF4-FFF2-40B4-BE49-F238E27FC236}">
                  <a16:creationId xmlns:a16="http://schemas.microsoft.com/office/drawing/2014/main" id="{2473C8B0-0FC4-4BF2-9C43-0CFC3A42BDA3}"/>
                </a:ext>
              </a:extLst>
            </p:cNvPr>
            <p:cNvPicPr/>
            <p:nvPr/>
          </p:nvPicPr>
          <p:blipFill>
            <a:blip r:embed="rId7" cstate="screen">
              <a:extLst>
                <a:ext uri="{28A0092B-C50C-407E-A947-70E740481C1C}">
                  <a14:useLocalDpi xmlns:a14="http://schemas.microsoft.com/office/drawing/2010/main"/>
                </a:ext>
              </a:extLst>
            </a:blip>
            <a:srcRect/>
            <a:stretch/>
          </p:blipFill>
          <p:spPr>
            <a:xfrm>
              <a:off x="3592420" y="3048462"/>
              <a:ext cx="487710" cy="487710"/>
            </a:xfrm>
            <a:prstGeom prst="rect">
              <a:avLst/>
            </a:prstGeom>
          </p:spPr>
        </p:pic>
        <p:sp>
          <p:nvSpPr>
            <p:cNvPr id="26" name="TextBox 25">
              <a:extLst>
                <a:ext uri="{FF2B5EF4-FFF2-40B4-BE49-F238E27FC236}">
                  <a16:creationId xmlns:a16="http://schemas.microsoft.com/office/drawing/2014/main" id="{9738D77E-0FF2-48C9-AF60-31AB8C3D7CE2}"/>
                </a:ext>
              </a:extLst>
            </p:cNvPr>
            <p:cNvSpPr txBox="1"/>
            <p:nvPr/>
          </p:nvSpPr>
          <p:spPr>
            <a:xfrm>
              <a:off x="4134455" y="3107995"/>
              <a:ext cx="2126350" cy="346249"/>
            </a:xfrm>
            <a:prstGeom prst="rect">
              <a:avLst/>
            </a:prstGeom>
            <a:noFill/>
          </p:spPr>
          <p:txBody>
            <a:bodyPr wrap="square" rtlCol="0">
              <a:spAutoFit/>
            </a:bodyPr>
            <a:lstStyle/>
            <a:p>
              <a:pPr defTabSz="914377">
                <a:defRPr/>
              </a:pPr>
              <a:r>
                <a:rPr lang="en-US" sz="2400" dirty="0">
                  <a:solidFill>
                    <a:srgbClr val="000000"/>
                  </a:solidFill>
                  <a:latin typeface="Georgia" panose="02040502050405020303" pitchFamily="18" charset="0"/>
                </a:rPr>
                <a:t>Glucose is falling</a:t>
              </a:r>
            </a:p>
          </p:txBody>
        </p:sp>
      </p:grpSp>
      <p:grpSp>
        <p:nvGrpSpPr>
          <p:cNvPr id="27" name="Group 26">
            <a:extLst>
              <a:ext uri="{FF2B5EF4-FFF2-40B4-BE49-F238E27FC236}">
                <a16:creationId xmlns:a16="http://schemas.microsoft.com/office/drawing/2014/main" id="{73988D1F-D423-42B1-AFE0-2B5D56D692E5}"/>
              </a:ext>
            </a:extLst>
          </p:cNvPr>
          <p:cNvGrpSpPr/>
          <p:nvPr/>
        </p:nvGrpSpPr>
        <p:grpSpPr>
          <a:xfrm>
            <a:off x="4584375" y="5008677"/>
            <a:ext cx="4469941" cy="651013"/>
            <a:chOff x="3588293" y="3622823"/>
            <a:chExt cx="3352456" cy="488260"/>
          </a:xfrm>
          <a:effectLst/>
        </p:grpSpPr>
        <p:pic>
          <p:nvPicPr>
            <p:cNvPr id="28" name="Picture 27">
              <a:extLst>
                <a:ext uri="{FF2B5EF4-FFF2-40B4-BE49-F238E27FC236}">
                  <a16:creationId xmlns:a16="http://schemas.microsoft.com/office/drawing/2014/main" id="{EC909134-E93E-44D8-944F-38B4FD41987B}"/>
                </a:ext>
              </a:extLst>
            </p:cNvPr>
            <p:cNvPicPr/>
            <p:nvPr/>
          </p:nvPicPr>
          <p:blipFill>
            <a:blip r:embed="rId8" cstate="screen">
              <a:extLst>
                <a:ext uri="{28A0092B-C50C-407E-A947-70E740481C1C}">
                  <a14:useLocalDpi xmlns:a14="http://schemas.microsoft.com/office/drawing/2010/main"/>
                </a:ext>
              </a:extLst>
            </a:blip>
            <a:srcRect/>
            <a:stretch/>
          </p:blipFill>
          <p:spPr>
            <a:xfrm>
              <a:off x="3588293" y="3622823"/>
              <a:ext cx="488260" cy="488260"/>
            </a:xfrm>
            <a:prstGeom prst="rect">
              <a:avLst/>
            </a:prstGeom>
          </p:spPr>
        </p:pic>
        <p:sp>
          <p:nvSpPr>
            <p:cNvPr id="29" name="TextBox 28">
              <a:extLst>
                <a:ext uri="{FF2B5EF4-FFF2-40B4-BE49-F238E27FC236}">
                  <a16:creationId xmlns:a16="http://schemas.microsoft.com/office/drawing/2014/main" id="{15CD12F3-5DB0-467D-87A2-B4DB69B5A0C8}"/>
                </a:ext>
              </a:extLst>
            </p:cNvPr>
            <p:cNvSpPr txBox="1"/>
            <p:nvPr/>
          </p:nvSpPr>
          <p:spPr>
            <a:xfrm>
              <a:off x="4134454" y="3682287"/>
              <a:ext cx="2806295" cy="346249"/>
            </a:xfrm>
            <a:prstGeom prst="rect">
              <a:avLst/>
            </a:prstGeom>
            <a:noFill/>
          </p:spPr>
          <p:txBody>
            <a:bodyPr wrap="square" rtlCol="0">
              <a:spAutoFit/>
            </a:bodyPr>
            <a:lstStyle/>
            <a:p>
              <a:pPr defTabSz="914377">
                <a:defRPr/>
              </a:pPr>
              <a:r>
                <a:rPr lang="en-US" sz="2400" dirty="0">
                  <a:solidFill>
                    <a:srgbClr val="000000"/>
                  </a:solidFill>
                  <a:latin typeface="Georgia" panose="02040502050405020303" pitchFamily="18" charset="0"/>
                </a:rPr>
                <a:t>Glucose is falling rapidly</a:t>
              </a:r>
            </a:p>
          </p:txBody>
        </p:sp>
      </p:grpSp>
      <p:grpSp>
        <p:nvGrpSpPr>
          <p:cNvPr id="30" name="Group 29">
            <a:extLst>
              <a:ext uri="{FF2B5EF4-FFF2-40B4-BE49-F238E27FC236}">
                <a16:creationId xmlns:a16="http://schemas.microsoft.com/office/drawing/2014/main" id="{A132303B-5CB9-437B-8DC3-3C656A44F9A0}"/>
              </a:ext>
            </a:extLst>
          </p:cNvPr>
          <p:cNvGrpSpPr/>
          <p:nvPr/>
        </p:nvGrpSpPr>
        <p:grpSpPr>
          <a:xfrm>
            <a:off x="2584694" y="2282214"/>
            <a:ext cx="1897340" cy="3073399"/>
            <a:chOff x="2088532" y="1577975"/>
            <a:chExt cx="1423005" cy="2305049"/>
          </a:xfrm>
          <a:effectLst/>
        </p:grpSpPr>
        <p:grpSp>
          <p:nvGrpSpPr>
            <p:cNvPr id="31" name="Group 30">
              <a:extLst>
                <a:ext uri="{FF2B5EF4-FFF2-40B4-BE49-F238E27FC236}">
                  <a16:creationId xmlns:a16="http://schemas.microsoft.com/office/drawing/2014/main" id="{713E4122-5144-442B-8A1E-2EB12C5CE8F5}"/>
                </a:ext>
              </a:extLst>
            </p:cNvPr>
            <p:cNvGrpSpPr/>
            <p:nvPr/>
          </p:nvGrpSpPr>
          <p:grpSpPr>
            <a:xfrm>
              <a:off x="2327647" y="1577975"/>
              <a:ext cx="1183890" cy="2305049"/>
              <a:chOff x="3048759" y="1577975"/>
              <a:chExt cx="1183890" cy="2305049"/>
            </a:xfrm>
          </p:grpSpPr>
          <p:cxnSp>
            <p:nvCxnSpPr>
              <p:cNvPr id="33" name="Straight Connector 32">
                <a:extLst>
                  <a:ext uri="{FF2B5EF4-FFF2-40B4-BE49-F238E27FC236}">
                    <a16:creationId xmlns:a16="http://schemas.microsoft.com/office/drawing/2014/main" id="{1E7FC3CC-37FC-471A-8B57-C988F1ACE391}"/>
                  </a:ext>
                </a:extLst>
              </p:cNvPr>
              <p:cNvCxnSpPr>
                <a:cxnSpLocks/>
              </p:cNvCxnSpPr>
              <p:nvPr/>
            </p:nvCxnSpPr>
            <p:spPr>
              <a:xfrm flipV="1">
                <a:off x="3048759" y="1834912"/>
                <a:ext cx="577091" cy="3884"/>
              </a:xfrm>
              <a:prstGeom prst="line">
                <a:avLst/>
              </a:prstGeom>
              <a:ln w="12700">
                <a:solidFill>
                  <a:srgbClr val="F57820"/>
                </a:solidFill>
              </a:ln>
            </p:spPr>
            <p:style>
              <a:lnRef idx="1">
                <a:schemeClr val="accent1"/>
              </a:lnRef>
              <a:fillRef idx="0">
                <a:schemeClr val="accent1"/>
              </a:fillRef>
              <a:effectRef idx="0">
                <a:schemeClr val="accent1"/>
              </a:effectRef>
              <a:fontRef idx="minor">
                <a:schemeClr val="tx1"/>
              </a:fontRef>
            </p:style>
          </p:cxnSp>
          <p:sp>
            <p:nvSpPr>
              <p:cNvPr id="34" name="Freeform 21">
                <a:extLst>
                  <a:ext uri="{FF2B5EF4-FFF2-40B4-BE49-F238E27FC236}">
                    <a16:creationId xmlns:a16="http://schemas.microsoft.com/office/drawing/2014/main" id="{D981BFDA-4D97-430F-86EF-4337757DBA25}"/>
                  </a:ext>
                </a:extLst>
              </p:cNvPr>
              <p:cNvSpPr/>
              <p:nvPr/>
            </p:nvSpPr>
            <p:spPr>
              <a:xfrm flipH="1">
                <a:off x="4146923" y="1577975"/>
                <a:ext cx="85726" cy="2305049"/>
              </a:xfrm>
              <a:custGeom>
                <a:avLst/>
                <a:gdLst>
                  <a:gd name="connsiteX0" fmla="*/ 0 w 128337"/>
                  <a:gd name="connsiteY0" fmla="*/ 0 h 291967"/>
                  <a:gd name="connsiteX1" fmla="*/ 125128 w 128337"/>
                  <a:gd name="connsiteY1" fmla="*/ 3209 h 291967"/>
                  <a:gd name="connsiteX2" fmla="*/ 128337 w 128337"/>
                  <a:gd name="connsiteY2" fmla="*/ 291967 h 291967"/>
                  <a:gd name="connsiteX3" fmla="*/ 0 w 128337"/>
                  <a:gd name="connsiteY3" fmla="*/ 291967 h 291967"/>
                  <a:gd name="connsiteX0" fmla="*/ 3209 w 128337"/>
                  <a:gd name="connsiteY0" fmla="*/ 6416 h 288758"/>
                  <a:gd name="connsiteX1" fmla="*/ 125128 w 128337"/>
                  <a:gd name="connsiteY1" fmla="*/ 0 h 288758"/>
                  <a:gd name="connsiteX2" fmla="*/ 128337 w 128337"/>
                  <a:gd name="connsiteY2" fmla="*/ 288758 h 288758"/>
                  <a:gd name="connsiteX3" fmla="*/ 0 w 128337"/>
                  <a:gd name="connsiteY3" fmla="*/ 288758 h 288758"/>
                  <a:gd name="connsiteX0" fmla="*/ 6417 w 128337"/>
                  <a:gd name="connsiteY0" fmla="*/ 0 h 333677"/>
                  <a:gd name="connsiteX1" fmla="*/ 125128 w 128337"/>
                  <a:gd name="connsiteY1" fmla="*/ 44919 h 333677"/>
                  <a:gd name="connsiteX2" fmla="*/ 128337 w 128337"/>
                  <a:gd name="connsiteY2" fmla="*/ 333677 h 333677"/>
                  <a:gd name="connsiteX3" fmla="*/ 0 w 128337"/>
                  <a:gd name="connsiteY3" fmla="*/ 333677 h 333677"/>
                  <a:gd name="connsiteX0" fmla="*/ 6417 w 128337"/>
                  <a:gd name="connsiteY0" fmla="*/ 6415 h 288758"/>
                  <a:gd name="connsiteX1" fmla="*/ 125128 w 128337"/>
                  <a:gd name="connsiteY1" fmla="*/ 0 h 288758"/>
                  <a:gd name="connsiteX2" fmla="*/ 128337 w 128337"/>
                  <a:gd name="connsiteY2" fmla="*/ 288758 h 288758"/>
                  <a:gd name="connsiteX3" fmla="*/ 0 w 128337"/>
                  <a:gd name="connsiteY3" fmla="*/ 288758 h 288758"/>
                  <a:gd name="connsiteX0" fmla="*/ 5413 w 128337"/>
                  <a:gd name="connsiteY0" fmla="*/ 1398 h 288758"/>
                  <a:gd name="connsiteX1" fmla="*/ 125128 w 128337"/>
                  <a:gd name="connsiteY1" fmla="*/ 0 h 288758"/>
                  <a:gd name="connsiteX2" fmla="*/ 128337 w 128337"/>
                  <a:gd name="connsiteY2" fmla="*/ 288758 h 288758"/>
                  <a:gd name="connsiteX3" fmla="*/ 0 w 128337"/>
                  <a:gd name="connsiteY3" fmla="*/ 288758 h 288758"/>
                  <a:gd name="connsiteX0" fmla="*/ 6210 w 128337"/>
                  <a:gd name="connsiteY0" fmla="*/ 515 h 288758"/>
                  <a:gd name="connsiteX1" fmla="*/ 125128 w 128337"/>
                  <a:gd name="connsiteY1" fmla="*/ 0 h 288758"/>
                  <a:gd name="connsiteX2" fmla="*/ 128337 w 128337"/>
                  <a:gd name="connsiteY2" fmla="*/ 288758 h 288758"/>
                  <a:gd name="connsiteX3" fmla="*/ 0 w 128337"/>
                  <a:gd name="connsiteY3" fmla="*/ 288758 h 288758"/>
                </a:gdLst>
                <a:ahLst/>
                <a:cxnLst>
                  <a:cxn ang="0">
                    <a:pos x="connsiteX0" y="connsiteY0"/>
                  </a:cxn>
                  <a:cxn ang="0">
                    <a:pos x="connsiteX1" y="connsiteY1"/>
                  </a:cxn>
                  <a:cxn ang="0">
                    <a:pos x="connsiteX2" y="connsiteY2"/>
                  </a:cxn>
                  <a:cxn ang="0">
                    <a:pos x="connsiteX3" y="connsiteY3"/>
                  </a:cxn>
                </a:cxnLst>
                <a:rect l="l" t="t" r="r" b="b"/>
                <a:pathLst>
                  <a:path w="128337" h="288758">
                    <a:moveTo>
                      <a:pt x="6210" y="515"/>
                    </a:moveTo>
                    <a:lnTo>
                      <a:pt x="125128" y="0"/>
                    </a:lnTo>
                    <a:cubicBezTo>
                      <a:pt x="126198" y="96253"/>
                      <a:pt x="127267" y="192505"/>
                      <a:pt x="128337" y="288758"/>
                    </a:cubicBezTo>
                    <a:lnTo>
                      <a:pt x="0" y="288758"/>
                    </a:lnTo>
                  </a:path>
                </a:pathLst>
              </a:custGeom>
              <a:noFill/>
              <a:ln>
                <a:solidFill>
                  <a:srgbClr val="F578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dirty="0">
                  <a:solidFill>
                    <a:prstClr val="white"/>
                  </a:solidFill>
                  <a:latin typeface="Georgia"/>
                </a:endParaRPr>
              </a:p>
            </p:txBody>
          </p:sp>
          <p:cxnSp>
            <p:nvCxnSpPr>
              <p:cNvPr id="35" name="Straight Connector 34">
                <a:extLst>
                  <a:ext uri="{FF2B5EF4-FFF2-40B4-BE49-F238E27FC236}">
                    <a16:creationId xmlns:a16="http://schemas.microsoft.com/office/drawing/2014/main" id="{B8EEC1CC-E102-4A65-9DE6-BD2F6592B72E}"/>
                  </a:ext>
                </a:extLst>
              </p:cNvPr>
              <p:cNvCxnSpPr>
                <a:cxnSpLocks/>
              </p:cNvCxnSpPr>
              <p:nvPr/>
            </p:nvCxnSpPr>
            <p:spPr>
              <a:xfrm>
                <a:off x="3616325" y="2730499"/>
                <a:ext cx="527979" cy="0"/>
              </a:xfrm>
              <a:prstGeom prst="line">
                <a:avLst/>
              </a:prstGeom>
              <a:ln w="12700">
                <a:solidFill>
                  <a:srgbClr val="F57820"/>
                </a:solidFill>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168B74EE-EA53-4D8A-8925-E49C21B2619A}"/>
                  </a:ext>
                </a:extLst>
              </p:cNvPr>
              <p:cNvCxnSpPr>
                <a:cxnSpLocks/>
              </p:cNvCxnSpPr>
              <p:nvPr/>
            </p:nvCxnSpPr>
            <p:spPr>
              <a:xfrm flipH="1">
                <a:off x="3620363" y="1834912"/>
                <a:ext cx="5487" cy="901938"/>
              </a:xfrm>
              <a:prstGeom prst="line">
                <a:avLst/>
              </a:prstGeom>
              <a:ln w="12700">
                <a:solidFill>
                  <a:srgbClr val="F57820"/>
                </a:solidFill>
              </a:ln>
            </p:spPr>
            <p:style>
              <a:lnRef idx="1">
                <a:schemeClr val="accent1"/>
              </a:lnRef>
              <a:fillRef idx="0">
                <a:schemeClr val="accent1"/>
              </a:fillRef>
              <a:effectRef idx="0">
                <a:schemeClr val="accent1"/>
              </a:effectRef>
              <a:fontRef idx="minor">
                <a:schemeClr val="tx1"/>
              </a:fontRef>
            </p:style>
          </p:cxnSp>
        </p:grpSp>
        <p:sp>
          <p:nvSpPr>
            <p:cNvPr id="32" name="Oval 31">
              <a:extLst>
                <a:ext uri="{FF2B5EF4-FFF2-40B4-BE49-F238E27FC236}">
                  <a16:creationId xmlns:a16="http://schemas.microsoft.com/office/drawing/2014/main" id="{9ED374D4-8B82-4745-9B2E-76CD24CD1A25}"/>
                </a:ext>
              </a:extLst>
            </p:cNvPr>
            <p:cNvSpPr/>
            <p:nvPr/>
          </p:nvSpPr>
          <p:spPr>
            <a:xfrm>
              <a:off x="2088532" y="1730121"/>
              <a:ext cx="217344" cy="217344"/>
            </a:xfrm>
            <a:prstGeom prst="ellipse">
              <a:avLst/>
            </a:prstGeom>
            <a:noFill/>
            <a:ln>
              <a:solidFill>
                <a:srgbClr val="F5782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en-US" sz="2400">
                <a:solidFill>
                  <a:prstClr val="white"/>
                </a:solidFill>
                <a:latin typeface="Georgia"/>
              </a:endParaRPr>
            </a:p>
          </p:txBody>
        </p:sp>
      </p:grpSp>
      <p:sp>
        <p:nvSpPr>
          <p:cNvPr id="37" name="Rectangle 36">
            <a:extLst>
              <a:ext uri="{FF2B5EF4-FFF2-40B4-BE49-F238E27FC236}">
                <a16:creationId xmlns:a16="http://schemas.microsoft.com/office/drawing/2014/main" id="{2637E8D4-ADB4-EE93-71BA-BBC2D8C4B9C5}"/>
              </a:ext>
            </a:extLst>
          </p:cNvPr>
          <p:cNvSpPr/>
          <p:nvPr/>
        </p:nvSpPr>
        <p:spPr>
          <a:xfrm>
            <a:off x="550605" y="5807796"/>
            <a:ext cx="11314592" cy="369332"/>
          </a:xfrm>
          <a:prstGeom prst="rect">
            <a:avLst/>
          </a:prstGeom>
        </p:spPr>
        <p:txBody>
          <a:bodyPr wrap="square">
            <a:spAutoFit/>
          </a:bodyPr>
          <a:lstStyle>
            <a:defPPr rtl="0">
              <a:defRPr lang="fr-CA"/>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defTabSz="1219170"/>
            <a:endParaRPr lang="en-CA" sz="1067" dirty="0">
              <a:solidFill>
                <a:srgbClr val="000000"/>
              </a:solidFill>
              <a:latin typeface="Calibri" panose="020F0502020204030204" pitchFamily="34" charset="0"/>
              <a:cs typeface="Calibri" panose="020F0502020204030204" pitchFamily="34" charset="0"/>
            </a:endParaRPr>
          </a:p>
          <a:p>
            <a:pPr defTabSz="1219170"/>
            <a:r>
              <a:rPr lang="en-CA" sz="733" dirty="0">
                <a:solidFill>
                  <a:srgbClr val="211D1E"/>
                </a:solidFill>
                <a:latin typeface="Calibri" panose="020F0502020204030204" pitchFamily="34" charset="0"/>
                <a:cs typeface="Calibri" panose="020F0502020204030204" pitchFamily="34" charset="0"/>
              </a:rPr>
              <a:t>The </a:t>
            </a:r>
            <a:r>
              <a:rPr lang="en-CA" sz="733" dirty="0" err="1">
                <a:solidFill>
                  <a:srgbClr val="211D1E"/>
                </a:solidFill>
                <a:latin typeface="Calibri" panose="020F0502020204030204" pitchFamily="34" charset="0"/>
                <a:cs typeface="Calibri" panose="020F0502020204030204" pitchFamily="34" charset="0"/>
              </a:rPr>
              <a:t>FreeStyle</a:t>
            </a:r>
            <a:r>
              <a:rPr lang="en-CA" sz="733" dirty="0">
                <a:solidFill>
                  <a:srgbClr val="211D1E"/>
                </a:solidFill>
                <a:latin typeface="Calibri" panose="020F0502020204030204" pitchFamily="34" charset="0"/>
                <a:cs typeface="Calibri" panose="020F0502020204030204" pitchFamily="34" charset="0"/>
              </a:rPr>
              <a:t> Libre 2 app is only compatible with certain mobile devices and operating systems. Please check the website for more information about device compatibility before using the app. Use of </a:t>
            </a:r>
            <a:r>
              <a:rPr lang="en-CA" sz="733" dirty="0" err="1">
                <a:solidFill>
                  <a:srgbClr val="211D1E"/>
                </a:solidFill>
                <a:latin typeface="Calibri" panose="020F0502020204030204" pitchFamily="34" charset="0"/>
                <a:cs typeface="Calibri" panose="020F0502020204030204" pitchFamily="34" charset="0"/>
              </a:rPr>
              <a:t>FreeStyle</a:t>
            </a:r>
            <a:r>
              <a:rPr lang="en-CA" sz="733" dirty="0">
                <a:solidFill>
                  <a:srgbClr val="211D1E"/>
                </a:solidFill>
                <a:latin typeface="Calibri" panose="020F0502020204030204" pitchFamily="34" charset="0"/>
                <a:cs typeface="Calibri" panose="020F0502020204030204" pitchFamily="34" charset="0"/>
              </a:rPr>
              <a:t> Libre 2 app requires registration with </a:t>
            </a:r>
            <a:r>
              <a:rPr lang="en-CA" sz="733" dirty="0" err="1">
                <a:solidFill>
                  <a:srgbClr val="211D1E"/>
                </a:solidFill>
                <a:latin typeface="Calibri" panose="020F0502020204030204" pitchFamily="34" charset="0"/>
                <a:cs typeface="Calibri" panose="020F0502020204030204" pitchFamily="34" charset="0"/>
              </a:rPr>
              <a:t>LibreView</a:t>
            </a:r>
            <a:r>
              <a:rPr lang="en-CA" sz="733" dirty="0">
                <a:solidFill>
                  <a:srgbClr val="211D1E"/>
                </a:solidFill>
                <a:latin typeface="Calibri" panose="020F0502020204030204" pitchFamily="34" charset="0"/>
                <a:cs typeface="Calibri" panose="020F0502020204030204" pitchFamily="34" charset="0"/>
              </a:rPr>
              <a:t>. </a:t>
            </a:r>
          </a:p>
        </p:txBody>
      </p:sp>
    </p:spTree>
    <p:extLst>
      <p:ext uri="{BB962C8B-B14F-4D97-AF65-F5344CB8AC3E}">
        <p14:creationId xmlns:p14="http://schemas.microsoft.com/office/powerpoint/2010/main" val="3407855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par>
                                <p:cTn id="8" presetID="10" presetClass="entr" presetSubtype="0" fill="hold" nodeType="withEffect">
                                  <p:stCondLst>
                                    <p:cond delay="0"/>
                                  </p:stCondLst>
                                  <p:childTnLst>
                                    <p:set>
                                      <p:cBhvr>
                                        <p:cTn id="9" dur="1" fill="hold">
                                          <p:stCondLst>
                                            <p:cond delay="0"/>
                                          </p:stCondLst>
                                        </p:cTn>
                                        <p:tgtEl>
                                          <p:spTgt spid="15"/>
                                        </p:tgtEl>
                                        <p:attrNameLst>
                                          <p:attrName>style.visibility</p:attrName>
                                        </p:attrNameLst>
                                      </p:cBhvr>
                                      <p:to>
                                        <p:strVal val="visible"/>
                                      </p:to>
                                    </p:set>
                                    <p:animEffect transition="in" filter="fade">
                                      <p:cBhvr>
                                        <p:cTn id="10" dur="500"/>
                                        <p:tgtEl>
                                          <p:spTgt spid="15"/>
                                        </p:tgtEl>
                                      </p:cBhvr>
                                    </p:animEffect>
                                  </p:childTnLst>
                                </p:cTn>
                              </p:par>
                              <p:par>
                                <p:cTn id="11" presetID="10" presetClass="entr" presetSubtype="0" fill="hold" nodeType="with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fade">
                                      <p:cBhvr>
                                        <p:cTn id="13" dur="500"/>
                                        <p:tgtEl>
                                          <p:spTgt spid="18"/>
                                        </p:tgtEl>
                                      </p:cBhvr>
                                    </p:animEffect>
                                  </p:childTnLst>
                                </p:cTn>
                              </p:par>
                              <p:par>
                                <p:cTn id="14" presetID="10" presetClass="entr" presetSubtype="0" fill="hold"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fade">
                                      <p:cBhvr>
                                        <p:cTn id="16" dur="500"/>
                                        <p:tgtEl>
                                          <p:spTgt spid="21"/>
                                        </p:tgtEl>
                                      </p:cBhvr>
                                    </p:animEffect>
                                  </p:childTnLst>
                                </p:cTn>
                              </p:par>
                              <p:par>
                                <p:cTn id="17" presetID="10" presetClass="entr" presetSubtype="0"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par>
                                <p:cTn id="20" presetID="10" presetClass="entr" presetSubtype="0" fill="hold" nodeType="with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fade">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6723C439-D8B7-48F6-B9CC-92F58896F675}"/>
              </a:ext>
            </a:extLst>
          </p:cNvPr>
          <p:cNvSpPr>
            <a:spLocks noGrp="1"/>
          </p:cNvSpPr>
          <p:nvPr>
            <p:ph type="title"/>
          </p:nvPr>
        </p:nvSpPr>
        <p:spPr/>
        <p:txBody>
          <a:bodyPr/>
          <a:lstStyle/>
          <a:p>
            <a:r>
              <a:rPr lang="en-CA" dirty="0"/>
              <a:t>Understanding daily scan </a:t>
            </a:r>
          </a:p>
        </p:txBody>
      </p:sp>
      <p:sp>
        <p:nvSpPr>
          <p:cNvPr id="4" name="Slide Number Placeholder 3">
            <a:extLst>
              <a:ext uri="{FF2B5EF4-FFF2-40B4-BE49-F238E27FC236}">
                <a16:creationId xmlns:a16="http://schemas.microsoft.com/office/drawing/2014/main" id="{E3039654-F11B-401E-B5D6-0EDD62246BE1}"/>
              </a:ext>
            </a:extLst>
          </p:cNvPr>
          <p:cNvSpPr>
            <a:spLocks noGrp="1"/>
          </p:cNvSpPr>
          <p:nvPr>
            <p:ph type="sldNum" sz="quarter" idx="12"/>
          </p:nvPr>
        </p:nvSpPr>
        <p:spPr/>
        <p:txBody>
          <a:bodyPr/>
          <a:lstStyle/>
          <a:p>
            <a:fld id="{A2885E78-1F86-4A3D-9EE1-B0103B1CEF15}" type="slidenum">
              <a:rPr lang="en-US" smtClean="0">
                <a:solidFill>
                  <a:srgbClr val="000000"/>
                </a:solidFill>
              </a:rPr>
              <a:pPr/>
              <a:t>37</a:t>
            </a:fld>
            <a:endParaRPr lang="en-US">
              <a:solidFill>
                <a:srgbClr val="000000"/>
              </a:solidFill>
            </a:endParaRPr>
          </a:p>
        </p:txBody>
      </p:sp>
      <p:pic>
        <p:nvPicPr>
          <p:cNvPr id="6" name="Picture 5">
            <a:extLst>
              <a:ext uri="{FF2B5EF4-FFF2-40B4-BE49-F238E27FC236}">
                <a16:creationId xmlns:a16="http://schemas.microsoft.com/office/drawing/2014/main" id="{EDE9D3A4-C050-47DF-8B2E-44CBD81EDBA2}"/>
              </a:ext>
            </a:extLst>
          </p:cNvPr>
          <p:cNvPicPr>
            <a:picLocks noChangeAspect="1"/>
          </p:cNvPicPr>
          <p:nvPr/>
        </p:nvPicPr>
        <p:blipFill>
          <a:blip r:embed="rId3" cstate="print">
            <a:extLst>
              <a:ext uri="{28A0092B-C50C-407E-A947-70E740481C1C}">
                <a14:useLocalDpi xmlns:a14="http://schemas.microsoft.com/office/drawing/2010/main" val="0"/>
              </a:ext>
            </a:extLst>
          </a:blip>
          <a:srcRect/>
          <a:stretch/>
        </p:blipFill>
        <p:spPr>
          <a:xfrm>
            <a:off x="1280005" y="1751806"/>
            <a:ext cx="2349196" cy="4132901"/>
          </a:xfrm>
          <a:prstGeom prst="rect">
            <a:avLst/>
          </a:prstGeom>
        </p:spPr>
      </p:pic>
      <p:grpSp>
        <p:nvGrpSpPr>
          <p:cNvPr id="7" name="Group 6">
            <a:extLst>
              <a:ext uri="{FF2B5EF4-FFF2-40B4-BE49-F238E27FC236}">
                <a16:creationId xmlns:a16="http://schemas.microsoft.com/office/drawing/2014/main" id="{51A7F06E-E509-49A7-997B-73297FDCB4D9}"/>
              </a:ext>
            </a:extLst>
          </p:cNvPr>
          <p:cNvGrpSpPr/>
          <p:nvPr/>
        </p:nvGrpSpPr>
        <p:grpSpPr>
          <a:xfrm>
            <a:off x="4919267" y="1771877"/>
            <a:ext cx="6281264" cy="896975"/>
            <a:chOff x="4919266" y="1771875"/>
            <a:chExt cx="6281264" cy="896975"/>
          </a:xfrm>
        </p:grpSpPr>
        <p:sp>
          <p:nvSpPr>
            <p:cNvPr id="8" name="Rectangle: Rounded Corners 7">
              <a:extLst>
                <a:ext uri="{FF2B5EF4-FFF2-40B4-BE49-F238E27FC236}">
                  <a16:creationId xmlns:a16="http://schemas.microsoft.com/office/drawing/2014/main" id="{2644FB9E-F8C2-47BE-BE3F-04D5542CE141}"/>
                </a:ext>
              </a:extLst>
            </p:cNvPr>
            <p:cNvSpPr/>
            <p:nvPr/>
          </p:nvSpPr>
          <p:spPr>
            <a:xfrm>
              <a:off x="5318691" y="1771875"/>
              <a:ext cx="5881839" cy="896975"/>
            </a:xfrm>
            <a:prstGeom prst="roundRect">
              <a:avLst>
                <a:gd name="adj" fmla="val 7160"/>
              </a:avLst>
            </a:prstGeom>
            <a:solidFill>
              <a:sysClr val="window" lastClr="FFFFFF">
                <a:lumMod val="95000"/>
              </a:sysClr>
            </a:solidFill>
            <a:ln w="25400" cap="flat" cmpd="sng" algn="ctr">
              <a:noFill/>
              <a:prstDash val="solid"/>
            </a:ln>
            <a:effectLst/>
          </p:spPr>
          <p:txBody>
            <a:bodyPr lIns="288000" rIns="216000" rtlCol="0" anchor="ctr"/>
            <a:lstStyle/>
            <a:p>
              <a:pPr defTabSz="914377">
                <a:spcAft>
                  <a:spcPts val="600"/>
                </a:spcAft>
                <a:buClr>
                  <a:srgbClr val="009CDE"/>
                </a:buClr>
                <a:defRPr/>
              </a:pPr>
              <a:r>
                <a:rPr lang="en-US" b="1" kern="0" dirty="0">
                  <a:solidFill>
                    <a:srgbClr val="001389"/>
                  </a:solidFill>
                  <a:latin typeface="Georgia" panose="02040502050405020303" pitchFamily="18" charset="0"/>
                  <a:cs typeface="Calibri" panose="020F0502020204030204" pitchFamily="34" charset="0"/>
                </a:rPr>
                <a:t>Current Glucose </a:t>
              </a:r>
              <a:r>
                <a:rPr lang="en-US" kern="0" dirty="0">
                  <a:solidFill>
                    <a:srgbClr val="000000"/>
                  </a:solidFill>
                  <a:latin typeface="Georgia" panose="02040502050405020303" pitchFamily="18" charset="0"/>
                  <a:cs typeface="Calibri" panose="020F0502020204030204" pitchFamily="34" charset="0"/>
                </a:rPr>
                <a:t>provides your patient with an accurate glucose reading</a:t>
              </a:r>
            </a:p>
          </p:txBody>
        </p:sp>
        <p:grpSp>
          <p:nvGrpSpPr>
            <p:cNvPr id="9" name="Group 8">
              <a:extLst>
                <a:ext uri="{FF2B5EF4-FFF2-40B4-BE49-F238E27FC236}">
                  <a16:creationId xmlns:a16="http://schemas.microsoft.com/office/drawing/2014/main" id="{25196E92-B8CE-445A-8D06-111536D84A0F}"/>
                </a:ext>
              </a:extLst>
            </p:cNvPr>
            <p:cNvGrpSpPr/>
            <p:nvPr/>
          </p:nvGrpSpPr>
          <p:grpSpPr>
            <a:xfrm>
              <a:off x="4919266" y="1918186"/>
              <a:ext cx="602926" cy="599180"/>
              <a:chOff x="1637662" y="1996038"/>
              <a:chExt cx="205600" cy="204322"/>
            </a:xfrm>
          </p:grpSpPr>
          <p:sp>
            <p:nvSpPr>
              <p:cNvPr id="10" name="Oval 9">
                <a:extLst>
                  <a:ext uri="{FF2B5EF4-FFF2-40B4-BE49-F238E27FC236}">
                    <a16:creationId xmlns:a16="http://schemas.microsoft.com/office/drawing/2014/main" id="{962E9690-054A-4CE3-9F0A-725A632FA32B}"/>
                  </a:ext>
                </a:extLst>
              </p:cNvPr>
              <p:cNvSpPr/>
              <p:nvPr/>
            </p:nvSpPr>
            <p:spPr>
              <a:xfrm>
                <a:off x="1639951" y="2003219"/>
                <a:ext cx="197142" cy="197141"/>
              </a:xfrm>
              <a:prstGeom prst="ellipse">
                <a:avLst/>
              </a:prstGeom>
              <a:solidFill>
                <a:srgbClr val="E95526"/>
              </a:solidFill>
              <a:ln w="25400" cap="flat" cmpd="sng" algn="ctr">
                <a:noFill/>
                <a:prstDash val="solid"/>
              </a:ln>
              <a:effectLst/>
            </p:spPr>
            <p:txBody>
              <a:bodyPr rtlCol="0" anchor="ctr"/>
              <a:lstStyle/>
              <a:p>
                <a:pPr algn="ctr" defTabSz="914377">
                  <a:defRPr/>
                </a:pPr>
                <a:endParaRPr lang="en-US" sz="3200" kern="0">
                  <a:solidFill>
                    <a:prstClr val="white"/>
                  </a:solidFill>
                  <a:latin typeface="Georgia"/>
                  <a:cs typeface="Calibri" panose="020F0502020204030204" pitchFamily="34" charset="0"/>
                </a:endParaRPr>
              </a:p>
            </p:txBody>
          </p:sp>
          <p:sp>
            <p:nvSpPr>
              <p:cNvPr id="11" name="TextBox 10">
                <a:extLst>
                  <a:ext uri="{FF2B5EF4-FFF2-40B4-BE49-F238E27FC236}">
                    <a16:creationId xmlns:a16="http://schemas.microsoft.com/office/drawing/2014/main" id="{133EB445-1483-4186-B7CA-A5C9BF68C2A9}"/>
                  </a:ext>
                </a:extLst>
              </p:cNvPr>
              <p:cNvSpPr txBox="1"/>
              <p:nvPr/>
            </p:nvSpPr>
            <p:spPr>
              <a:xfrm>
                <a:off x="1637662" y="1996038"/>
                <a:ext cx="205600" cy="199410"/>
              </a:xfrm>
              <a:prstGeom prst="rect">
                <a:avLst/>
              </a:prstGeom>
              <a:noFill/>
            </p:spPr>
            <p:txBody>
              <a:bodyPr wrap="square" rtlCol="0" anchor="ctr">
                <a:spAutoFit/>
              </a:bodyPr>
              <a:lstStyle/>
              <a:p>
                <a:pPr algn="ctr" defTabSz="914377">
                  <a:defRPr/>
                </a:pPr>
                <a:r>
                  <a:rPr lang="en-US" sz="3200" b="1" dirty="0">
                    <a:solidFill>
                      <a:srgbClr val="FFFFFF"/>
                    </a:solidFill>
                    <a:latin typeface="Calibri" panose="020F0502020204030204" pitchFamily="34" charset="0"/>
                    <a:cs typeface="Calibri" panose="020F0502020204030204" pitchFamily="34" charset="0"/>
                  </a:rPr>
                  <a:t>A</a:t>
                </a:r>
              </a:p>
            </p:txBody>
          </p:sp>
        </p:grpSp>
      </p:grpSp>
      <p:grpSp>
        <p:nvGrpSpPr>
          <p:cNvPr id="12" name="Group 11">
            <a:extLst>
              <a:ext uri="{FF2B5EF4-FFF2-40B4-BE49-F238E27FC236}">
                <a16:creationId xmlns:a16="http://schemas.microsoft.com/office/drawing/2014/main" id="{145C0110-B858-4C3D-B3FF-93F35518F93D}"/>
              </a:ext>
            </a:extLst>
          </p:cNvPr>
          <p:cNvGrpSpPr/>
          <p:nvPr/>
        </p:nvGrpSpPr>
        <p:grpSpPr>
          <a:xfrm>
            <a:off x="4919267" y="2796394"/>
            <a:ext cx="6281264" cy="896975"/>
            <a:chOff x="4919266" y="2796392"/>
            <a:chExt cx="6281264" cy="896975"/>
          </a:xfrm>
        </p:grpSpPr>
        <p:sp>
          <p:nvSpPr>
            <p:cNvPr id="13" name="Rectangle: Rounded Corners 5">
              <a:extLst>
                <a:ext uri="{FF2B5EF4-FFF2-40B4-BE49-F238E27FC236}">
                  <a16:creationId xmlns:a16="http://schemas.microsoft.com/office/drawing/2014/main" id="{6DEC3F2D-9DB6-47EC-8875-E4189AB4FBB5}"/>
                </a:ext>
              </a:extLst>
            </p:cNvPr>
            <p:cNvSpPr/>
            <p:nvPr/>
          </p:nvSpPr>
          <p:spPr>
            <a:xfrm>
              <a:off x="5318691" y="2796392"/>
              <a:ext cx="5881839" cy="896975"/>
            </a:xfrm>
            <a:prstGeom prst="roundRect">
              <a:avLst>
                <a:gd name="adj" fmla="val 8253"/>
              </a:avLst>
            </a:prstGeom>
            <a:solidFill>
              <a:sysClr val="window" lastClr="FFFFFF">
                <a:lumMod val="95000"/>
              </a:sysClr>
            </a:solidFill>
            <a:ln w="25400" cap="flat" cmpd="sng" algn="ctr">
              <a:noFill/>
              <a:prstDash val="solid"/>
            </a:ln>
            <a:effectLst/>
          </p:spPr>
          <p:txBody>
            <a:bodyPr lIns="288000" rIns="216000" rtlCol="0" anchor="ctr"/>
            <a:lstStyle/>
            <a:p>
              <a:pPr defTabSz="914377">
                <a:defRPr/>
              </a:pPr>
              <a:r>
                <a:rPr lang="en-US" b="1" kern="0" dirty="0">
                  <a:solidFill>
                    <a:srgbClr val="001389"/>
                  </a:solidFill>
                  <a:latin typeface="Georgia" panose="02040502050405020303" pitchFamily="18" charset="0"/>
                  <a:cs typeface="Calibri" panose="020F0502020204030204" pitchFamily="34" charset="0"/>
                </a:rPr>
                <a:t>Glucose trend arrow </a:t>
              </a:r>
              <a:r>
                <a:rPr lang="en-US" kern="0" dirty="0">
                  <a:solidFill>
                    <a:srgbClr val="000000"/>
                  </a:solidFill>
                  <a:latin typeface="Georgia" panose="02040502050405020303" pitchFamily="18" charset="0"/>
                  <a:cs typeface="Calibri" panose="020F0502020204030204" pitchFamily="34" charset="0"/>
                </a:rPr>
                <a:t>shows your patients where their glucose is heading</a:t>
              </a:r>
            </a:p>
          </p:txBody>
        </p:sp>
        <p:grpSp>
          <p:nvGrpSpPr>
            <p:cNvPr id="14" name="Group 13">
              <a:extLst>
                <a:ext uri="{FF2B5EF4-FFF2-40B4-BE49-F238E27FC236}">
                  <a16:creationId xmlns:a16="http://schemas.microsoft.com/office/drawing/2014/main" id="{DABBE7F2-AA3A-4EAE-A1BA-E8ED11D53A52}"/>
                </a:ext>
              </a:extLst>
            </p:cNvPr>
            <p:cNvGrpSpPr/>
            <p:nvPr/>
          </p:nvGrpSpPr>
          <p:grpSpPr>
            <a:xfrm>
              <a:off x="4919266" y="2942702"/>
              <a:ext cx="602926" cy="599180"/>
              <a:chOff x="1637662" y="1996038"/>
              <a:chExt cx="205600" cy="204322"/>
            </a:xfrm>
          </p:grpSpPr>
          <p:sp>
            <p:nvSpPr>
              <p:cNvPr id="15" name="Oval 14">
                <a:extLst>
                  <a:ext uri="{FF2B5EF4-FFF2-40B4-BE49-F238E27FC236}">
                    <a16:creationId xmlns:a16="http://schemas.microsoft.com/office/drawing/2014/main" id="{D791624E-B071-42FE-9925-118BB306C575}"/>
                  </a:ext>
                </a:extLst>
              </p:cNvPr>
              <p:cNvSpPr/>
              <p:nvPr/>
            </p:nvSpPr>
            <p:spPr>
              <a:xfrm>
                <a:off x="1639951" y="2003219"/>
                <a:ext cx="197142" cy="197141"/>
              </a:xfrm>
              <a:prstGeom prst="ellipse">
                <a:avLst/>
              </a:prstGeom>
              <a:solidFill>
                <a:srgbClr val="E95526"/>
              </a:solidFill>
              <a:ln w="25400" cap="flat" cmpd="sng" algn="ctr">
                <a:noFill/>
                <a:prstDash val="solid"/>
              </a:ln>
              <a:effectLst/>
            </p:spPr>
            <p:txBody>
              <a:bodyPr rtlCol="0" anchor="ctr"/>
              <a:lstStyle/>
              <a:p>
                <a:pPr algn="ctr" defTabSz="914377">
                  <a:defRPr/>
                </a:pPr>
                <a:endParaRPr lang="en-US" sz="3200" kern="0">
                  <a:solidFill>
                    <a:prstClr val="white"/>
                  </a:solidFill>
                  <a:latin typeface="Georgia"/>
                  <a:cs typeface="Calibri" panose="020F0502020204030204" pitchFamily="34" charset="0"/>
                </a:endParaRPr>
              </a:p>
            </p:txBody>
          </p:sp>
          <p:sp>
            <p:nvSpPr>
              <p:cNvPr id="16" name="TextBox 15">
                <a:extLst>
                  <a:ext uri="{FF2B5EF4-FFF2-40B4-BE49-F238E27FC236}">
                    <a16:creationId xmlns:a16="http://schemas.microsoft.com/office/drawing/2014/main" id="{952AC4E7-598A-4A9C-90D3-AC79A4B22662}"/>
                  </a:ext>
                </a:extLst>
              </p:cNvPr>
              <p:cNvSpPr txBox="1"/>
              <p:nvPr/>
            </p:nvSpPr>
            <p:spPr>
              <a:xfrm>
                <a:off x="1637662" y="1996038"/>
                <a:ext cx="205600" cy="199410"/>
              </a:xfrm>
              <a:prstGeom prst="rect">
                <a:avLst/>
              </a:prstGeom>
              <a:noFill/>
            </p:spPr>
            <p:txBody>
              <a:bodyPr wrap="square" rtlCol="0" anchor="ctr">
                <a:spAutoFit/>
              </a:bodyPr>
              <a:lstStyle/>
              <a:p>
                <a:pPr algn="ctr" defTabSz="914377">
                  <a:defRPr/>
                </a:pPr>
                <a:r>
                  <a:rPr lang="en-US" sz="3200" b="1" dirty="0">
                    <a:solidFill>
                      <a:srgbClr val="FFFFFF"/>
                    </a:solidFill>
                    <a:latin typeface="Calibri" panose="020F0502020204030204" pitchFamily="34" charset="0"/>
                    <a:cs typeface="Calibri" panose="020F0502020204030204" pitchFamily="34" charset="0"/>
                  </a:rPr>
                  <a:t>B</a:t>
                </a:r>
              </a:p>
            </p:txBody>
          </p:sp>
        </p:grpSp>
      </p:grpSp>
      <p:grpSp>
        <p:nvGrpSpPr>
          <p:cNvPr id="17" name="Group 16">
            <a:extLst>
              <a:ext uri="{FF2B5EF4-FFF2-40B4-BE49-F238E27FC236}">
                <a16:creationId xmlns:a16="http://schemas.microsoft.com/office/drawing/2014/main" id="{ED564FA9-A60C-4BBA-AF9C-D30C1229B132}"/>
              </a:ext>
            </a:extLst>
          </p:cNvPr>
          <p:cNvGrpSpPr/>
          <p:nvPr/>
        </p:nvGrpSpPr>
        <p:grpSpPr>
          <a:xfrm>
            <a:off x="4919267" y="4845429"/>
            <a:ext cx="6281264" cy="896975"/>
            <a:chOff x="4919266" y="4845427"/>
            <a:chExt cx="6281264" cy="896975"/>
          </a:xfrm>
        </p:grpSpPr>
        <p:sp>
          <p:nvSpPr>
            <p:cNvPr id="18" name="Rectangle: Rounded Corners 5">
              <a:extLst>
                <a:ext uri="{FF2B5EF4-FFF2-40B4-BE49-F238E27FC236}">
                  <a16:creationId xmlns:a16="http://schemas.microsoft.com/office/drawing/2014/main" id="{B9C28397-48D5-4204-AC56-6A24CD234CB5}"/>
                </a:ext>
              </a:extLst>
            </p:cNvPr>
            <p:cNvSpPr/>
            <p:nvPr/>
          </p:nvSpPr>
          <p:spPr>
            <a:xfrm>
              <a:off x="5318691" y="4845427"/>
              <a:ext cx="5881839" cy="896975"/>
            </a:xfrm>
            <a:prstGeom prst="roundRect">
              <a:avLst>
                <a:gd name="adj" fmla="val 7160"/>
              </a:avLst>
            </a:prstGeom>
            <a:solidFill>
              <a:sysClr val="window" lastClr="FFFFFF">
                <a:lumMod val="95000"/>
              </a:sysClr>
            </a:solidFill>
            <a:ln w="25400" cap="flat" cmpd="sng" algn="ctr">
              <a:noFill/>
              <a:prstDash val="solid"/>
            </a:ln>
            <a:effectLst/>
          </p:spPr>
          <p:txBody>
            <a:bodyPr lIns="288000" rIns="216000" rtlCol="0" anchor="ctr"/>
            <a:lstStyle/>
            <a:p>
              <a:pPr defTabSz="914377">
                <a:defRPr/>
              </a:pPr>
              <a:r>
                <a:rPr lang="en-US" b="1" kern="0" dirty="0">
                  <a:solidFill>
                    <a:srgbClr val="001389"/>
                  </a:solidFill>
                  <a:latin typeface="Georgia" panose="02040502050405020303" pitchFamily="18" charset="0"/>
                  <a:cs typeface="Calibri" panose="020F0502020204030204" pitchFamily="34" charset="0"/>
                </a:rPr>
                <a:t>Glucose message </a:t>
              </a:r>
              <a:r>
                <a:rPr lang="en-US" kern="0" dirty="0">
                  <a:solidFill>
                    <a:srgbClr val="000000"/>
                  </a:solidFill>
                  <a:latin typeface="Georgia" panose="02040502050405020303" pitchFamily="18" charset="0"/>
                  <a:cs typeface="Calibri" panose="020F0502020204030204" pitchFamily="34" charset="0"/>
                </a:rPr>
                <a:t>tells your patients if their glucose is in or out of target range</a:t>
              </a:r>
            </a:p>
          </p:txBody>
        </p:sp>
        <p:grpSp>
          <p:nvGrpSpPr>
            <p:cNvPr id="19" name="Group 18">
              <a:extLst>
                <a:ext uri="{FF2B5EF4-FFF2-40B4-BE49-F238E27FC236}">
                  <a16:creationId xmlns:a16="http://schemas.microsoft.com/office/drawing/2014/main" id="{02DC8878-E03D-4879-A8B1-0B75FA619392}"/>
                </a:ext>
              </a:extLst>
            </p:cNvPr>
            <p:cNvGrpSpPr/>
            <p:nvPr/>
          </p:nvGrpSpPr>
          <p:grpSpPr>
            <a:xfrm>
              <a:off x="4919266" y="4991738"/>
              <a:ext cx="602926" cy="599180"/>
              <a:chOff x="1637662" y="1996038"/>
              <a:chExt cx="205600" cy="204322"/>
            </a:xfrm>
          </p:grpSpPr>
          <p:sp>
            <p:nvSpPr>
              <p:cNvPr id="20" name="Oval 19">
                <a:extLst>
                  <a:ext uri="{FF2B5EF4-FFF2-40B4-BE49-F238E27FC236}">
                    <a16:creationId xmlns:a16="http://schemas.microsoft.com/office/drawing/2014/main" id="{A20E637E-F1D3-47D9-AC3E-AB44AE689FCC}"/>
                  </a:ext>
                </a:extLst>
              </p:cNvPr>
              <p:cNvSpPr/>
              <p:nvPr/>
            </p:nvSpPr>
            <p:spPr>
              <a:xfrm>
                <a:off x="1639951" y="2003219"/>
                <a:ext cx="197142" cy="197141"/>
              </a:xfrm>
              <a:prstGeom prst="ellipse">
                <a:avLst/>
              </a:prstGeom>
              <a:solidFill>
                <a:srgbClr val="E95526"/>
              </a:solidFill>
              <a:ln w="25400" cap="flat" cmpd="sng" algn="ctr">
                <a:noFill/>
                <a:prstDash val="solid"/>
              </a:ln>
              <a:effectLst/>
            </p:spPr>
            <p:txBody>
              <a:bodyPr rtlCol="0" anchor="ctr"/>
              <a:lstStyle/>
              <a:p>
                <a:pPr algn="ctr" defTabSz="914377">
                  <a:defRPr/>
                </a:pPr>
                <a:endParaRPr lang="en-US" sz="3200" kern="0">
                  <a:solidFill>
                    <a:prstClr val="white"/>
                  </a:solidFill>
                  <a:latin typeface="Georgia"/>
                  <a:cs typeface="Calibri" panose="020F0502020204030204" pitchFamily="34" charset="0"/>
                </a:endParaRPr>
              </a:p>
            </p:txBody>
          </p:sp>
          <p:sp>
            <p:nvSpPr>
              <p:cNvPr id="21" name="TextBox 20">
                <a:extLst>
                  <a:ext uri="{FF2B5EF4-FFF2-40B4-BE49-F238E27FC236}">
                    <a16:creationId xmlns:a16="http://schemas.microsoft.com/office/drawing/2014/main" id="{9E96E27E-646A-46DB-8014-6B455FC0D6DF}"/>
                  </a:ext>
                </a:extLst>
              </p:cNvPr>
              <p:cNvSpPr txBox="1"/>
              <p:nvPr/>
            </p:nvSpPr>
            <p:spPr>
              <a:xfrm>
                <a:off x="1637662" y="1996038"/>
                <a:ext cx="205600" cy="199410"/>
              </a:xfrm>
              <a:prstGeom prst="rect">
                <a:avLst/>
              </a:prstGeom>
              <a:noFill/>
            </p:spPr>
            <p:txBody>
              <a:bodyPr wrap="square" rtlCol="0" anchor="ctr">
                <a:spAutoFit/>
              </a:bodyPr>
              <a:lstStyle/>
              <a:p>
                <a:pPr algn="ctr" defTabSz="914377">
                  <a:defRPr/>
                </a:pPr>
                <a:r>
                  <a:rPr lang="en-US" sz="3200" b="1" dirty="0">
                    <a:solidFill>
                      <a:srgbClr val="FFFFFF"/>
                    </a:solidFill>
                    <a:latin typeface="Calibri" panose="020F0502020204030204" pitchFamily="34" charset="0"/>
                    <a:cs typeface="Calibri" panose="020F0502020204030204" pitchFamily="34" charset="0"/>
                  </a:rPr>
                  <a:t>D</a:t>
                </a:r>
              </a:p>
            </p:txBody>
          </p:sp>
        </p:grpSp>
      </p:grpSp>
      <p:grpSp>
        <p:nvGrpSpPr>
          <p:cNvPr id="22" name="Group 21">
            <a:extLst>
              <a:ext uri="{FF2B5EF4-FFF2-40B4-BE49-F238E27FC236}">
                <a16:creationId xmlns:a16="http://schemas.microsoft.com/office/drawing/2014/main" id="{3747B233-96C9-438E-9C07-3692189009E2}"/>
              </a:ext>
            </a:extLst>
          </p:cNvPr>
          <p:cNvGrpSpPr/>
          <p:nvPr/>
        </p:nvGrpSpPr>
        <p:grpSpPr>
          <a:xfrm>
            <a:off x="4919267" y="3820911"/>
            <a:ext cx="6281264" cy="896975"/>
            <a:chOff x="4919266" y="3820910"/>
            <a:chExt cx="6281264" cy="896975"/>
          </a:xfrm>
        </p:grpSpPr>
        <p:sp>
          <p:nvSpPr>
            <p:cNvPr id="23" name="Rectangle: Rounded Corners 5">
              <a:extLst>
                <a:ext uri="{FF2B5EF4-FFF2-40B4-BE49-F238E27FC236}">
                  <a16:creationId xmlns:a16="http://schemas.microsoft.com/office/drawing/2014/main" id="{C95000FB-AD5C-40B4-98E2-8E750E8E7FB9}"/>
                </a:ext>
              </a:extLst>
            </p:cNvPr>
            <p:cNvSpPr/>
            <p:nvPr/>
          </p:nvSpPr>
          <p:spPr>
            <a:xfrm>
              <a:off x="5318691" y="3820910"/>
              <a:ext cx="5881839" cy="896975"/>
            </a:xfrm>
            <a:prstGeom prst="roundRect">
              <a:avLst>
                <a:gd name="adj" fmla="val 7160"/>
              </a:avLst>
            </a:prstGeom>
            <a:solidFill>
              <a:sysClr val="window" lastClr="FFFFFF">
                <a:lumMod val="95000"/>
              </a:sysClr>
            </a:solidFill>
            <a:ln w="25400" cap="flat" cmpd="sng" algn="ctr">
              <a:noFill/>
              <a:prstDash val="solid"/>
            </a:ln>
            <a:effectLst/>
          </p:spPr>
          <p:txBody>
            <a:bodyPr lIns="288000" rIns="216000" rtlCol="0" anchor="ctr"/>
            <a:lstStyle/>
            <a:p>
              <a:pPr defTabSz="914377">
                <a:defRPr/>
              </a:pPr>
              <a:r>
                <a:rPr lang="en-US" b="1" kern="0" dirty="0">
                  <a:solidFill>
                    <a:srgbClr val="001389"/>
                  </a:solidFill>
                  <a:latin typeface="Georgia" panose="02040502050405020303" pitchFamily="18" charset="0"/>
                  <a:cs typeface="Calibri" panose="020F0502020204030204" pitchFamily="34" charset="0"/>
                </a:rPr>
                <a:t>Glucose graph </a:t>
              </a:r>
              <a:r>
                <a:rPr lang="en-US" kern="0" dirty="0">
                  <a:solidFill>
                    <a:srgbClr val="000000"/>
                  </a:solidFill>
                  <a:latin typeface="Georgia" panose="02040502050405020303" pitchFamily="18" charset="0"/>
                  <a:cs typeface="Calibri" panose="020F0502020204030204" pitchFamily="34" charset="0"/>
                </a:rPr>
                <a:t>shows your patients an 8-hour history of their glucose levels</a:t>
              </a:r>
            </a:p>
          </p:txBody>
        </p:sp>
        <p:grpSp>
          <p:nvGrpSpPr>
            <p:cNvPr id="24" name="Group 23">
              <a:extLst>
                <a:ext uri="{FF2B5EF4-FFF2-40B4-BE49-F238E27FC236}">
                  <a16:creationId xmlns:a16="http://schemas.microsoft.com/office/drawing/2014/main" id="{66C0189F-1BF5-4568-B7FE-FD41CC773282}"/>
                </a:ext>
              </a:extLst>
            </p:cNvPr>
            <p:cNvGrpSpPr/>
            <p:nvPr/>
          </p:nvGrpSpPr>
          <p:grpSpPr>
            <a:xfrm>
              <a:off x="4919266" y="3992459"/>
              <a:ext cx="602926" cy="599180"/>
              <a:chOff x="1637662" y="1996038"/>
              <a:chExt cx="205600" cy="204322"/>
            </a:xfrm>
          </p:grpSpPr>
          <p:sp>
            <p:nvSpPr>
              <p:cNvPr id="25" name="Oval 24">
                <a:extLst>
                  <a:ext uri="{FF2B5EF4-FFF2-40B4-BE49-F238E27FC236}">
                    <a16:creationId xmlns:a16="http://schemas.microsoft.com/office/drawing/2014/main" id="{F9C6D0CA-B76C-4E88-A9D4-5E1CE8076E59}"/>
                  </a:ext>
                </a:extLst>
              </p:cNvPr>
              <p:cNvSpPr/>
              <p:nvPr/>
            </p:nvSpPr>
            <p:spPr>
              <a:xfrm>
                <a:off x="1639951" y="2003219"/>
                <a:ext cx="197142" cy="197141"/>
              </a:xfrm>
              <a:prstGeom prst="ellipse">
                <a:avLst/>
              </a:prstGeom>
              <a:solidFill>
                <a:srgbClr val="E95526"/>
              </a:solidFill>
              <a:ln w="25400" cap="flat" cmpd="sng" algn="ctr">
                <a:noFill/>
                <a:prstDash val="solid"/>
              </a:ln>
              <a:effectLst/>
            </p:spPr>
            <p:txBody>
              <a:bodyPr rtlCol="0" anchor="ctr"/>
              <a:lstStyle/>
              <a:p>
                <a:pPr algn="ctr" defTabSz="914377">
                  <a:defRPr/>
                </a:pPr>
                <a:endParaRPr lang="en-US" sz="3200" kern="0">
                  <a:solidFill>
                    <a:prstClr val="white"/>
                  </a:solidFill>
                  <a:latin typeface="Georgia"/>
                  <a:cs typeface="Calibri" panose="020F0502020204030204" pitchFamily="34" charset="0"/>
                </a:endParaRPr>
              </a:p>
            </p:txBody>
          </p:sp>
          <p:sp>
            <p:nvSpPr>
              <p:cNvPr id="26" name="TextBox 25">
                <a:extLst>
                  <a:ext uri="{FF2B5EF4-FFF2-40B4-BE49-F238E27FC236}">
                    <a16:creationId xmlns:a16="http://schemas.microsoft.com/office/drawing/2014/main" id="{581665E8-2E66-4BD9-A012-E42C714E57FC}"/>
                  </a:ext>
                </a:extLst>
              </p:cNvPr>
              <p:cNvSpPr txBox="1"/>
              <p:nvPr/>
            </p:nvSpPr>
            <p:spPr>
              <a:xfrm>
                <a:off x="1637662" y="1996038"/>
                <a:ext cx="205600" cy="199410"/>
              </a:xfrm>
              <a:prstGeom prst="rect">
                <a:avLst/>
              </a:prstGeom>
              <a:noFill/>
            </p:spPr>
            <p:txBody>
              <a:bodyPr wrap="square" rtlCol="0" anchor="ctr">
                <a:spAutoFit/>
              </a:bodyPr>
              <a:lstStyle/>
              <a:p>
                <a:pPr algn="ctr" defTabSz="914377">
                  <a:defRPr/>
                </a:pPr>
                <a:r>
                  <a:rPr lang="en-US" sz="3200" b="1" dirty="0">
                    <a:solidFill>
                      <a:srgbClr val="FFFFFF"/>
                    </a:solidFill>
                    <a:latin typeface="Calibri" panose="020F0502020204030204" pitchFamily="34" charset="0"/>
                    <a:cs typeface="Calibri" panose="020F0502020204030204" pitchFamily="34" charset="0"/>
                  </a:rPr>
                  <a:t>C</a:t>
                </a:r>
              </a:p>
            </p:txBody>
          </p:sp>
        </p:grpSp>
      </p:grpSp>
      <p:grpSp>
        <p:nvGrpSpPr>
          <p:cNvPr id="27" name="Group 26">
            <a:extLst>
              <a:ext uri="{FF2B5EF4-FFF2-40B4-BE49-F238E27FC236}">
                <a16:creationId xmlns:a16="http://schemas.microsoft.com/office/drawing/2014/main" id="{6D0694C7-FD30-4410-9749-155C2E23DE0C}"/>
              </a:ext>
            </a:extLst>
          </p:cNvPr>
          <p:cNvGrpSpPr/>
          <p:nvPr/>
        </p:nvGrpSpPr>
        <p:grpSpPr>
          <a:xfrm>
            <a:off x="818527" y="1907022"/>
            <a:ext cx="1028987" cy="1015929"/>
            <a:chOff x="1241604" y="1324628"/>
            <a:chExt cx="771740" cy="761946"/>
          </a:xfrm>
        </p:grpSpPr>
        <p:sp>
          <p:nvSpPr>
            <p:cNvPr id="28" name="TextBox 27">
              <a:extLst>
                <a:ext uri="{FF2B5EF4-FFF2-40B4-BE49-F238E27FC236}">
                  <a16:creationId xmlns:a16="http://schemas.microsoft.com/office/drawing/2014/main" id="{365C2801-D5BC-4E40-9E4F-956206564F77}"/>
                </a:ext>
              </a:extLst>
            </p:cNvPr>
            <p:cNvSpPr txBox="1"/>
            <p:nvPr/>
          </p:nvSpPr>
          <p:spPr>
            <a:xfrm>
              <a:off x="1241604" y="1324628"/>
              <a:ext cx="589488" cy="321867"/>
            </a:xfrm>
            <a:prstGeom prst="rect">
              <a:avLst/>
            </a:prstGeom>
            <a:noFill/>
          </p:spPr>
          <p:txBody>
            <a:bodyPr wrap="none" rtlCol="0" anchor="ctr">
              <a:spAutoFit/>
            </a:bodyPr>
            <a:lstStyle/>
            <a:p>
              <a:pPr defTabSz="914377">
                <a:lnSpc>
                  <a:spcPts val="1333"/>
                </a:lnSpc>
              </a:pPr>
              <a:r>
                <a:rPr lang="en-US" sz="1333" dirty="0">
                  <a:solidFill>
                    <a:srgbClr val="000000"/>
                  </a:solidFill>
                  <a:latin typeface="Calibri" panose="020F0502020204030204" pitchFamily="34" charset="0"/>
                  <a:cs typeface="Calibri" panose="020F0502020204030204" pitchFamily="34" charset="0"/>
                </a:rPr>
                <a:t>Glucose</a:t>
              </a:r>
              <a:br>
                <a:rPr lang="en-US" sz="1333" dirty="0">
                  <a:solidFill>
                    <a:srgbClr val="000000"/>
                  </a:solidFill>
                  <a:latin typeface="Calibri" panose="020F0502020204030204" pitchFamily="34" charset="0"/>
                  <a:cs typeface="Calibri" panose="020F0502020204030204" pitchFamily="34" charset="0"/>
                </a:rPr>
              </a:br>
              <a:r>
                <a:rPr lang="en-US" sz="1333" dirty="0">
                  <a:solidFill>
                    <a:srgbClr val="000000"/>
                  </a:solidFill>
                  <a:latin typeface="Calibri" panose="020F0502020204030204" pitchFamily="34" charset="0"/>
                  <a:cs typeface="Calibri" panose="020F0502020204030204" pitchFamily="34" charset="0"/>
                </a:rPr>
                <a:t>message</a:t>
              </a:r>
            </a:p>
          </p:txBody>
        </p:sp>
        <p:cxnSp>
          <p:nvCxnSpPr>
            <p:cNvPr id="29" name="Straight Connector 28">
              <a:extLst>
                <a:ext uri="{FF2B5EF4-FFF2-40B4-BE49-F238E27FC236}">
                  <a16:creationId xmlns:a16="http://schemas.microsoft.com/office/drawing/2014/main" id="{96BEE37A-D754-422D-889C-5E6A6E0445B4}"/>
                </a:ext>
              </a:extLst>
            </p:cNvPr>
            <p:cNvCxnSpPr>
              <a:cxnSpLocks/>
            </p:cNvCxnSpPr>
            <p:nvPr/>
          </p:nvCxnSpPr>
          <p:spPr>
            <a:xfrm>
              <a:off x="1728118" y="1669975"/>
              <a:ext cx="139921" cy="210281"/>
            </a:xfrm>
            <a:prstGeom prst="line">
              <a:avLst/>
            </a:prstGeom>
            <a:ln w="41275" cap="rnd">
              <a:solidFill>
                <a:srgbClr val="F57820"/>
              </a:solidFill>
              <a:prstDash val="sysDot"/>
            </a:ln>
          </p:spPr>
          <p:style>
            <a:lnRef idx="1">
              <a:schemeClr val="accent1"/>
            </a:lnRef>
            <a:fillRef idx="0">
              <a:schemeClr val="accent1"/>
            </a:fillRef>
            <a:effectRef idx="0">
              <a:schemeClr val="accent1"/>
            </a:effectRef>
            <a:fontRef idx="minor">
              <a:schemeClr val="tx1"/>
            </a:fontRef>
          </p:style>
        </p:cxnSp>
        <p:grpSp>
          <p:nvGrpSpPr>
            <p:cNvPr id="30" name="Group 29">
              <a:extLst>
                <a:ext uri="{FF2B5EF4-FFF2-40B4-BE49-F238E27FC236}">
                  <a16:creationId xmlns:a16="http://schemas.microsoft.com/office/drawing/2014/main" id="{8A4D38F1-E701-4FB1-9410-3B7DA24DD85B}"/>
                </a:ext>
              </a:extLst>
            </p:cNvPr>
            <p:cNvGrpSpPr/>
            <p:nvPr/>
          </p:nvGrpSpPr>
          <p:grpSpPr>
            <a:xfrm>
              <a:off x="1728118" y="1740326"/>
              <a:ext cx="285226" cy="346248"/>
              <a:chOff x="1325270" y="1740326"/>
              <a:chExt cx="285226" cy="346248"/>
            </a:xfrm>
          </p:grpSpPr>
          <p:sp>
            <p:nvSpPr>
              <p:cNvPr id="31" name="Oval 30">
                <a:extLst>
                  <a:ext uri="{FF2B5EF4-FFF2-40B4-BE49-F238E27FC236}">
                    <a16:creationId xmlns:a16="http://schemas.microsoft.com/office/drawing/2014/main" id="{52B2DA30-45F8-4E23-B5D1-B6857C9A9789}"/>
                  </a:ext>
                </a:extLst>
              </p:cNvPr>
              <p:cNvSpPr/>
              <p:nvPr/>
            </p:nvSpPr>
            <p:spPr>
              <a:xfrm>
                <a:off x="1328445" y="1778466"/>
                <a:ext cx="273492" cy="273492"/>
              </a:xfrm>
              <a:prstGeom prst="ellipse">
                <a:avLst/>
              </a:prstGeom>
              <a:solidFill>
                <a:srgbClr val="F5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a:solidFill>
                    <a:srgbClr val="FFFFFF"/>
                  </a:solidFill>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989F3F85-7AD5-49B8-BE4C-111EDBC8A2C6}"/>
                  </a:ext>
                </a:extLst>
              </p:cNvPr>
              <p:cNvSpPr txBox="1"/>
              <p:nvPr/>
            </p:nvSpPr>
            <p:spPr>
              <a:xfrm>
                <a:off x="1325270" y="1740326"/>
                <a:ext cx="285226" cy="346248"/>
              </a:xfrm>
              <a:prstGeom prst="rect">
                <a:avLst/>
              </a:prstGeom>
              <a:noFill/>
            </p:spPr>
            <p:txBody>
              <a:bodyPr wrap="square" rtlCol="0" anchor="ctr">
                <a:spAutoFit/>
              </a:bodyPr>
              <a:lstStyle/>
              <a:p>
                <a:pPr algn="ctr" defTabSz="914377"/>
                <a:r>
                  <a:rPr lang="en-US" sz="2400" b="1" dirty="0">
                    <a:solidFill>
                      <a:srgbClr val="FFFFFF"/>
                    </a:solidFill>
                    <a:latin typeface="Calibri" panose="020F0502020204030204" pitchFamily="34" charset="0"/>
                    <a:cs typeface="Calibri" panose="020F0502020204030204" pitchFamily="34" charset="0"/>
                  </a:rPr>
                  <a:t>D</a:t>
                </a:r>
              </a:p>
            </p:txBody>
          </p:sp>
        </p:grpSp>
      </p:grpSp>
      <p:grpSp>
        <p:nvGrpSpPr>
          <p:cNvPr id="33" name="Group 32">
            <a:extLst>
              <a:ext uri="{FF2B5EF4-FFF2-40B4-BE49-F238E27FC236}">
                <a16:creationId xmlns:a16="http://schemas.microsoft.com/office/drawing/2014/main" id="{4582B4F3-E268-46D9-A698-D7DFEF8ED76B}"/>
              </a:ext>
            </a:extLst>
          </p:cNvPr>
          <p:cNvGrpSpPr/>
          <p:nvPr/>
        </p:nvGrpSpPr>
        <p:grpSpPr>
          <a:xfrm>
            <a:off x="812617" y="2705059"/>
            <a:ext cx="1439273" cy="571490"/>
            <a:chOff x="1119989" y="1965198"/>
            <a:chExt cx="1079455" cy="428617"/>
          </a:xfrm>
        </p:grpSpPr>
        <p:cxnSp>
          <p:nvCxnSpPr>
            <p:cNvPr id="34" name="Straight Connector 33">
              <a:extLst>
                <a:ext uri="{FF2B5EF4-FFF2-40B4-BE49-F238E27FC236}">
                  <a16:creationId xmlns:a16="http://schemas.microsoft.com/office/drawing/2014/main" id="{61CB59CB-73B2-4729-92A8-4618B43FDF68}"/>
                </a:ext>
              </a:extLst>
            </p:cNvPr>
            <p:cNvCxnSpPr>
              <a:cxnSpLocks/>
            </p:cNvCxnSpPr>
            <p:nvPr/>
          </p:nvCxnSpPr>
          <p:spPr>
            <a:xfrm>
              <a:off x="1634832" y="2166881"/>
              <a:ext cx="505823" cy="0"/>
            </a:xfrm>
            <a:prstGeom prst="line">
              <a:avLst/>
            </a:prstGeom>
            <a:ln w="41275" cap="rnd">
              <a:solidFill>
                <a:srgbClr val="F57820"/>
              </a:solidFill>
              <a:prstDash val="sysDot"/>
            </a:ln>
          </p:spPr>
          <p:style>
            <a:lnRef idx="1">
              <a:schemeClr val="accent1"/>
            </a:lnRef>
            <a:fillRef idx="0">
              <a:schemeClr val="accent1"/>
            </a:fillRef>
            <a:effectRef idx="0">
              <a:schemeClr val="accent1"/>
            </a:effectRef>
            <a:fontRef idx="minor">
              <a:schemeClr val="tx1"/>
            </a:fontRef>
          </p:style>
        </p:cxnSp>
        <p:sp>
          <p:nvSpPr>
            <p:cNvPr id="35" name="TextBox 34">
              <a:extLst>
                <a:ext uri="{FF2B5EF4-FFF2-40B4-BE49-F238E27FC236}">
                  <a16:creationId xmlns:a16="http://schemas.microsoft.com/office/drawing/2014/main" id="{5D337372-A9D7-4E5A-B9E1-C1CFFA81D871}"/>
                </a:ext>
              </a:extLst>
            </p:cNvPr>
            <p:cNvSpPr txBox="1"/>
            <p:nvPr/>
          </p:nvSpPr>
          <p:spPr>
            <a:xfrm>
              <a:off x="1119989" y="2071948"/>
              <a:ext cx="534762" cy="321867"/>
            </a:xfrm>
            <a:prstGeom prst="rect">
              <a:avLst/>
            </a:prstGeom>
            <a:noFill/>
          </p:spPr>
          <p:txBody>
            <a:bodyPr wrap="none" rtlCol="0" anchor="ctr">
              <a:spAutoFit/>
            </a:bodyPr>
            <a:lstStyle/>
            <a:p>
              <a:pPr defTabSz="914377">
                <a:lnSpc>
                  <a:spcPts val="1333"/>
                </a:lnSpc>
              </a:pPr>
              <a:r>
                <a:rPr lang="en-US" sz="1333" dirty="0">
                  <a:solidFill>
                    <a:srgbClr val="000000"/>
                  </a:solidFill>
                  <a:latin typeface="Calibri" panose="020F0502020204030204" pitchFamily="34" charset="0"/>
                  <a:cs typeface="Calibri" panose="020F0502020204030204" pitchFamily="34" charset="0"/>
                </a:rPr>
                <a:t>Current</a:t>
              </a:r>
              <a:br>
                <a:rPr lang="en-US" sz="1333" dirty="0">
                  <a:solidFill>
                    <a:srgbClr val="000000"/>
                  </a:solidFill>
                  <a:latin typeface="Calibri" panose="020F0502020204030204" pitchFamily="34" charset="0"/>
                  <a:cs typeface="Calibri" panose="020F0502020204030204" pitchFamily="34" charset="0"/>
                </a:rPr>
              </a:br>
              <a:r>
                <a:rPr lang="en-US" sz="1333" dirty="0">
                  <a:solidFill>
                    <a:srgbClr val="000000"/>
                  </a:solidFill>
                  <a:latin typeface="Calibri" panose="020F0502020204030204" pitchFamily="34" charset="0"/>
                  <a:cs typeface="Calibri" panose="020F0502020204030204" pitchFamily="34" charset="0"/>
                </a:rPr>
                <a:t>glucose</a:t>
              </a:r>
            </a:p>
          </p:txBody>
        </p:sp>
        <p:grpSp>
          <p:nvGrpSpPr>
            <p:cNvPr id="36" name="Group 35">
              <a:extLst>
                <a:ext uri="{FF2B5EF4-FFF2-40B4-BE49-F238E27FC236}">
                  <a16:creationId xmlns:a16="http://schemas.microsoft.com/office/drawing/2014/main" id="{E06B7670-23E4-473A-B594-6676C4F6395A}"/>
                </a:ext>
              </a:extLst>
            </p:cNvPr>
            <p:cNvGrpSpPr/>
            <p:nvPr/>
          </p:nvGrpSpPr>
          <p:grpSpPr>
            <a:xfrm>
              <a:off x="1914218" y="1965198"/>
              <a:ext cx="285226" cy="346248"/>
              <a:chOff x="1511370" y="1965198"/>
              <a:chExt cx="285226" cy="346248"/>
            </a:xfrm>
          </p:grpSpPr>
          <p:sp>
            <p:nvSpPr>
              <p:cNvPr id="37" name="Oval 36">
                <a:extLst>
                  <a:ext uri="{FF2B5EF4-FFF2-40B4-BE49-F238E27FC236}">
                    <a16:creationId xmlns:a16="http://schemas.microsoft.com/office/drawing/2014/main" id="{3AC2FE21-B53A-468B-B275-1883BD32FE20}"/>
                  </a:ext>
                </a:extLst>
              </p:cNvPr>
              <p:cNvSpPr/>
              <p:nvPr/>
            </p:nvSpPr>
            <p:spPr>
              <a:xfrm>
                <a:off x="1521269" y="2030135"/>
                <a:ext cx="273492" cy="273492"/>
              </a:xfrm>
              <a:prstGeom prst="ellipse">
                <a:avLst/>
              </a:prstGeom>
              <a:solidFill>
                <a:srgbClr val="F5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a:solidFill>
                    <a:srgbClr val="FFFFFF"/>
                  </a:solidFill>
                  <a:latin typeface="Calibri" panose="020F0502020204030204" pitchFamily="34" charset="0"/>
                  <a:cs typeface="Calibri" panose="020F0502020204030204" pitchFamily="34" charset="0"/>
                </a:endParaRPr>
              </a:p>
            </p:txBody>
          </p:sp>
          <p:sp>
            <p:nvSpPr>
              <p:cNvPr id="38" name="TextBox 37">
                <a:extLst>
                  <a:ext uri="{FF2B5EF4-FFF2-40B4-BE49-F238E27FC236}">
                    <a16:creationId xmlns:a16="http://schemas.microsoft.com/office/drawing/2014/main" id="{38D95FB2-3171-4734-A7AB-47E500C79E81}"/>
                  </a:ext>
                </a:extLst>
              </p:cNvPr>
              <p:cNvSpPr txBox="1"/>
              <p:nvPr/>
            </p:nvSpPr>
            <p:spPr>
              <a:xfrm>
                <a:off x="1511370" y="1965198"/>
                <a:ext cx="285226" cy="346248"/>
              </a:xfrm>
              <a:prstGeom prst="rect">
                <a:avLst/>
              </a:prstGeom>
              <a:noFill/>
            </p:spPr>
            <p:txBody>
              <a:bodyPr wrap="square" rtlCol="0" anchor="ctr">
                <a:spAutoFit/>
              </a:bodyPr>
              <a:lstStyle/>
              <a:p>
                <a:pPr algn="ctr" defTabSz="914377"/>
                <a:r>
                  <a:rPr lang="en-US" sz="2400" b="1" dirty="0">
                    <a:solidFill>
                      <a:srgbClr val="FFFFFF"/>
                    </a:solidFill>
                    <a:latin typeface="Calibri" panose="020F0502020204030204" pitchFamily="34" charset="0"/>
                    <a:cs typeface="Calibri" panose="020F0502020204030204" pitchFamily="34" charset="0"/>
                  </a:rPr>
                  <a:t>A</a:t>
                </a:r>
              </a:p>
            </p:txBody>
          </p:sp>
        </p:grpSp>
      </p:grpSp>
      <p:grpSp>
        <p:nvGrpSpPr>
          <p:cNvPr id="39" name="Group 38">
            <a:extLst>
              <a:ext uri="{FF2B5EF4-FFF2-40B4-BE49-F238E27FC236}">
                <a16:creationId xmlns:a16="http://schemas.microsoft.com/office/drawing/2014/main" id="{79973809-763D-4B96-B48A-7B9DFD71F359}"/>
              </a:ext>
            </a:extLst>
          </p:cNvPr>
          <p:cNvGrpSpPr/>
          <p:nvPr/>
        </p:nvGrpSpPr>
        <p:grpSpPr>
          <a:xfrm>
            <a:off x="2970764" y="2096963"/>
            <a:ext cx="1606643" cy="1063377"/>
            <a:chOff x="2900087" y="1317272"/>
            <a:chExt cx="1204982" cy="797532"/>
          </a:xfrm>
        </p:grpSpPr>
        <p:cxnSp>
          <p:nvCxnSpPr>
            <p:cNvPr id="40" name="Straight Connector 39">
              <a:extLst>
                <a:ext uri="{FF2B5EF4-FFF2-40B4-BE49-F238E27FC236}">
                  <a16:creationId xmlns:a16="http://schemas.microsoft.com/office/drawing/2014/main" id="{99DC1CDF-53BC-4163-BD44-4DD07199C044}"/>
                </a:ext>
              </a:extLst>
            </p:cNvPr>
            <p:cNvCxnSpPr>
              <a:cxnSpLocks/>
            </p:cNvCxnSpPr>
            <p:nvPr/>
          </p:nvCxnSpPr>
          <p:spPr>
            <a:xfrm flipV="1">
              <a:off x="3053517" y="1589149"/>
              <a:ext cx="307656" cy="341987"/>
            </a:xfrm>
            <a:prstGeom prst="line">
              <a:avLst/>
            </a:prstGeom>
            <a:ln w="41275" cap="rnd">
              <a:solidFill>
                <a:srgbClr val="F57820"/>
              </a:solidFill>
              <a:prstDash val="sysDot"/>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2DA186AB-76BF-4644-928C-AAF1352CCC38}"/>
                </a:ext>
              </a:extLst>
            </p:cNvPr>
            <p:cNvSpPr txBox="1"/>
            <p:nvPr/>
          </p:nvSpPr>
          <p:spPr>
            <a:xfrm>
              <a:off x="3298999" y="1317272"/>
              <a:ext cx="806070" cy="321867"/>
            </a:xfrm>
            <a:prstGeom prst="rect">
              <a:avLst/>
            </a:prstGeom>
            <a:noFill/>
          </p:spPr>
          <p:txBody>
            <a:bodyPr wrap="square" rtlCol="0" anchor="ctr">
              <a:spAutoFit/>
            </a:bodyPr>
            <a:lstStyle/>
            <a:p>
              <a:pPr defTabSz="914377">
                <a:lnSpc>
                  <a:spcPts val="1333"/>
                </a:lnSpc>
              </a:pPr>
              <a:r>
                <a:rPr lang="en-US" sz="1333" dirty="0">
                  <a:solidFill>
                    <a:srgbClr val="000000"/>
                  </a:solidFill>
                  <a:latin typeface="Calibri" panose="020F0502020204030204" pitchFamily="34" charset="0"/>
                  <a:cs typeface="Calibri" panose="020F0502020204030204" pitchFamily="34" charset="0"/>
                </a:rPr>
                <a:t>Glucose</a:t>
              </a:r>
              <a:br>
                <a:rPr lang="en-US" sz="1333" dirty="0">
                  <a:solidFill>
                    <a:srgbClr val="000000"/>
                  </a:solidFill>
                  <a:latin typeface="Calibri" panose="020F0502020204030204" pitchFamily="34" charset="0"/>
                  <a:cs typeface="Calibri" panose="020F0502020204030204" pitchFamily="34" charset="0"/>
                </a:rPr>
              </a:br>
              <a:r>
                <a:rPr lang="en-US" sz="1333" dirty="0">
                  <a:solidFill>
                    <a:srgbClr val="000000"/>
                  </a:solidFill>
                  <a:latin typeface="Calibri" panose="020F0502020204030204" pitchFamily="34" charset="0"/>
                  <a:cs typeface="Calibri" panose="020F0502020204030204" pitchFamily="34" charset="0"/>
                </a:rPr>
                <a:t>trend arrow</a:t>
              </a:r>
            </a:p>
          </p:txBody>
        </p:sp>
        <p:grpSp>
          <p:nvGrpSpPr>
            <p:cNvPr id="42" name="Group 41">
              <a:extLst>
                <a:ext uri="{FF2B5EF4-FFF2-40B4-BE49-F238E27FC236}">
                  <a16:creationId xmlns:a16="http://schemas.microsoft.com/office/drawing/2014/main" id="{C1450458-166C-4A17-ABE9-E6F5F4285635}"/>
                </a:ext>
              </a:extLst>
            </p:cNvPr>
            <p:cNvGrpSpPr/>
            <p:nvPr/>
          </p:nvGrpSpPr>
          <p:grpSpPr>
            <a:xfrm>
              <a:off x="2900087" y="1768556"/>
              <a:ext cx="285226" cy="346248"/>
              <a:chOff x="2520284" y="1981427"/>
              <a:chExt cx="285226" cy="346248"/>
            </a:xfrm>
          </p:grpSpPr>
          <p:sp>
            <p:nvSpPr>
              <p:cNvPr id="43" name="Oval 42">
                <a:extLst>
                  <a:ext uri="{FF2B5EF4-FFF2-40B4-BE49-F238E27FC236}">
                    <a16:creationId xmlns:a16="http://schemas.microsoft.com/office/drawing/2014/main" id="{0F215629-A2C3-4349-BB93-40EFE22C977B}"/>
                  </a:ext>
                </a:extLst>
              </p:cNvPr>
              <p:cNvSpPr/>
              <p:nvPr/>
            </p:nvSpPr>
            <p:spPr>
              <a:xfrm>
                <a:off x="2528071" y="2030135"/>
                <a:ext cx="273492" cy="273492"/>
              </a:xfrm>
              <a:prstGeom prst="ellipse">
                <a:avLst/>
              </a:prstGeom>
              <a:solidFill>
                <a:srgbClr val="F5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a:solidFill>
                    <a:srgbClr val="FFFFFF"/>
                  </a:solidFill>
                  <a:latin typeface="Calibri" panose="020F0502020204030204" pitchFamily="34" charset="0"/>
                  <a:cs typeface="Calibri" panose="020F0502020204030204" pitchFamily="34" charset="0"/>
                </a:endParaRPr>
              </a:p>
            </p:txBody>
          </p:sp>
          <p:sp>
            <p:nvSpPr>
              <p:cNvPr id="44" name="TextBox 43">
                <a:extLst>
                  <a:ext uri="{FF2B5EF4-FFF2-40B4-BE49-F238E27FC236}">
                    <a16:creationId xmlns:a16="http://schemas.microsoft.com/office/drawing/2014/main" id="{A3CB5211-40C3-4FD1-A715-E5EF7CFC14F9}"/>
                  </a:ext>
                </a:extLst>
              </p:cNvPr>
              <p:cNvSpPr txBox="1"/>
              <p:nvPr/>
            </p:nvSpPr>
            <p:spPr>
              <a:xfrm>
                <a:off x="2520284" y="1981427"/>
                <a:ext cx="285226" cy="346248"/>
              </a:xfrm>
              <a:prstGeom prst="rect">
                <a:avLst/>
              </a:prstGeom>
              <a:noFill/>
            </p:spPr>
            <p:txBody>
              <a:bodyPr wrap="square" rtlCol="0" anchor="ctr">
                <a:spAutoFit/>
              </a:bodyPr>
              <a:lstStyle/>
              <a:p>
                <a:pPr algn="ctr" defTabSz="914377"/>
                <a:r>
                  <a:rPr lang="en-US" sz="2400" b="1" dirty="0">
                    <a:solidFill>
                      <a:srgbClr val="FFFFFF"/>
                    </a:solidFill>
                    <a:latin typeface="Calibri" panose="020F0502020204030204" pitchFamily="34" charset="0"/>
                    <a:cs typeface="Calibri" panose="020F0502020204030204" pitchFamily="34" charset="0"/>
                  </a:rPr>
                  <a:t>B</a:t>
                </a:r>
              </a:p>
            </p:txBody>
          </p:sp>
        </p:grpSp>
      </p:grpSp>
      <p:grpSp>
        <p:nvGrpSpPr>
          <p:cNvPr id="45" name="Group 44">
            <a:extLst>
              <a:ext uri="{FF2B5EF4-FFF2-40B4-BE49-F238E27FC236}">
                <a16:creationId xmlns:a16="http://schemas.microsoft.com/office/drawing/2014/main" id="{90B27D23-1DE4-4D87-B21E-42C6326CC7AF}"/>
              </a:ext>
            </a:extLst>
          </p:cNvPr>
          <p:cNvGrpSpPr/>
          <p:nvPr/>
        </p:nvGrpSpPr>
        <p:grpSpPr>
          <a:xfrm>
            <a:off x="805819" y="4180759"/>
            <a:ext cx="1133891" cy="863833"/>
            <a:chOff x="1473645" y="2587612"/>
            <a:chExt cx="850418" cy="647874"/>
          </a:xfrm>
        </p:grpSpPr>
        <p:cxnSp>
          <p:nvCxnSpPr>
            <p:cNvPr id="46" name="Straight Connector 45">
              <a:extLst>
                <a:ext uri="{FF2B5EF4-FFF2-40B4-BE49-F238E27FC236}">
                  <a16:creationId xmlns:a16="http://schemas.microsoft.com/office/drawing/2014/main" id="{9CC23F26-9526-4FBA-9C66-A03DF7A5728B}"/>
                </a:ext>
              </a:extLst>
            </p:cNvPr>
            <p:cNvCxnSpPr>
              <a:cxnSpLocks/>
            </p:cNvCxnSpPr>
            <p:nvPr/>
          </p:nvCxnSpPr>
          <p:spPr>
            <a:xfrm flipV="1">
              <a:off x="1969690" y="2760737"/>
              <a:ext cx="197258" cy="184667"/>
            </a:xfrm>
            <a:prstGeom prst="line">
              <a:avLst/>
            </a:prstGeom>
            <a:ln w="41275" cap="rnd">
              <a:solidFill>
                <a:srgbClr val="F57820"/>
              </a:solidFill>
              <a:prstDash val="sysDot"/>
            </a:ln>
          </p:spPr>
          <p:style>
            <a:lnRef idx="1">
              <a:schemeClr val="accent1"/>
            </a:lnRef>
            <a:fillRef idx="0">
              <a:schemeClr val="accent1"/>
            </a:fillRef>
            <a:effectRef idx="0">
              <a:schemeClr val="accent1"/>
            </a:effectRef>
            <a:fontRef idx="minor">
              <a:schemeClr val="tx1"/>
            </a:fontRef>
          </p:style>
        </p:cxnSp>
        <p:sp>
          <p:nvSpPr>
            <p:cNvPr id="47" name="TextBox 46">
              <a:extLst>
                <a:ext uri="{FF2B5EF4-FFF2-40B4-BE49-F238E27FC236}">
                  <a16:creationId xmlns:a16="http://schemas.microsoft.com/office/drawing/2014/main" id="{91A208A8-691B-4DA3-9430-C1CE687226D9}"/>
                </a:ext>
              </a:extLst>
            </p:cNvPr>
            <p:cNvSpPr txBox="1"/>
            <p:nvPr/>
          </p:nvSpPr>
          <p:spPr>
            <a:xfrm>
              <a:off x="1473645" y="2913619"/>
              <a:ext cx="607423" cy="321867"/>
            </a:xfrm>
            <a:prstGeom prst="rect">
              <a:avLst/>
            </a:prstGeom>
            <a:noFill/>
          </p:spPr>
          <p:txBody>
            <a:bodyPr wrap="square" rtlCol="0" anchor="ctr">
              <a:spAutoFit/>
            </a:bodyPr>
            <a:lstStyle/>
            <a:p>
              <a:pPr defTabSz="914377">
                <a:lnSpc>
                  <a:spcPts val="1333"/>
                </a:lnSpc>
              </a:pPr>
              <a:r>
                <a:rPr lang="en-US" sz="1333" dirty="0">
                  <a:solidFill>
                    <a:srgbClr val="000000"/>
                  </a:solidFill>
                  <a:latin typeface="Calibri" panose="020F0502020204030204" pitchFamily="34" charset="0"/>
                  <a:cs typeface="Calibri" panose="020F0502020204030204" pitchFamily="34" charset="0"/>
                </a:rPr>
                <a:t>Glucose</a:t>
              </a:r>
              <a:br>
                <a:rPr lang="en-US" sz="1333" dirty="0">
                  <a:solidFill>
                    <a:srgbClr val="000000"/>
                  </a:solidFill>
                  <a:latin typeface="Calibri" panose="020F0502020204030204" pitchFamily="34" charset="0"/>
                  <a:cs typeface="Calibri" panose="020F0502020204030204" pitchFamily="34" charset="0"/>
                </a:rPr>
              </a:br>
              <a:r>
                <a:rPr lang="en-US" sz="1333" dirty="0">
                  <a:solidFill>
                    <a:srgbClr val="000000"/>
                  </a:solidFill>
                  <a:latin typeface="Calibri" panose="020F0502020204030204" pitchFamily="34" charset="0"/>
                  <a:cs typeface="Calibri" panose="020F0502020204030204" pitchFamily="34" charset="0"/>
                </a:rPr>
                <a:t>graph</a:t>
              </a:r>
            </a:p>
          </p:txBody>
        </p:sp>
        <p:grpSp>
          <p:nvGrpSpPr>
            <p:cNvPr id="48" name="Group 47">
              <a:extLst>
                <a:ext uri="{FF2B5EF4-FFF2-40B4-BE49-F238E27FC236}">
                  <a16:creationId xmlns:a16="http://schemas.microsoft.com/office/drawing/2014/main" id="{153C2CB1-CC43-4221-B9C0-663E04CDDE25}"/>
                </a:ext>
              </a:extLst>
            </p:cNvPr>
            <p:cNvGrpSpPr/>
            <p:nvPr/>
          </p:nvGrpSpPr>
          <p:grpSpPr>
            <a:xfrm>
              <a:off x="2028497" y="2587612"/>
              <a:ext cx="295566" cy="346248"/>
              <a:chOff x="1625649" y="2587612"/>
              <a:chExt cx="295566" cy="346248"/>
            </a:xfrm>
          </p:grpSpPr>
          <p:sp>
            <p:nvSpPr>
              <p:cNvPr id="49" name="Oval 48">
                <a:extLst>
                  <a:ext uri="{FF2B5EF4-FFF2-40B4-BE49-F238E27FC236}">
                    <a16:creationId xmlns:a16="http://schemas.microsoft.com/office/drawing/2014/main" id="{CCC03365-F972-4A41-844F-310140102D47}"/>
                  </a:ext>
                </a:extLst>
              </p:cNvPr>
              <p:cNvSpPr/>
              <p:nvPr/>
            </p:nvSpPr>
            <p:spPr>
              <a:xfrm>
                <a:off x="1647723" y="2625754"/>
                <a:ext cx="273492" cy="273492"/>
              </a:xfrm>
              <a:prstGeom prst="ellipse">
                <a:avLst/>
              </a:prstGeom>
              <a:solidFill>
                <a:srgbClr val="F5782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7"/>
                <a:endParaRPr lang="en-US" sz="2400">
                  <a:solidFill>
                    <a:srgbClr val="FFFFFF"/>
                  </a:solidFill>
                  <a:latin typeface="Calibri" panose="020F0502020204030204" pitchFamily="34" charset="0"/>
                  <a:cs typeface="Calibri" panose="020F0502020204030204" pitchFamily="34" charset="0"/>
                </a:endParaRPr>
              </a:p>
            </p:txBody>
          </p:sp>
          <p:sp>
            <p:nvSpPr>
              <p:cNvPr id="50" name="TextBox 49">
                <a:extLst>
                  <a:ext uri="{FF2B5EF4-FFF2-40B4-BE49-F238E27FC236}">
                    <a16:creationId xmlns:a16="http://schemas.microsoft.com/office/drawing/2014/main" id="{93AAD6E9-1ADE-458C-B933-9C9CE0EBEE70}"/>
                  </a:ext>
                </a:extLst>
              </p:cNvPr>
              <p:cNvSpPr txBox="1"/>
              <p:nvPr/>
            </p:nvSpPr>
            <p:spPr>
              <a:xfrm>
                <a:off x="1625649" y="2587612"/>
                <a:ext cx="285226" cy="346248"/>
              </a:xfrm>
              <a:prstGeom prst="rect">
                <a:avLst/>
              </a:prstGeom>
              <a:noFill/>
            </p:spPr>
            <p:txBody>
              <a:bodyPr wrap="square" rtlCol="0" anchor="ctr">
                <a:spAutoFit/>
              </a:bodyPr>
              <a:lstStyle/>
              <a:p>
                <a:pPr algn="ctr" defTabSz="914377"/>
                <a:r>
                  <a:rPr lang="en-US" sz="2400" b="1" dirty="0">
                    <a:solidFill>
                      <a:srgbClr val="FFFFFF"/>
                    </a:solidFill>
                    <a:latin typeface="Calibri" panose="020F0502020204030204" pitchFamily="34" charset="0"/>
                    <a:cs typeface="Calibri" panose="020F0502020204030204" pitchFamily="34" charset="0"/>
                  </a:rPr>
                  <a:t>C</a:t>
                </a:r>
              </a:p>
            </p:txBody>
          </p:sp>
        </p:grpSp>
      </p:grpSp>
    </p:spTree>
    <p:extLst>
      <p:ext uri="{BB962C8B-B14F-4D97-AF65-F5344CB8AC3E}">
        <p14:creationId xmlns:p14="http://schemas.microsoft.com/office/powerpoint/2010/main" val="39095631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right)">
                                      <p:cBhvr>
                                        <p:cTn id="7" dur="500"/>
                                        <p:tgtEl>
                                          <p:spTgt spid="33"/>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par>
                          <p:cTn id="11" fill="hold">
                            <p:stCondLst>
                              <p:cond delay="500"/>
                            </p:stCondLst>
                            <p:childTnLst>
                              <p:par>
                                <p:cTn id="12" presetID="22" presetClass="entr" presetSubtype="4" fill="hold" nodeType="afterEffect">
                                  <p:stCondLst>
                                    <p:cond delay="0"/>
                                  </p:stCondLst>
                                  <p:childTnLst>
                                    <p:set>
                                      <p:cBhvr>
                                        <p:cTn id="13" dur="1" fill="hold">
                                          <p:stCondLst>
                                            <p:cond delay="0"/>
                                          </p:stCondLst>
                                        </p:cTn>
                                        <p:tgtEl>
                                          <p:spTgt spid="39"/>
                                        </p:tgtEl>
                                        <p:attrNameLst>
                                          <p:attrName>style.visibility</p:attrName>
                                        </p:attrNameLst>
                                      </p:cBhvr>
                                      <p:to>
                                        <p:strVal val="visible"/>
                                      </p:to>
                                    </p:set>
                                    <p:animEffect transition="in" filter="wipe(down)">
                                      <p:cBhvr>
                                        <p:cTn id="14" dur="500"/>
                                        <p:tgtEl>
                                          <p:spTgt spid="39"/>
                                        </p:tgtEl>
                                      </p:cBhvr>
                                    </p:animEffect>
                                  </p:childTnLst>
                                </p:cTn>
                              </p:par>
                              <p:par>
                                <p:cTn id="15" presetID="10" presetClass="entr" presetSubtype="0" fill="hold"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500"/>
                                        <p:tgtEl>
                                          <p:spTgt spid="12"/>
                                        </p:tgtEl>
                                      </p:cBhvr>
                                    </p:animEffect>
                                  </p:childTnLst>
                                </p:cTn>
                              </p:par>
                            </p:childTnLst>
                          </p:cTn>
                        </p:par>
                        <p:par>
                          <p:cTn id="18" fill="hold">
                            <p:stCondLst>
                              <p:cond delay="1000"/>
                            </p:stCondLst>
                            <p:childTnLst>
                              <p:par>
                                <p:cTn id="19" presetID="22" presetClass="entr" presetSubtype="2" fill="hold" nodeType="afterEffect">
                                  <p:stCondLst>
                                    <p:cond delay="0"/>
                                  </p:stCondLst>
                                  <p:childTnLst>
                                    <p:set>
                                      <p:cBhvr>
                                        <p:cTn id="20" dur="1" fill="hold">
                                          <p:stCondLst>
                                            <p:cond delay="0"/>
                                          </p:stCondLst>
                                        </p:cTn>
                                        <p:tgtEl>
                                          <p:spTgt spid="45"/>
                                        </p:tgtEl>
                                        <p:attrNameLst>
                                          <p:attrName>style.visibility</p:attrName>
                                        </p:attrNameLst>
                                      </p:cBhvr>
                                      <p:to>
                                        <p:strVal val="visible"/>
                                      </p:to>
                                    </p:set>
                                    <p:animEffect transition="in" filter="wipe(right)">
                                      <p:cBhvr>
                                        <p:cTn id="21" dur="500"/>
                                        <p:tgtEl>
                                          <p:spTgt spid="45"/>
                                        </p:tgtEl>
                                      </p:cBhvr>
                                    </p:animEffect>
                                  </p:childTnLst>
                                </p:cTn>
                              </p:par>
                              <p:par>
                                <p:cTn id="22" presetID="10" presetClass="entr" presetSubtype="0" fill="hold" nodeType="withEffect">
                                  <p:stCondLst>
                                    <p:cond delay="0"/>
                                  </p:stCondLst>
                                  <p:childTnLst>
                                    <p:set>
                                      <p:cBhvr>
                                        <p:cTn id="23" dur="1" fill="hold">
                                          <p:stCondLst>
                                            <p:cond delay="0"/>
                                          </p:stCondLst>
                                        </p:cTn>
                                        <p:tgtEl>
                                          <p:spTgt spid="22"/>
                                        </p:tgtEl>
                                        <p:attrNameLst>
                                          <p:attrName>style.visibility</p:attrName>
                                        </p:attrNameLst>
                                      </p:cBhvr>
                                      <p:to>
                                        <p:strVal val="visible"/>
                                      </p:to>
                                    </p:set>
                                    <p:animEffect transition="in" filter="fade">
                                      <p:cBhvr>
                                        <p:cTn id="24" dur="500"/>
                                        <p:tgtEl>
                                          <p:spTgt spid="22"/>
                                        </p:tgtEl>
                                      </p:cBhvr>
                                    </p:animEffect>
                                  </p:childTnLst>
                                </p:cTn>
                              </p:par>
                            </p:childTnLst>
                          </p:cTn>
                        </p:par>
                        <p:par>
                          <p:cTn id="25" fill="hold">
                            <p:stCondLst>
                              <p:cond delay="1500"/>
                            </p:stCondLst>
                            <p:childTnLst>
                              <p:par>
                                <p:cTn id="26" presetID="22" presetClass="entr" presetSubtype="2" fill="hold" nodeType="afterEffect">
                                  <p:stCondLst>
                                    <p:cond delay="0"/>
                                  </p:stCondLst>
                                  <p:childTnLst>
                                    <p:set>
                                      <p:cBhvr>
                                        <p:cTn id="27" dur="1" fill="hold">
                                          <p:stCondLst>
                                            <p:cond delay="0"/>
                                          </p:stCondLst>
                                        </p:cTn>
                                        <p:tgtEl>
                                          <p:spTgt spid="27"/>
                                        </p:tgtEl>
                                        <p:attrNameLst>
                                          <p:attrName>style.visibility</p:attrName>
                                        </p:attrNameLst>
                                      </p:cBhvr>
                                      <p:to>
                                        <p:strVal val="visible"/>
                                      </p:to>
                                    </p:set>
                                    <p:animEffect transition="in" filter="wipe(right)">
                                      <p:cBhvr>
                                        <p:cTn id="28" dur="500"/>
                                        <p:tgtEl>
                                          <p:spTgt spid="27"/>
                                        </p:tgtEl>
                                      </p:cBhvr>
                                    </p:animEffect>
                                  </p:childTnLst>
                                </p:cTn>
                              </p:par>
                              <p:par>
                                <p:cTn id="29" presetID="10" presetClass="entr" presetSubtype="0" fill="hold" nodeType="withEffect">
                                  <p:stCondLst>
                                    <p:cond delay="0"/>
                                  </p:stCondLst>
                                  <p:childTnLst>
                                    <p:set>
                                      <p:cBhvr>
                                        <p:cTn id="30" dur="1" fill="hold">
                                          <p:stCondLst>
                                            <p:cond delay="0"/>
                                          </p:stCondLst>
                                        </p:cTn>
                                        <p:tgtEl>
                                          <p:spTgt spid="17"/>
                                        </p:tgtEl>
                                        <p:attrNameLst>
                                          <p:attrName>style.visibility</p:attrName>
                                        </p:attrNameLst>
                                      </p:cBhvr>
                                      <p:to>
                                        <p:strVal val="visible"/>
                                      </p:to>
                                    </p:set>
                                    <p:animEffect transition="in" filter="fade">
                                      <p:cBhvr>
                                        <p:cTn id="31"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Reviewing Glucose Data Directly from Mobile Devices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14" name="Rectangle: Rounded Corners 57">
            <a:extLst>
              <a:ext uri="{FF2B5EF4-FFF2-40B4-BE49-F238E27FC236}">
                <a16:creationId xmlns:a16="http://schemas.microsoft.com/office/drawing/2014/main" id="{7D76BB05-17F6-456C-8445-FFC998F72825}"/>
              </a:ext>
            </a:extLst>
          </p:cNvPr>
          <p:cNvSpPr/>
          <p:nvPr/>
        </p:nvSpPr>
        <p:spPr>
          <a:xfrm>
            <a:off x="4463048" y="1177655"/>
            <a:ext cx="6641294" cy="4530678"/>
          </a:xfrm>
          <a:prstGeom prst="roundRect">
            <a:avLst>
              <a:gd name="adj" fmla="val 8887"/>
            </a:avLst>
          </a:prstGeom>
          <a:solidFill>
            <a:schemeClr val="bg2"/>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82563"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0000"/>
                </a:solidFill>
                <a:effectLst/>
                <a:uLnTx/>
                <a:uFillTx/>
                <a:latin typeface="Calibri"/>
                <a:ea typeface="+mn-ea"/>
                <a:cs typeface="+mn-cs"/>
              </a:rPr>
              <a:t>Reviewing Glucose Data Without a Printed Report: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srgbClr val="000000"/>
              </a:solidFill>
              <a:effectLst/>
              <a:uLnTx/>
              <a:uFillTx/>
              <a:latin typeface="Calibri"/>
              <a:ea typeface="+mn-ea"/>
              <a:cs typeface="+mn-cs"/>
            </a:endParaRPr>
          </a:p>
          <a:p>
            <a:pPr marL="182563"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In the absence of an AGP report, glucose data can be reviewed directly from a patient’s sensor-based device or associated smartphone application.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1" i="0" u="none" strike="noStrike" kern="1200" cap="none" spc="0" normalizeH="0" baseline="0" noProof="0" dirty="0">
              <a:ln>
                <a:noFill/>
              </a:ln>
              <a:solidFill>
                <a:srgbClr val="000000"/>
              </a:solidFill>
              <a:effectLst/>
              <a:uLnTx/>
              <a:uFillTx/>
              <a:latin typeface="Calibri"/>
              <a:ea typeface="+mn-ea"/>
              <a:cs typeface="+mn-cs"/>
            </a:endParaRPr>
          </a:p>
          <a:p>
            <a:pPr marL="182563" marR="0" lvl="0" indent="0" algn="l" defTabSz="914400" rtl="0" eaLnBrk="1" fontAlgn="auto" latinLnBrk="0" hangingPunct="1">
              <a:lnSpc>
                <a:spcPct val="100000"/>
              </a:lnSpc>
              <a:spcBef>
                <a:spcPts val="0"/>
              </a:spcBef>
              <a:spcAft>
                <a:spcPts val="600"/>
              </a:spcAft>
              <a:buClrTx/>
              <a:buSzTx/>
              <a:buFontTx/>
              <a:buNone/>
              <a:tabLst/>
              <a:defRPr/>
            </a:pPr>
            <a:r>
              <a:rPr kumimoji="0" lang="en-US" sz="1800" b="0" i="0" u="none" strike="noStrike" kern="1200" cap="none" spc="0" normalizeH="0" baseline="0" noProof="0" dirty="0">
                <a:ln>
                  <a:noFill/>
                </a:ln>
                <a:solidFill>
                  <a:srgbClr val="000000"/>
                </a:solidFill>
                <a:effectLst/>
                <a:uLnTx/>
                <a:uFillTx/>
                <a:latin typeface="Calibri"/>
                <a:ea typeface="+mn-ea"/>
                <a:cs typeface="+mn-cs"/>
              </a:rPr>
              <a:t>In reviewing a patient’s data directly from their device,</a:t>
            </a:r>
            <a:r>
              <a:rPr kumimoji="0" lang="en-US" sz="1800" b="1" i="0" u="none" strike="noStrike" kern="1200" cap="none" spc="0" normalizeH="0" baseline="0" noProof="0" dirty="0">
                <a:ln>
                  <a:noFill/>
                </a:ln>
                <a:solidFill>
                  <a:srgbClr val="000000"/>
                </a:solidFill>
                <a:effectLst/>
                <a:uLnTx/>
                <a:uFillTx/>
                <a:latin typeface="Calibri"/>
                <a:ea typeface="+mn-ea"/>
                <a:cs typeface="+mn-cs"/>
              </a:rPr>
              <a:t> </a:t>
            </a:r>
            <a:r>
              <a:rPr kumimoji="0" lang="en-US" sz="1800" b="0" i="0" u="none" strike="noStrike" kern="1200" cap="none" spc="0" normalizeH="0" baseline="0" noProof="0" dirty="0">
                <a:ln>
                  <a:noFill/>
                </a:ln>
                <a:solidFill>
                  <a:srgbClr val="000000"/>
                </a:solidFill>
                <a:effectLst/>
                <a:uLnTx/>
                <a:uFillTx/>
                <a:latin typeface="Calibri"/>
                <a:ea typeface="+mn-ea"/>
                <a:cs typeface="+mn-cs"/>
              </a:rPr>
              <a:t>focus on </a:t>
            </a:r>
            <a:r>
              <a:rPr kumimoji="0" lang="en-US" sz="1800" b="1" i="0" u="none" strike="noStrike" kern="1200" cap="none" spc="0" normalizeH="0" baseline="0" noProof="0" dirty="0">
                <a:ln>
                  <a:noFill/>
                </a:ln>
                <a:solidFill>
                  <a:srgbClr val="000000"/>
                </a:solidFill>
                <a:effectLst/>
                <a:uLnTx/>
                <a:uFillTx/>
                <a:latin typeface="Calibri"/>
                <a:ea typeface="+mn-ea"/>
                <a:cs typeface="+mn-cs"/>
              </a:rPr>
              <a:t>4 key reports: </a:t>
            </a:r>
          </a:p>
          <a:p>
            <a:pPr marL="182563"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182563"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182563"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a:p>
            <a:pPr marL="182563" marR="0" lvl="0" indent="0" algn="l" defTabSz="914400" rtl="0" eaLnBrk="1" fontAlgn="auto" latinLnBrk="0" hangingPunct="1">
              <a:lnSpc>
                <a:spcPct val="100000"/>
              </a:lnSpc>
              <a:spcBef>
                <a:spcPts val="0"/>
              </a:spcBef>
              <a:spcAft>
                <a:spcPts val="600"/>
              </a:spcAft>
              <a:buClrTx/>
              <a:buSzTx/>
              <a:buFontTx/>
              <a:buNone/>
              <a:tabLst/>
              <a:defRPr/>
            </a:pPr>
            <a:endParaRPr kumimoji="0" lang="en-US" sz="2000" b="1"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43" name="Group 42"/>
          <p:cNvGrpSpPr/>
          <p:nvPr/>
        </p:nvGrpSpPr>
        <p:grpSpPr>
          <a:xfrm>
            <a:off x="1111529" y="1599858"/>
            <a:ext cx="2139696" cy="3679425"/>
            <a:chOff x="1477289" y="1599858"/>
            <a:chExt cx="2139696" cy="3679425"/>
          </a:xfrm>
        </p:grpSpPr>
        <p:sp>
          <p:nvSpPr>
            <p:cNvPr id="35" name="Rounded Rectangle 34"/>
            <p:cNvSpPr/>
            <p:nvPr/>
          </p:nvSpPr>
          <p:spPr>
            <a:xfrm>
              <a:off x="1477289" y="1599858"/>
              <a:ext cx="2139696" cy="3679425"/>
            </a:xfrm>
            <a:prstGeom prst="roundRect">
              <a:avLst/>
            </a:prstGeom>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4" name="Rectangle 33"/>
            <p:cNvSpPr/>
            <p:nvPr/>
          </p:nvSpPr>
          <p:spPr>
            <a:xfrm>
              <a:off x="1669951" y="1937684"/>
              <a:ext cx="1754372" cy="30196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3" name="Picture 32"/>
            <p:cNvPicPr>
              <a:picLocks noChangeAspect="1"/>
            </p:cNvPicPr>
            <p:nvPr/>
          </p:nvPicPr>
          <p:blipFill>
            <a:blip r:embed="rId2"/>
            <a:stretch>
              <a:fillRect/>
            </a:stretch>
          </p:blipFill>
          <p:spPr>
            <a:xfrm>
              <a:off x="1712583" y="3232292"/>
              <a:ext cx="1669108" cy="757189"/>
            </a:xfrm>
            <a:prstGeom prst="rect">
              <a:avLst/>
            </a:prstGeom>
          </p:spPr>
        </p:pic>
        <p:sp>
          <p:nvSpPr>
            <p:cNvPr id="95" name="Rectangle 94"/>
            <p:cNvSpPr/>
            <p:nvPr/>
          </p:nvSpPr>
          <p:spPr>
            <a:xfrm>
              <a:off x="1670537" y="2321732"/>
              <a:ext cx="1753200" cy="354408"/>
            </a:xfrm>
            <a:prstGeom prst="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srgbClr val="000000"/>
                  </a:solidFill>
                  <a:effectLst/>
                  <a:uLnTx/>
                  <a:uFillTx/>
                  <a:latin typeface="Calibri"/>
                  <a:ea typeface="+mn-ea"/>
                  <a:cs typeface="+mn-cs"/>
                </a:rPr>
                <a:t>DAILY PATTERNS</a:t>
              </a:r>
            </a:p>
          </p:txBody>
        </p:sp>
        <p:sp>
          <p:nvSpPr>
            <p:cNvPr id="96" name="Rectangle 95"/>
            <p:cNvSpPr/>
            <p:nvPr/>
          </p:nvSpPr>
          <p:spPr>
            <a:xfrm>
              <a:off x="1670537" y="2717783"/>
              <a:ext cx="1753200" cy="354408"/>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100" b="0" i="0" u="none" strike="noStrike" kern="1200" cap="none" spc="0" normalizeH="0" baseline="0" noProof="0" dirty="0">
                  <a:ln>
                    <a:noFill/>
                  </a:ln>
                  <a:solidFill>
                    <a:srgbClr val="000000"/>
                  </a:solidFill>
                  <a:effectLst/>
                  <a:uLnTx/>
                  <a:uFillTx/>
                  <a:latin typeface="Calibri"/>
                  <a:ea typeface="+mn-ea"/>
                  <a:cs typeface="+mn-cs"/>
                </a:rPr>
                <a:t>26 Feb – 10 March 2019 </a:t>
              </a:r>
            </a:p>
          </p:txBody>
        </p:sp>
        <p:sp>
          <p:nvSpPr>
            <p:cNvPr id="36" name="Rounded Rectangle 35"/>
            <p:cNvSpPr/>
            <p:nvPr/>
          </p:nvSpPr>
          <p:spPr>
            <a:xfrm>
              <a:off x="2421137" y="1749395"/>
              <a:ext cx="252000" cy="36000"/>
            </a:xfrm>
            <a:prstGeom prst="roundRect">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104" name="Graphic 46" descr="Full battery">
              <a:extLst>
                <a:ext uri="{FF2B5EF4-FFF2-40B4-BE49-F238E27FC236}">
                  <a16:creationId xmlns:a16="http://schemas.microsoft.com/office/drawing/2014/main" id="{FC883F80-2239-4227-AB80-B09FEA7D162E}"/>
                </a:ext>
              </a:extLst>
            </p:cNvPr>
            <p:cNvPicPr>
              <a:picLocks noChangeAspect="1"/>
            </p:cNvPicPr>
            <p:nvPr/>
          </p:nvPicPr>
          <p:blipFill>
            <a:blip r:embed="rId3" cstate="hq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159508" y="2007379"/>
              <a:ext cx="182882" cy="182882"/>
            </a:xfrm>
            <a:prstGeom prst="rect">
              <a:avLst/>
            </a:prstGeom>
          </p:spPr>
        </p:pic>
        <p:pic>
          <p:nvPicPr>
            <p:cNvPr id="105" name="Graphic 20" descr="Wi Fi">
              <a:extLst>
                <a:ext uri="{FF2B5EF4-FFF2-40B4-BE49-F238E27FC236}">
                  <a16:creationId xmlns:a16="http://schemas.microsoft.com/office/drawing/2014/main" id="{89BF044E-C740-4BBE-A9DF-02AF367317D2}"/>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712583" y="1984519"/>
              <a:ext cx="228602" cy="228602"/>
            </a:xfrm>
            <a:prstGeom prst="rect">
              <a:avLst/>
            </a:prstGeom>
          </p:spPr>
        </p:pic>
        <p:pic>
          <p:nvPicPr>
            <p:cNvPr id="106" name="Graphic 74" descr="Bluetooth">
              <a:extLst>
                <a:ext uri="{FF2B5EF4-FFF2-40B4-BE49-F238E27FC236}">
                  <a16:creationId xmlns:a16="http://schemas.microsoft.com/office/drawing/2014/main" id="{E830CE93-E1CC-4BCF-B1C4-01D67E5C2297}"/>
                </a:ext>
              </a:extLst>
            </p:cNvPr>
            <p:cNvPicPr>
              <a:picLocks noChangeAspect="1"/>
            </p:cNvPicPr>
            <p:nvPr/>
          </p:nvPicPr>
          <p:blipFill>
            <a:blip r:embed="rId7" cstate="hq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061541" y="2007380"/>
              <a:ext cx="182881" cy="182881"/>
            </a:xfrm>
            <a:prstGeom prst="rect">
              <a:avLst/>
            </a:prstGeom>
          </p:spPr>
        </p:pic>
        <p:sp>
          <p:nvSpPr>
            <p:cNvPr id="109" name="Oval 108"/>
            <p:cNvSpPr>
              <a:spLocks noChangeAspect="1"/>
            </p:cNvSpPr>
            <p:nvPr/>
          </p:nvSpPr>
          <p:spPr>
            <a:xfrm>
              <a:off x="2715810" y="1745795"/>
              <a:ext cx="43200" cy="43200"/>
            </a:xfrm>
            <a:prstGeom prst="ellipse">
              <a:avLst/>
            </a:prstGeom>
            <a:solidFill>
              <a:schemeClr val="bg1"/>
            </a:solidFill>
            <a:ln>
              <a:noFill/>
            </a:ln>
            <a:effectLst>
              <a:innerShdw blurRad="63500" dist="508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37" name="Group 36"/>
            <p:cNvGrpSpPr>
              <a:grpSpLocks noChangeAspect="1"/>
            </p:cNvGrpSpPr>
            <p:nvPr/>
          </p:nvGrpSpPr>
          <p:grpSpPr>
            <a:xfrm>
              <a:off x="2203480" y="4577150"/>
              <a:ext cx="687315" cy="292610"/>
              <a:chOff x="2582747" y="4812726"/>
              <a:chExt cx="859144" cy="365763"/>
            </a:xfrm>
          </p:grpSpPr>
          <p:pic>
            <p:nvPicPr>
              <p:cNvPr id="110" name="Graphic 30" descr="Syncing cloud">
                <a:extLst>
                  <a:ext uri="{FF2B5EF4-FFF2-40B4-BE49-F238E27FC236}">
                    <a16:creationId xmlns:a16="http://schemas.microsoft.com/office/drawing/2014/main" id="{349E6F27-42D6-413E-9DF4-65845CDFBE21}"/>
                  </a:ext>
                </a:extLst>
              </p:cNvPr>
              <p:cNvPicPr>
                <a:picLocks noChangeAspect="1"/>
              </p:cNvPicPr>
              <p:nvPr/>
            </p:nvPicPr>
            <p:blipFill>
              <a:blip r:embed="rId9" cstate="hq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2582747" y="4812726"/>
                <a:ext cx="365763" cy="365763"/>
              </a:xfrm>
              <a:prstGeom prst="rect">
                <a:avLst/>
              </a:prstGeom>
            </p:spPr>
          </p:pic>
          <p:pic>
            <p:nvPicPr>
              <p:cNvPr id="111" name="Graphic 80" descr="Research">
                <a:extLst>
                  <a:ext uri="{FF2B5EF4-FFF2-40B4-BE49-F238E27FC236}">
                    <a16:creationId xmlns:a16="http://schemas.microsoft.com/office/drawing/2014/main" id="{297D1643-9B14-4B16-9FE7-1FF4C02D5E53}"/>
                  </a:ext>
                </a:extLst>
              </p:cNvPr>
              <p:cNvPicPr>
                <a:picLocks noChangeAspect="1"/>
              </p:cNvPicPr>
              <p:nvPr/>
            </p:nvPicPr>
            <p:blipFill>
              <a:blip r:embed="rId11" cstate="hq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2"/>
                  </a:ext>
                </a:extLst>
              </a:blip>
              <a:stretch>
                <a:fillRect/>
              </a:stretch>
            </p:blipFill>
            <p:spPr>
              <a:xfrm>
                <a:off x="3076128" y="4812726"/>
                <a:ext cx="365763" cy="365763"/>
              </a:xfrm>
              <a:prstGeom prst="rect">
                <a:avLst/>
              </a:prstGeom>
            </p:spPr>
          </p:pic>
        </p:grpSp>
        <p:sp>
          <p:nvSpPr>
            <p:cNvPr id="112" name="Rectangle 111"/>
            <p:cNvSpPr/>
            <p:nvPr/>
          </p:nvSpPr>
          <p:spPr>
            <a:xfrm>
              <a:off x="1670537" y="4143588"/>
              <a:ext cx="1753200" cy="35440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7 days          14 days        30 days</a:t>
              </a:r>
            </a:p>
          </p:txBody>
        </p:sp>
        <p:cxnSp>
          <p:nvCxnSpPr>
            <p:cNvPr id="39" name="Straight Connector 38"/>
            <p:cNvCxnSpPr/>
            <p:nvPr/>
          </p:nvCxnSpPr>
          <p:spPr>
            <a:xfrm>
              <a:off x="2235970" y="4191838"/>
              <a:ext cx="0" cy="2579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113" name="Straight Connector 112"/>
            <p:cNvCxnSpPr/>
            <p:nvPr/>
          </p:nvCxnSpPr>
          <p:spPr>
            <a:xfrm>
              <a:off x="2831339" y="4191838"/>
              <a:ext cx="0" cy="257908"/>
            </a:xfrm>
            <a:prstGeom prst="line">
              <a:avLst/>
            </a:prstGeom>
            <a:ln>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pic>
          <p:nvPicPr>
            <p:cNvPr id="115" name="Graphic 18" descr="Signal">
              <a:extLst>
                <a:ext uri="{FF2B5EF4-FFF2-40B4-BE49-F238E27FC236}">
                  <a16:creationId xmlns:a16="http://schemas.microsoft.com/office/drawing/2014/main" id="{2B8EE969-10DE-470E-A0E4-2C1207BAA7AD}"/>
                </a:ext>
              </a:extLst>
            </p:cNvPr>
            <p:cNvPicPr>
              <a:picLocks noChangeAspect="1"/>
            </p:cNvPicPr>
            <p:nvPr/>
          </p:nvPicPr>
          <p:blipFill>
            <a:blip r:embed="rId13" cstate="hqprint">
              <a:extLst>
                <a:ext uri="{28A0092B-C50C-407E-A947-70E740481C1C}">
                  <a14:useLocalDpi xmlns:a14="http://schemas.microsoft.com/office/drawing/2010/main" val="0"/>
                </a:ext>
                <a:ext uri="{96DAC541-7B7A-43D3-8B79-37D633B846F1}">
                  <asvg:svgBlip xmlns:asvg="http://schemas.microsoft.com/office/drawing/2016/SVG/main" r:embed="rId14"/>
                </a:ext>
              </a:extLst>
            </a:blip>
            <a:stretch>
              <a:fillRect/>
            </a:stretch>
          </p:blipFill>
          <p:spPr>
            <a:xfrm>
              <a:off x="1902148" y="2008820"/>
              <a:ext cx="180000" cy="180000"/>
            </a:xfrm>
            <a:prstGeom prst="rect">
              <a:avLst/>
            </a:prstGeom>
          </p:spPr>
        </p:pic>
      </p:grpSp>
      <p:sp>
        <p:nvSpPr>
          <p:cNvPr id="116" name="Footer Placeholder 2"/>
          <p:cNvSpPr>
            <a:spLocks noGrp="1"/>
          </p:cNvSpPr>
          <p:nvPr>
            <p:ph type="ftr" sz="quarter" idx="11"/>
          </p:nvPr>
        </p:nvSpPr>
        <p:spPr>
          <a:xfrm>
            <a:off x="37070" y="6356350"/>
            <a:ext cx="11520000" cy="36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AGP: ambulatory glucose profile. Image adapted from: </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hlinkClick r:id="rId15"/>
              </a:rPr>
              <a:t>http://www.agpreport.org/agp/agpreports</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a:t>
            </a:r>
            <a:endPar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Martens TW et al. </a:t>
            </a:r>
            <a:r>
              <a:rPr kumimoji="0" lang="fr-FR" sz="1001" b="0" i="1" u="none" strike="noStrike" kern="1200" cap="none" spc="0" normalizeH="0" baseline="0" noProof="0" dirty="0">
                <a:ln>
                  <a:noFill/>
                </a:ln>
                <a:solidFill>
                  <a:srgbClr val="515869">
                    <a:lumMod val="50000"/>
                  </a:srgbClr>
                </a:solidFill>
                <a:effectLst/>
                <a:uLnTx/>
                <a:uFillTx/>
                <a:latin typeface="Calibri"/>
                <a:ea typeface="+mn-ea"/>
                <a:cs typeface="+mn-cs"/>
              </a:rPr>
              <a:t>Postgrad Med</a:t>
            </a:r>
            <a:r>
              <a:rPr kumimoji="0" lang="fr-FR" sz="1001" b="0" i="0" u="none" strike="noStrike" kern="1200" cap="none" spc="0" normalizeH="0" baseline="0" noProof="0" dirty="0">
                <a:ln>
                  <a:noFill/>
                </a:ln>
                <a:solidFill>
                  <a:srgbClr val="515869">
                    <a:lumMod val="50000"/>
                  </a:srgbClr>
                </a:solidFill>
                <a:effectLst/>
                <a:uLnTx/>
                <a:uFillTx/>
                <a:latin typeface="Calibri"/>
                <a:ea typeface="+mn-ea"/>
                <a:cs typeface="+mn-cs"/>
              </a:rPr>
              <a:t>. 2021 Apr;133(3):253-264;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Diabetes Canada. Glucose Monitoring. Available at: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hlinkClick r:id="rId16"/>
              </a:rPr>
              <a:t>https://diabetes.ca/DiabetesCanadaWebsite/media/Managing-My-Diabetes/Tools%20and%20Resources/Glucose_Monitoring_Comparison_2.pdf</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a:t>
            </a:r>
          </a:p>
        </p:txBody>
      </p:sp>
      <p:pic>
        <p:nvPicPr>
          <p:cNvPr id="25" name="Graphic 8" descr="Doctor">
            <a:extLst>
              <a:ext uri="{FF2B5EF4-FFF2-40B4-BE49-F238E27FC236}">
                <a16:creationId xmlns:a16="http://schemas.microsoft.com/office/drawing/2014/main" id="{2712FA86-F60A-4EB5-88ED-CF4AD27E5B7D}"/>
              </a:ext>
            </a:extLst>
          </p:cNvPr>
          <p:cNvPicPr>
            <a:picLocks noChangeAspect="1"/>
          </p:cNvPicPr>
          <p:nvPr/>
        </p:nvPicPr>
        <p:blipFill>
          <a:blip r:embed="rId17" cstate="hqprint">
            <a:extLst>
              <a:ext uri="{28A0092B-C50C-407E-A947-70E740481C1C}">
                <a14:useLocalDpi xmlns:a14="http://schemas.microsoft.com/office/drawing/2010/main" val="0"/>
              </a:ext>
              <a:ext uri="{96DAC541-7B7A-43D3-8B79-37D633B846F1}">
                <asvg:svgBlip xmlns:asvg="http://schemas.microsoft.com/office/drawing/2016/SVG/main" r:embed="rId18"/>
              </a:ext>
            </a:extLst>
          </a:blip>
          <a:srcRect/>
          <a:stretch/>
        </p:blipFill>
        <p:spPr>
          <a:xfrm>
            <a:off x="4099158" y="1177655"/>
            <a:ext cx="756000" cy="756000"/>
          </a:xfrm>
          <a:prstGeom prst="rect">
            <a:avLst/>
          </a:prstGeom>
        </p:spPr>
      </p:pic>
      <p:pic>
        <p:nvPicPr>
          <p:cNvPr id="26" name="Graphic 16" descr="Lightbulb">
            <a:extLst>
              <a:ext uri="{FF2B5EF4-FFF2-40B4-BE49-F238E27FC236}">
                <a16:creationId xmlns:a16="http://schemas.microsoft.com/office/drawing/2014/main" id="{8DB3AE8C-41A1-431D-B9C6-C4CF6A07E96A}"/>
              </a:ext>
            </a:extLst>
          </p:cNvPr>
          <p:cNvPicPr>
            <a:picLocks noChangeAspect="1"/>
          </p:cNvPicPr>
          <p:nvPr/>
        </p:nvPicPr>
        <p:blipFill>
          <a:blip r:embed="rId19" cstate="hqprint">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920362" y="1275990"/>
            <a:ext cx="540000" cy="540000"/>
          </a:xfrm>
          <a:prstGeom prst="rect">
            <a:avLst/>
          </a:prstGeom>
        </p:spPr>
      </p:pic>
      <p:cxnSp>
        <p:nvCxnSpPr>
          <p:cNvPr id="27" name="Straight Connector 26">
            <a:extLst>
              <a:ext uri="{FF2B5EF4-FFF2-40B4-BE49-F238E27FC236}">
                <a16:creationId xmlns:a16="http://schemas.microsoft.com/office/drawing/2014/main" id="{79A7C406-0961-4A13-822B-1C40F8E5BEB2}"/>
              </a:ext>
            </a:extLst>
          </p:cNvPr>
          <p:cNvCxnSpPr>
            <a:cxnSpLocks/>
          </p:cNvCxnSpPr>
          <p:nvPr/>
        </p:nvCxnSpPr>
        <p:spPr>
          <a:xfrm flipH="1">
            <a:off x="3157574" y="3429000"/>
            <a:ext cx="1140106" cy="0"/>
          </a:xfrm>
          <a:prstGeom prst="line">
            <a:avLst/>
          </a:prstGeom>
          <a:ln w="28575">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6" name="Rectangle 5"/>
          <p:cNvSpPr/>
          <p:nvPr/>
        </p:nvSpPr>
        <p:spPr>
          <a:xfrm>
            <a:off x="4462695" y="3949987"/>
            <a:ext cx="6642000" cy="1363287"/>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30" name="Graphic 72" descr="Monthly calendar">
            <a:extLst>
              <a:ext uri="{FF2B5EF4-FFF2-40B4-BE49-F238E27FC236}">
                <a16:creationId xmlns:a16="http://schemas.microsoft.com/office/drawing/2014/main" id="{44F527D2-0A55-4747-BA83-C09326AE60E5}"/>
              </a:ext>
            </a:extLst>
          </p:cNvPr>
          <p:cNvPicPr>
            <a:picLocks noChangeAspect="1"/>
          </p:cNvPicPr>
          <p:nvPr/>
        </p:nvPicPr>
        <p:blipFill>
          <a:blip r:embed="rId21" cstate="hq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2"/>
              </a:ext>
            </a:extLst>
          </a:blip>
          <a:stretch>
            <a:fillRect/>
          </a:stretch>
        </p:blipFill>
        <p:spPr>
          <a:xfrm>
            <a:off x="5230914" y="4056640"/>
            <a:ext cx="548645" cy="551461"/>
          </a:xfrm>
          <a:prstGeom prst="rect">
            <a:avLst/>
          </a:prstGeom>
          <a:effectLst/>
        </p:spPr>
      </p:pic>
      <p:pic>
        <p:nvPicPr>
          <p:cNvPr id="31" name="Graphic 78" descr="Target">
            <a:extLst>
              <a:ext uri="{FF2B5EF4-FFF2-40B4-BE49-F238E27FC236}">
                <a16:creationId xmlns:a16="http://schemas.microsoft.com/office/drawing/2014/main" id="{6B1601E2-7BF2-47E5-9236-E4DB0E3509E5}"/>
              </a:ext>
            </a:extLst>
          </p:cNvPr>
          <p:cNvPicPr>
            <a:picLocks noChangeAspect="1"/>
          </p:cNvPicPr>
          <p:nvPr/>
        </p:nvPicPr>
        <p:blipFill>
          <a:blip r:embed="rId23" cstate="hq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4"/>
              </a:ext>
            </a:extLst>
          </a:blip>
          <a:stretch>
            <a:fillRect/>
          </a:stretch>
        </p:blipFill>
        <p:spPr>
          <a:xfrm>
            <a:off x="6745360" y="4058048"/>
            <a:ext cx="548644" cy="548644"/>
          </a:xfrm>
          <a:prstGeom prst="rect">
            <a:avLst/>
          </a:prstGeom>
          <a:effectLst/>
        </p:spPr>
      </p:pic>
      <p:pic>
        <p:nvPicPr>
          <p:cNvPr id="32" name="Graphic 10" descr="Heartbeat">
            <a:extLst>
              <a:ext uri="{FF2B5EF4-FFF2-40B4-BE49-F238E27FC236}">
                <a16:creationId xmlns:a16="http://schemas.microsoft.com/office/drawing/2014/main" id="{DEFE2083-AD99-4E14-8FE3-2A472674F4E8}"/>
              </a:ext>
            </a:extLst>
          </p:cNvPr>
          <p:cNvPicPr>
            <a:picLocks noChangeAspect="1"/>
          </p:cNvPicPr>
          <p:nvPr/>
        </p:nvPicPr>
        <p:blipFill>
          <a:blip r:embed="rId25" cstate="hq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8284255" y="4058048"/>
            <a:ext cx="548644" cy="548644"/>
          </a:xfrm>
          <a:prstGeom prst="rect">
            <a:avLst/>
          </a:prstGeom>
          <a:effectLst/>
        </p:spPr>
      </p:pic>
      <p:pic>
        <p:nvPicPr>
          <p:cNvPr id="38" name="Graphic 12" descr="Medical">
            <a:extLst>
              <a:ext uri="{FF2B5EF4-FFF2-40B4-BE49-F238E27FC236}">
                <a16:creationId xmlns:a16="http://schemas.microsoft.com/office/drawing/2014/main" id="{E4C903D7-D439-42E0-831E-D4586FBCE109}"/>
              </a:ext>
            </a:extLst>
          </p:cNvPr>
          <p:cNvPicPr>
            <a:picLocks noChangeAspect="1"/>
          </p:cNvPicPr>
          <p:nvPr/>
        </p:nvPicPr>
        <p:blipFill>
          <a:blip r:embed="rId27" cstate="hq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8"/>
              </a:ext>
            </a:extLst>
          </a:blip>
          <a:stretch>
            <a:fillRect/>
          </a:stretch>
        </p:blipFill>
        <p:spPr>
          <a:xfrm>
            <a:off x="9802725" y="4058048"/>
            <a:ext cx="548644" cy="548644"/>
          </a:xfrm>
          <a:prstGeom prst="rect">
            <a:avLst/>
          </a:prstGeom>
          <a:effectLst/>
        </p:spPr>
      </p:pic>
      <p:sp>
        <p:nvSpPr>
          <p:cNvPr id="41" name="TextBox 40">
            <a:extLst>
              <a:ext uri="{FF2B5EF4-FFF2-40B4-BE49-F238E27FC236}">
                <a16:creationId xmlns:a16="http://schemas.microsoft.com/office/drawing/2014/main" id="{3A716270-F47C-43B5-B24C-FAFE1544FF99}"/>
              </a:ext>
            </a:extLst>
          </p:cNvPr>
          <p:cNvSpPr txBox="1"/>
          <p:nvPr/>
        </p:nvSpPr>
        <p:spPr>
          <a:xfrm>
            <a:off x="4860431" y="4583312"/>
            <a:ext cx="1289610"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232936"/>
                </a:solidFill>
                <a:effectLst/>
                <a:uLnTx/>
                <a:uFillTx/>
                <a:latin typeface="Calibri"/>
                <a:ea typeface="+mn-ea"/>
                <a:cs typeface="+mn-cs"/>
              </a:rPr>
              <a:t>Sensor usage time</a:t>
            </a:r>
          </a:p>
        </p:txBody>
      </p:sp>
      <p:sp>
        <p:nvSpPr>
          <p:cNvPr id="42" name="TextBox 41">
            <a:extLst>
              <a:ext uri="{FF2B5EF4-FFF2-40B4-BE49-F238E27FC236}">
                <a16:creationId xmlns:a16="http://schemas.microsoft.com/office/drawing/2014/main" id="{3A716270-F47C-43B5-B24C-FAFE1544FF99}"/>
              </a:ext>
            </a:extLst>
          </p:cNvPr>
          <p:cNvSpPr txBox="1"/>
          <p:nvPr/>
        </p:nvSpPr>
        <p:spPr>
          <a:xfrm>
            <a:off x="6312686" y="4583312"/>
            <a:ext cx="1413993"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232936"/>
                </a:solidFill>
                <a:effectLst/>
                <a:uLnTx/>
                <a:uFillTx/>
                <a:latin typeface="Calibri"/>
                <a:ea typeface="+mn-ea"/>
                <a:cs typeface="+mn-cs"/>
              </a:rPr>
              <a:t>Time in target range</a:t>
            </a:r>
          </a:p>
        </p:txBody>
      </p:sp>
      <p:sp>
        <p:nvSpPr>
          <p:cNvPr id="45" name="TextBox 44">
            <a:extLst>
              <a:ext uri="{FF2B5EF4-FFF2-40B4-BE49-F238E27FC236}">
                <a16:creationId xmlns:a16="http://schemas.microsoft.com/office/drawing/2014/main" id="{3A716270-F47C-43B5-B24C-FAFE1544FF99}"/>
              </a:ext>
            </a:extLst>
          </p:cNvPr>
          <p:cNvSpPr txBox="1"/>
          <p:nvPr/>
        </p:nvSpPr>
        <p:spPr>
          <a:xfrm>
            <a:off x="7741023" y="4583312"/>
            <a:ext cx="16351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232936"/>
                </a:solidFill>
                <a:effectLst/>
                <a:uLnTx/>
                <a:uFillTx/>
                <a:latin typeface="Calibri"/>
                <a:ea typeface="+mn-ea"/>
                <a:cs typeface="+mn-cs"/>
              </a:rPr>
              <a:t>Daily glucose patterns</a:t>
            </a:r>
          </a:p>
        </p:txBody>
      </p:sp>
      <p:sp>
        <p:nvSpPr>
          <p:cNvPr id="46" name="TextBox 45">
            <a:extLst>
              <a:ext uri="{FF2B5EF4-FFF2-40B4-BE49-F238E27FC236}">
                <a16:creationId xmlns:a16="http://schemas.microsoft.com/office/drawing/2014/main" id="{3A716270-F47C-43B5-B24C-FAFE1544FF99}"/>
              </a:ext>
            </a:extLst>
          </p:cNvPr>
          <p:cNvSpPr txBox="1"/>
          <p:nvPr/>
        </p:nvSpPr>
        <p:spPr>
          <a:xfrm>
            <a:off x="9259493" y="4583312"/>
            <a:ext cx="1635109" cy="64633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232936"/>
                </a:solidFill>
                <a:effectLst/>
                <a:uLnTx/>
                <a:uFillTx/>
                <a:latin typeface="Calibri"/>
                <a:ea typeface="+mn-ea"/>
                <a:cs typeface="+mn-cs"/>
              </a:rPr>
              <a:t>Low glucose events</a:t>
            </a:r>
          </a:p>
        </p:txBody>
      </p:sp>
      <p:pic>
        <p:nvPicPr>
          <p:cNvPr id="40" name="Graphic 10" descr="Heartbeat">
            <a:extLst>
              <a:ext uri="{FF2B5EF4-FFF2-40B4-BE49-F238E27FC236}">
                <a16:creationId xmlns:a16="http://schemas.microsoft.com/office/drawing/2014/main" id="{DEFE2083-AD99-4E14-8FE3-2A472674F4E8}"/>
              </a:ext>
            </a:extLst>
          </p:cNvPr>
          <p:cNvPicPr>
            <a:picLocks noChangeAspect="1"/>
          </p:cNvPicPr>
          <p:nvPr/>
        </p:nvPicPr>
        <p:blipFill>
          <a:blip r:embed="rId25" cstate="hq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6"/>
              </a:ext>
            </a:extLst>
          </a:blip>
          <a:stretch>
            <a:fillRect/>
          </a:stretch>
        </p:blipFill>
        <p:spPr>
          <a:xfrm>
            <a:off x="1380571" y="2386423"/>
            <a:ext cx="216000" cy="216000"/>
          </a:xfrm>
          <a:prstGeom prst="rect">
            <a:avLst/>
          </a:prstGeom>
          <a:effectLst/>
        </p:spPr>
      </p:pic>
    </p:spTree>
    <p:extLst>
      <p:ext uri="{BB962C8B-B14F-4D97-AF65-F5344CB8AC3E}">
        <p14:creationId xmlns:p14="http://schemas.microsoft.com/office/powerpoint/2010/main" val="3209249479"/>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8DCD22-5EEA-A447-9B72-754C1D371B0D}"/>
              </a:ext>
            </a:extLst>
          </p:cNvPr>
          <p:cNvSpPr>
            <a:spLocks noGrp="1"/>
          </p:cNvSpPr>
          <p:nvPr>
            <p:ph type="title"/>
          </p:nvPr>
        </p:nvSpPr>
        <p:spPr/>
        <p:txBody>
          <a:bodyPr/>
          <a:lstStyle/>
          <a:p>
            <a:endParaRPr lang="en-US"/>
          </a:p>
        </p:txBody>
      </p:sp>
      <p:sp>
        <p:nvSpPr>
          <p:cNvPr id="3" name="Rectangle 2">
            <a:extLst>
              <a:ext uri="{FF2B5EF4-FFF2-40B4-BE49-F238E27FC236}">
                <a16:creationId xmlns:a16="http://schemas.microsoft.com/office/drawing/2014/main" id="{FCC2DE76-1BD3-414F-B8CB-0BEED3B4ECF4}"/>
              </a:ext>
            </a:extLst>
          </p:cNvPr>
          <p:cNvSpPr/>
          <p:nvPr/>
        </p:nvSpPr>
        <p:spPr>
          <a:xfrm>
            <a:off x="8102345" y="4060309"/>
            <a:ext cx="1168910" cy="369332"/>
          </a:xfrm>
          <a:prstGeom prst="rect">
            <a:avLst/>
          </a:prstGeom>
        </p:spPr>
        <p:txBody>
          <a:bodyPr wrap="none">
            <a:spAutoFit/>
          </a:bodyPr>
          <a:lstStyle/>
          <a:p>
            <a:r>
              <a:rPr lang="en-US" dirty="0"/>
              <a:t>IMG_2184</a:t>
            </a:r>
          </a:p>
        </p:txBody>
      </p:sp>
      <p:pic>
        <p:nvPicPr>
          <p:cNvPr id="5" name="Picture 4">
            <a:extLst>
              <a:ext uri="{FF2B5EF4-FFF2-40B4-BE49-F238E27FC236}">
                <a16:creationId xmlns:a16="http://schemas.microsoft.com/office/drawing/2014/main" id="{9E089F6C-72B0-1C49-A949-37EB5B3A7279}"/>
              </a:ext>
            </a:extLst>
          </p:cNvPr>
          <p:cNvPicPr>
            <a:picLocks noChangeAspect="1"/>
          </p:cNvPicPr>
          <p:nvPr/>
        </p:nvPicPr>
        <p:blipFill>
          <a:blip r:embed="rId2"/>
          <a:stretch>
            <a:fillRect/>
          </a:stretch>
        </p:blipFill>
        <p:spPr>
          <a:xfrm rot="5400000">
            <a:off x="2706967" y="878168"/>
            <a:ext cx="6834094" cy="5125571"/>
          </a:xfrm>
          <a:prstGeom prst="rect">
            <a:avLst/>
          </a:prstGeom>
        </p:spPr>
      </p:pic>
    </p:spTree>
    <p:extLst>
      <p:ext uri="{BB962C8B-B14F-4D97-AF65-F5344CB8AC3E}">
        <p14:creationId xmlns:p14="http://schemas.microsoft.com/office/powerpoint/2010/main" val="40248009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CA" dirty="0"/>
              <a:t>Disclosure of Commercial Support</a:t>
            </a:r>
          </a:p>
        </p:txBody>
      </p:sp>
      <p:sp>
        <p:nvSpPr>
          <p:cNvPr id="3" name="Content Placeholder 2"/>
          <p:cNvSpPr>
            <a:spLocks noGrp="1"/>
          </p:cNvSpPr>
          <p:nvPr>
            <p:ph idx="1"/>
          </p:nvPr>
        </p:nvSpPr>
        <p:spPr/>
        <p:txBody>
          <a:bodyPr>
            <a:normAutofit/>
          </a:bodyPr>
          <a:lstStyle/>
          <a:p>
            <a:r>
              <a:rPr lang="en-CA" sz="2000" b="1" dirty="0"/>
              <a:t>This program has received financial support from </a:t>
            </a:r>
            <a:r>
              <a:rPr lang="en-CA" sz="2000" dirty="0"/>
              <a:t>Abbott Canada.</a:t>
            </a:r>
            <a:endParaRPr lang="en-CA" sz="2400" b="1" u="sng" dirty="0"/>
          </a:p>
          <a:p>
            <a:r>
              <a:rPr lang="en-CA" sz="2400" b="1" u="sng" dirty="0"/>
              <a:t>Potential for conflict(s) of interest</a:t>
            </a:r>
            <a:r>
              <a:rPr lang="en-CA" sz="2400" b="1" dirty="0"/>
              <a:t>:</a:t>
            </a:r>
          </a:p>
          <a:p>
            <a:pPr lvl="1"/>
            <a:r>
              <a:rPr lang="en-CA" sz="2000" dirty="0"/>
              <a:t>John MacFadyen has received funding Lilly, </a:t>
            </a:r>
            <a:r>
              <a:rPr lang="en-CA" sz="2000" dirty="0" err="1"/>
              <a:t>Novonordisk,Boehringer</a:t>
            </a:r>
            <a:r>
              <a:rPr lang="en-CA" sz="2000" dirty="0"/>
              <a:t> Ingelheim, Astra Zeneca, Abbott, Sanofi, Dexcom and Jansen whose products are being discussed in this program</a:t>
            </a:r>
          </a:p>
          <a:p>
            <a:pPr marL="0" indent="0">
              <a:buNone/>
            </a:pPr>
            <a:endParaRPr lang="en-CA" sz="2400" dirty="0"/>
          </a:p>
        </p:txBody>
      </p:sp>
      <p:sp>
        <p:nvSpPr>
          <p:cNvPr id="4" name="TextBox 3"/>
          <p:cNvSpPr txBox="1"/>
          <p:nvPr/>
        </p:nvSpPr>
        <p:spPr>
          <a:xfrm>
            <a:off x="1703512" y="18999"/>
            <a:ext cx="4392488" cy="369332"/>
          </a:xfrm>
          <a:prstGeom prst="rect">
            <a:avLst/>
          </a:prstGeom>
          <a:noFill/>
        </p:spPr>
        <p:txBody>
          <a:bodyPr wrap="square" rtlCol="0">
            <a:spAutoFit/>
          </a:bodyPr>
          <a:lstStyle/>
          <a:p>
            <a:r>
              <a:rPr lang="en-CA" dirty="0">
                <a:solidFill>
                  <a:schemeClr val="accent2"/>
                </a:solidFill>
              </a:rPr>
              <a:t>CFPC </a:t>
            </a:r>
            <a:r>
              <a:rPr lang="en-CA" dirty="0" err="1">
                <a:solidFill>
                  <a:schemeClr val="accent2"/>
                </a:solidFill>
              </a:rPr>
              <a:t>CoI</a:t>
            </a:r>
            <a:r>
              <a:rPr lang="en-CA" dirty="0">
                <a:solidFill>
                  <a:schemeClr val="accent2"/>
                </a:solidFill>
              </a:rPr>
              <a:t> Templates: Slide 2</a:t>
            </a:r>
          </a:p>
        </p:txBody>
      </p:sp>
    </p:spTree>
    <p:extLst>
      <p:ext uri="{BB962C8B-B14F-4D97-AF65-F5344CB8AC3E}">
        <p14:creationId xmlns:p14="http://schemas.microsoft.com/office/powerpoint/2010/main" val="1989823879"/>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D9DACAF-6CC4-2347-9E35-E001E6CBA2C9}"/>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D5E4E310-20C4-AA48-B185-6F54F7E07363}"/>
              </a:ext>
            </a:extLst>
          </p:cNvPr>
          <p:cNvPicPr>
            <a:picLocks noChangeAspect="1"/>
          </p:cNvPicPr>
          <p:nvPr/>
        </p:nvPicPr>
        <p:blipFill>
          <a:blip r:embed="rId2"/>
          <a:stretch>
            <a:fillRect/>
          </a:stretch>
        </p:blipFill>
        <p:spPr>
          <a:xfrm rot="5400000">
            <a:off x="2608087" y="970381"/>
            <a:ext cx="6547199" cy="4910399"/>
          </a:xfrm>
          <a:prstGeom prst="rect">
            <a:avLst/>
          </a:prstGeom>
        </p:spPr>
      </p:pic>
    </p:spTree>
    <p:extLst>
      <p:ext uri="{BB962C8B-B14F-4D97-AF65-F5344CB8AC3E}">
        <p14:creationId xmlns:p14="http://schemas.microsoft.com/office/powerpoint/2010/main" val="206929653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1F86E0-C437-E043-9AEF-F673C9C0A980}"/>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5EAFAE9C-07D0-4C4F-87D7-1D052230A9D0}"/>
              </a:ext>
            </a:extLst>
          </p:cNvPr>
          <p:cNvPicPr>
            <a:picLocks noChangeAspect="1"/>
          </p:cNvPicPr>
          <p:nvPr/>
        </p:nvPicPr>
        <p:blipFill>
          <a:blip r:embed="rId2"/>
          <a:stretch>
            <a:fillRect/>
          </a:stretch>
        </p:blipFill>
        <p:spPr>
          <a:xfrm rot="5400000">
            <a:off x="2840317" y="988732"/>
            <a:ext cx="6511365" cy="4883524"/>
          </a:xfrm>
          <a:prstGeom prst="rect">
            <a:avLst/>
          </a:prstGeom>
        </p:spPr>
      </p:pic>
    </p:spTree>
    <p:extLst>
      <p:ext uri="{BB962C8B-B14F-4D97-AF65-F5344CB8AC3E}">
        <p14:creationId xmlns:p14="http://schemas.microsoft.com/office/powerpoint/2010/main" val="374407863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64BBAB-16C4-6B48-89BF-EA6322811307}"/>
              </a:ext>
            </a:extLst>
          </p:cNvPr>
          <p:cNvSpPr>
            <a:spLocks noGrp="1"/>
          </p:cNvSpPr>
          <p:nvPr>
            <p:ph type="title"/>
          </p:nvPr>
        </p:nvSpPr>
        <p:spPr/>
        <p:txBody>
          <a:bodyPr/>
          <a:lstStyle/>
          <a:p>
            <a:endParaRPr lang="en-US"/>
          </a:p>
        </p:txBody>
      </p:sp>
      <p:pic>
        <p:nvPicPr>
          <p:cNvPr id="4" name="Picture 3">
            <a:extLst>
              <a:ext uri="{FF2B5EF4-FFF2-40B4-BE49-F238E27FC236}">
                <a16:creationId xmlns:a16="http://schemas.microsoft.com/office/drawing/2014/main" id="{A9066F87-4EB2-6944-BA71-4F7A2751004D}"/>
              </a:ext>
            </a:extLst>
          </p:cNvPr>
          <p:cNvPicPr>
            <a:picLocks noChangeAspect="1"/>
          </p:cNvPicPr>
          <p:nvPr/>
        </p:nvPicPr>
        <p:blipFill>
          <a:blip r:embed="rId2"/>
          <a:stretch>
            <a:fillRect/>
          </a:stretch>
        </p:blipFill>
        <p:spPr>
          <a:xfrm>
            <a:off x="3524250" y="0"/>
            <a:ext cx="5143500" cy="6858000"/>
          </a:xfrm>
          <a:prstGeom prst="rect">
            <a:avLst/>
          </a:prstGeom>
        </p:spPr>
      </p:pic>
    </p:spTree>
    <p:extLst>
      <p:ext uri="{BB962C8B-B14F-4D97-AF65-F5344CB8AC3E}">
        <p14:creationId xmlns:p14="http://schemas.microsoft.com/office/powerpoint/2010/main" val="307308195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3F99D6-9DC1-1F41-B1BB-310B5487472D}"/>
              </a:ext>
            </a:extLst>
          </p:cNvPr>
          <p:cNvSpPr>
            <a:spLocks noGrp="1"/>
          </p:cNvSpPr>
          <p:nvPr>
            <p:ph type="title"/>
          </p:nvPr>
        </p:nvSpPr>
        <p:spPr/>
        <p:txBody>
          <a:bodyPr/>
          <a:lstStyle/>
          <a:p>
            <a:r>
              <a:rPr lang="en-US" dirty="0"/>
              <a:t>Time in Target Report</a:t>
            </a:r>
          </a:p>
        </p:txBody>
      </p:sp>
      <p:pic>
        <p:nvPicPr>
          <p:cNvPr id="4" name="Picture 3">
            <a:extLst>
              <a:ext uri="{FF2B5EF4-FFF2-40B4-BE49-F238E27FC236}">
                <a16:creationId xmlns:a16="http://schemas.microsoft.com/office/drawing/2014/main" id="{FB7675E1-55A2-574F-8593-35716E2AEAD3}"/>
              </a:ext>
            </a:extLst>
          </p:cNvPr>
          <p:cNvPicPr>
            <a:picLocks noChangeAspect="1"/>
          </p:cNvPicPr>
          <p:nvPr/>
        </p:nvPicPr>
        <p:blipFill>
          <a:blip r:embed="rId2"/>
          <a:stretch>
            <a:fillRect/>
          </a:stretch>
        </p:blipFill>
        <p:spPr>
          <a:xfrm rot="5400000">
            <a:off x="2801095" y="867709"/>
            <a:ext cx="6941671" cy="5206253"/>
          </a:xfrm>
          <a:prstGeom prst="rect">
            <a:avLst/>
          </a:prstGeom>
        </p:spPr>
      </p:pic>
    </p:spTree>
    <p:extLst>
      <p:ext uri="{BB962C8B-B14F-4D97-AF65-F5344CB8AC3E}">
        <p14:creationId xmlns:p14="http://schemas.microsoft.com/office/powerpoint/2010/main" val="255962619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C635BE-FBFE-FD49-B32A-277F1001B10C}"/>
              </a:ext>
            </a:extLst>
          </p:cNvPr>
          <p:cNvSpPr>
            <a:spLocks noGrp="1"/>
          </p:cNvSpPr>
          <p:nvPr>
            <p:ph type="title"/>
          </p:nvPr>
        </p:nvSpPr>
        <p:spPr/>
        <p:txBody>
          <a:bodyPr/>
          <a:lstStyle/>
          <a:p>
            <a:r>
              <a:rPr lang="en-US" dirty="0"/>
              <a:t>Logbook</a:t>
            </a:r>
          </a:p>
        </p:txBody>
      </p:sp>
      <p:pic>
        <p:nvPicPr>
          <p:cNvPr id="4" name="Picture 3">
            <a:extLst>
              <a:ext uri="{FF2B5EF4-FFF2-40B4-BE49-F238E27FC236}">
                <a16:creationId xmlns:a16="http://schemas.microsoft.com/office/drawing/2014/main" id="{14C85B08-B5C4-D242-9D77-B46556A3F32F}"/>
              </a:ext>
            </a:extLst>
          </p:cNvPr>
          <p:cNvPicPr>
            <a:picLocks noChangeAspect="1"/>
          </p:cNvPicPr>
          <p:nvPr/>
        </p:nvPicPr>
        <p:blipFill>
          <a:blip r:embed="rId2"/>
          <a:stretch>
            <a:fillRect/>
          </a:stretch>
        </p:blipFill>
        <p:spPr>
          <a:xfrm rot="5400000">
            <a:off x="2666999" y="857250"/>
            <a:ext cx="6858000" cy="5143500"/>
          </a:xfrm>
          <a:prstGeom prst="rect">
            <a:avLst/>
          </a:prstGeom>
        </p:spPr>
      </p:pic>
    </p:spTree>
    <p:extLst>
      <p:ext uri="{BB962C8B-B14F-4D97-AF65-F5344CB8AC3E}">
        <p14:creationId xmlns:p14="http://schemas.microsoft.com/office/powerpoint/2010/main" val="27265911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9F7D68-C0CA-CA45-977D-14902F9020FF}"/>
              </a:ext>
            </a:extLst>
          </p:cNvPr>
          <p:cNvSpPr>
            <a:spLocks noGrp="1"/>
          </p:cNvSpPr>
          <p:nvPr>
            <p:ph type="title"/>
          </p:nvPr>
        </p:nvSpPr>
        <p:spPr/>
        <p:txBody>
          <a:bodyPr/>
          <a:lstStyle/>
          <a:p>
            <a:r>
              <a:rPr lang="en-US" dirty="0"/>
              <a:t>Daily Graph</a:t>
            </a:r>
          </a:p>
        </p:txBody>
      </p:sp>
      <p:pic>
        <p:nvPicPr>
          <p:cNvPr id="4" name="Picture 3">
            <a:extLst>
              <a:ext uri="{FF2B5EF4-FFF2-40B4-BE49-F238E27FC236}">
                <a16:creationId xmlns:a16="http://schemas.microsoft.com/office/drawing/2014/main" id="{BAD78818-1CD9-AA49-9CA2-B9B2478356B7}"/>
              </a:ext>
            </a:extLst>
          </p:cNvPr>
          <p:cNvPicPr>
            <a:picLocks noChangeAspect="1"/>
          </p:cNvPicPr>
          <p:nvPr/>
        </p:nvPicPr>
        <p:blipFill>
          <a:blip r:embed="rId2"/>
          <a:stretch>
            <a:fillRect/>
          </a:stretch>
        </p:blipFill>
        <p:spPr>
          <a:xfrm>
            <a:off x="3524250" y="0"/>
            <a:ext cx="5143500" cy="6858000"/>
          </a:xfrm>
          <a:prstGeom prst="rect">
            <a:avLst/>
          </a:prstGeom>
        </p:spPr>
      </p:pic>
    </p:spTree>
    <p:extLst>
      <p:ext uri="{BB962C8B-B14F-4D97-AF65-F5344CB8AC3E}">
        <p14:creationId xmlns:p14="http://schemas.microsoft.com/office/powerpoint/2010/main" val="164329472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D9F097B-2FC4-EE4B-9CDF-F5172AB09363}"/>
              </a:ext>
            </a:extLst>
          </p:cNvPr>
          <p:cNvSpPr>
            <a:spLocks noGrp="1"/>
          </p:cNvSpPr>
          <p:nvPr>
            <p:ph type="title"/>
          </p:nvPr>
        </p:nvSpPr>
        <p:spPr/>
        <p:txBody>
          <a:bodyPr/>
          <a:lstStyle/>
          <a:p>
            <a:r>
              <a:rPr lang="en-US" dirty="0"/>
              <a:t>Ave Glucose</a:t>
            </a:r>
          </a:p>
        </p:txBody>
      </p:sp>
      <p:pic>
        <p:nvPicPr>
          <p:cNvPr id="4" name="Picture 3">
            <a:extLst>
              <a:ext uri="{FF2B5EF4-FFF2-40B4-BE49-F238E27FC236}">
                <a16:creationId xmlns:a16="http://schemas.microsoft.com/office/drawing/2014/main" id="{83A745D4-6414-5A47-8E4D-A095AB3590F0}"/>
              </a:ext>
            </a:extLst>
          </p:cNvPr>
          <p:cNvPicPr>
            <a:picLocks noChangeAspect="1"/>
          </p:cNvPicPr>
          <p:nvPr/>
        </p:nvPicPr>
        <p:blipFill>
          <a:blip r:embed="rId2"/>
          <a:stretch>
            <a:fillRect/>
          </a:stretch>
        </p:blipFill>
        <p:spPr>
          <a:xfrm rot="5400000">
            <a:off x="2666999" y="857250"/>
            <a:ext cx="6858000" cy="5143500"/>
          </a:xfrm>
          <a:prstGeom prst="rect">
            <a:avLst/>
          </a:prstGeom>
        </p:spPr>
      </p:pic>
    </p:spTree>
    <p:extLst>
      <p:ext uri="{BB962C8B-B14F-4D97-AF65-F5344CB8AC3E}">
        <p14:creationId xmlns:p14="http://schemas.microsoft.com/office/powerpoint/2010/main" val="121300904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3DA17AF-FD1F-7B48-9A23-2080B07E62FE}"/>
              </a:ext>
            </a:extLst>
          </p:cNvPr>
          <p:cNvSpPr>
            <a:spLocks noGrp="1"/>
          </p:cNvSpPr>
          <p:nvPr>
            <p:ph type="title"/>
          </p:nvPr>
        </p:nvSpPr>
        <p:spPr/>
        <p:txBody>
          <a:bodyPr/>
          <a:lstStyle/>
          <a:p>
            <a:r>
              <a:rPr lang="en-US" dirty="0"/>
              <a:t>Daily</a:t>
            </a:r>
            <a:br>
              <a:rPr lang="en-US" dirty="0"/>
            </a:br>
            <a:r>
              <a:rPr lang="en-US" dirty="0"/>
              <a:t>Patterns</a:t>
            </a:r>
          </a:p>
        </p:txBody>
      </p:sp>
      <p:pic>
        <p:nvPicPr>
          <p:cNvPr id="6" name="Picture 5">
            <a:extLst>
              <a:ext uri="{FF2B5EF4-FFF2-40B4-BE49-F238E27FC236}">
                <a16:creationId xmlns:a16="http://schemas.microsoft.com/office/drawing/2014/main" id="{2AA852AA-E0F9-084E-9D5F-F2CC75DB3F47}"/>
              </a:ext>
            </a:extLst>
          </p:cNvPr>
          <p:cNvPicPr>
            <a:picLocks noChangeAspect="1"/>
          </p:cNvPicPr>
          <p:nvPr/>
        </p:nvPicPr>
        <p:blipFill>
          <a:blip r:embed="rId2"/>
          <a:stretch>
            <a:fillRect/>
          </a:stretch>
        </p:blipFill>
        <p:spPr>
          <a:xfrm>
            <a:off x="3524250" y="20096"/>
            <a:ext cx="5143500" cy="6858000"/>
          </a:xfrm>
          <a:prstGeom prst="rect">
            <a:avLst/>
          </a:prstGeom>
        </p:spPr>
      </p:pic>
    </p:spTree>
    <p:extLst>
      <p:ext uri="{BB962C8B-B14F-4D97-AF65-F5344CB8AC3E}">
        <p14:creationId xmlns:p14="http://schemas.microsoft.com/office/powerpoint/2010/main" val="4251154300"/>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5D2BB9-DECA-364A-89EB-4E84FFA806C1}"/>
              </a:ext>
            </a:extLst>
          </p:cNvPr>
          <p:cNvSpPr>
            <a:spLocks noGrp="1"/>
          </p:cNvSpPr>
          <p:nvPr>
            <p:ph type="title"/>
          </p:nvPr>
        </p:nvSpPr>
        <p:spPr/>
        <p:txBody>
          <a:bodyPr/>
          <a:lstStyle/>
          <a:p>
            <a:r>
              <a:rPr lang="en-US" dirty="0"/>
              <a:t>Time in </a:t>
            </a:r>
            <a:br>
              <a:rPr lang="en-US" dirty="0"/>
            </a:br>
            <a:r>
              <a:rPr lang="en-US" dirty="0"/>
              <a:t>Range</a:t>
            </a:r>
          </a:p>
        </p:txBody>
      </p:sp>
      <p:pic>
        <p:nvPicPr>
          <p:cNvPr id="4" name="Picture 3">
            <a:extLst>
              <a:ext uri="{FF2B5EF4-FFF2-40B4-BE49-F238E27FC236}">
                <a16:creationId xmlns:a16="http://schemas.microsoft.com/office/drawing/2014/main" id="{340A3B1C-D595-3445-81F6-CC9CA934534F}"/>
              </a:ext>
            </a:extLst>
          </p:cNvPr>
          <p:cNvPicPr>
            <a:picLocks noChangeAspect="1"/>
          </p:cNvPicPr>
          <p:nvPr/>
        </p:nvPicPr>
        <p:blipFill>
          <a:blip r:embed="rId2"/>
          <a:stretch>
            <a:fillRect/>
          </a:stretch>
        </p:blipFill>
        <p:spPr>
          <a:xfrm rot="5400000">
            <a:off x="2666999" y="857250"/>
            <a:ext cx="6858000" cy="5143500"/>
          </a:xfrm>
          <a:prstGeom prst="rect">
            <a:avLst/>
          </a:prstGeom>
        </p:spPr>
      </p:pic>
    </p:spTree>
    <p:extLst>
      <p:ext uri="{BB962C8B-B14F-4D97-AF65-F5344CB8AC3E}">
        <p14:creationId xmlns:p14="http://schemas.microsoft.com/office/powerpoint/2010/main" val="343306780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3E6670-11C4-904F-A558-2649CAEEFB43}"/>
              </a:ext>
            </a:extLst>
          </p:cNvPr>
          <p:cNvSpPr>
            <a:spLocks noGrp="1"/>
          </p:cNvSpPr>
          <p:nvPr>
            <p:ph type="title"/>
          </p:nvPr>
        </p:nvSpPr>
        <p:spPr/>
        <p:txBody>
          <a:bodyPr>
            <a:normAutofit fontScale="90000"/>
          </a:bodyPr>
          <a:lstStyle/>
          <a:p>
            <a:r>
              <a:rPr lang="en-US" sz="4000" dirty="0"/>
              <a:t>Low Glucose</a:t>
            </a:r>
            <a:br>
              <a:rPr lang="en-US" sz="4000" dirty="0"/>
            </a:br>
            <a:r>
              <a:rPr lang="en-US" sz="4000" dirty="0"/>
              <a:t>Events</a:t>
            </a:r>
          </a:p>
        </p:txBody>
      </p:sp>
      <p:pic>
        <p:nvPicPr>
          <p:cNvPr id="4" name="Picture 3">
            <a:extLst>
              <a:ext uri="{FF2B5EF4-FFF2-40B4-BE49-F238E27FC236}">
                <a16:creationId xmlns:a16="http://schemas.microsoft.com/office/drawing/2014/main" id="{C5961DAA-6394-2B40-B8FE-341319871786}"/>
              </a:ext>
            </a:extLst>
          </p:cNvPr>
          <p:cNvPicPr>
            <a:picLocks noChangeAspect="1"/>
          </p:cNvPicPr>
          <p:nvPr/>
        </p:nvPicPr>
        <p:blipFill>
          <a:blip r:embed="rId2"/>
          <a:stretch>
            <a:fillRect/>
          </a:stretch>
        </p:blipFill>
        <p:spPr>
          <a:xfrm rot="5400000">
            <a:off x="2666999" y="857250"/>
            <a:ext cx="6858000" cy="5143500"/>
          </a:xfrm>
          <a:prstGeom prst="rect">
            <a:avLst/>
          </a:prstGeom>
        </p:spPr>
      </p:pic>
    </p:spTree>
    <p:extLst>
      <p:ext uri="{BB962C8B-B14F-4D97-AF65-F5344CB8AC3E}">
        <p14:creationId xmlns:p14="http://schemas.microsoft.com/office/powerpoint/2010/main" val="162009230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1919536" y="260648"/>
            <a:ext cx="8229600" cy="1143000"/>
          </a:xfrm>
        </p:spPr>
        <p:txBody>
          <a:bodyPr/>
          <a:lstStyle/>
          <a:p>
            <a:r>
              <a:rPr lang="en-CA" dirty="0"/>
              <a:t>Mitigating Potential Bias</a:t>
            </a:r>
          </a:p>
        </p:txBody>
      </p:sp>
      <p:sp>
        <p:nvSpPr>
          <p:cNvPr id="3" name="Content Placeholder 2"/>
          <p:cNvSpPr>
            <a:spLocks noGrp="1"/>
          </p:cNvSpPr>
          <p:nvPr>
            <p:ph idx="1"/>
          </p:nvPr>
        </p:nvSpPr>
        <p:spPr/>
        <p:txBody>
          <a:bodyPr>
            <a:normAutofit/>
          </a:bodyPr>
          <a:lstStyle/>
          <a:p>
            <a:pPr marL="342662" lvl="1" indent="-342662">
              <a:buFont typeface="Arial"/>
              <a:buChar char="•"/>
            </a:pPr>
            <a:r>
              <a:rPr lang="en-CA" sz="2000" dirty="0"/>
              <a:t>A significant number of slides were derived from three slide decks from Sanofi, Abbott and from a presentation at the Diabetes Update 2022 selected by myself.  Cases were developed from my clinical practice.</a:t>
            </a:r>
            <a:r>
              <a:rPr lang="en-US" sz="2000" dirty="0"/>
              <a:t>.</a:t>
            </a:r>
          </a:p>
          <a:p>
            <a:r>
              <a:rPr lang="en-CA" sz="2000" dirty="0"/>
              <a:t>The information presented provides an unbiased overview of all products related to treating patients with diabetes.</a:t>
            </a:r>
          </a:p>
          <a:p>
            <a:r>
              <a:rPr lang="en-CA" sz="2000" dirty="0"/>
              <a:t>All slides are consistent with the CDA 2022 Guidelines.</a:t>
            </a:r>
            <a:endParaRPr lang="fr-CA" sz="2000" dirty="0"/>
          </a:p>
          <a:p>
            <a:endParaRPr lang="en-US" sz="2000" dirty="0"/>
          </a:p>
          <a:p>
            <a:pPr marL="0" indent="0">
              <a:buNone/>
            </a:pPr>
            <a:endParaRPr lang="en-CA" sz="2000" dirty="0">
              <a:solidFill>
                <a:srgbClr val="FF0000"/>
              </a:solidFill>
            </a:endParaRPr>
          </a:p>
          <a:p>
            <a:endParaRPr lang="en-CA" dirty="0"/>
          </a:p>
        </p:txBody>
      </p:sp>
      <p:sp>
        <p:nvSpPr>
          <p:cNvPr id="4" name="TextBox 3"/>
          <p:cNvSpPr txBox="1"/>
          <p:nvPr/>
        </p:nvSpPr>
        <p:spPr>
          <a:xfrm>
            <a:off x="1703512" y="18999"/>
            <a:ext cx="4392488" cy="369332"/>
          </a:xfrm>
          <a:prstGeom prst="rect">
            <a:avLst/>
          </a:prstGeom>
          <a:noFill/>
        </p:spPr>
        <p:txBody>
          <a:bodyPr wrap="square" rtlCol="0">
            <a:spAutoFit/>
          </a:bodyPr>
          <a:lstStyle/>
          <a:p>
            <a:r>
              <a:rPr lang="en-CA" dirty="0">
                <a:solidFill>
                  <a:schemeClr val="accent2"/>
                </a:solidFill>
              </a:rPr>
              <a:t>CFPC </a:t>
            </a:r>
            <a:r>
              <a:rPr lang="en-CA" dirty="0" err="1">
                <a:solidFill>
                  <a:schemeClr val="accent2"/>
                </a:solidFill>
              </a:rPr>
              <a:t>CoI</a:t>
            </a:r>
            <a:r>
              <a:rPr lang="en-CA" dirty="0">
                <a:solidFill>
                  <a:schemeClr val="accent2"/>
                </a:solidFill>
              </a:rPr>
              <a:t> Templates: Slide 3</a:t>
            </a:r>
          </a:p>
        </p:txBody>
      </p:sp>
    </p:spTree>
    <p:extLst>
      <p:ext uri="{BB962C8B-B14F-4D97-AF65-F5344CB8AC3E}">
        <p14:creationId xmlns:p14="http://schemas.microsoft.com/office/powerpoint/2010/main" val="134688244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516D8-F6E5-B744-9278-0247FA125EE0}"/>
              </a:ext>
            </a:extLst>
          </p:cNvPr>
          <p:cNvSpPr>
            <a:spLocks noGrp="1"/>
          </p:cNvSpPr>
          <p:nvPr>
            <p:ph type="title"/>
          </p:nvPr>
        </p:nvSpPr>
        <p:spPr/>
        <p:txBody>
          <a:bodyPr/>
          <a:lstStyle/>
          <a:p>
            <a:r>
              <a:rPr lang="en-US" dirty="0"/>
              <a:t>Sensor</a:t>
            </a:r>
            <a:br>
              <a:rPr lang="en-US" dirty="0"/>
            </a:br>
            <a:r>
              <a:rPr lang="en-US" dirty="0"/>
              <a:t>Usage</a:t>
            </a:r>
          </a:p>
        </p:txBody>
      </p:sp>
      <p:pic>
        <p:nvPicPr>
          <p:cNvPr id="4" name="Picture 3">
            <a:extLst>
              <a:ext uri="{FF2B5EF4-FFF2-40B4-BE49-F238E27FC236}">
                <a16:creationId xmlns:a16="http://schemas.microsoft.com/office/drawing/2014/main" id="{FCF1AF5C-A638-E64A-B3CE-4496B57D3030}"/>
              </a:ext>
            </a:extLst>
          </p:cNvPr>
          <p:cNvPicPr>
            <a:picLocks noChangeAspect="1"/>
          </p:cNvPicPr>
          <p:nvPr/>
        </p:nvPicPr>
        <p:blipFill>
          <a:blip r:embed="rId2"/>
          <a:stretch>
            <a:fillRect/>
          </a:stretch>
        </p:blipFill>
        <p:spPr>
          <a:xfrm rot="5400000">
            <a:off x="2666999" y="857250"/>
            <a:ext cx="6858000" cy="5143500"/>
          </a:xfrm>
          <a:prstGeom prst="rect">
            <a:avLst/>
          </a:prstGeom>
        </p:spPr>
      </p:pic>
    </p:spTree>
    <p:extLst>
      <p:ext uri="{BB962C8B-B14F-4D97-AF65-F5344CB8AC3E}">
        <p14:creationId xmlns:p14="http://schemas.microsoft.com/office/powerpoint/2010/main" val="317731234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042BDA-5E58-4218-872B-A96E95FFBC5C}"/>
              </a:ext>
            </a:extLst>
          </p:cNvPr>
          <p:cNvSpPr>
            <a:spLocks noGrp="1"/>
          </p:cNvSpPr>
          <p:nvPr>
            <p:ph type="title"/>
          </p:nvPr>
        </p:nvSpPr>
        <p:spPr/>
        <p:txBody>
          <a:bodyPr/>
          <a:lstStyle/>
          <a:p>
            <a:r>
              <a:rPr lang="en-US" dirty="0"/>
              <a:t>Estimated A1C</a:t>
            </a:r>
            <a:endParaRPr lang="en-CA" dirty="0"/>
          </a:p>
        </p:txBody>
      </p:sp>
      <p:sp>
        <p:nvSpPr>
          <p:cNvPr id="3" name="Slide Number Placeholder 2">
            <a:extLst>
              <a:ext uri="{FF2B5EF4-FFF2-40B4-BE49-F238E27FC236}">
                <a16:creationId xmlns:a16="http://schemas.microsoft.com/office/drawing/2014/main" id="{842B78C6-711F-44CF-A3D7-06E8F35EC925}"/>
              </a:ext>
            </a:extLst>
          </p:cNvPr>
          <p:cNvSpPr>
            <a:spLocks noGrp="1"/>
          </p:cNvSpPr>
          <p:nvPr>
            <p:ph type="sldNum" sz="quarter" idx="12"/>
          </p:nvPr>
        </p:nvSpPr>
        <p:spPr/>
        <p:txBody>
          <a:bodyPr/>
          <a:lstStyle/>
          <a:p>
            <a:fld id="{A2885E78-1F86-4A3D-9EE1-B0103B1CEF15}" type="slidenum">
              <a:rPr lang="en-US" smtClean="0">
                <a:solidFill>
                  <a:srgbClr val="000000"/>
                </a:solidFill>
              </a:rPr>
              <a:pPr/>
              <a:t>51</a:t>
            </a:fld>
            <a:endParaRPr lang="en-US">
              <a:solidFill>
                <a:srgbClr val="000000"/>
              </a:solidFill>
            </a:endParaRPr>
          </a:p>
        </p:txBody>
      </p:sp>
      <p:pic>
        <p:nvPicPr>
          <p:cNvPr id="4" name="Picture 3" descr="Graphical user interface, application, Teams&#10;&#10;Description automatically generated">
            <a:extLst>
              <a:ext uri="{FF2B5EF4-FFF2-40B4-BE49-F238E27FC236}">
                <a16:creationId xmlns:a16="http://schemas.microsoft.com/office/drawing/2014/main" id="{98D96CCD-B9F8-4FC1-9EB7-9DCA92304BCC}"/>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426209" y="1882004"/>
            <a:ext cx="2301336" cy="4055947"/>
          </a:xfrm>
          <a:prstGeom prst="rect">
            <a:avLst/>
          </a:prstGeom>
        </p:spPr>
      </p:pic>
      <p:grpSp>
        <p:nvGrpSpPr>
          <p:cNvPr id="6" name="Group 5">
            <a:extLst>
              <a:ext uri="{FF2B5EF4-FFF2-40B4-BE49-F238E27FC236}">
                <a16:creationId xmlns:a16="http://schemas.microsoft.com/office/drawing/2014/main" id="{8BD65A45-9AC7-4AB5-8FAD-C4A2DA3C5119}"/>
              </a:ext>
            </a:extLst>
          </p:cNvPr>
          <p:cNvGrpSpPr/>
          <p:nvPr/>
        </p:nvGrpSpPr>
        <p:grpSpPr>
          <a:xfrm>
            <a:off x="0" y="920050"/>
            <a:ext cx="11643360" cy="720220"/>
            <a:chOff x="0" y="690037"/>
            <a:chExt cx="8732520" cy="540165"/>
          </a:xfrm>
        </p:grpSpPr>
        <p:sp>
          <p:nvSpPr>
            <p:cNvPr id="7" name="Rectangle: Rounded Corners 6">
              <a:extLst>
                <a:ext uri="{FF2B5EF4-FFF2-40B4-BE49-F238E27FC236}">
                  <a16:creationId xmlns:a16="http://schemas.microsoft.com/office/drawing/2014/main" id="{A9D5AC07-6572-4A92-A9D5-9AD6E76FA36C}"/>
                </a:ext>
              </a:extLst>
            </p:cNvPr>
            <p:cNvSpPr/>
            <p:nvPr/>
          </p:nvSpPr>
          <p:spPr>
            <a:xfrm>
              <a:off x="0" y="690037"/>
              <a:ext cx="8732520" cy="540165"/>
            </a:xfrm>
            <a:prstGeom prst="roundRect">
              <a:avLst>
                <a:gd name="adj" fmla="val 0"/>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2400" dirty="0"/>
            </a:p>
          </p:txBody>
        </p:sp>
        <p:sp>
          <p:nvSpPr>
            <p:cNvPr id="8" name="Content Placeholder 2">
              <a:extLst>
                <a:ext uri="{FF2B5EF4-FFF2-40B4-BE49-F238E27FC236}">
                  <a16:creationId xmlns:a16="http://schemas.microsoft.com/office/drawing/2014/main" id="{0AB88601-C7A0-4A37-B685-329DAF67DD00}"/>
                </a:ext>
              </a:extLst>
            </p:cNvPr>
            <p:cNvSpPr txBox="1">
              <a:spLocks/>
            </p:cNvSpPr>
            <p:nvPr/>
          </p:nvSpPr>
          <p:spPr>
            <a:xfrm>
              <a:off x="425829" y="701111"/>
              <a:ext cx="7606261" cy="448861"/>
            </a:xfrm>
            <a:prstGeom prst="rect">
              <a:avLst/>
            </a:prstGeom>
          </p:spPr>
          <p:txBody>
            <a:bodyPr/>
            <a:lstStyle>
              <a:lvl1pPr marL="0" indent="0" algn="l" defTabSz="914400" rtl="0" eaLnBrk="1" latinLnBrk="0" hangingPunct="1">
                <a:lnSpc>
                  <a:spcPct val="100000"/>
                </a:lnSpc>
                <a:spcBef>
                  <a:spcPts val="600"/>
                </a:spcBef>
                <a:buFont typeface="Arial" panose="020B0604020202020204" pitchFamily="34" charset="0"/>
                <a:buNone/>
                <a:defRPr sz="1800" b="1" kern="1200">
                  <a:solidFill>
                    <a:schemeClr val="accent5"/>
                  </a:solidFill>
                  <a:latin typeface="Calibri" panose="020F0502020204030204" pitchFamily="34" charset="0"/>
                  <a:ea typeface="+mn-ea"/>
                  <a:cs typeface="Calibri" panose="020F0502020204030204" pitchFamily="34" charset="0"/>
                </a:defRPr>
              </a:lvl1pPr>
              <a:lvl2pPr marL="169863" indent="-169863" algn="l" defTabSz="914400" rtl="0" eaLnBrk="1" latinLnBrk="0" hangingPunct="1">
                <a:lnSpc>
                  <a:spcPct val="100000"/>
                </a:lnSpc>
                <a:spcBef>
                  <a:spcPts val="600"/>
                </a:spcBef>
                <a:buFont typeface="Arial" panose="020B0604020202020204" pitchFamily="34" charset="0"/>
                <a:buChar char="•"/>
                <a:defRPr sz="1800" kern="1200">
                  <a:solidFill>
                    <a:schemeClr val="tx1"/>
                  </a:solidFill>
                  <a:latin typeface="+mn-lt"/>
                  <a:ea typeface="+mn-ea"/>
                  <a:cs typeface="+mn-cs"/>
                </a:defRPr>
              </a:lvl2pPr>
              <a:lvl3pPr marL="400050" indent="-171450" algn="l" defTabSz="914400" rtl="0" eaLnBrk="1" latinLnBrk="0" hangingPunct="1">
                <a:lnSpc>
                  <a:spcPct val="100000"/>
                </a:lnSpc>
                <a:spcBef>
                  <a:spcPts val="600"/>
                </a:spcBef>
                <a:buFont typeface="Arial" panose="020B0604020202020204" pitchFamily="34" charset="0"/>
                <a:buChar char="–"/>
                <a:defRPr sz="1600" kern="1200">
                  <a:solidFill>
                    <a:schemeClr val="tx1"/>
                  </a:solidFill>
                  <a:latin typeface="+mn-lt"/>
                  <a:ea typeface="+mn-ea"/>
                  <a:cs typeface="+mn-cs"/>
                </a:defRPr>
              </a:lvl3pPr>
              <a:lvl4pPr marL="627063" indent="-169863"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4pPr>
              <a:lvl5pPr marL="857250" indent="-171450" algn="l" defTabSz="914400" rtl="0" eaLnBrk="1" latinLnBrk="0" hangingPunct="1">
                <a:lnSpc>
                  <a:spcPct val="100000"/>
                </a:lnSpc>
                <a:spcBef>
                  <a:spcPts val="600"/>
                </a:spcBef>
                <a:buFont typeface="Arial" panose="020B0604020202020204" pitchFamily="34" charset="0"/>
                <a:buChar char="»"/>
                <a:defRPr sz="14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a:lstStyle>
            <a:p>
              <a:pPr>
                <a:lnSpc>
                  <a:spcPct val="80000"/>
                </a:lnSpc>
              </a:pPr>
              <a:r>
                <a:rPr lang="en-CA" sz="2400" spc="-53" dirty="0">
                  <a:solidFill>
                    <a:schemeClr val="bg1"/>
                  </a:solidFill>
                </a:rPr>
                <a:t>This report shows your estimated A1C level based on available sensor glucose data from the last 90 days</a:t>
              </a:r>
            </a:p>
          </p:txBody>
        </p:sp>
      </p:grpSp>
      <p:grpSp>
        <p:nvGrpSpPr>
          <p:cNvPr id="22" name="Group 21">
            <a:extLst>
              <a:ext uri="{FF2B5EF4-FFF2-40B4-BE49-F238E27FC236}">
                <a16:creationId xmlns:a16="http://schemas.microsoft.com/office/drawing/2014/main" id="{06567B1B-FCB6-4E13-85D7-276BD6D41C02}"/>
              </a:ext>
            </a:extLst>
          </p:cNvPr>
          <p:cNvGrpSpPr/>
          <p:nvPr/>
        </p:nvGrpSpPr>
        <p:grpSpPr>
          <a:xfrm>
            <a:off x="5641711" y="2871836"/>
            <a:ext cx="3708787" cy="2269053"/>
            <a:chOff x="4231283" y="2153877"/>
            <a:chExt cx="2781590" cy="1701790"/>
          </a:xfrm>
        </p:grpSpPr>
        <p:sp>
          <p:nvSpPr>
            <p:cNvPr id="12" name="Rectangle 11">
              <a:extLst>
                <a:ext uri="{FF2B5EF4-FFF2-40B4-BE49-F238E27FC236}">
                  <a16:creationId xmlns:a16="http://schemas.microsoft.com/office/drawing/2014/main" id="{075EBFF0-A87D-46E5-BAA9-CD68CF711B8C}"/>
                </a:ext>
              </a:extLst>
            </p:cNvPr>
            <p:cNvSpPr/>
            <p:nvPr/>
          </p:nvSpPr>
          <p:spPr>
            <a:xfrm>
              <a:off x="4798771" y="2515998"/>
              <a:ext cx="2214102" cy="920750"/>
            </a:xfrm>
            <a:prstGeom prst="rect">
              <a:avLst/>
            </a:prstGeom>
            <a:solidFill>
              <a:srgbClr val="FFD100"/>
            </a:solidFill>
            <a:ln w="12700" cmpd="sng">
              <a:solidFill>
                <a:srgbClr val="FFFFFF"/>
              </a:solidFill>
            </a:ln>
            <a:effectLst>
              <a:glow rad="63500">
                <a:srgbClr val="FFD100">
                  <a:alpha val="40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3" name="TextBox 12">
              <a:extLst>
                <a:ext uri="{FF2B5EF4-FFF2-40B4-BE49-F238E27FC236}">
                  <a16:creationId xmlns:a16="http://schemas.microsoft.com/office/drawing/2014/main" id="{BD3B7498-1CAE-4DA1-9310-2C6EF4667243}"/>
                </a:ext>
              </a:extLst>
            </p:cNvPr>
            <p:cNvSpPr txBox="1"/>
            <p:nvPr/>
          </p:nvSpPr>
          <p:spPr>
            <a:xfrm>
              <a:off x="4835995" y="2721097"/>
              <a:ext cx="2139653" cy="500233"/>
            </a:xfrm>
            <a:prstGeom prst="rect">
              <a:avLst/>
            </a:prstGeom>
            <a:noFill/>
          </p:spPr>
          <p:txBody>
            <a:bodyPr wrap="square" rtlCol="0">
              <a:spAutoFit/>
            </a:bodyPr>
            <a:lstStyle/>
            <a:p>
              <a:pPr algn="ctr"/>
              <a:r>
                <a:rPr lang="en-CA" sz="1867" dirty="0">
                  <a:latin typeface="Georgia" panose="02040502050405020303" pitchFamily="18" charset="0"/>
                </a:rPr>
                <a:t>This report is available exclusively on the app</a:t>
              </a:r>
            </a:p>
          </p:txBody>
        </p:sp>
        <p:sp>
          <p:nvSpPr>
            <p:cNvPr id="17" name="Oval 16">
              <a:extLst>
                <a:ext uri="{FF2B5EF4-FFF2-40B4-BE49-F238E27FC236}">
                  <a16:creationId xmlns:a16="http://schemas.microsoft.com/office/drawing/2014/main" id="{1F347865-74E6-4CFE-AD14-3E74D178F55C}"/>
                </a:ext>
              </a:extLst>
            </p:cNvPr>
            <p:cNvSpPr/>
            <p:nvPr/>
          </p:nvSpPr>
          <p:spPr>
            <a:xfrm>
              <a:off x="4231283" y="2153877"/>
              <a:ext cx="88900" cy="88900"/>
            </a:xfrm>
            <a:prstGeom prst="ellipse">
              <a:avLst/>
            </a:prstGeom>
            <a:solidFill>
              <a:srgbClr val="FFD100"/>
            </a:solidFill>
            <a:ln w="127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sp>
          <p:nvSpPr>
            <p:cNvPr id="18" name="Oval 17">
              <a:extLst>
                <a:ext uri="{FF2B5EF4-FFF2-40B4-BE49-F238E27FC236}">
                  <a16:creationId xmlns:a16="http://schemas.microsoft.com/office/drawing/2014/main" id="{6238CCAA-4633-42D6-93F6-95004FADD824}"/>
                </a:ext>
              </a:extLst>
            </p:cNvPr>
            <p:cNvSpPr/>
            <p:nvPr/>
          </p:nvSpPr>
          <p:spPr>
            <a:xfrm>
              <a:off x="4231283" y="3766767"/>
              <a:ext cx="88900" cy="88900"/>
            </a:xfrm>
            <a:prstGeom prst="ellipse">
              <a:avLst/>
            </a:prstGeom>
            <a:solidFill>
              <a:srgbClr val="FFD100"/>
            </a:solidFill>
            <a:ln w="12700" cmpd="sng">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2400" dirty="0"/>
            </a:p>
          </p:txBody>
        </p:sp>
        <p:cxnSp>
          <p:nvCxnSpPr>
            <p:cNvPr id="19" name="Straight Connector 18">
              <a:extLst>
                <a:ext uri="{FF2B5EF4-FFF2-40B4-BE49-F238E27FC236}">
                  <a16:creationId xmlns:a16="http://schemas.microsoft.com/office/drawing/2014/main" id="{DCD93ED9-C189-4253-BE96-028C2EBDFE70}"/>
                </a:ext>
              </a:extLst>
            </p:cNvPr>
            <p:cNvCxnSpPr>
              <a:cxnSpLocks/>
            </p:cNvCxnSpPr>
            <p:nvPr/>
          </p:nvCxnSpPr>
          <p:spPr>
            <a:xfrm flipH="1">
              <a:off x="4428134" y="2981044"/>
              <a:ext cx="370637" cy="0"/>
            </a:xfrm>
            <a:prstGeom prst="line">
              <a:avLst/>
            </a:prstGeom>
            <a:ln w="12700" cmpd="sng">
              <a:solidFill>
                <a:schemeClr val="tx1">
                  <a:lumMod val="65000"/>
                  <a:lumOff val="3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Left Bracket 19">
              <a:extLst>
                <a:ext uri="{FF2B5EF4-FFF2-40B4-BE49-F238E27FC236}">
                  <a16:creationId xmlns:a16="http://schemas.microsoft.com/office/drawing/2014/main" id="{6850F37F-21C7-42DD-BCBA-2767711C852F}"/>
                </a:ext>
              </a:extLst>
            </p:cNvPr>
            <p:cNvSpPr/>
            <p:nvPr/>
          </p:nvSpPr>
          <p:spPr>
            <a:xfrm rot="10800000">
              <a:off x="4332883" y="2195151"/>
              <a:ext cx="95250" cy="1616065"/>
            </a:xfrm>
            <a:prstGeom prst="leftBracket">
              <a:avLst/>
            </a:prstGeom>
            <a:ln w="12700" cmpd="sng">
              <a:solidFill>
                <a:srgbClr val="595959"/>
              </a:solidFill>
              <a:prstDash val="sys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grpSp>
    </p:spTree>
    <p:extLst>
      <p:ext uri="{BB962C8B-B14F-4D97-AF65-F5344CB8AC3E}">
        <p14:creationId xmlns:p14="http://schemas.microsoft.com/office/powerpoint/2010/main" val="5545151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fade">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Group 32"/>
          <p:cNvGraphicFramePr>
            <a:graphicFrameLocks/>
          </p:cNvGraphicFramePr>
          <p:nvPr/>
        </p:nvGraphicFramePr>
        <p:xfrm>
          <a:off x="2057400" y="381000"/>
          <a:ext cx="8001000" cy="5479778"/>
        </p:xfrm>
        <a:graphic>
          <a:graphicData uri="http://schemas.openxmlformats.org/drawingml/2006/table">
            <a:tbl>
              <a:tblPr>
                <a:tableStyleId>{22838BEF-8BB2-4498-84A7-C5851F593DF1}</a:tableStyleId>
              </a:tblPr>
              <a:tblGrid>
                <a:gridCol w="4000500">
                  <a:extLst>
                    <a:ext uri="{9D8B030D-6E8A-4147-A177-3AD203B41FA5}">
                      <a16:colId xmlns:a16="http://schemas.microsoft.com/office/drawing/2014/main" val="20000"/>
                    </a:ext>
                  </a:extLst>
                </a:gridCol>
                <a:gridCol w="4000500">
                  <a:extLst>
                    <a:ext uri="{9D8B030D-6E8A-4147-A177-3AD203B41FA5}">
                      <a16:colId xmlns:a16="http://schemas.microsoft.com/office/drawing/2014/main" val="20001"/>
                    </a:ext>
                  </a:extLst>
                </a:gridCol>
              </a:tblGrid>
              <a:tr h="684213">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A1c</a:t>
                      </a:r>
                      <a:endParaRPr kumimoji="0" lang="en-US" altLang="en-US" sz="3200" b="1" i="0" u="none" strike="noStrike" cap="none" normalizeH="0" baseline="0" dirty="0">
                        <a:ln>
                          <a:noFill/>
                        </a:ln>
                        <a:solidFill>
                          <a:srgbClr val="FFFF00"/>
                        </a:solidFill>
                        <a:effectLst/>
                        <a:latin typeface="Verdana" pitchFamily="34" charset="0"/>
                        <a:ea typeface="Verdana" panose="020B0604030504040204" pitchFamily="34" charset="0"/>
                        <a:cs typeface="Verdana" panose="020B0604030504040204" pitchFamily="34" charset="0"/>
                      </a:endParaRPr>
                    </a:p>
                  </a:txBody>
                  <a:tcPr horzOverflow="overflow"/>
                </a:tc>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Average glucose</a:t>
                      </a:r>
                      <a:endParaRPr kumimoji="0" lang="en-US" altLang="en-US" sz="3200" b="1" i="0" u="none" strike="noStrike" cap="none" normalizeH="0" baseline="0" dirty="0">
                        <a:ln>
                          <a:noFill/>
                        </a:ln>
                        <a:solidFill>
                          <a:srgbClr val="FFFF00"/>
                        </a:solidFill>
                        <a:effectLst/>
                        <a:latin typeface="Verdana" pitchFamily="34" charset="0"/>
                        <a:ea typeface="Verdana" panose="020B0604030504040204" pitchFamily="34" charset="0"/>
                        <a:cs typeface="Verdana" panose="020B0604030504040204" pitchFamily="34" charset="0"/>
                      </a:endParaRPr>
                    </a:p>
                  </a:txBody>
                  <a:tcPr horzOverflow="overflow"/>
                </a:tc>
                <a:extLst>
                  <a:ext uri="{0D108BD9-81ED-4DB2-BD59-A6C34878D82A}">
                    <a16:rowId xmlns:a16="http://schemas.microsoft.com/office/drawing/2014/main" val="10000"/>
                  </a:ext>
                </a:extLst>
              </a:tr>
              <a:tr h="684213">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6%</a:t>
                      </a:r>
                      <a:endParaRPr kumimoji="0" lang="en-US" altLang="en-US" sz="3200" b="0" i="0" u="none" strike="noStrike" cap="none" normalizeH="0" baseline="0" dirty="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7.0</a:t>
                      </a:r>
                      <a:endParaRPr kumimoji="0" lang="en-US" altLang="en-US" sz="3200" b="0" i="0" u="none" strike="noStrike" cap="none" normalizeH="0" baseline="0" dirty="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extLst>
                  <a:ext uri="{0D108BD9-81ED-4DB2-BD59-A6C34878D82A}">
                    <a16:rowId xmlns:a16="http://schemas.microsoft.com/office/drawing/2014/main" val="10001"/>
                  </a:ext>
                </a:extLst>
              </a:tr>
              <a:tr h="684213">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7%</a:t>
                      </a:r>
                      <a:endParaRPr kumimoji="0" lang="en-US" altLang="en-US" sz="3200" b="0" i="0" u="none" strike="noStrike" cap="none" normalizeH="0" baseline="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8.6</a:t>
                      </a:r>
                      <a:endParaRPr kumimoji="0" lang="en-US" altLang="en-US" sz="3200" b="0" i="0" u="none" strike="noStrike" cap="none" normalizeH="0" baseline="0" dirty="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extLst>
                  <a:ext uri="{0D108BD9-81ED-4DB2-BD59-A6C34878D82A}">
                    <a16:rowId xmlns:a16="http://schemas.microsoft.com/office/drawing/2014/main" val="10002"/>
                  </a:ext>
                </a:extLst>
              </a:tr>
              <a:tr h="684213">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8%</a:t>
                      </a:r>
                      <a:endParaRPr kumimoji="0" lang="en-US" altLang="en-US" sz="3200" b="0" i="0" u="none" strike="noStrike" cap="none" normalizeH="0" baseline="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10.1</a:t>
                      </a:r>
                      <a:endParaRPr kumimoji="0" lang="en-US" altLang="en-US" sz="3200" b="0" i="0" u="none" strike="noStrike" cap="none" normalizeH="0" baseline="0" dirty="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extLst>
                  <a:ext uri="{0D108BD9-81ED-4DB2-BD59-A6C34878D82A}">
                    <a16:rowId xmlns:a16="http://schemas.microsoft.com/office/drawing/2014/main" val="10003"/>
                  </a:ext>
                </a:extLst>
              </a:tr>
              <a:tr h="684213">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9%</a:t>
                      </a:r>
                      <a:endParaRPr kumimoji="0" lang="en-US" altLang="en-US" sz="3200" b="0" i="0" u="none" strike="noStrike" cap="none" normalizeH="0" baseline="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11.7</a:t>
                      </a:r>
                      <a:endParaRPr kumimoji="0" lang="en-US" altLang="en-US" sz="3200" b="0" i="0" u="none" strike="noStrike" cap="none" normalizeH="0" baseline="0" dirty="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extLst>
                  <a:ext uri="{0D108BD9-81ED-4DB2-BD59-A6C34878D82A}">
                    <a16:rowId xmlns:a16="http://schemas.microsoft.com/office/drawing/2014/main" val="10004"/>
                  </a:ext>
                </a:extLst>
              </a:tr>
              <a:tr h="690287">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10%</a:t>
                      </a:r>
                      <a:endParaRPr kumimoji="0" lang="en-US" altLang="en-US" sz="3200" b="0" i="0" u="none" strike="noStrike" cap="none" normalizeH="0" baseline="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13.3</a:t>
                      </a:r>
                      <a:endParaRPr kumimoji="0" lang="en-US" altLang="en-US" sz="3200" b="0" i="0" u="none" strike="noStrike" cap="none" normalizeH="0" baseline="0" dirty="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extLst>
                  <a:ext uri="{0D108BD9-81ED-4DB2-BD59-A6C34878D82A}">
                    <a16:rowId xmlns:a16="http://schemas.microsoft.com/office/drawing/2014/main" val="10005"/>
                  </a:ext>
                </a:extLst>
              </a:tr>
              <a:tr h="684213">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11%</a:t>
                      </a:r>
                      <a:endParaRPr kumimoji="0" lang="en-US" altLang="en-US" sz="3200" b="0" i="0" u="none" strike="noStrike" cap="none" normalizeH="0" baseline="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14.9</a:t>
                      </a:r>
                      <a:endParaRPr kumimoji="0" lang="en-US" altLang="en-US" sz="3200" b="0" i="0" u="none" strike="noStrike" cap="none" normalizeH="0" baseline="0" dirty="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extLst>
                  <a:ext uri="{0D108BD9-81ED-4DB2-BD59-A6C34878D82A}">
                    <a16:rowId xmlns:a16="http://schemas.microsoft.com/office/drawing/2014/main" val="10006"/>
                  </a:ext>
                </a:extLst>
              </a:tr>
              <a:tr h="684213">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a:ln>
                            <a:noFill/>
                          </a:ln>
                          <a:effectLst/>
                          <a:latin typeface="Verdana" panose="020B0604030504040204" pitchFamily="34" charset="0"/>
                          <a:ea typeface="Verdana" panose="020B0604030504040204" pitchFamily="34" charset="0"/>
                          <a:cs typeface="Verdana" panose="020B0604030504040204" pitchFamily="34" charset="0"/>
                        </a:rPr>
                        <a:t>12%</a:t>
                      </a:r>
                      <a:endParaRPr kumimoji="0" lang="en-US" altLang="en-US" sz="3200" b="0" i="0" u="none" strike="noStrike" cap="none" normalizeH="0" baseline="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tc>
                  <a:txBody>
                    <a:bodyPr/>
                    <a:lstStyle>
                      <a:lvl1pPr eaLnBrk="0" hangingPunct="0">
                        <a:spcBef>
                          <a:spcPct val="20000"/>
                        </a:spcBef>
                        <a:buClr>
                          <a:schemeClr val="tx1"/>
                        </a:buClr>
                        <a:buFont typeface="Wingdings 2" pitchFamily="18" charset="2"/>
                        <a:defRPr sz="2200">
                          <a:solidFill>
                            <a:schemeClr val="tx1"/>
                          </a:solidFill>
                          <a:latin typeface="Constantia" pitchFamily="18" charset="0"/>
                          <a:ea typeface="ＭＳ Ｐゴシック" pitchFamily="34" charset="-128"/>
                        </a:defRPr>
                      </a:lvl1pPr>
                      <a:lvl2pPr marL="37931725" indent="-37474525" eaLnBrk="0" hangingPunct="0">
                        <a:spcBef>
                          <a:spcPct val="20000"/>
                        </a:spcBef>
                        <a:buClr>
                          <a:schemeClr val="tx1"/>
                        </a:buClr>
                        <a:buFont typeface="Wingdings 2" pitchFamily="18" charset="2"/>
                        <a:defRPr sz="2000">
                          <a:solidFill>
                            <a:schemeClr val="tx1"/>
                          </a:solidFill>
                          <a:latin typeface="Constantia" pitchFamily="18" charset="0"/>
                          <a:ea typeface="ＭＳ Ｐゴシック" pitchFamily="34" charset="-128"/>
                        </a:defRPr>
                      </a:lvl2pPr>
                      <a:lvl3pPr eaLnBrk="0" hangingPunct="0">
                        <a:spcBef>
                          <a:spcPct val="20000"/>
                        </a:spcBef>
                        <a:defRPr sz="1900">
                          <a:solidFill>
                            <a:schemeClr val="tx1"/>
                          </a:solidFill>
                          <a:latin typeface="Constantia" pitchFamily="18" charset="0"/>
                          <a:ea typeface="ＭＳ Ｐゴシック" pitchFamily="34" charset="-128"/>
                        </a:defRPr>
                      </a:lvl3pPr>
                      <a:lvl4pPr eaLnBrk="0" hangingPunct="0">
                        <a:spcBef>
                          <a:spcPct val="20000"/>
                        </a:spcBef>
                        <a:defRPr>
                          <a:solidFill>
                            <a:schemeClr val="tx1"/>
                          </a:solidFill>
                          <a:latin typeface="Constantia" pitchFamily="18" charset="0"/>
                          <a:ea typeface="ＭＳ Ｐゴシック" pitchFamily="34" charset="-128"/>
                        </a:defRPr>
                      </a:lvl4pPr>
                      <a:lvl5pPr eaLnBrk="0" hangingPunct="0">
                        <a:spcBef>
                          <a:spcPct val="20000"/>
                        </a:spcBef>
                        <a:defRPr>
                          <a:solidFill>
                            <a:schemeClr val="tx1"/>
                          </a:solidFill>
                          <a:latin typeface="Constantia" pitchFamily="18" charset="0"/>
                          <a:ea typeface="ＭＳ Ｐゴシック" pitchFamily="34" charset="-128"/>
                        </a:defRPr>
                      </a:lvl5pPr>
                      <a:lvl6pPr marL="457200" eaLnBrk="0" fontAlgn="base" hangingPunct="0">
                        <a:spcBef>
                          <a:spcPct val="20000"/>
                        </a:spcBef>
                        <a:spcAft>
                          <a:spcPct val="0"/>
                        </a:spcAft>
                        <a:defRPr>
                          <a:solidFill>
                            <a:schemeClr val="tx1"/>
                          </a:solidFill>
                          <a:latin typeface="Constantia" pitchFamily="18" charset="0"/>
                          <a:ea typeface="ＭＳ Ｐゴシック" pitchFamily="34" charset="-128"/>
                        </a:defRPr>
                      </a:lvl6pPr>
                      <a:lvl7pPr marL="914400" eaLnBrk="0" fontAlgn="base" hangingPunct="0">
                        <a:spcBef>
                          <a:spcPct val="20000"/>
                        </a:spcBef>
                        <a:spcAft>
                          <a:spcPct val="0"/>
                        </a:spcAft>
                        <a:defRPr>
                          <a:solidFill>
                            <a:schemeClr val="tx1"/>
                          </a:solidFill>
                          <a:latin typeface="Constantia" pitchFamily="18" charset="0"/>
                          <a:ea typeface="ＭＳ Ｐゴシック" pitchFamily="34" charset="-128"/>
                        </a:defRPr>
                      </a:lvl7pPr>
                      <a:lvl8pPr marL="1371600" eaLnBrk="0" fontAlgn="base" hangingPunct="0">
                        <a:spcBef>
                          <a:spcPct val="20000"/>
                        </a:spcBef>
                        <a:spcAft>
                          <a:spcPct val="0"/>
                        </a:spcAft>
                        <a:defRPr>
                          <a:solidFill>
                            <a:schemeClr val="tx1"/>
                          </a:solidFill>
                          <a:latin typeface="Constantia" pitchFamily="18" charset="0"/>
                          <a:ea typeface="ＭＳ Ｐゴシック" pitchFamily="34" charset="-128"/>
                        </a:defRPr>
                      </a:lvl8pPr>
                      <a:lvl9pPr marL="1828800" eaLnBrk="0" fontAlgn="base" hangingPunct="0">
                        <a:spcBef>
                          <a:spcPct val="20000"/>
                        </a:spcBef>
                        <a:spcAft>
                          <a:spcPct val="0"/>
                        </a:spcAft>
                        <a:defRPr>
                          <a:solidFill>
                            <a:schemeClr val="tx1"/>
                          </a:solidFill>
                          <a:latin typeface="Constantia" pitchFamily="18" charset="0"/>
                          <a:ea typeface="ＭＳ Ｐゴシック"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altLang="en-US" sz="3200" u="none" strike="noStrike" cap="none" normalizeH="0" baseline="0" dirty="0">
                          <a:ln>
                            <a:noFill/>
                          </a:ln>
                          <a:effectLst/>
                          <a:latin typeface="Verdana" panose="020B0604030504040204" pitchFamily="34" charset="0"/>
                          <a:ea typeface="Verdana" panose="020B0604030504040204" pitchFamily="34" charset="0"/>
                          <a:cs typeface="Verdana" panose="020B0604030504040204" pitchFamily="34" charset="0"/>
                        </a:rPr>
                        <a:t>16.5</a:t>
                      </a:r>
                      <a:endParaRPr kumimoji="0" lang="en-US" altLang="en-US" sz="3200" b="0" i="0" u="none" strike="noStrike" cap="none" normalizeH="0" baseline="0" dirty="0">
                        <a:ln>
                          <a:noFill/>
                        </a:ln>
                        <a:solidFill>
                          <a:schemeClr val="tx1"/>
                        </a:solidFill>
                        <a:effectLst/>
                        <a:latin typeface="Verdana" pitchFamily="34" charset="0"/>
                        <a:ea typeface="Verdana" panose="020B0604030504040204" pitchFamily="34" charset="0"/>
                        <a:cs typeface="Verdana" panose="020B0604030504040204" pitchFamily="34" charset="0"/>
                      </a:endParaRPr>
                    </a:p>
                  </a:txBody>
                  <a:tcPr horzOverflow="overflow"/>
                </a:tc>
                <a:extLst>
                  <a:ext uri="{0D108BD9-81ED-4DB2-BD59-A6C34878D82A}">
                    <a16:rowId xmlns:a16="http://schemas.microsoft.com/office/drawing/2014/main" val="10007"/>
                  </a:ext>
                </a:extLst>
              </a:tr>
            </a:tbl>
          </a:graphicData>
        </a:graphic>
      </p:graphicFrame>
      <p:sp>
        <p:nvSpPr>
          <p:cNvPr id="3" name="TextBox 2"/>
          <p:cNvSpPr txBox="1">
            <a:spLocks noChangeArrowheads="1"/>
          </p:cNvSpPr>
          <p:nvPr/>
        </p:nvSpPr>
        <p:spPr bwMode="auto">
          <a:xfrm>
            <a:off x="990600" y="5835379"/>
            <a:ext cx="9144000" cy="307777"/>
          </a:xfrm>
          <a:prstGeom prst="rect">
            <a:avLst/>
          </a:prstGeom>
          <a:noFill/>
          <a:ln w="9525">
            <a:noFill/>
            <a:miter lim="800000"/>
            <a:headEnd/>
            <a:tailEnd/>
          </a:ln>
        </p:spPr>
        <p:txBody>
          <a:bodyPr>
            <a:spAutoFit/>
          </a:bodyPr>
          <a:lstStyle>
            <a:lvl1pPr eaLnBrk="0" hangingPunct="0">
              <a:defRPr sz="2400">
                <a:solidFill>
                  <a:schemeClr val="tx1"/>
                </a:solidFill>
                <a:latin typeface="Arial" pitchFamily="34" charset="0"/>
                <a:cs typeface="Arial" pitchFamily="34" charset="0"/>
              </a:defRPr>
            </a:lvl1pPr>
            <a:lvl2pPr marL="37931725" indent="-37474525" eaLnBrk="0" hangingPunct="0">
              <a:defRPr sz="2400">
                <a:solidFill>
                  <a:schemeClr val="tx1"/>
                </a:solidFill>
                <a:latin typeface="Arial" pitchFamily="34" charset="0"/>
                <a:cs typeface="Arial" pitchFamily="34" charset="0"/>
              </a:defRPr>
            </a:lvl2pPr>
            <a:lvl3pPr eaLnBrk="0" hangingPunct="0">
              <a:defRPr sz="2400">
                <a:solidFill>
                  <a:schemeClr val="tx1"/>
                </a:solidFill>
                <a:latin typeface="Arial" pitchFamily="34" charset="0"/>
                <a:cs typeface="Arial" pitchFamily="34" charset="0"/>
              </a:defRPr>
            </a:lvl3pPr>
            <a:lvl4pPr eaLnBrk="0" hangingPunct="0">
              <a:defRPr sz="2400">
                <a:solidFill>
                  <a:schemeClr val="tx1"/>
                </a:solidFill>
                <a:latin typeface="Arial" pitchFamily="34" charset="0"/>
                <a:cs typeface="Arial" pitchFamily="34" charset="0"/>
              </a:defRPr>
            </a:lvl4pPr>
            <a:lvl5pPr eaLnBrk="0" hangingPunct="0">
              <a:defRPr sz="2400">
                <a:solidFill>
                  <a:schemeClr val="tx1"/>
                </a:solidFill>
                <a:latin typeface="Arial" pitchFamily="34" charset="0"/>
                <a:cs typeface="Arial" pitchFamily="34" charset="0"/>
              </a:defRPr>
            </a:lvl5pPr>
            <a:lvl6pPr marL="457200" eaLnBrk="0" fontAlgn="base" hangingPunct="0">
              <a:spcBef>
                <a:spcPct val="0"/>
              </a:spcBef>
              <a:spcAft>
                <a:spcPct val="0"/>
              </a:spcAft>
              <a:defRPr sz="2400">
                <a:solidFill>
                  <a:schemeClr val="tx1"/>
                </a:solidFill>
                <a:latin typeface="Arial" pitchFamily="34" charset="0"/>
                <a:cs typeface="Arial" pitchFamily="34" charset="0"/>
              </a:defRPr>
            </a:lvl6pPr>
            <a:lvl7pPr marL="914400" eaLnBrk="0" fontAlgn="base" hangingPunct="0">
              <a:spcBef>
                <a:spcPct val="0"/>
              </a:spcBef>
              <a:spcAft>
                <a:spcPct val="0"/>
              </a:spcAft>
              <a:defRPr sz="2400">
                <a:solidFill>
                  <a:schemeClr val="tx1"/>
                </a:solidFill>
                <a:latin typeface="Arial" pitchFamily="34" charset="0"/>
                <a:cs typeface="Arial" pitchFamily="34" charset="0"/>
              </a:defRPr>
            </a:lvl7pPr>
            <a:lvl8pPr marL="1371600" eaLnBrk="0" fontAlgn="base" hangingPunct="0">
              <a:spcBef>
                <a:spcPct val="0"/>
              </a:spcBef>
              <a:spcAft>
                <a:spcPct val="0"/>
              </a:spcAft>
              <a:defRPr sz="2400">
                <a:solidFill>
                  <a:schemeClr val="tx1"/>
                </a:solidFill>
                <a:latin typeface="Arial" pitchFamily="34" charset="0"/>
                <a:cs typeface="Arial" pitchFamily="34" charset="0"/>
              </a:defRPr>
            </a:lvl8pPr>
            <a:lvl9pPr marL="1828800" eaLnBrk="0" fontAlgn="base" hangingPunct="0">
              <a:spcBef>
                <a:spcPct val="0"/>
              </a:spcBef>
              <a:spcAft>
                <a:spcPct val="0"/>
              </a:spcAft>
              <a:defRPr sz="2400">
                <a:solidFill>
                  <a:schemeClr val="tx1"/>
                </a:solidFill>
                <a:latin typeface="Arial" pitchFamily="34" charset="0"/>
                <a:cs typeface="Arial" pitchFamily="34" charset="0"/>
              </a:defRPr>
            </a:lvl9pPr>
          </a:lstStyle>
          <a:p>
            <a:pPr marL="0" marR="0" lvl="0" indent="0" algn="r" defTabSz="457200" rtl="0" eaLnBrk="0" fontAlgn="auto" latinLnBrk="0" hangingPunct="0">
              <a:lnSpc>
                <a:spcPct val="100000"/>
              </a:lnSpc>
              <a:spcBef>
                <a:spcPts val="0"/>
              </a:spcBef>
              <a:spcAft>
                <a:spcPts val="0"/>
              </a:spcAft>
              <a:buClrTx/>
              <a:buSzTx/>
              <a:buFontTx/>
              <a:buNone/>
              <a:tabLst/>
              <a:defRPr/>
            </a:pPr>
            <a:r>
              <a:rPr kumimoji="0" lang="en-US" alt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ABG in </a:t>
            </a:r>
            <a:r>
              <a:rPr kumimoji="0" lang="en-US" altLang="en-US" sz="1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mmol</a:t>
            </a:r>
            <a:r>
              <a:rPr kumimoji="0" lang="en-US" alt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/L = (1.583 * A1c) – 2.52   Nathan D, et al. </a:t>
            </a:r>
            <a:r>
              <a:rPr kumimoji="0" lang="en-US" altLang="en-US" sz="1400" b="0" i="0" u="none" strike="noStrike" kern="1200" cap="none" spc="0" normalizeH="0" baseline="0" noProof="0" dirty="0" err="1">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Diab</a:t>
            </a:r>
            <a:r>
              <a:rPr kumimoji="0" lang="en-US" altLang="en-US" sz="1400" b="0" i="0" u="none" strike="noStrike" kern="1200" cap="none" spc="0" normalizeH="0" baseline="0" noProof="0" dirty="0">
                <a:ln>
                  <a:noFill/>
                </a:ln>
                <a:solidFill>
                  <a:prstClr val="black"/>
                </a:solidFill>
                <a:effectLst/>
                <a:uLnTx/>
                <a:uFillTx/>
                <a:latin typeface="Verdana" panose="020B0604030504040204" pitchFamily="34" charset="0"/>
                <a:ea typeface="Verdana" panose="020B0604030504040204" pitchFamily="34" charset="0"/>
                <a:cs typeface="Verdana" panose="020B0604030504040204" pitchFamily="34" charset="0"/>
              </a:rPr>
              <a:t> Care 31(8):1473-8, 2008.</a:t>
            </a:r>
          </a:p>
        </p:txBody>
      </p:sp>
      <p:sp>
        <p:nvSpPr>
          <p:cNvPr id="4" name="Title 3">
            <a:extLst>
              <a:ext uri="{FF2B5EF4-FFF2-40B4-BE49-F238E27FC236}">
                <a16:creationId xmlns:a16="http://schemas.microsoft.com/office/drawing/2014/main" id="{45393D43-6B71-ED6C-A5E5-8F03068693A2}"/>
              </a:ext>
            </a:extLst>
          </p:cNvPr>
          <p:cNvSpPr>
            <a:spLocks noGrp="1"/>
          </p:cNvSpPr>
          <p:nvPr>
            <p:ph type="title"/>
          </p:nvPr>
        </p:nvSpPr>
        <p:spPr/>
        <p:txBody>
          <a:bodyPr/>
          <a:lstStyle/>
          <a:p>
            <a:endParaRPr lang="en-CA"/>
          </a:p>
        </p:txBody>
      </p:sp>
      <p:sp>
        <p:nvSpPr>
          <p:cNvPr id="5" name="Content Placeholder 4">
            <a:extLst>
              <a:ext uri="{FF2B5EF4-FFF2-40B4-BE49-F238E27FC236}">
                <a16:creationId xmlns:a16="http://schemas.microsoft.com/office/drawing/2014/main" id="{EFC6688A-4DF6-0E8F-0D84-08867A8029F0}"/>
              </a:ext>
            </a:extLst>
          </p:cNvPr>
          <p:cNvSpPr>
            <a:spLocks noGrp="1"/>
          </p:cNvSpPr>
          <p:nvPr>
            <p:ph idx="1"/>
          </p:nvPr>
        </p:nvSpPr>
        <p:spPr/>
        <p:txBody>
          <a:bodyPr/>
          <a:lstStyle/>
          <a:p>
            <a:endParaRPr lang="en-CA"/>
          </a:p>
        </p:txBody>
      </p:sp>
    </p:spTree>
    <p:extLst>
      <p:ext uri="{BB962C8B-B14F-4D97-AF65-F5344CB8AC3E}">
        <p14:creationId xmlns:p14="http://schemas.microsoft.com/office/powerpoint/2010/main" val="223505543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Dysglycemia in Diabetes</a:t>
            </a: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CBG: capillary blood glucose; CV: cardiovascular.</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01" b="0" i="0" u="none" strike="noStrike" kern="1200" cap="none" spc="0" normalizeH="0" baseline="0" noProof="0" dirty="0" err="1">
                <a:ln>
                  <a:noFill/>
                </a:ln>
                <a:solidFill>
                  <a:srgbClr val="515869">
                    <a:lumMod val="50000"/>
                  </a:srgbClr>
                </a:solidFill>
                <a:effectLst/>
                <a:uLnTx/>
                <a:uFillTx/>
                <a:latin typeface="Calibri"/>
                <a:ea typeface="+mn-ea"/>
                <a:cs typeface="+mn-cs"/>
              </a:rPr>
              <a:t>Ceriello</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A et al. </a:t>
            </a:r>
            <a:r>
              <a:rPr kumimoji="0" lang="pt-BR" sz="1001" b="0" i="1" u="none" strike="noStrike" kern="1200" cap="none" spc="0" normalizeH="0" baseline="0" noProof="0" dirty="0">
                <a:ln>
                  <a:noFill/>
                </a:ln>
                <a:solidFill>
                  <a:srgbClr val="515869">
                    <a:lumMod val="50000"/>
                  </a:srgbClr>
                </a:solidFill>
                <a:effectLst/>
                <a:uLnTx/>
                <a:uFillTx/>
                <a:latin typeface="Calibri"/>
                <a:ea typeface="+mn-ea"/>
                <a:cs typeface="+mn-cs"/>
              </a:rPr>
              <a:t>Lancet Diabetes Endocrinol</a:t>
            </a:r>
            <a:r>
              <a:rPr kumimoji="0" lang="pt-BR" sz="1001" b="0" i="0" u="none" strike="noStrike" kern="1200" cap="none" spc="0" normalizeH="0" baseline="0" noProof="0" dirty="0">
                <a:ln>
                  <a:noFill/>
                </a:ln>
                <a:solidFill>
                  <a:srgbClr val="515869">
                    <a:lumMod val="50000"/>
                  </a:srgbClr>
                </a:solidFill>
                <a:effectLst/>
                <a:uLnTx/>
                <a:uFillTx/>
                <a:latin typeface="Calibri"/>
                <a:ea typeface="+mn-ea"/>
                <a:cs typeface="+mn-cs"/>
              </a:rPr>
              <a:t>. 2019 Mar;7(3):221-230; Shannon C et al. </a:t>
            </a:r>
            <a:r>
              <a:rPr kumimoji="0" lang="pt-BR" sz="1001" b="0" i="1" u="none" strike="noStrike" kern="1200" cap="none" spc="0" normalizeH="0" baseline="0" noProof="0" dirty="0">
                <a:ln>
                  <a:noFill/>
                </a:ln>
                <a:solidFill>
                  <a:srgbClr val="515869">
                    <a:lumMod val="50000"/>
                  </a:srgbClr>
                </a:solidFill>
                <a:effectLst/>
                <a:uLnTx/>
                <a:uFillTx/>
                <a:latin typeface="Calibri"/>
                <a:ea typeface="+mn-ea"/>
                <a:cs typeface="+mn-cs"/>
              </a:rPr>
              <a:t>Diabetes</a:t>
            </a:r>
            <a:r>
              <a:rPr kumimoji="0" lang="pt-BR" sz="1001" b="0" i="0" u="none" strike="noStrike" kern="1200" cap="none" spc="0" normalizeH="0" baseline="0" noProof="0" dirty="0">
                <a:ln>
                  <a:noFill/>
                </a:ln>
                <a:solidFill>
                  <a:srgbClr val="515869">
                    <a:lumMod val="50000"/>
                  </a:srgbClr>
                </a:solidFill>
                <a:effectLst/>
                <a:uLnTx/>
                <a:uFillTx/>
                <a:latin typeface="Calibri"/>
                <a:ea typeface="+mn-ea"/>
                <a:cs typeface="+mn-cs"/>
              </a:rPr>
              <a:t> 2018 Dec; 67(12): 2507-2517;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Yale J-F et al. </a:t>
            </a:r>
            <a:r>
              <a:rPr kumimoji="0" lang="en-CA" sz="1001" b="0" i="1" u="none" strike="noStrike" kern="1200" cap="none" spc="0" normalizeH="0" baseline="0" noProof="0" dirty="0">
                <a:ln>
                  <a:noFill/>
                </a:ln>
                <a:solidFill>
                  <a:srgbClr val="515869">
                    <a:lumMod val="50000"/>
                  </a:srgbClr>
                </a:solidFill>
                <a:effectLst/>
                <a:uLnTx/>
                <a:uFillTx/>
                <a:latin typeface="Calibri"/>
                <a:ea typeface="+mn-ea"/>
                <a:cs typeface="+mn-cs"/>
              </a:rPr>
              <a:t>Can J Diabetes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42 (2018) S104–S108; </a:t>
            </a:r>
            <a:r>
              <a:rPr kumimoji="0" lang="en-CA" sz="1001" b="0" i="0" u="none" strike="noStrike" kern="1200" cap="none" spc="0" normalizeH="0" baseline="0" noProof="0" dirty="0" err="1">
                <a:ln>
                  <a:noFill/>
                </a:ln>
                <a:solidFill>
                  <a:srgbClr val="515869">
                    <a:lumMod val="50000"/>
                  </a:srgbClr>
                </a:solidFill>
                <a:effectLst/>
                <a:uLnTx/>
                <a:uFillTx/>
                <a:latin typeface="Calibri"/>
                <a:ea typeface="+mn-ea"/>
                <a:cs typeface="+mn-cs"/>
              </a:rPr>
              <a:t>Ajjan</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RA </a:t>
            </a:r>
            <a:r>
              <a:rPr kumimoji="0" lang="en-CA" sz="1001" b="0" i="1" u="none" strike="noStrike" kern="1200" cap="none" spc="0" normalizeH="0" baseline="0" noProof="0" dirty="0">
                <a:ln>
                  <a:noFill/>
                </a:ln>
                <a:solidFill>
                  <a:srgbClr val="515869">
                    <a:lumMod val="50000"/>
                  </a:srgbClr>
                </a:solidFill>
                <a:effectLst/>
                <a:uLnTx/>
                <a:uFillTx/>
                <a:latin typeface="Calibri"/>
                <a:ea typeface="+mn-ea"/>
                <a:cs typeface="+mn-cs"/>
              </a:rPr>
              <a:t>Diabetes </a:t>
            </a:r>
            <a:r>
              <a:rPr kumimoji="0" lang="en-CA" sz="1001" b="0" i="1" u="none" strike="noStrike" kern="1200" cap="none" spc="0" normalizeH="0" baseline="0" noProof="0" dirty="0" err="1">
                <a:ln>
                  <a:noFill/>
                </a:ln>
                <a:solidFill>
                  <a:srgbClr val="515869">
                    <a:lumMod val="50000"/>
                  </a:srgbClr>
                </a:solidFill>
                <a:effectLst/>
                <a:uLnTx/>
                <a:uFillTx/>
                <a:latin typeface="Calibri"/>
                <a:ea typeface="+mn-ea"/>
                <a:cs typeface="+mn-cs"/>
              </a:rPr>
              <a:t>Technol</a:t>
            </a:r>
            <a:r>
              <a:rPr kumimoji="0" lang="en-CA" sz="1001" b="0" i="1" u="none" strike="noStrike" kern="1200" cap="none" spc="0" normalizeH="0" baseline="0" noProof="0" dirty="0">
                <a:ln>
                  <a:noFill/>
                </a:ln>
                <a:solidFill>
                  <a:srgbClr val="515869">
                    <a:lumMod val="50000"/>
                  </a:srgbClr>
                </a:solidFill>
                <a:effectLst/>
                <a:uLnTx/>
                <a:uFillTx/>
                <a:latin typeface="Calibri"/>
                <a:ea typeface="+mn-ea"/>
                <a:cs typeface="+mn-cs"/>
              </a:rPr>
              <a:t> </a:t>
            </a:r>
            <a:r>
              <a:rPr kumimoji="0" lang="en-CA" sz="1001" b="0" i="1" u="none" strike="noStrike" kern="1200" cap="none" spc="0" normalizeH="0" baseline="0" noProof="0" dirty="0" err="1">
                <a:ln>
                  <a:noFill/>
                </a:ln>
                <a:solidFill>
                  <a:srgbClr val="515869">
                    <a:lumMod val="50000"/>
                  </a:srgbClr>
                </a:solidFill>
                <a:effectLst/>
                <a:uLnTx/>
                <a:uFillTx/>
                <a:latin typeface="Calibri"/>
                <a:ea typeface="+mn-ea"/>
                <a:cs typeface="+mn-cs"/>
              </a:rPr>
              <a:t>Ther</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2017 May;19(S2):S27-S36; </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Senior PA</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et al. </a:t>
            </a:r>
            <a:r>
              <a:rPr kumimoji="0" lang="en-CA" sz="1001" b="0" i="1" u="none" strike="noStrike" kern="1200" cap="none" spc="0" normalizeH="0" baseline="0" noProof="0" dirty="0">
                <a:ln>
                  <a:noFill/>
                </a:ln>
                <a:solidFill>
                  <a:srgbClr val="515869">
                    <a:lumMod val="50000"/>
                  </a:srgbClr>
                </a:solidFill>
                <a:effectLst/>
                <a:uLnTx/>
                <a:uFillTx/>
                <a:latin typeface="Calibri"/>
                <a:ea typeface="+mn-ea"/>
                <a:cs typeface="+mn-cs"/>
              </a:rPr>
              <a:t>Can J Diabetes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44 (2020) 592–596</a:t>
            </a:r>
            <a:r>
              <a:rPr kumimoji="0" lang="pt-BR" sz="1001" b="0" i="0" u="none" strike="noStrike" kern="1200" cap="none" spc="0" normalizeH="0" baseline="0" noProof="0" dirty="0">
                <a:ln>
                  <a:noFill/>
                </a:ln>
                <a:solidFill>
                  <a:srgbClr val="515869">
                    <a:lumMod val="50000"/>
                  </a:srgbClr>
                </a:solidFill>
                <a:effectLst/>
                <a:uLnTx/>
                <a:uFillTx/>
                <a:latin typeface="Calibri"/>
                <a:ea typeface="+mn-ea"/>
                <a:cs typeface="+mn-cs"/>
              </a:rPr>
              <a:t>.</a:t>
            </a:r>
            <a:endPar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grpSp>
        <p:nvGrpSpPr>
          <p:cNvPr id="6" name="Group 5">
            <a:extLst>
              <a:ext uri="{FF2B5EF4-FFF2-40B4-BE49-F238E27FC236}">
                <a16:creationId xmlns:a16="http://schemas.microsoft.com/office/drawing/2014/main" id="{9AA25B85-35D4-4155-A63A-744F49DB5543}"/>
              </a:ext>
            </a:extLst>
          </p:cNvPr>
          <p:cNvGrpSpPr/>
          <p:nvPr/>
        </p:nvGrpSpPr>
        <p:grpSpPr>
          <a:xfrm>
            <a:off x="431490" y="1780182"/>
            <a:ext cx="3672000" cy="3420253"/>
            <a:chOff x="561940" y="2731904"/>
            <a:chExt cx="3672000" cy="3420253"/>
          </a:xfrm>
        </p:grpSpPr>
        <p:sp>
          <p:nvSpPr>
            <p:cNvPr id="10" name="Rectangle: Top Corners Rounded 46">
              <a:extLst>
                <a:ext uri="{FF2B5EF4-FFF2-40B4-BE49-F238E27FC236}">
                  <a16:creationId xmlns:a16="http://schemas.microsoft.com/office/drawing/2014/main" id="{079B64EE-0F24-4D74-AFF9-D640FEC47E93}"/>
                </a:ext>
              </a:extLst>
            </p:cNvPr>
            <p:cNvSpPr/>
            <p:nvPr/>
          </p:nvSpPr>
          <p:spPr>
            <a:xfrm flipV="1">
              <a:off x="561940" y="3425461"/>
              <a:ext cx="3672000" cy="2726696"/>
            </a:xfrm>
            <a:prstGeom prst="round2SameRect">
              <a:avLst>
                <a:gd name="adj1" fmla="val 13799"/>
                <a:gd name="adj2" fmla="val 0"/>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1" name="Rectangle 10">
              <a:extLst>
                <a:ext uri="{FF2B5EF4-FFF2-40B4-BE49-F238E27FC236}">
                  <a16:creationId xmlns:a16="http://schemas.microsoft.com/office/drawing/2014/main" id="{82132134-454C-4DC3-96CF-682648643033}"/>
                </a:ext>
              </a:extLst>
            </p:cNvPr>
            <p:cNvSpPr/>
            <p:nvPr/>
          </p:nvSpPr>
          <p:spPr>
            <a:xfrm>
              <a:off x="721774" y="4200744"/>
              <a:ext cx="3352332" cy="1915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marR="0" lvl="0" indent="-2730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612"/>
                  </a:solidFill>
                  <a:effectLst/>
                  <a:uLnTx/>
                  <a:uFillTx/>
                  <a:latin typeface="Calibri"/>
                  <a:ea typeface="+mn-ea"/>
                  <a:cs typeface="+mn-cs"/>
                </a:rPr>
                <a:t>Directly contributes to short/long-term microvascular complications</a:t>
              </a:r>
            </a:p>
            <a:p>
              <a:pPr marL="358775" marR="0" lvl="0" indent="-2730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612"/>
                  </a:solidFill>
                  <a:effectLst/>
                  <a:uLnTx/>
                  <a:uFillTx/>
                  <a:latin typeface="Calibri"/>
                  <a:ea typeface="+mn-ea"/>
                  <a:cs typeface="+mn-cs"/>
                </a:rPr>
                <a:t>Long-term role in the development of macrovascular disease</a:t>
              </a:r>
            </a:p>
          </p:txBody>
        </p:sp>
        <p:sp>
          <p:nvSpPr>
            <p:cNvPr id="12" name="Rectangle: Top Corners Rounded 16">
              <a:extLst>
                <a:ext uri="{FF2B5EF4-FFF2-40B4-BE49-F238E27FC236}">
                  <a16:creationId xmlns:a16="http://schemas.microsoft.com/office/drawing/2014/main" id="{4C2B0DE7-B578-4B58-AA80-3B5749B42FCE}"/>
                </a:ext>
              </a:extLst>
            </p:cNvPr>
            <p:cNvSpPr/>
            <p:nvPr/>
          </p:nvSpPr>
          <p:spPr>
            <a:xfrm>
              <a:off x="561940" y="2731904"/>
              <a:ext cx="3672000" cy="680356"/>
            </a:xfrm>
            <a:prstGeom prst="round2SameRect">
              <a:avLst>
                <a:gd name="adj1" fmla="val 50000"/>
                <a:gd name="adj2" fmla="val 0"/>
              </a:avLst>
            </a:prstGeom>
            <a:solidFill>
              <a:schemeClr val="accent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13" name="Rectangle 12">
              <a:extLst>
                <a:ext uri="{FF2B5EF4-FFF2-40B4-BE49-F238E27FC236}">
                  <a16:creationId xmlns:a16="http://schemas.microsoft.com/office/drawing/2014/main" id="{929D5E16-B2E5-487F-A241-1BA522B7F022}"/>
                </a:ext>
              </a:extLst>
            </p:cNvPr>
            <p:cNvSpPr/>
            <p:nvPr/>
          </p:nvSpPr>
          <p:spPr>
            <a:xfrm>
              <a:off x="561940" y="3392636"/>
              <a:ext cx="3672000" cy="7860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232936"/>
                  </a:solidFill>
                  <a:effectLst/>
                  <a:uLnTx/>
                  <a:uFillTx/>
                  <a:latin typeface="Calibri" pitchFamily="34" charset="0"/>
                  <a:ea typeface="+mn-ea"/>
                  <a:cs typeface="+mn-cs"/>
                </a:rPr>
                <a:t>Hallmark of diabetes that causes insulin resistance</a:t>
              </a:r>
              <a:endParaRPr kumimoji="0" lang="en-CA" sz="1800" b="0" i="0" u="none" strike="noStrike" kern="1200" cap="none" spc="0" normalizeH="0" baseline="0" noProof="0" dirty="0">
                <a:ln>
                  <a:noFill/>
                </a:ln>
                <a:solidFill>
                  <a:srgbClr val="232936"/>
                </a:solidFill>
                <a:effectLst/>
                <a:uLnTx/>
                <a:uFillTx/>
                <a:latin typeface="Calibri"/>
                <a:ea typeface="+mn-ea"/>
                <a:cs typeface="+mn-cs"/>
              </a:endParaRPr>
            </a:p>
          </p:txBody>
        </p:sp>
        <p:sp>
          <p:nvSpPr>
            <p:cNvPr id="14" name="TextBox 13">
              <a:extLst>
                <a:ext uri="{FF2B5EF4-FFF2-40B4-BE49-F238E27FC236}">
                  <a16:creationId xmlns:a16="http://schemas.microsoft.com/office/drawing/2014/main" id="{BD049B9C-F787-4A61-8536-5D05AAC4B76C}"/>
                </a:ext>
              </a:extLst>
            </p:cNvPr>
            <p:cNvSpPr txBox="1"/>
            <p:nvPr/>
          </p:nvSpPr>
          <p:spPr>
            <a:xfrm>
              <a:off x="895291" y="2821187"/>
              <a:ext cx="3077253"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Chronic hyperglycemia</a:t>
              </a:r>
            </a:p>
          </p:txBody>
        </p:sp>
      </p:grpSp>
      <p:sp>
        <p:nvSpPr>
          <p:cNvPr id="31" name="TextBox 30">
            <a:extLst>
              <a:ext uri="{FF2B5EF4-FFF2-40B4-BE49-F238E27FC236}">
                <a16:creationId xmlns:a16="http://schemas.microsoft.com/office/drawing/2014/main" id="{C9789EE9-9F62-43B3-A99F-6292907F9FE6}"/>
              </a:ext>
            </a:extLst>
          </p:cNvPr>
          <p:cNvSpPr txBox="1"/>
          <p:nvPr/>
        </p:nvSpPr>
        <p:spPr>
          <a:xfrm>
            <a:off x="1236000" y="5359262"/>
            <a:ext cx="9720000" cy="792000"/>
          </a:xfrm>
          <a:prstGeom prst="roundRect">
            <a:avLst/>
          </a:prstGeom>
          <a:solidFill>
            <a:srgbClr val="FDE475"/>
          </a:solidFill>
        </p:spPr>
        <p:txBody>
          <a:bodyPr wrap="square" rtlCol="0" anchor="ctr">
            <a:no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dirty="0">
                <a:ln>
                  <a:noFill/>
                </a:ln>
                <a:solidFill>
                  <a:srgbClr val="3B3838"/>
                </a:solidFill>
                <a:effectLst/>
                <a:uLnTx/>
                <a:uFillTx/>
                <a:latin typeface="Calibri"/>
                <a:ea typeface="+mn-ea"/>
                <a:cs typeface="+mn-cs"/>
              </a:rPr>
              <a:t>Optimal glycemic control is important to reduce the incidence and progression of </a:t>
            </a:r>
            <a:br>
              <a:rPr kumimoji="0" lang="en-US" sz="1801" b="1" i="0" u="none" strike="noStrike" kern="1200" cap="none" spc="0" normalizeH="0" baseline="0" noProof="0" dirty="0">
                <a:ln>
                  <a:noFill/>
                </a:ln>
                <a:solidFill>
                  <a:srgbClr val="3B3838"/>
                </a:solidFill>
                <a:effectLst/>
                <a:uLnTx/>
                <a:uFillTx/>
                <a:latin typeface="Calibri"/>
                <a:ea typeface="+mn-ea"/>
                <a:cs typeface="+mn-cs"/>
              </a:rPr>
            </a:br>
            <a:r>
              <a:rPr kumimoji="0" lang="en-US" sz="1801" b="1" i="0" u="none" strike="noStrike" kern="1200" cap="none" spc="0" normalizeH="0" baseline="0" noProof="0" dirty="0">
                <a:ln>
                  <a:noFill/>
                </a:ln>
                <a:solidFill>
                  <a:srgbClr val="3B3838"/>
                </a:solidFill>
                <a:effectLst/>
                <a:uLnTx/>
                <a:uFillTx/>
                <a:latin typeface="Calibri"/>
                <a:ea typeface="+mn-ea"/>
                <a:cs typeface="+mn-cs"/>
              </a:rPr>
              <a:t>microvascular complications and, in the long term, is associated with reduced CV outcomes</a:t>
            </a:r>
          </a:p>
        </p:txBody>
      </p:sp>
      <p:grpSp>
        <p:nvGrpSpPr>
          <p:cNvPr id="45" name="Group 44"/>
          <p:cNvGrpSpPr/>
          <p:nvPr/>
        </p:nvGrpSpPr>
        <p:grpSpPr>
          <a:xfrm>
            <a:off x="8116232" y="1105456"/>
            <a:ext cx="3672000" cy="4097246"/>
            <a:chOff x="8116232" y="1105456"/>
            <a:chExt cx="3672000" cy="4097246"/>
          </a:xfrm>
        </p:grpSpPr>
        <p:grpSp>
          <p:nvGrpSpPr>
            <p:cNvPr id="25" name="Group 24">
              <a:extLst>
                <a:ext uri="{FF2B5EF4-FFF2-40B4-BE49-F238E27FC236}">
                  <a16:creationId xmlns:a16="http://schemas.microsoft.com/office/drawing/2014/main" id="{D4979372-A2FE-49E3-A1C4-78D0071631A2}"/>
                </a:ext>
              </a:extLst>
            </p:cNvPr>
            <p:cNvGrpSpPr/>
            <p:nvPr/>
          </p:nvGrpSpPr>
          <p:grpSpPr>
            <a:xfrm>
              <a:off x="8116232" y="1782449"/>
              <a:ext cx="3672000" cy="3420253"/>
              <a:chOff x="9934778" y="2734171"/>
              <a:chExt cx="3672000" cy="3420253"/>
            </a:xfrm>
          </p:grpSpPr>
          <p:sp>
            <p:nvSpPr>
              <p:cNvPr id="26" name="Rectangle: Top Corners Rounded 59">
                <a:extLst>
                  <a:ext uri="{FF2B5EF4-FFF2-40B4-BE49-F238E27FC236}">
                    <a16:creationId xmlns:a16="http://schemas.microsoft.com/office/drawing/2014/main" id="{6262BC32-4806-4763-BEB8-1E4DD9167E2B}"/>
                  </a:ext>
                </a:extLst>
              </p:cNvPr>
              <p:cNvSpPr/>
              <p:nvPr/>
            </p:nvSpPr>
            <p:spPr>
              <a:xfrm flipV="1">
                <a:off x="9934778" y="3427728"/>
                <a:ext cx="3672000" cy="2726696"/>
              </a:xfrm>
              <a:prstGeom prst="round2SameRect">
                <a:avLst>
                  <a:gd name="adj1" fmla="val 13799"/>
                  <a:gd name="adj2" fmla="val 0"/>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7" name="Rectangle 26">
                <a:extLst>
                  <a:ext uri="{FF2B5EF4-FFF2-40B4-BE49-F238E27FC236}">
                    <a16:creationId xmlns:a16="http://schemas.microsoft.com/office/drawing/2014/main" id="{9B461BF9-7155-474D-B190-7CBEF6923C34}"/>
                  </a:ext>
                </a:extLst>
              </p:cNvPr>
              <p:cNvSpPr/>
              <p:nvPr/>
            </p:nvSpPr>
            <p:spPr>
              <a:xfrm>
                <a:off x="10094612" y="4252439"/>
                <a:ext cx="3352332" cy="17479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marR="0" lvl="0" indent="-273050" algn="l" defTabSz="4572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612"/>
                    </a:solidFill>
                    <a:effectLst/>
                    <a:uLnTx/>
                    <a:uFillTx/>
                    <a:latin typeface="Calibri"/>
                    <a:ea typeface="+mn-ea"/>
                    <a:cs typeface="+mn-cs"/>
                  </a:rPr>
                  <a:t>Secondary to daily activities and hypoglycemic therapies</a:t>
                </a:r>
              </a:p>
              <a:p>
                <a:pPr marL="358775" marR="0" lvl="0" indent="-273050" algn="l" defTabSz="457200" rtl="0" eaLnBrk="1" fontAlgn="auto" latinLnBrk="0" hangingPunct="1">
                  <a:lnSpc>
                    <a:spcPct val="100000"/>
                  </a:lnSpc>
                  <a:spcBef>
                    <a:spcPts val="180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612"/>
                    </a:solidFill>
                    <a:effectLst/>
                    <a:uLnTx/>
                    <a:uFillTx/>
                    <a:latin typeface="Calibri"/>
                    <a:ea typeface="+mn-ea"/>
                    <a:cs typeface="+mn-cs"/>
                  </a:rPr>
                  <a:t>Affected by dietary choices, physical activity, stress</a:t>
                </a:r>
                <a:endParaRPr kumimoji="0" lang="en-US" sz="1800" b="0" i="0" u="none" strike="noStrike" kern="1200" cap="none" spc="0" normalizeH="0" baseline="0" noProof="0" dirty="0">
                  <a:ln>
                    <a:noFill/>
                  </a:ln>
                  <a:solidFill>
                    <a:srgbClr val="000612"/>
                  </a:solidFill>
                  <a:effectLst/>
                  <a:uLnTx/>
                  <a:uFillTx/>
                  <a:latin typeface="Calibri"/>
                  <a:ea typeface="+mn-ea"/>
                  <a:cs typeface="+mn-cs"/>
                </a:endParaRPr>
              </a:p>
            </p:txBody>
          </p:sp>
          <p:sp>
            <p:nvSpPr>
              <p:cNvPr id="28" name="Rectangle: Top Corners Rounded 61">
                <a:extLst>
                  <a:ext uri="{FF2B5EF4-FFF2-40B4-BE49-F238E27FC236}">
                    <a16:creationId xmlns:a16="http://schemas.microsoft.com/office/drawing/2014/main" id="{BE6328DB-AADC-4711-BE68-E6E6E431C8ED}"/>
                  </a:ext>
                </a:extLst>
              </p:cNvPr>
              <p:cNvSpPr/>
              <p:nvPr/>
            </p:nvSpPr>
            <p:spPr>
              <a:xfrm>
                <a:off x="9934778" y="2734171"/>
                <a:ext cx="3672000" cy="680356"/>
              </a:xfrm>
              <a:prstGeom prst="round2SameRect">
                <a:avLst>
                  <a:gd name="adj1" fmla="val 50000"/>
                  <a:gd name="adj2" fmla="val 0"/>
                </a:avLst>
              </a:prstGeom>
              <a:solidFill>
                <a:schemeClr val="accent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29" name="Rectangle 28">
                <a:extLst>
                  <a:ext uri="{FF2B5EF4-FFF2-40B4-BE49-F238E27FC236}">
                    <a16:creationId xmlns:a16="http://schemas.microsoft.com/office/drawing/2014/main" id="{07344D4D-A51B-4581-A0E6-B70C1AF4D649}"/>
                  </a:ext>
                </a:extLst>
              </p:cNvPr>
              <p:cNvSpPr/>
              <p:nvPr/>
            </p:nvSpPr>
            <p:spPr>
              <a:xfrm>
                <a:off x="9934778" y="3394903"/>
                <a:ext cx="3672000" cy="7860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232936"/>
                    </a:solidFill>
                    <a:effectLst/>
                    <a:uLnTx/>
                    <a:uFillTx/>
                    <a:latin typeface="Calibri" pitchFamily="34" charset="0"/>
                    <a:ea typeface="+mn-ea"/>
                    <a:cs typeface="+mn-cs"/>
                  </a:rPr>
                  <a:t>Short- or long-term fluctuations </a:t>
                </a:r>
                <a:br>
                  <a:rPr kumimoji="0" lang="en-CA" sz="1800" b="1" i="0" u="none" strike="noStrike" kern="1200" cap="none" spc="0" normalizeH="0" baseline="0" noProof="0" dirty="0">
                    <a:ln>
                      <a:noFill/>
                    </a:ln>
                    <a:solidFill>
                      <a:srgbClr val="232936"/>
                    </a:solidFill>
                    <a:effectLst/>
                    <a:uLnTx/>
                    <a:uFillTx/>
                    <a:latin typeface="Calibri" pitchFamily="34" charset="0"/>
                    <a:ea typeface="+mn-ea"/>
                    <a:cs typeface="+mn-cs"/>
                  </a:rPr>
                </a:br>
                <a:r>
                  <a:rPr kumimoji="0" lang="en-CA" sz="1800" b="1" i="0" u="none" strike="noStrike" kern="1200" cap="none" spc="0" normalizeH="0" baseline="0" noProof="0" dirty="0">
                    <a:ln>
                      <a:noFill/>
                    </a:ln>
                    <a:solidFill>
                      <a:srgbClr val="232936"/>
                    </a:solidFill>
                    <a:effectLst/>
                    <a:uLnTx/>
                    <a:uFillTx/>
                    <a:latin typeface="Calibri" pitchFamily="34" charset="0"/>
                    <a:ea typeface="+mn-ea"/>
                    <a:cs typeface="+mn-cs"/>
                  </a:rPr>
                  <a:t>in glucose levels  </a:t>
                </a:r>
              </a:p>
            </p:txBody>
          </p:sp>
          <p:sp>
            <p:nvSpPr>
              <p:cNvPr id="30" name="TextBox 29">
                <a:extLst>
                  <a:ext uri="{FF2B5EF4-FFF2-40B4-BE49-F238E27FC236}">
                    <a16:creationId xmlns:a16="http://schemas.microsoft.com/office/drawing/2014/main" id="{D3EDAD84-19C1-43D2-B8EB-5A3FBA58A6C5}"/>
                  </a:ext>
                </a:extLst>
              </p:cNvPr>
              <p:cNvSpPr txBox="1"/>
              <p:nvPr/>
            </p:nvSpPr>
            <p:spPr>
              <a:xfrm>
                <a:off x="10431501" y="2823454"/>
                <a:ext cx="267855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Glycemic variability</a:t>
                </a:r>
              </a:p>
            </p:txBody>
          </p:sp>
        </p:grpSp>
        <p:grpSp>
          <p:nvGrpSpPr>
            <p:cNvPr id="32" name="Group 31">
              <a:extLst>
                <a:ext uri="{FF2B5EF4-FFF2-40B4-BE49-F238E27FC236}">
                  <a16:creationId xmlns:a16="http://schemas.microsoft.com/office/drawing/2014/main" id="{48155F4D-D763-41EA-9C59-777F244E98C7}"/>
                </a:ext>
              </a:extLst>
            </p:cNvPr>
            <p:cNvGrpSpPr/>
            <p:nvPr/>
          </p:nvGrpSpPr>
          <p:grpSpPr>
            <a:xfrm>
              <a:off x="9637652" y="1105456"/>
              <a:ext cx="831273" cy="841276"/>
              <a:chOff x="381000" y="2813036"/>
              <a:chExt cx="831273" cy="841276"/>
            </a:xfrm>
          </p:grpSpPr>
          <p:sp>
            <p:nvSpPr>
              <p:cNvPr id="33" name="Oval 32">
                <a:extLst>
                  <a:ext uri="{FF2B5EF4-FFF2-40B4-BE49-F238E27FC236}">
                    <a16:creationId xmlns:a16="http://schemas.microsoft.com/office/drawing/2014/main" id="{E4E25E85-352A-43E4-963E-298B511BD61D}"/>
                  </a:ext>
                </a:extLst>
              </p:cNvPr>
              <p:cNvSpPr/>
              <p:nvPr/>
            </p:nvSpPr>
            <p:spPr>
              <a:xfrm>
                <a:off x="381000" y="2813036"/>
                <a:ext cx="820894" cy="820894"/>
              </a:xfrm>
              <a:prstGeom prst="ellipse">
                <a:avLst/>
              </a:prstGeom>
              <a:solidFill>
                <a:schemeClr val="accent5"/>
              </a:solidFill>
              <a:ln>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34" name="Graphic 12" descr="Heartbeat">
                <a:hlinkClick r:id="rId2" action="ppaction://hlinksldjump"/>
                <a:extLst>
                  <a:ext uri="{FF2B5EF4-FFF2-40B4-BE49-F238E27FC236}">
                    <a16:creationId xmlns:a16="http://schemas.microsoft.com/office/drawing/2014/main" id="{BA24118E-B349-4A81-9710-FDEF85EF3EE5}"/>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381000" y="2823039"/>
                <a:ext cx="831273" cy="831273"/>
              </a:xfrm>
              <a:prstGeom prst="rect">
                <a:avLst/>
              </a:prstGeom>
              <a:effectLst>
                <a:outerShdw blurRad="50800" dist="38100" algn="l" rotWithShape="0">
                  <a:prstClr val="black">
                    <a:alpha val="40000"/>
                  </a:prstClr>
                </a:outerShdw>
              </a:effectLst>
            </p:spPr>
          </p:pic>
        </p:grpSp>
      </p:grpSp>
      <p:grpSp>
        <p:nvGrpSpPr>
          <p:cNvPr id="36" name="Group 35">
            <a:extLst>
              <a:ext uri="{FF2B5EF4-FFF2-40B4-BE49-F238E27FC236}">
                <a16:creationId xmlns:a16="http://schemas.microsoft.com/office/drawing/2014/main" id="{9AA25B85-35D4-4155-A63A-744F49DB5543}"/>
              </a:ext>
            </a:extLst>
          </p:cNvPr>
          <p:cNvGrpSpPr/>
          <p:nvPr/>
        </p:nvGrpSpPr>
        <p:grpSpPr>
          <a:xfrm>
            <a:off x="4260000" y="1780182"/>
            <a:ext cx="3672000" cy="3420253"/>
            <a:chOff x="561940" y="2731904"/>
            <a:chExt cx="3672000" cy="3420253"/>
          </a:xfrm>
        </p:grpSpPr>
        <p:sp>
          <p:nvSpPr>
            <p:cNvPr id="40" name="Rectangle: Top Corners Rounded 46">
              <a:extLst>
                <a:ext uri="{FF2B5EF4-FFF2-40B4-BE49-F238E27FC236}">
                  <a16:creationId xmlns:a16="http://schemas.microsoft.com/office/drawing/2014/main" id="{079B64EE-0F24-4D74-AFF9-D640FEC47E93}"/>
                </a:ext>
              </a:extLst>
            </p:cNvPr>
            <p:cNvSpPr/>
            <p:nvPr/>
          </p:nvSpPr>
          <p:spPr>
            <a:xfrm flipV="1">
              <a:off x="561940" y="3425461"/>
              <a:ext cx="3672000" cy="2726696"/>
            </a:xfrm>
            <a:prstGeom prst="round2SameRect">
              <a:avLst>
                <a:gd name="adj1" fmla="val 13799"/>
                <a:gd name="adj2" fmla="val 0"/>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40">
              <a:extLst>
                <a:ext uri="{FF2B5EF4-FFF2-40B4-BE49-F238E27FC236}">
                  <a16:creationId xmlns:a16="http://schemas.microsoft.com/office/drawing/2014/main" id="{82132134-454C-4DC3-96CF-682648643033}"/>
                </a:ext>
              </a:extLst>
            </p:cNvPr>
            <p:cNvSpPr/>
            <p:nvPr/>
          </p:nvSpPr>
          <p:spPr>
            <a:xfrm>
              <a:off x="721774" y="4200744"/>
              <a:ext cx="3352332" cy="1915186"/>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358775" marR="0" lvl="0" indent="-2730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612"/>
                  </a:solidFill>
                  <a:effectLst/>
                  <a:uLnTx/>
                  <a:uFillTx/>
                  <a:latin typeface="Calibri"/>
                  <a:ea typeface="+mn-ea"/>
                  <a:cs typeface="+mn-cs"/>
                </a:rPr>
                <a:t>Unpleasant/potentially dangerous </a:t>
              </a:r>
            </a:p>
            <a:p>
              <a:pPr marL="358775" marR="0" lvl="0" indent="-2730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612"/>
                  </a:solidFill>
                  <a:effectLst/>
                  <a:uLnTx/>
                  <a:uFillTx/>
                  <a:latin typeface="Calibri"/>
                  <a:ea typeface="+mn-ea"/>
                  <a:cs typeface="+mn-cs"/>
                </a:rPr>
                <a:t>Can be difficult to predict/capture with CBG</a:t>
              </a:r>
            </a:p>
            <a:p>
              <a:pPr marL="358775" marR="0" lvl="0" indent="-273050"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sz="1800" b="0" i="0" u="none" strike="noStrike" kern="1200" cap="none" spc="0" normalizeH="0" baseline="0" noProof="0" dirty="0">
                  <a:ln>
                    <a:noFill/>
                  </a:ln>
                  <a:solidFill>
                    <a:srgbClr val="000612"/>
                  </a:solidFill>
                  <a:effectLst/>
                  <a:uLnTx/>
                  <a:uFillTx/>
                  <a:latin typeface="Calibri"/>
                  <a:ea typeface="+mn-ea"/>
                  <a:cs typeface="+mn-cs"/>
                </a:rPr>
                <a:t>Often prevents people from achieving A1C target</a:t>
              </a:r>
              <a:endParaRPr kumimoji="0" lang="en-US" sz="1800" b="0" i="0" u="none" strike="noStrike" kern="1200" cap="none" spc="0" normalizeH="0" baseline="0" noProof="0" dirty="0">
                <a:ln>
                  <a:noFill/>
                </a:ln>
                <a:solidFill>
                  <a:srgbClr val="000612"/>
                </a:solidFill>
                <a:effectLst/>
                <a:uLnTx/>
                <a:uFillTx/>
                <a:latin typeface="Calibri"/>
                <a:ea typeface="+mn-ea"/>
                <a:cs typeface="+mn-cs"/>
              </a:endParaRPr>
            </a:p>
          </p:txBody>
        </p:sp>
        <p:sp>
          <p:nvSpPr>
            <p:cNvPr id="42" name="Rectangle: Top Corners Rounded 16">
              <a:extLst>
                <a:ext uri="{FF2B5EF4-FFF2-40B4-BE49-F238E27FC236}">
                  <a16:creationId xmlns:a16="http://schemas.microsoft.com/office/drawing/2014/main" id="{4C2B0DE7-B578-4B58-AA80-3B5749B42FCE}"/>
                </a:ext>
              </a:extLst>
            </p:cNvPr>
            <p:cNvSpPr/>
            <p:nvPr/>
          </p:nvSpPr>
          <p:spPr>
            <a:xfrm>
              <a:off x="561940" y="2731904"/>
              <a:ext cx="3672000" cy="680356"/>
            </a:xfrm>
            <a:prstGeom prst="round2SameRect">
              <a:avLst>
                <a:gd name="adj1" fmla="val 50000"/>
                <a:gd name="adj2" fmla="val 0"/>
              </a:avLst>
            </a:prstGeom>
            <a:solidFill>
              <a:schemeClr val="accent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42">
              <a:extLst>
                <a:ext uri="{FF2B5EF4-FFF2-40B4-BE49-F238E27FC236}">
                  <a16:creationId xmlns:a16="http://schemas.microsoft.com/office/drawing/2014/main" id="{929D5E16-B2E5-487F-A241-1BA522B7F022}"/>
                </a:ext>
              </a:extLst>
            </p:cNvPr>
            <p:cNvSpPr/>
            <p:nvPr/>
          </p:nvSpPr>
          <p:spPr>
            <a:xfrm>
              <a:off x="561940" y="3392636"/>
              <a:ext cx="3672000" cy="78601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232936"/>
                  </a:solidFill>
                  <a:effectLst/>
                  <a:uLnTx/>
                  <a:uFillTx/>
                  <a:latin typeface="Calibri" pitchFamily="34" charset="0"/>
                  <a:ea typeface="+mn-ea"/>
                  <a:cs typeface="+mn-cs"/>
                </a:rPr>
                <a:t>Often associated with tight </a:t>
              </a:r>
              <a:br>
                <a:rPr kumimoji="0" lang="en-CA" sz="1800" b="1" i="0" u="none" strike="noStrike" kern="1200" cap="none" spc="0" normalizeH="0" baseline="0" noProof="0" dirty="0">
                  <a:ln>
                    <a:noFill/>
                  </a:ln>
                  <a:solidFill>
                    <a:srgbClr val="232936"/>
                  </a:solidFill>
                  <a:effectLst/>
                  <a:uLnTx/>
                  <a:uFillTx/>
                  <a:latin typeface="Calibri" pitchFamily="34" charset="0"/>
                  <a:ea typeface="+mn-ea"/>
                  <a:cs typeface="+mn-cs"/>
                </a:rPr>
              </a:br>
              <a:r>
                <a:rPr kumimoji="0" lang="en-CA" sz="1800" b="1" i="0" u="none" strike="noStrike" kern="1200" cap="none" spc="0" normalizeH="0" baseline="0" noProof="0" dirty="0">
                  <a:ln>
                    <a:noFill/>
                  </a:ln>
                  <a:solidFill>
                    <a:srgbClr val="232936"/>
                  </a:solidFill>
                  <a:effectLst/>
                  <a:uLnTx/>
                  <a:uFillTx/>
                  <a:latin typeface="Calibri" pitchFamily="34" charset="0"/>
                  <a:ea typeface="+mn-ea"/>
                  <a:cs typeface="+mn-cs"/>
                </a:rPr>
                <a:t>glycemic control</a:t>
              </a:r>
              <a:endParaRPr kumimoji="0" lang="en-CA" sz="1800" b="0" i="0" u="none" strike="noStrike" kern="1200" cap="none" spc="0" normalizeH="0" baseline="0" noProof="0" dirty="0">
                <a:ln>
                  <a:noFill/>
                </a:ln>
                <a:solidFill>
                  <a:srgbClr val="232936"/>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BD049B9C-F787-4A61-8536-5D05AAC4B76C}"/>
                </a:ext>
              </a:extLst>
            </p:cNvPr>
            <p:cNvSpPr txBox="1"/>
            <p:nvPr/>
          </p:nvSpPr>
          <p:spPr>
            <a:xfrm>
              <a:off x="1399145" y="2821187"/>
              <a:ext cx="1979324" cy="461665"/>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Calibri"/>
                  <a:ea typeface="+mn-ea"/>
                  <a:cs typeface="+mn-cs"/>
                </a:rPr>
                <a:t>Hypoglycemia</a:t>
              </a:r>
            </a:p>
          </p:txBody>
        </p:sp>
      </p:grpSp>
      <p:grpSp>
        <p:nvGrpSpPr>
          <p:cNvPr id="37" name="Group 36">
            <a:extLst>
              <a:ext uri="{FF2B5EF4-FFF2-40B4-BE49-F238E27FC236}">
                <a16:creationId xmlns:a16="http://schemas.microsoft.com/office/drawing/2014/main" id="{DE68515B-C391-4175-AB45-15C4BD5E6895}"/>
              </a:ext>
            </a:extLst>
          </p:cNvPr>
          <p:cNvGrpSpPr/>
          <p:nvPr/>
        </p:nvGrpSpPr>
        <p:grpSpPr>
          <a:xfrm>
            <a:off x="5685553" y="1076221"/>
            <a:ext cx="820894" cy="820894"/>
            <a:chOff x="7942106" y="1912830"/>
            <a:chExt cx="820894" cy="820894"/>
          </a:xfrm>
        </p:grpSpPr>
        <p:sp>
          <p:nvSpPr>
            <p:cNvPr id="38" name="Oval 37">
              <a:hlinkClick r:id="rId5" action="ppaction://hlinksldjump"/>
              <a:extLst>
                <a:ext uri="{FF2B5EF4-FFF2-40B4-BE49-F238E27FC236}">
                  <a16:creationId xmlns:a16="http://schemas.microsoft.com/office/drawing/2014/main" id="{1C82EEFD-F2AB-4B68-B20D-1F8818BD68A0}"/>
                </a:ext>
              </a:extLst>
            </p:cNvPr>
            <p:cNvSpPr/>
            <p:nvPr/>
          </p:nvSpPr>
          <p:spPr>
            <a:xfrm>
              <a:off x="7942106" y="1912830"/>
              <a:ext cx="820894" cy="820894"/>
            </a:xfrm>
            <a:prstGeom prst="ellipse">
              <a:avLst/>
            </a:prstGeom>
            <a:solidFill>
              <a:schemeClr val="accent5"/>
            </a:solidFill>
            <a:ln>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39" name="Graphic 23" descr="Downward trend">
              <a:hlinkClick r:id="rId5" action="ppaction://hlinksldjump"/>
              <a:extLst>
                <a:ext uri="{FF2B5EF4-FFF2-40B4-BE49-F238E27FC236}">
                  <a16:creationId xmlns:a16="http://schemas.microsoft.com/office/drawing/2014/main" id="{88D1DEB1-7746-41CB-B495-D73F662F5135}"/>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8054221" y="1988780"/>
              <a:ext cx="627021" cy="627021"/>
            </a:xfrm>
            <a:prstGeom prst="rect">
              <a:avLst/>
            </a:prstGeom>
            <a:effectLst>
              <a:outerShdw blurRad="50800" dist="38100" algn="l" rotWithShape="0">
                <a:prstClr val="black">
                  <a:alpha val="40000"/>
                </a:prstClr>
              </a:outerShdw>
            </a:effectLst>
          </p:spPr>
        </p:pic>
      </p:grpSp>
      <p:sp>
        <p:nvSpPr>
          <p:cNvPr id="47" name="Oval 46">
            <a:hlinkClick r:id="rId5" action="ppaction://hlinksldjump"/>
            <a:extLst>
              <a:ext uri="{FF2B5EF4-FFF2-40B4-BE49-F238E27FC236}">
                <a16:creationId xmlns:a16="http://schemas.microsoft.com/office/drawing/2014/main" id="{1C82EEFD-F2AB-4B68-B20D-1F8818BD68A0}"/>
              </a:ext>
            </a:extLst>
          </p:cNvPr>
          <p:cNvSpPr/>
          <p:nvPr/>
        </p:nvSpPr>
        <p:spPr>
          <a:xfrm>
            <a:off x="1712188" y="1023084"/>
            <a:ext cx="820894" cy="820894"/>
          </a:xfrm>
          <a:prstGeom prst="ellipse">
            <a:avLst/>
          </a:prstGeom>
          <a:solidFill>
            <a:schemeClr val="accent5"/>
          </a:solidFill>
          <a:ln>
            <a:solidFill>
              <a:schemeClr val="accent1"/>
            </a:solidFill>
          </a:ln>
          <a:effectLst>
            <a:outerShdw blurRad="50800" dist="381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51" name="Graphic 2" descr="Upward trend with solid fill">
            <a:extLst>
              <a:ext uri="{FF2B5EF4-FFF2-40B4-BE49-F238E27FC236}">
                <a16:creationId xmlns:a16="http://schemas.microsoft.com/office/drawing/2014/main" id="{54A0F3E1-2AEC-4181-BD46-E584AC28EEAD}"/>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812876" y="1133513"/>
            <a:ext cx="626400" cy="626400"/>
          </a:xfrm>
          <a:prstGeom prst="rect">
            <a:avLst/>
          </a:prstGeom>
          <a:effectLst>
            <a:outerShdw blurRad="50800" dist="38100" algn="l" rotWithShape="0">
              <a:prstClr val="black">
                <a:alpha val="40000"/>
              </a:prstClr>
            </a:outerShdw>
          </a:effectLst>
        </p:spPr>
      </p:pic>
    </p:spTree>
    <p:extLst>
      <p:ext uri="{BB962C8B-B14F-4D97-AF65-F5344CB8AC3E}">
        <p14:creationId xmlns:p14="http://schemas.microsoft.com/office/powerpoint/2010/main" val="1960942253"/>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F9797-509B-4A43-95FF-172246D2C7D0}"/>
              </a:ext>
            </a:extLst>
          </p:cNvPr>
          <p:cNvSpPr>
            <a:spLocks noGrp="1"/>
          </p:cNvSpPr>
          <p:nvPr>
            <p:ph type="title"/>
          </p:nvPr>
        </p:nvSpPr>
        <p:spPr>
          <a:xfrm>
            <a:off x="815287" y="2661826"/>
            <a:ext cx="5096256" cy="914400"/>
          </a:xfrm>
        </p:spPr>
        <p:txBody>
          <a:bodyPr/>
          <a:lstStyle/>
          <a:p>
            <a:r>
              <a:rPr lang="en-US"/>
              <a:t>Optimizing glycemic management</a:t>
            </a:r>
          </a:p>
        </p:txBody>
      </p:sp>
      <p:sp>
        <p:nvSpPr>
          <p:cNvPr id="15" name="TextBox 14">
            <a:extLst>
              <a:ext uri="{FF2B5EF4-FFF2-40B4-BE49-F238E27FC236}">
                <a16:creationId xmlns:a16="http://schemas.microsoft.com/office/drawing/2014/main" id="{FA766C9D-77F6-7C49-A182-C4C3898A7F6A}"/>
              </a:ext>
            </a:extLst>
          </p:cNvPr>
          <p:cNvSpPr txBox="1"/>
          <p:nvPr/>
        </p:nvSpPr>
        <p:spPr>
          <a:xfrm>
            <a:off x="635320" y="5946035"/>
            <a:ext cx="11150280" cy="430887"/>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References: 1.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Bolinder</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J,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Antuna</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R,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Geelhoed-Duijvestijn</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P,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Kröger</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J,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Weitgasser</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R. Novel glucose-sensing technology and hypoglycemia in type 1 diabetes: a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multicentre</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non-masked, randomized controlled trial. </a:t>
            </a:r>
            <a:r>
              <a:rPr kumimoji="0" lang="en-US" sz="7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Lancet.</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2016;388(10057):2254-2263. </a:t>
            </a:r>
            <a:r>
              <a:rPr kumimoji="0" lang="en-US" sz="7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Haak</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Hanaire</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H,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Ajjan</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R, et al. Flash glucose-sensing technology as a replacement for blood glucose monitoring for the management of insulin-treated type 2 diabetes: a multicenter, open-label randomized controlled trial. </a:t>
            </a:r>
            <a:r>
              <a:rPr kumimoji="0" lang="en-US" sz="7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Diabetes </a:t>
            </a:r>
            <a:r>
              <a:rPr kumimoji="0" lang="en-US" sz="700"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Ther</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2017;8(1):55-73. </a:t>
            </a:r>
            <a:r>
              <a:rPr kumimoji="0" lang="en-US" sz="7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Ajjan</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R. Insights from real world use of flash continuous glucose monitoring. Symposium conducted at: American Diabetes Association 78th Scientific Sessions; June 22-26, 2018; Orlando, FL.</a:t>
            </a:r>
            <a:r>
              <a:rPr kumimoji="0" lang="en-US" sz="7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4. </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Seibold A, Ells S,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Schlaeger</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C, Welsh Z. A meta-analysis of real world observational studies on the impact of flash glucose monitoring on glycemic control as measured by A1c. Poster presented at: American Diabetes Association 78th Scientific Sessions; June 22-26; Orlando, FL. </a:t>
            </a:r>
          </a:p>
        </p:txBody>
      </p:sp>
      <p:grpSp>
        <p:nvGrpSpPr>
          <p:cNvPr id="16" name="Group 15">
            <a:extLst>
              <a:ext uri="{FF2B5EF4-FFF2-40B4-BE49-F238E27FC236}">
                <a16:creationId xmlns:a16="http://schemas.microsoft.com/office/drawing/2014/main" id="{CE3AB629-9277-EE49-8B83-1791160BF606}"/>
              </a:ext>
            </a:extLst>
          </p:cNvPr>
          <p:cNvGrpSpPr/>
          <p:nvPr/>
        </p:nvGrpSpPr>
        <p:grpSpPr>
          <a:xfrm>
            <a:off x="5572543" y="481078"/>
            <a:ext cx="5541002" cy="4776722"/>
            <a:chOff x="3141290" y="1720658"/>
            <a:chExt cx="5239295" cy="4516630"/>
          </a:xfrm>
        </p:grpSpPr>
        <p:grpSp>
          <p:nvGrpSpPr>
            <p:cNvPr id="17" name="Group 16">
              <a:extLst>
                <a:ext uri="{FF2B5EF4-FFF2-40B4-BE49-F238E27FC236}">
                  <a16:creationId xmlns:a16="http://schemas.microsoft.com/office/drawing/2014/main" id="{813C664B-BBF6-134C-96F6-C153BA85427B}"/>
                </a:ext>
              </a:extLst>
            </p:cNvPr>
            <p:cNvGrpSpPr/>
            <p:nvPr/>
          </p:nvGrpSpPr>
          <p:grpSpPr>
            <a:xfrm rot="10800000">
              <a:off x="3141290" y="1720658"/>
              <a:ext cx="5239295" cy="4516630"/>
              <a:chOff x="3095798" y="1720658"/>
              <a:chExt cx="5239295" cy="4516630"/>
            </a:xfrm>
            <a:solidFill>
              <a:schemeClr val="bg2">
                <a:alpha val="70000"/>
              </a:schemeClr>
            </a:solidFill>
          </p:grpSpPr>
          <p:sp>
            <p:nvSpPr>
              <p:cNvPr id="25" name="Triangle 24">
                <a:extLst>
                  <a:ext uri="{FF2B5EF4-FFF2-40B4-BE49-F238E27FC236}">
                    <a16:creationId xmlns:a16="http://schemas.microsoft.com/office/drawing/2014/main" id="{C1200DAD-56A6-AF49-A14E-76D8308F86EF}"/>
                  </a:ext>
                </a:extLst>
              </p:cNvPr>
              <p:cNvSpPr/>
              <p:nvPr/>
            </p:nvSpPr>
            <p:spPr>
              <a:xfrm rot="10800000">
                <a:off x="4405622" y="3978973"/>
                <a:ext cx="2619646" cy="225831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Georgia"/>
                  <a:ea typeface="+mn-ea"/>
                  <a:cs typeface="+mn-cs"/>
                </a:endParaRPr>
              </a:p>
            </p:txBody>
          </p:sp>
          <p:sp>
            <p:nvSpPr>
              <p:cNvPr id="26" name="Triangle 25">
                <a:extLst>
                  <a:ext uri="{FF2B5EF4-FFF2-40B4-BE49-F238E27FC236}">
                    <a16:creationId xmlns:a16="http://schemas.microsoft.com/office/drawing/2014/main" id="{0F267C97-60D2-6345-B27E-F79DDC6470B1}"/>
                  </a:ext>
                </a:extLst>
              </p:cNvPr>
              <p:cNvSpPr/>
              <p:nvPr/>
            </p:nvSpPr>
            <p:spPr>
              <a:xfrm rot="10800000">
                <a:off x="3095798" y="1720658"/>
                <a:ext cx="2619646" cy="225831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Georgia"/>
                  <a:ea typeface="+mn-ea"/>
                  <a:cs typeface="+mn-cs"/>
                </a:endParaRPr>
              </a:p>
            </p:txBody>
          </p:sp>
          <p:sp>
            <p:nvSpPr>
              <p:cNvPr id="27" name="Triangle 26">
                <a:extLst>
                  <a:ext uri="{FF2B5EF4-FFF2-40B4-BE49-F238E27FC236}">
                    <a16:creationId xmlns:a16="http://schemas.microsoft.com/office/drawing/2014/main" id="{130ED48F-A005-A04C-8C3E-990543C8E80F}"/>
                  </a:ext>
                </a:extLst>
              </p:cNvPr>
              <p:cNvSpPr/>
              <p:nvPr/>
            </p:nvSpPr>
            <p:spPr>
              <a:xfrm rot="10800000">
                <a:off x="5715447" y="1720658"/>
                <a:ext cx="2619646" cy="225831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Georgia"/>
                  <a:ea typeface="+mn-ea"/>
                  <a:cs typeface="+mn-cs"/>
                </a:endParaRPr>
              </a:p>
            </p:txBody>
          </p:sp>
        </p:grpSp>
        <p:sp>
          <p:nvSpPr>
            <p:cNvPr id="18" name="Rectangle 17">
              <a:extLst>
                <a:ext uri="{FF2B5EF4-FFF2-40B4-BE49-F238E27FC236}">
                  <a16:creationId xmlns:a16="http://schemas.microsoft.com/office/drawing/2014/main" id="{6B55ECA0-AC61-7D44-A41D-872DF043B3F7}"/>
                </a:ext>
              </a:extLst>
            </p:cNvPr>
            <p:cNvSpPr/>
            <p:nvPr/>
          </p:nvSpPr>
          <p:spPr>
            <a:xfrm>
              <a:off x="5531041" y="1979405"/>
              <a:ext cx="1094128" cy="681256"/>
            </a:xfrm>
            <a:prstGeom prst="rect">
              <a:avLst/>
            </a:prstGeom>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CA" altLang="en-US" sz="6600" b="1" i="0" u="none" strike="noStrike" kern="1200" cap="none" spc="0" normalizeH="0" baseline="0" noProof="0">
                  <a:ln>
                    <a:noFill/>
                  </a:ln>
                  <a:solidFill>
                    <a:prstClr val="white"/>
                  </a:solidFill>
                  <a:effectLst/>
                  <a:uLnTx/>
                  <a:uFillTx/>
                  <a:latin typeface="Georgia"/>
                  <a:ea typeface="+mn-ea"/>
                  <a:cs typeface="+mn-cs"/>
                </a:rPr>
                <a:t>1</a:t>
              </a:r>
            </a:p>
          </p:txBody>
        </p:sp>
        <p:sp>
          <p:nvSpPr>
            <p:cNvPr id="19" name="Rectangle 18">
              <a:extLst>
                <a:ext uri="{FF2B5EF4-FFF2-40B4-BE49-F238E27FC236}">
                  <a16:creationId xmlns:a16="http://schemas.microsoft.com/office/drawing/2014/main" id="{E33DE248-AD2A-1046-8C9B-320DE1164121}"/>
                </a:ext>
              </a:extLst>
            </p:cNvPr>
            <p:cNvSpPr/>
            <p:nvPr/>
          </p:nvSpPr>
          <p:spPr>
            <a:xfrm>
              <a:off x="4173522" y="4226307"/>
              <a:ext cx="1094128" cy="681256"/>
            </a:xfrm>
            <a:prstGeom prst="rect">
              <a:avLst/>
            </a:prstGeom>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CA" altLang="en-US" sz="6600" b="1" i="0" u="none" strike="noStrike" kern="1200" cap="none" spc="0" normalizeH="0" baseline="0" noProof="0">
                  <a:ln>
                    <a:noFill/>
                  </a:ln>
                  <a:solidFill>
                    <a:prstClr val="white"/>
                  </a:solidFill>
                  <a:effectLst/>
                  <a:uLnTx/>
                  <a:uFillTx/>
                  <a:latin typeface="Georgia"/>
                  <a:ea typeface="+mn-ea"/>
                  <a:cs typeface="+mn-cs"/>
                </a:rPr>
                <a:t>2</a:t>
              </a:r>
            </a:p>
          </p:txBody>
        </p:sp>
        <p:sp>
          <p:nvSpPr>
            <p:cNvPr id="20" name="Rectangle 19">
              <a:extLst>
                <a:ext uri="{FF2B5EF4-FFF2-40B4-BE49-F238E27FC236}">
                  <a16:creationId xmlns:a16="http://schemas.microsoft.com/office/drawing/2014/main" id="{67994596-5765-6F45-87D9-A07AF9330D5E}"/>
                </a:ext>
              </a:extLst>
            </p:cNvPr>
            <p:cNvSpPr/>
            <p:nvPr/>
          </p:nvSpPr>
          <p:spPr>
            <a:xfrm>
              <a:off x="6892273" y="4248609"/>
              <a:ext cx="1094128" cy="681256"/>
            </a:xfrm>
            <a:prstGeom prst="rect">
              <a:avLst/>
            </a:prstGeom>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CA" altLang="en-US" sz="5400" b="1" i="0" u="none" strike="noStrike" kern="1200" cap="none" spc="0" normalizeH="0" baseline="0" noProof="0">
                  <a:ln>
                    <a:noFill/>
                  </a:ln>
                  <a:solidFill>
                    <a:prstClr val="white"/>
                  </a:solidFill>
                  <a:effectLst/>
                  <a:uLnTx/>
                  <a:uFillTx/>
                  <a:latin typeface="Georgia"/>
                  <a:ea typeface="+mn-ea"/>
                  <a:cs typeface="+mn-cs"/>
                </a:rPr>
                <a:t>3</a:t>
              </a:r>
            </a:p>
          </p:txBody>
        </p:sp>
        <p:sp>
          <p:nvSpPr>
            <p:cNvPr id="21" name="Rectangle 20">
              <a:extLst>
                <a:ext uri="{FF2B5EF4-FFF2-40B4-BE49-F238E27FC236}">
                  <a16:creationId xmlns:a16="http://schemas.microsoft.com/office/drawing/2014/main" id="{41AB88CA-3795-1741-8B45-017D5C0F8428}"/>
                </a:ext>
              </a:extLst>
            </p:cNvPr>
            <p:cNvSpPr/>
            <p:nvPr/>
          </p:nvSpPr>
          <p:spPr>
            <a:xfrm>
              <a:off x="4808743" y="3054742"/>
              <a:ext cx="1896949" cy="669342"/>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INCREASE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TIME IN RANGE</a:t>
              </a:r>
              <a:r>
                <a:rPr kumimoji="0" lang="en-US" sz="1600" b="1" i="0" u="none" strike="noStrike" kern="1200" cap="none" spc="0" normalizeH="0" baseline="30000" noProof="0">
                  <a:ln>
                    <a:noFill/>
                  </a:ln>
                  <a:solidFill>
                    <a:prstClr val="white"/>
                  </a:solidFill>
                  <a:effectLst/>
                  <a:uLnTx/>
                  <a:uFillTx/>
                  <a:latin typeface="Calibri" panose="020F0502020204030204" pitchFamily="34" charset="0"/>
                  <a:ea typeface="+mn-ea"/>
                  <a:cs typeface="Calibri" panose="020F0502020204030204" pitchFamily="34" charset="0"/>
                </a:rPr>
                <a:t>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(AVOID HYPOGLYCEMIA</a:t>
              </a:r>
              <a:r>
                <a:rPr kumimoji="0" lang="en-US" sz="1400" b="0" i="0" u="none" strike="noStrike" kern="1200" cap="none" spc="0" normalizeH="0" baseline="0" noProof="0">
                  <a:ln>
                    <a:noFill/>
                  </a:ln>
                  <a:solidFill>
                    <a:prstClr val="white"/>
                  </a:solidFill>
                  <a:effectLst/>
                  <a:uLnTx/>
                  <a:uFillTx/>
                  <a:latin typeface="Georgia"/>
                  <a:ea typeface="+mn-ea"/>
                  <a:cs typeface="+mn-cs"/>
                </a:rPr>
                <a:t>)</a:t>
              </a:r>
            </a:p>
          </p:txBody>
        </p:sp>
        <p:sp>
          <p:nvSpPr>
            <p:cNvPr id="22" name="Rectangle 21">
              <a:extLst>
                <a:ext uri="{FF2B5EF4-FFF2-40B4-BE49-F238E27FC236}">
                  <a16:creationId xmlns:a16="http://schemas.microsoft.com/office/drawing/2014/main" id="{54C86C7A-2E7C-8043-B45C-66FB66E11C39}"/>
                </a:ext>
              </a:extLst>
            </p:cNvPr>
            <p:cNvSpPr/>
            <p:nvPr/>
          </p:nvSpPr>
          <p:spPr>
            <a:xfrm>
              <a:off x="3519560" y="5227873"/>
              <a:ext cx="1858938" cy="69844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LIMIT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GLYCEMIC VARIABILITY</a:t>
              </a:r>
              <a:r>
                <a:rPr kumimoji="0" lang="en-US" sz="1600" b="1" i="0" u="none" strike="noStrike" kern="1200" cap="none" spc="0" normalizeH="0" baseline="30000" noProof="0">
                  <a:ln>
                    <a:noFill/>
                  </a:ln>
                  <a:solidFill>
                    <a:prstClr val="white"/>
                  </a:solidFill>
                  <a:effectLst/>
                  <a:uLnTx/>
                  <a:uFillTx/>
                  <a:latin typeface="Calibri" panose="020F0502020204030204" pitchFamily="34" charset="0"/>
                  <a:ea typeface="+mn-ea"/>
                  <a:cs typeface="Calibri" panose="020F0502020204030204" pitchFamily="34" charset="0"/>
                </a:rPr>
                <a:t>3</a:t>
              </a:r>
            </a:p>
          </p:txBody>
        </p:sp>
        <p:sp>
          <p:nvSpPr>
            <p:cNvPr id="23" name="Rectangle 22">
              <a:extLst>
                <a:ext uri="{FF2B5EF4-FFF2-40B4-BE49-F238E27FC236}">
                  <a16:creationId xmlns:a16="http://schemas.microsoft.com/office/drawing/2014/main" id="{80C6CFEB-2E58-9D48-9D26-4CFE7FDCB5E5}"/>
                </a:ext>
              </a:extLst>
            </p:cNvPr>
            <p:cNvSpPr/>
            <p:nvPr/>
          </p:nvSpPr>
          <p:spPr>
            <a:xfrm>
              <a:off x="6267874" y="5558082"/>
              <a:ext cx="1605774" cy="23281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IMPROVE A1C</a:t>
              </a:r>
              <a:r>
                <a:rPr kumimoji="0" lang="en-US" sz="1600" b="1" i="0" u="none" strike="noStrike" kern="1200" cap="none" spc="0" normalizeH="0" baseline="30000" noProof="0">
                  <a:ln>
                    <a:noFill/>
                  </a:ln>
                  <a:solidFill>
                    <a:prstClr val="white"/>
                  </a:solidFill>
                  <a:effectLst/>
                  <a:uLnTx/>
                  <a:uFillTx/>
                  <a:latin typeface="Calibri" panose="020F0502020204030204" pitchFamily="34" charset="0"/>
                  <a:ea typeface="+mn-ea"/>
                  <a:cs typeface="Calibri" panose="020F0502020204030204" pitchFamily="34" charset="0"/>
                </a:rPr>
                <a:t>4</a:t>
              </a:r>
            </a:p>
          </p:txBody>
        </p:sp>
        <p:sp>
          <p:nvSpPr>
            <p:cNvPr id="24" name="Rectangle 23">
              <a:extLst>
                <a:ext uri="{FF2B5EF4-FFF2-40B4-BE49-F238E27FC236}">
                  <a16:creationId xmlns:a16="http://schemas.microsoft.com/office/drawing/2014/main" id="{094FE2B0-0EB0-E046-BC5F-49B524A1441B}"/>
                </a:ext>
              </a:extLst>
            </p:cNvPr>
            <p:cNvSpPr/>
            <p:nvPr/>
          </p:nvSpPr>
          <p:spPr>
            <a:xfrm>
              <a:off x="4968854" y="4290331"/>
              <a:ext cx="1605775" cy="471449"/>
            </a:xfrm>
            <a:prstGeom prst="rect">
              <a:avLst/>
            </a:prstGeom>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w="0"/>
                  <a:solidFill>
                    <a:srgbClr val="004F71"/>
                  </a:solidFill>
                  <a:effectLst/>
                  <a:uLnTx/>
                  <a:uFillTx/>
                  <a:latin typeface="Calibri" panose="020F0502020204030204" pitchFamily="34" charset="0"/>
                  <a:ea typeface="+mn-ea"/>
                  <a:cs typeface="Calibri" panose="020F0502020204030204" pitchFamily="34" charset="0"/>
                </a:rPr>
                <a:t>BETTER DIABETES MANAGEMENT</a:t>
              </a:r>
            </a:p>
          </p:txBody>
        </p:sp>
      </p:grpSp>
      <p:sp>
        <p:nvSpPr>
          <p:cNvPr id="3" name="Rectangle 2">
            <a:extLst>
              <a:ext uri="{FF2B5EF4-FFF2-40B4-BE49-F238E27FC236}">
                <a16:creationId xmlns:a16="http://schemas.microsoft.com/office/drawing/2014/main" id="{46B2CD3A-7EBC-48B3-8FEE-0CBA6685ECF3}"/>
              </a:ext>
            </a:extLst>
          </p:cNvPr>
          <p:cNvSpPr/>
          <p:nvPr/>
        </p:nvSpPr>
        <p:spPr>
          <a:xfrm>
            <a:off x="551045" y="5769080"/>
            <a:ext cx="11234555" cy="189283"/>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CA"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Data collected with the FreeStyle Libre system.  The FreeStyle Libre 2 system has the same features as the FreeStyle Libre system but with optional real-time glucose alarms.  Therefore, study data are applicable to both products.</a:t>
            </a:r>
          </a:p>
        </p:txBody>
      </p:sp>
    </p:spTree>
    <p:extLst>
      <p:ext uri="{BB962C8B-B14F-4D97-AF65-F5344CB8AC3E}">
        <p14:creationId xmlns:p14="http://schemas.microsoft.com/office/powerpoint/2010/main" val="3904096002"/>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D99A1-53F4-4197-8223-D19F67595E63}"/>
              </a:ext>
            </a:extLst>
          </p:cNvPr>
          <p:cNvSpPr>
            <a:spLocks noGrp="1"/>
          </p:cNvSpPr>
          <p:nvPr>
            <p:ph type="title"/>
          </p:nvPr>
        </p:nvSpPr>
        <p:spPr/>
        <p:txBody>
          <a:bodyPr/>
          <a:lstStyle/>
          <a:p>
            <a:r>
              <a:rPr lang="en-CA" dirty="0"/>
              <a:t>Metrics of Glycemic Variability (GV) and Time in Range</a:t>
            </a:r>
          </a:p>
        </p:txBody>
      </p:sp>
      <p:sp>
        <p:nvSpPr>
          <p:cNvPr id="3" name="Footer Placeholder 2">
            <a:extLst>
              <a:ext uri="{FF2B5EF4-FFF2-40B4-BE49-F238E27FC236}">
                <a16:creationId xmlns:a16="http://schemas.microsoft.com/office/drawing/2014/main" id="{3C915897-06F3-4A87-B25B-AAB7F54FF38D}"/>
              </a:ext>
            </a:extLst>
          </p:cNvPr>
          <p:cNvSpPr>
            <a:spLocks noGrp="1"/>
          </p:cNvSpPr>
          <p:nvPr>
            <p:ph type="ftr" sz="quarter" idx="11"/>
          </p:nvPr>
        </p:nvSpPr>
        <p:spPr>
          <a:xfrm>
            <a:off x="37071" y="6356350"/>
            <a:ext cx="11520000" cy="36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515869">
                    <a:lumMod val="50000"/>
                  </a:srgbClr>
                </a:solidFill>
                <a:effectLst/>
                <a:uLnTx/>
                <a:uFillTx/>
                <a:latin typeface="Calibri" panose="020F0502020204030204"/>
                <a:ea typeface="+mn-ea"/>
                <a:cs typeface="+mn-cs"/>
              </a:rPr>
              <a:t>BG: blood glucose; GV: glycemic variability;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isCGM: intermittently scanned continuous glucose monitoring; </a:t>
            </a:r>
            <a:r>
              <a:rPr kumimoji="0" lang="en-CA" altLang="en-US" sz="1001" b="0" i="0" u="none" strike="noStrike" kern="1200" cap="none" spc="0" normalizeH="0" baseline="0" noProof="0" dirty="0">
                <a:ln>
                  <a:noFill/>
                </a:ln>
                <a:solidFill>
                  <a:srgbClr val="515869">
                    <a:lumMod val="50000"/>
                  </a:srgbClr>
                </a:solidFill>
                <a:effectLst/>
                <a:uLnTx/>
                <a:uFillTx/>
                <a:latin typeface="Calibri"/>
                <a:ea typeface="MS PGothic" panose="020B0600070205080204" pitchFamily="34" charset="-128"/>
                <a:cs typeface="+mn-cs"/>
              </a:rPr>
              <a:t>rtCGM real-time continuous glucose monitoring</a:t>
            </a:r>
            <a:r>
              <a:rPr kumimoji="0" lang="en-CA" altLang="en-US" sz="1001" b="0" i="0" u="none" strike="noStrike" kern="1200" cap="none" spc="0" normalizeH="0" baseline="0" noProof="0" dirty="0">
                <a:ln>
                  <a:noFill/>
                </a:ln>
                <a:solidFill>
                  <a:srgbClr val="515869">
                    <a:lumMod val="50000"/>
                  </a:srgbClr>
                </a:solidFill>
                <a:effectLst/>
                <a:uLnTx/>
                <a:uFillTx/>
                <a:latin typeface="Calibri"/>
                <a:ea typeface="+mn-ea"/>
                <a:cs typeface="+mn-cs"/>
              </a:rPr>
              <a:t>.</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a:t>
            </a:r>
            <a:endParaRPr kumimoji="0" lang="en-CA" sz="1000" b="0" i="0" u="none" strike="noStrike" kern="1200" cap="none" spc="0" normalizeH="0" baseline="0" noProof="0" dirty="0">
              <a:ln>
                <a:noFill/>
              </a:ln>
              <a:solidFill>
                <a:srgbClr val="515869">
                  <a:lumMod val="50000"/>
                </a:srgbClr>
              </a:solidFill>
              <a:effectLst/>
              <a:uLnTx/>
              <a:uFillTx/>
              <a:latin typeface="Calibri" panose="020F0502020204030204"/>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515869">
                    <a:lumMod val="50000"/>
                  </a:srgbClr>
                </a:solidFill>
                <a:effectLst/>
                <a:uLnTx/>
                <a:uFillTx/>
                <a:latin typeface="Calibri" panose="020F0502020204030204"/>
                <a:ea typeface="+mn-ea"/>
                <a:cs typeface="+mn-cs"/>
              </a:rPr>
              <a:t>Battelino T et al. </a:t>
            </a:r>
            <a:r>
              <a:rPr kumimoji="0" lang="pt-BR" sz="1000" b="0" i="1" u="none" strike="noStrike" kern="1200" cap="none" spc="0" normalizeH="0" baseline="0" noProof="0" dirty="0">
                <a:ln>
                  <a:noFill/>
                </a:ln>
                <a:solidFill>
                  <a:srgbClr val="515869">
                    <a:lumMod val="50000"/>
                  </a:srgbClr>
                </a:solidFill>
                <a:effectLst/>
                <a:uLnTx/>
                <a:uFillTx/>
                <a:latin typeface="Calibri"/>
                <a:ea typeface="+mn-ea"/>
                <a:cs typeface="+mn-cs"/>
              </a:rPr>
              <a:t>Diabetes Care</a:t>
            </a:r>
            <a:r>
              <a:rPr kumimoji="0" lang="pt-BR" sz="1000" b="0" i="0" u="none" strike="noStrike" kern="1200" cap="none" spc="0" normalizeH="0" baseline="0" noProof="0" dirty="0">
                <a:ln>
                  <a:noFill/>
                </a:ln>
                <a:solidFill>
                  <a:srgbClr val="515869">
                    <a:lumMod val="50000"/>
                  </a:srgbClr>
                </a:solidFill>
                <a:effectLst/>
                <a:uLnTx/>
                <a:uFillTx/>
                <a:latin typeface="Calibri"/>
                <a:ea typeface="+mn-ea"/>
                <a:cs typeface="+mn-cs"/>
              </a:rPr>
              <a:t>. 2019 Aug;42(8):1593-1603</a:t>
            </a:r>
            <a:r>
              <a:rPr kumimoji="0" lang="en-CA" sz="1000" b="0" i="0" u="none" strike="noStrike" kern="1200" cap="none" spc="0" normalizeH="0" baseline="0" noProof="0" dirty="0">
                <a:ln>
                  <a:noFill/>
                </a:ln>
                <a:solidFill>
                  <a:srgbClr val="515869">
                    <a:lumMod val="50000"/>
                  </a:srgbClr>
                </a:solidFill>
                <a:effectLst/>
                <a:uLnTx/>
                <a:uFillTx/>
                <a:latin typeface="Calibri"/>
                <a:ea typeface="+mn-ea"/>
                <a:cs typeface="+mn-cs"/>
              </a:rPr>
              <a:t>; Monnier L et al. </a:t>
            </a:r>
            <a:r>
              <a:rPr kumimoji="0" lang="en-CA" sz="1000" b="0" i="1" u="none" strike="noStrike" kern="1200" cap="none" spc="0" normalizeH="0" baseline="0" noProof="0" dirty="0">
                <a:ln>
                  <a:noFill/>
                </a:ln>
                <a:solidFill>
                  <a:srgbClr val="515869">
                    <a:lumMod val="50000"/>
                  </a:srgbClr>
                </a:solidFill>
                <a:effectLst/>
                <a:uLnTx/>
                <a:uFillTx/>
                <a:latin typeface="Calibri"/>
                <a:ea typeface="+mn-ea"/>
                <a:cs typeface="+mn-cs"/>
              </a:rPr>
              <a:t>Diabetes Care</a:t>
            </a:r>
            <a:r>
              <a:rPr kumimoji="0" lang="en-CA" sz="1000" b="0" i="0" u="none" strike="noStrike" kern="1200" cap="none" spc="0" normalizeH="0" baseline="0" noProof="0" dirty="0">
                <a:ln>
                  <a:noFill/>
                </a:ln>
                <a:solidFill>
                  <a:srgbClr val="515869">
                    <a:lumMod val="50000"/>
                  </a:srgbClr>
                </a:solidFill>
                <a:effectLst/>
                <a:uLnTx/>
                <a:uFillTx/>
                <a:latin typeface="Calibri"/>
                <a:ea typeface="+mn-ea"/>
                <a:cs typeface="+mn-cs"/>
              </a:rPr>
              <a:t>. 2017 Jul;40(7):832-838; </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Wilmot EG et al. </a:t>
            </a:r>
            <a:r>
              <a:rPr kumimoji="0" lang="en-US" sz="1001" b="0" i="1" u="none" strike="noStrike" kern="1200" cap="none" spc="0" normalizeH="0" baseline="0" noProof="0" dirty="0">
                <a:ln>
                  <a:noFill/>
                </a:ln>
                <a:solidFill>
                  <a:srgbClr val="515869">
                    <a:lumMod val="50000"/>
                  </a:srgbClr>
                </a:solidFill>
                <a:effectLst/>
                <a:uLnTx/>
                <a:uFillTx/>
                <a:latin typeface="Calibri"/>
                <a:ea typeface="+mn-ea"/>
                <a:cs typeface="+mn-cs"/>
              </a:rPr>
              <a:t>Diabetes </a:t>
            </a:r>
            <a:r>
              <a:rPr kumimoji="0" lang="en-US" sz="1001" b="0" i="1" u="none" strike="noStrike" kern="1200" cap="none" spc="0" normalizeH="0" baseline="0" noProof="0" dirty="0" err="1">
                <a:ln>
                  <a:noFill/>
                </a:ln>
                <a:solidFill>
                  <a:srgbClr val="515869">
                    <a:lumMod val="50000"/>
                  </a:srgbClr>
                </a:solidFill>
                <a:effectLst/>
                <a:uLnTx/>
                <a:uFillTx/>
                <a:latin typeface="Calibri"/>
                <a:ea typeface="+mn-ea"/>
                <a:cs typeface="+mn-cs"/>
              </a:rPr>
              <a:t>Obes</a:t>
            </a:r>
            <a:r>
              <a:rPr kumimoji="0" lang="en-US" sz="1001" b="0" i="1" u="none" strike="noStrike" kern="1200" cap="none" spc="0" normalizeH="0" baseline="0" noProof="0" dirty="0">
                <a:ln>
                  <a:noFill/>
                </a:ln>
                <a:solidFill>
                  <a:srgbClr val="515869">
                    <a:lumMod val="50000"/>
                  </a:srgbClr>
                </a:solidFill>
                <a:effectLst/>
                <a:uLnTx/>
                <a:uFillTx/>
                <a:latin typeface="Calibri"/>
                <a:ea typeface="+mn-ea"/>
                <a:cs typeface="+mn-cs"/>
              </a:rPr>
              <a:t> </a:t>
            </a:r>
            <a:r>
              <a:rPr kumimoji="0" lang="en-US" sz="1001" b="0" i="1" u="none" strike="noStrike" kern="1200" cap="none" spc="0" normalizeH="0" baseline="0" noProof="0" dirty="0" err="1">
                <a:ln>
                  <a:noFill/>
                </a:ln>
                <a:solidFill>
                  <a:srgbClr val="515869">
                    <a:lumMod val="50000"/>
                  </a:srgbClr>
                </a:solidFill>
                <a:effectLst/>
                <a:uLnTx/>
                <a:uFillTx/>
                <a:latin typeface="Calibri"/>
                <a:ea typeface="+mn-ea"/>
                <a:cs typeface="+mn-cs"/>
              </a:rPr>
              <a:t>Metab</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 2019;21:2599–2608; </a:t>
            </a:r>
            <a:r>
              <a:rPr kumimoji="0" lang="en-CA" sz="1001" b="0" i="0" u="none" strike="noStrike" kern="1200" cap="none" spc="0" normalizeH="0" baseline="0" noProof="0" dirty="0" err="1">
                <a:ln>
                  <a:noFill/>
                </a:ln>
                <a:solidFill>
                  <a:srgbClr val="515869">
                    <a:lumMod val="50000"/>
                  </a:srgbClr>
                </a:solidFill>
                <a:effectLst/>
                <a:uLnTx/>
                <a:uFillTx/>
                <a:latin typeface="Calibri"/>
                <a:ea typeface="+mn-ea"/>
                <a:cs typeface="+mn-cs"/>
              </a:rPr>
              <a:t>Kalra</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S et al. </a:t>
            </a:r>
            <a:r>
              <a:rPr kumimoji="0" lang="en-US" sz="1001" b="0" i="1" u="none" strike="noStrike" kern="1200" cap="none" spc="0" normalizeH="0" baseline="0" noProof="0" dirty="0">
                <a:ln>
                  <a:noFill/>
                </a:ln>
                <a:solidFill>
                  <a:srgbClr val="515869">
                    <a:lumMod val="50000"/>
                  </a:srgbClr>
                </a:solidFill>
                <a:effectLst/>
                <a:uLnTx/>
                <a:uFillTx/>
                <a:latin typeface="Calibri"/>
                <a:ea typeface="+mn-ea"/>
                <a:cs typeface="+mn-cs"/>
              </a:rPr>
              <a:t>Diabetes </a:t>
            </a:r>
            <a:r>
              <a:rPr kumimoji="0" lang="en-US" sz="1001" b="0" i="1" u="none" strike="noStrike" kern="1200" cap="none" spc="0" normalizeH="0" baseline="0" noProof="0" dirty="0" err="1">
                <a:ln>
                  <a:noFill/>
                </a:ln>
                <a:solidFill>
                  <a:srgbClr val="515869">
                    <a:lumMod val="50000"/>
                  </a:srgbClr>
                </a:solidFill>
                <a:effectLst/>
                <a:uLnTx/>
                <a:uFillTx/>
                <a:latin typeface="Calibri"/>
                <a:ea typeface="+mn-ea"/>
                <a:cs typeface="+mn-cs"/>
              </a:rPr>
              <a:t>Ther</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 2021 Feb;12(2):465-485; Diabetes Canada. Glucose Monitoring. Available at: </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hlinkClick r:id="rId3"/>
              </a:rPr>
              <a:t>https://diabetes.ca/DiabetesCanadaWebsite/media/Managing-My-Diabetes/Tools%20and%20Resources/Glucose_Monitoring_Comparison_2.pdf</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 </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515869">
                    <a:lumMod val="50000"/>
                  </a:srgbClr>
                </a:solidFill>
                <a:effectLst/>
                <a:uLnTx/>
                <a:uFillTx/>
                <a:latin typeface="Calibri" panose="020F0502020204030204"/>
                <a:ea typeface="+mn-ea"/>
                <a:cs typeface="+mn-cs"/>
              </a:rPr>
              <a:t>Image adapted from: </a:t>
            </a:r>
            <a:r>
              <a:rPr kumimoji="0" lang="en-CA" sz="1000" b="0" i="0" u="none" strike="noStrike" kern="1200" cap="none" spc="0" normalizeH="0" baseline="0" noProof="0" dirty="0" err="1">
                <a:ln>
                  <a:noFill/>
                </a:ln>
                <a:solidFill>
                  <a:srgbClr val="515869">
                    <a:lumMod val="50000"/>
                  </a:srgbClr>
                </a:solidFill>
                <a:effectLst/>
                <a:uLnTx/>
                <a:uFillTx/>
                <a:latin typeface="Calibri" panose="020F0502020204030204"/>
                <a:ea typeface="+mn-ea"/>
                <a:cs typeface="+mn-cs"/>
              </a:rPr>
              <a:t>Kovatchev</a:t>
            </a:r>
            <a:r>
              <a:rPr kumimoji="0" lang="en-CA" sz="1000" b="0" i="0" u="none" strike="noStrike" kern="1200" cap="none" spc="0" normalizeH="0" baseline="0" noProof="0" dirty="0">
                <a:ln>
                  <a:noFill/>
                </a:ln>
                <a:solidFill>
                  <a:srgbClr val="515869">
                    <a:lumMod val="50000"/>
                  </a:srgbClr>
                </a:solidFill>
                <a:effectLst/>
                <a:uLnTx/>
                <a:uFillTx/>
                <a:latin typeface="Calibri" panose="020F0502020204030204"/>
                <a:ea typeface="+mn-ea"/>
                <a:cs typeface="+mn-cs"/>
              </a:rPr>
              <a:t> B and </a:t>
            </a:r>
            <a:r>
              <a:rPr kumimoji="0" lang="en-CA" sz="1000" b="0" i="0" u="none" strike="noStrike" kern="1200" cap="none" spc="0" normalizeH="0" baseline="0" noProof="0" dirty="0" err="1">
                <a:ln>
                  <a:noFill/>
                </a:ln>
                <a:solidFill>
                  <a:srgbClr val="515869">
                    <a:lumMod val="50000"/>
                  </a:srgbClr>
                </a:solidFill>
                <a:effectLst/>
                <a:uLnTx/>
                <a:uFillTx/>
                <a:latin typeface="Calibri" panose="020F0502020204030204"/>
                <a:ea typeface="+mn-ea"/>
                <a:cs typeface="+mn-cs"/>
              </a:rPr>
              <a:t>Cobelli</a:t>
            </a:r>
            <a:r>
              <a:rPr kumimoji="0" lang="en-CA" sz="1000" b="0" i="0" u="none" strike="noStrike" kern="1200" cap="none" spc="0" normalizeH="0" baseline="0" noProof="0" dirty="0">
                <a:ln>
                  <a:noFill/>
                </a:ln>
                <a:solidFill>
                  <a:srgbClr val="515869">
                    <a:lumMod val="50000"/>
                  </a:srgbClr>
                </a:solidFill>
                <a:effectLst/>
                <a:uLnTx/>
                <a:uFillTx/>
                <a:latin typeface="Calibri" panose="020F0502020204030204"/>
                <a:ea typeface="+mn-ea"/>
                <a:cs typeface="+mn-cs"/>
              </a:rPr>
              <a:t> C </a:t>
            </a:r>
            <a:r>
              <a:rPr kumimoji="0" lang="en-CA" sz="1000" b="0" i="1" u="none" strike="noStrike" kern="1200" cap="none" spc="0" normalizeH="0" baseline="0" noProof="0" dirty="0">
                <a:ln>
                  <a:noFill/>
                </a:ln>
                <a:solidFill>
                  <a:srgbClr val="515869">
                    <a:lumMod val="50000"/>
                  </a:srgbClr>
                </a:solidFill>
                <a:effectLst/>
                <a:uLnTx/>
                <a:uFillTx/>
                <a:latin typeface="Calibri" panose="020F0502020204030204"/>
                <a:ea typeface="+mn-ea"/>
                <a:cs typeface="+mn-cs"/>
              </a:rPr>
              <a:t>Diabetes Care </a:t>
            </a:r>
            <a:r>
              <a:rPr kumimoji="0" lang="en-CA" sz="1000" b="0" i="0" u="none" strike="noStrike" kern="1200" cap="none" spc="0" normalizeH="0" baseline="0" noProof="0" dirty="0">
                <a:ln>
                  <a:noFill/>
                </a:ln>
                <a:solidFill>
                  <a:srgbClr val="515869">
                    <a:lumMod val="50000"/>
                  </a:srgbClr>
                </a:solidFill>
                <a:effectLst/>
                <a:uLnTx/>
                <a:uFillTx/>
                <a:latin typeface="Calibri" panose="020F0502020204030204"/>
                <a:ea typeface="+mn-ea"/>
                <a:cs typeface="+mn-cs"/>
              </a:rPr>
              <a:t>2016;39:502–510.</a:t>
            </a:r>
          </a:p>
        </p:txBody>
      </p:sp>
      <p:sp>
        <p:nvSpPr>
          <p:cNvPr id="4" name="Slide Number Placeholder 3">
            <a:extLst>
              <a:ext uri="{FF2B5EF4-FFF2-40B4-BE49-F238E27FC236}">
                <a16:creationId xmlns:a16="http://schemas.microsoft.com/office/drawing/2014/main" id="{3F13F660-381C-4A24-86E1-BFEBB7B016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55</a:t>
            </a:fld>
            <a:endParaRPr kumimoji="0" lang="en-CA"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33" name="Rectangle: Rounded Corners 132">
            <a:extLst>
              <a:ext uri="{FF2B5EF4-FFF2-40B4-BE49-F238E27FC236}">
                <a16:creationId xmlns:a16="http://schemas.microsoft.com/office/drawing/2014/main" id="{4F567D03-BA8D-4321-8438-0167067572F1}"/>
              </a:ext>
            </a:extLst>
          </p:cNvPr>
          <p:cNvSpPr/>
          <p:nvPr/>
        </p:nvSpPr>
        <p:spPr>
          <a:xfrm>
            <a:off x="437861" y="820558"/>
            <a:ext cx="11319669" cy="68225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232936"/>
                </a:solidFill>
                <a:effectLst/>
                <a:uLnTx/>
                <a:uFillTx/>
                <a:latin typeface="Calibri" pitchFamily="34" charset="0"/>
                <a:ea typeface="+mn-ea"/>
                <a:cs typeface="+mn-cs"/>
              </a:rPr>
              <a:t>“Time in ranges” is a metric of glycemic control that provides more actionable information than A1C alone; it includes the percentage of readings and time per day in target range (TIR), time below target range (TBR), and time above target range (TAR). </a:t>
            </a:r>
          </a:p>
        </p:txBody>
      </p:sp>
      <p:sp>
        <p:nvSpPr>
          <p:cNvPr id="6" name="Rectangle 5">
            <a:extLst>
              <a:ext uri="{FF2B5EF4-FFF2-40B4-BE49-F238E27FC236}">
                <a16:creationId xmlns:a16="http://schemas.microsoft.com/office/drawing/2014/main" id="{EA48D75A-84B8-484D-BE31-AEDF41B425B0}"/>
              </a:ext>
            </a:extLst>
          </p:cNvPr>
          <p:cNvSpPr/>
          <p:nvPr/>
        </p:nvSpPr>
        <p:spPr>
          <a:xfrm>
            <a:off x="809318" y="3129368"/>
            <a:ext cx="3888000" cy="722843"/>
          </a:xfrm>
          <a:prstGeom prst="rect">
            <a:avLst/>
          </a:prstGeom>
          <a:solidFill>
            <a:srgbClr val="CAE8AA"/>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 name="Rectangle 6">
            <a:extLst>
              <a:ext uri="{FF2B5EF4-FFF2-40B4-BE49-F238E27FC236}">
                <a16:creationId xmlns:a16="http://schemas.microsoft.com/office/drawing/2014/main" id="{2A21D345-CD06-48EF-B1EE-B15BB4A71FD1}"/>
              </a:ext>
            </a:extLst>
          </p:cNvPr>
          <p:cNvSpPr/>
          <p:nvPr/>
        </p:nvSpPr>
        <p:spPr>
          <a:xfrm>
            <a:off x="809318" y="3863693"/>
            <a:ext cx="3888000" cy="378000"/>
          </a:xfrm>
          <a:prstGeom prst="rect">
            <a:avLst/>
          </a:prstGeom>
          <a:solidFill>
            <a:srgbClr val="FF8B8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 name="Rectangle 7">
            <a:extLst>
              <a:ext uri="{FF2B5EF4-FFF2-40B4-BE49-F238E27FC236}">
                <a16:creationId xmlns:a16="http://schemas.microsoft.com/office/drawing/2014/main" id="{48A08F1A-B824-490B-810C-F7F5D13CB7D7}"/>
              </a:ext>
            </a:extLst>
          </p:cNvPr>
          <p:cNvSpPr/>
          <p:nvPr/>
        </p:nvSpPr>
        <p:spPr>
          <a:xfrm>
            <a:off x="809318" y="2214598"/>
            <a:ext cx="3888000" cy="890383"/>
          </a:xfrm>
          <a:prstGeom prst="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nvGrpSpPr>
          <p:cNvPr id="9" name="Group 8">
            <a:extLst>
              <a:ext uri="{FF2B5EF4-FFF2-40B4-BE49-F238E27FC236}">
                <a16:creationId xmlns:a16="http://schemas.microsoft.com/office/drawing/2014/main" id="{6253A6AE-95C5-4A38-82DA-0BA2A0A244B1}"/>
              </a:ext>
            </a:extLst>
          </p:cNvPr>
          <p:cNvGrpSpPr/>
          <p:nvPr/>
        </p:nvGrpSpPr>
        <p:grpSpPr>
          <a:xfrm>
            <a:off x="110367" y="2123356"/>
            <a:ext cx="4770682" cy="2612372"/>
            <a:chOff x="1046794" y="1443098"/>
            <a:chExt cx="4770682" cy="2612372"/>
          </a:xfrm>
        </p:grpSpPr>
        <p:sp>
          <p:nvSpPr>
            <p:cNvPr id="10" name="TextBox 9">
              <a:extLst>
                <a:ext uri="{FF2B5EF4-FFF2-40B4-BE49-F238E27FC236}">
                  <a16:creationId xmlns:a16="http://schemas.microsoft.com/office/drawing/2014/main" id="{8FC1F272-7107-442E-96E9-996005A7C2BA}"/>
                </a:ext>
              </a:extLst>
            </p:cNvPr>
            <p:cNvSpPr txBox="1"/>
            <p:nvPr/>
          </p:nvSpPr>
          <p:spPr>
            <a:xfrm>
              <a:off x="3370799" y="3778471"/>
              <a:ext cx="704039" cy="276999"/>
            </a:xfrm>
            <a:prstGeom prst="rect">
              <a:avLst/>
            </a:prstGeom>
            <a:noFill/>
          </p:spPr>
          <p:txBody>
            <a:bodyPr wrap="non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200"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Time (h)</a:t>
              </a:r>
              <a:endParaRPr kumimoji="0" lang="en-GB" sz="1200" b="0" i="0" u="none" strike="noStrike" kern="0" cap="none" spc="0" normalizeH="0" baseline="30000" noProof="0" dirty="0">
                <a:ln>
                  <a:noFill/>
                </a:ln>
                <a:solidFill>
                  <a:srgbClr val="000000"/>
                </a:solidFill>
                <a:effectLst/>
                <a:uLnTx/>
                <a:uFillTx/>
                <a:latin typeface="Calibri"/>
                <a:ea typeface="ヒラギノ角ゴ Pro W3" pitchFamily="110" charset="-128"/>
                <a:cs typeface="+mn-cs"/>
              </a:endParaRPr>
            </a:p>
          </p:txBody>
        </p:sp>
        <p:sp>
          <p:nvSpPr>
            <p:cNvPr id="11" name="Freeform 442">
              <a:extLst>
                <a:ext uri="{FF2B5EF4-FFF2-40B4-BE49-F238E27FC236}">
                  <a16:creationId xmlns:a16="http://schemas.microsoft.com/office/drawing/2014/main" id="{A520BD63-58CC-4C86-AC80-2F5C28FDB19A}"/>
                </a:ext>
              </a:extLst>
            </p:cNvPr>
            <p:cNvSpPr>
              <a:spLocks/>
            </p:cNvSpPr>
            <p:nvPr/>
          </p:nvSpPr>
          <p:spPr bwMode="auto">
            <a:xfrm>
              <a:off x="1726837" y="1565700"/>
              <a:ext cx="3924000" cy="1990484"/>
            </a:xfrm>
            <a:custGeom>
              <a:avLst/>
              <a:gdLst>
                <a:gd name="T0" fmla="*/ 0 w 2604"/>
                <a:gd name="T1" fmla="*/ 0 h 832"/>
                <a:gd name="T2" fmla="*/ 0 w 2604"/>
                <a:gd name="T3" fmla="*/ 832 h 832"/>
                <a:gd name="T4" fmla="*/ 2604 w 2604"/>
                <a:gd name="T5" fmla="*/ 832 h 832"/>
              </a:gdLst>
              <a:ahLst/>
              <a:cxnLst>
                <a:cxn ang="0">
                  <a:pos x="T0" y="T1"/>
                </a:cxn>
                <a:cxn ang="0">
                  <a:pos x="T2" y="T3"/>
                </a:cxn>
                <a:cxn ang="0">
                  <a:pos x="T4" y="T5"/>
                </a:cxn>
              </a:cxnLst>
              <a:rect l="0" t="0" r="r" b="b"/>
              <a:pathLst>
                <a:path w="2604" h="832">
                  <a:moveTo>
                    <a:pt x="0" y="0"/>
                  </a:moveTo>
                  <a:lnTo>
                    <a:pt x="0" y="832"/>
                  </a:lnTo>
                  <a:lnTo>
                    <a:pt x="2604" y="832"/>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2" name="Line 443">
              <a:extLst>
                <a:ext uri="{FF2B5EF4-FFF2-40B4-BE49-F238E27FC236}">
                  <a16:creationId xmlns:a16="http://schemas.microsoft.com/office/drawing/2014/main" id="{FFE5D60A-6AAD-40B6-939E-45A54AC40645}"/>
                </a:ext>
              </a:extLst>
            </p:cNvPr>
            <p:cNvSpPr>
              <a:spLocks noChangeShapeType="1"/>
            </p:cNvSpPr>
            <p:nvPr/>
          </p:nvSpPr>
          <p:spPr bwMode="auto">
            <a:xfrm>
              <a:off x="1726789" y="355524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3" name="Line 444">
              <a:extLst>
                <a:ext uri="{FF2B5EF4-FFF2-40B4-BE49-F238E27FC236}">
                  <a16:creationId xmlns:a16="http://schemas.microsoft.com/office/drawing/2014/main" id="{C8C28BFA-F0C4-4A0B-9A81-2E27D374E36E}"/>
                </a:ext>
              </a:extLst>
            </p:cNvPr>
            <p:cNvSpPr>
              <a:spLocks noChangeShapeType="1"/>
            </p:cNvSpPr>
            <p:nvPr/>
          </p:nvSpPr>
          <p:spPr bwMode="auto">
            <a:xfrm flipH="1">
              <a:off x="1648075" y="3555238"/>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4" name="Line 445">
              <a:extLst>
                <a:ext uri="{FF2B5EF4-FFF2-40B4-BE49-F238E27FC236}">
                  <a16:creationId xmlns:a16="http://schemas.microsoft.com/office/drawing/2014/main" id="{07AB8453-795C-44D6-B063-B28CF2660EE9}"/>
                </a:ext>
              </a:extLst>
            </p:cNvPr>
            <p:cNvSpPr>
              <a:spLocks noChangeShapeType="1"/>
            </p:cNvSpPr>
            <p:nvPr/>
          </p:nvSpPr>
          <p:spPr bwMode="auto">
            <a:xfrm flipH="1">
              <a:off x="1648075" y="3308671"/>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5" name="Line 446">
              <a:extLst>
                <a:ext uri="{FF2B5EF4-FFF2-40B4-BE49-F238E27FC236}">
                  <a16:creationId xmlns:a16="http://schemas.microsoft.com/office/drawing/2014/main" id="{1C6EAD64-E285-490C-B216-18D94460E842}"/>
                </a:ext>
              </a:extLst>
            </p:cNvPr>
            <p:cNvSpPr>
              <a:spLocks noChangeShapeType="1"/>
            </p:cNvSpPr>
            <p:nvPr/>
          </p:nvSpPr>
          <p:spPr bwMode="auto">
            <a:xfrm flipH="1">
              <a:off x="1648075" y="3062106"/>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6" name="Line 447">
              <a:extLst>
                <a:ext uri="{FF2B5EF4-FFF2-40B4-BE49-F238E27FC236}">
                  <a16:creationId xmlns:a16="http://schemas.microsoft.com/office/drawing/2014/main" id="{ABD3BC4D-D4C8-428A-B9D9-9280CFC6C1F3}"/>
                </a:ext>
              </a:extLst>
            </p:cNvPr>
            <p:cNvSpPr>
              <a:spLocks noChangeShapeType="1"/>
            </p:cNvSpPr>
            <p:nvPr/>
          </p:nvSpPr>
          <p:spPr bwMode="auto">
            <a:xfrm flipH="1">
              <a:off x="1648075" y="2815540"/>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7" name="Line 448">
              <a:extLst>
                <a:ext uri="{FF2B5EF4-FFF2-40B4-BE49-F238E27FC236}">
                  <a16:creationId xmlns:a16="http://schemas.microsoft.com/office/drawing/2014/main" id="{09303E43-D776-4EC4-B3C3-B2E978DFCF5F}"/>
                </a:ext>
              </a:extLst>
            </p:cNvPr>
            <p:cNvSpPr>
              <a:spLocks noChangeShapeType="1"/>
            </p:cNvSpPr>
            <p:nvPr/>
          </p:nvSpPr>
          <p:spPr bwMode="auto">
            <a:xfrm flipH="1">
              <a:off x="1648075" y="2563675"/>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8" name="Line 449">
              <a:extLst>
                <a:ext uri="{FF2B5EF4-FFF2-40B4-BE49-F238E27FC236}">
                  <a16:creationId xmlns:a16="http://schemas.microsoft.com/office/drawing/2014/main" id="{637BB3B8-A30F-4605-BA33-0E613EEFC653}"/>
                </a:ext>
              </a:extLst>
            </p:cNvPr>
            <p:cNvSpPr>
              <a:spLocks noChangeShapeType="1"/>
            </p:cNvSpPr>
            <p:nvPr/>
          </p:nvSpPr>
          <p:spPr bwMode="auto">
            <a:xfrm>
              <a:off x="2053078" y="355524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9" name="Line 450">
              <a:extLst>
                <a:ext uri="{FF2B5EF4-FFF2-40B4-BE49-F238E27FC236}">
                  <a16:creationId xmlns:a16="http://schemas.microsoft.com/office/drawing/2014/main" id="{527841F5-CD79-41C1-A9E8-D5CD30FA31E6}"/>
                </a:ext>
              </a:extLst>
            </p:cNvPr>
            <p:cNvSpPr>
              <a:spLocks noChangeShapeType="1"/>
            </p:cNvSpPr>
            <p:nvPr/>
          </p:nvSpPr>
          <p:spPr bwMode="auto">
            <a:xfrm>
              <a:off x="2379367" y="355524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0" name="Line 451">
              <a:extLst>
                <a:ext uri="{FF2B5EF4-FFF2-40B4-BE49-F238E27FC236}">
                  <a16:creationId xmlns:a16="http://schemas.microsoft.com/office/drawing/2014/main" id="{83034C48-56FE-4032-8A54-C3C45CAD8EAA}"/>
                </a:ext>
              </a:extLst>
            </p:cNvPr>
            <p:cNvSpPr>
              <a:spLocks noChangeShapeType="1"/>
            </p:cNvSpPr>
            <p:nvPr/>
          </p:nvSpPr>
          <p:spPr bwMode="auto">
            <a:xfrm>
              <a:off x="2705656" y="355524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1" name="Line 452">
              <a:extLst>
                <a:ext uri="{FF2B5EF4-FFF2-40B4-BE49-F238E27FC236}">
                  <a16:creationId xmlns:a16="http://schemas.microsoft.com/office/drawing/2014/main" id="{9D6C961D-51B1-406F-B612-8EBB55721EF5}"/>
                </a:ext>
              </a:extLst>
            </p:cNvPr>
            <p:cNvSpPr>
              <a:spLocks noChangeShapeType="1"/>
            </p:cNvSpPr>
            <p:nvPr/>
          </p:nvSpPr>
          <p:spPr bwMode="auto">
            <a:xfrm>
              <a:off x="3031945" y="355524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2" name="Line 453">
              <a:extLst>
                <a:ext uri="{FF2B5EF4-FFF2-40B4-BE49-F238E27FC236}">
                  <a16:creationId xmlns:a16="http://schemas.microsoft.com/office/drawing/2014/main" id="{460B05BA-9FDE-4EB1-A893-FE64AC9C357E}"/>
                </a:ext>
              </a:extLst>
            </p:cNvPr>
            <p:cNvSpPr>
              <a:spLocks noChangeShapeType="1"/>
            </p:cNvSpPr>
            <p:nvPr/>
          </p:nvSpPr>
          <p:spPr bwMode="auto">
            <a:xfrm>
              <a:off x="3358234" y="355524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3" name="Line 454">
              <a:extLst>
                <a:ext uri="{FF2B5EF4-FFF2-40B4-BE49-F238E27FC236}">
                  <a16:creationId xmlns:a16="http://schemas.microsoft.com/office/drawing/2014/main" id="{FE8CBEB9-A809-43CE-877E-6F001DCEE487}"/>
                </a:ext>
              </a:extLst>
            </p:cNvPr>
            <p:cNvSpPr>
              <a:spLocks noChangeShapeType="1"/>
            </p:cNvSpPr>
            <p:nvPr/>
          </p:nvSpPr>
          <p:spPr bwMode="auto">
            <a:xfrm>
              <a:off x="3684523" y="355524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4" name="Line 455">
              <a:extLst>
                <a:ext uri="{FF2B5EF4-FFF2-40B4-BE49-F238E27FC236}">
                  <a16:creationId xmlns:a16="http://schemas.microsoft.com/office/drawing/2014/main" id="{658B8941-6A14-4739-B265-1B78A03286A8}"/>
                </a:ext>
              </a:extLst>
            </p:cNvPr>
            <p:cNvSpPr>
              <a:spLocks noChangeShapeType="1"/>
            </p:cNvSpPr>
            <p:nvPr/>
          </p:nvSpPr>
          <p:spPr bwMode="auto">
            <a:xfrm>
              <a:off x="4010812" y="355524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5" name="Line 456">
              <a:extLst>
                <a:ext uri="{FF2B5EF4-FFF2-40B4-BE49-F238E27FC236}">
                  <a16:creationId xmlns:a16="http://schemas.microsoft.com/office/drawing/2014/main" id="{A14C07E4-FF94-44D6-9E6E-0DF26EAE4376}"/>
                </a:ext>
              </a:extLst>
            </p:cNvPr>
            <p:cNvSpPr>
              <a:spLocks noChangeShapeType="1"/>
            </p:cNvSpPr>
            <p:nvPr/>
          </p:nvSpPr>
          <p:spPr bwMode="auto">
            <a:xfrm>
              <a:off x="4337101" y="355524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6" name="Line 457">
              <a:extLst>
                <a:ext uri="{FF2B5EF4-FFF2-40B4-BE49-F238E27FC236}">
                  <a16:creationId xmlns:a16="http://schemas.microsoft.com/office/drawing/2014/main" id="{982439BB-3DC9-4BD6-AD39-F5EE4A58E1F0}"/>
                </a:ext>
              </a:extLst>
            </p:cNvPr>
            <p:cNvSpPr>
              <a:spLocks noChangeShapeType="1"/>
            </p:cNvSpPr>
            <p:nvPr/>
          </p:nvSpPr>
          <p:spPr bwMode="auto">
            <a:xfrm>
              <a:off x="4663390" y="355524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7" name="Line 458">
              <a:extLst>
                <a:ext uri="{FF2B5EF4-FFF2-40B4-BE49-F238E27FC236}">
                  <a16:creationId xmlns:a16="http://schemas.microsoft.com/office/drawing/2014/main" id="{904BF85B-50D7-4C28-BF66-4FCE278322C2}"/>
                </a:ext>
              </a:extLst>
            </p:cNvPr>
            <p:cNvSpPr>
              <a:spLocks noChangeShapeType="1"/>
            </p:cNvSpPr>
            <p:nvPr/>
          </p:nvSpPr>
          <p:spPr bwMode="auto">
            <a:xfrm>
              <a:off x="4989679" y="3555240"/>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8" name="TextBox 27">
              <a:extLst>
                <a:ext uri="{FF2B5EF4-FFF2-40B4-BE49-F238E27FC236}">
                  <a16:creationId xmlns:a16="http://schemas.microsoft.com/office/drawing/2014/main" id="{B0538881-74FA-4CAF-90D4-E83874AB9309}"/>
                </a:ext>
              </a:extLst>
            </p:cNvPr>
            <p:cNvSpPr txBox="1"/>
            <p:nvPr/>
          </p:nvSpPr>
          <p:spPr>
            <a:xfrm>
              <a:off x="1414093" y="2441074"/>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9</a:t>
              </a:r>
            </a:p>
          </p:txBody>
        </p:sp>
        <p:sp>
          <p:nvSpPr>
            <p:cNvPr id="29" name="TextBox 28">
              <a:extLst>
                <a:ext uri="{FF2B5EF4-FFF2-40B4-BE49-F238E27FC236}">
                  <a16:creationId xmlns:a16="http://schemas.microsoft.com/office/drawing/2014/main" id="{A88312DC-B1EE-446B-A327-C90BE7706046}"/>
                </a:ext>
              </a:extLst>
            </p:cNvPr>
            <p:cNvSpPr txBox="1"/>
            <p:nvPr/>
          </p:nvSpPr>
          <p:spPr>
            <a:xfrm>
              <a:off x="1414092" y="2687326"/>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7</a:t>
              </a:r>
            </a:p>
          </p:txBody>
        </p:sp>
        <p:sp>
          <p:nvSpPr>
            <p:cNvPr id="30" name="TextBox 29">
              <a:extLst>
                <a:ext uri="{FF2B5EF4-FFF2-40B4-BE49-F238E27FC236}">
                  <a16:creationId xmlns:a16="http://schemas.microsoft.com/office/drawing/2014/main" id="{087CF650-2FEB-4C23-98B6-99A452D92D8F}"/>
                </a:ext>
              </a:extLst>
            </p:cNvPr>
            <p:cNvSpPr txBox="1"/>
            <p:nvPr/>
          </p:nvSpPr>
          <p:spPr>
            <a:xfrm>
              <a:off x="1414093" y="2933581"/>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5</a:t>
              </a:r>
            </a:p>
          </p:txBody>
        </p:sp>
        <p:sp>
          <p:nvSpPr>
            <p:cNvPr id="31" name="TextBox 30">
              <a:extLst>
                <a:ext uri="{FF2B5EF4-FFF2-40B4-BE49-F238E27FC236}">
                  <a16:creationId xmlns:a16="http://schemas.microsoft.com/office/drawing/2014/main" id="{25A4CA42-617B-44C0-BD3F-EF48BCCCB0D0}"/>
                </a:ext>
              </a:extLst>
            </p:cNvPr>
            <p:cNvSpPr txBox="1"/>
            <p:nvPr/>
          </p:nvSpPr>
          <p:spPr>
            <a:xfrm>
              <a:off x="1414093" y="3179834"/>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3</a:t>
              </a:r>
            </a:p>
          </p:txBody>
        </p:sp>
        <p:sp>
          <p:nvSpPr>
            <p:cNvPr id="32" name="TextBox 31">
              <a:extLst>
                <a:ext uri="{FF2B5EF4-FFF2-40B4-BE49-F238E27FC236}">
                  <a16:creationId xmlns:a16="http://schemas.microsoft.com/office/drawing/2014/main" id="{766D59ED-1C51-413C-8384-B7DE1989B0FD}"/>
                </a:ext>
              </a:extLst>
            </p:cNvPr>
            <p:cNvSpPr txBox="1"/>
            <p:nvPr/>
          </p:nvSpPr>
          <p:spPr>
            <a:xfrm>
              <a:off x="1414093" y="3426087"/>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a:t>
              </a:r>
            </a:p>
          </p:txBody>
        </p:sp>
        <p:sp>
          <p:nvSpPr>
            <p:cNvPr id="33" name="TextBox 32">
              <a:extLst>
                <a:ext uri="{FF2B5EF4-FFF2-40B4-BE49-F238E27FC236}">
                  <a16:creationId xmlns:a16="http://schemas.microsoft.com/office/drawing/2014/main" id="{23106BCE-9486-42C6-9E2F-A11E25179BF7}"/>
                </a:ext>
              </a:extLst>
            </p:cNvPr>
            <p:cNvSpPr txBox="1"/>
            <p:nvPr/>
          </p:nvSpPr>
          <p:spPr>
            <a:xfrm>
              <a:off x="1600951" y="3597723"/>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0</a:t>
              </a:r>
            </a:p>
          </p:txBody>
        </p:sp>
        <p:sp>
          <p:nvSpPr>
            <p:cNvPr id="34" name="TextBox 33">
              <a:extLst>
                <a:ext uri="{FF2B5EF4-FFF2-40B4-BE49-F238E27FC236}">
                  <a16:creationId xmlns:a16="http://schemas.microsoft.com/office/drawing/2014/main" id="{B37D3DD9-6608-4886-962F-BE3F20A91AC8}"/>
                </a:ext>
              </a:extLst>
            </p:cNvPr>
            <p:cNvSpPr txBox="1"/>
            <p:nvPr/>
          </p:nvSpPr>
          <p:spPr>
            <a:xfrm>
              <a:off x="1927001" y="3597723"/>
              <a:ext cx="253596"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6</a:t>
              </a:r>
            </a:p>
          </p:txBody>
        </p:sp>
        <p:sp>
          <p:nvSpPr>
            <p:cNvPr id="35" name="TextBox 34">
              <a:extLst>
                <a:ext uri="{FF2B5EF4-FFF2-40B4-BE49-F238E27FC236}">
                  <a16:creationId xmlns:a16="http://schemas.microsoft.com/office/drawing/2014/main" id="{63790AB5-EFAF-4A99-9C8A-DF60821AB8C2}"/>
                </a:ext>
              </a:extLst>
            </p:cNvPr>
            <p:cNvSpPr txBox="1"/>
            <p:nvPr/>
          </p:nvSpPr>
          <p:spPr>
            <a:xfrm>
              <a:off x="2223556" y="3597723"/>
              <a:ext cx="32252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12</a:t>
              </a:r>
            </a:p>
          </p:txBody>
        </p:sp>
        <p:sp>
          <p:nvSpPr>
            <p:cNvPr id="36" name="TextBox 35">
              <a:extLst>
                <a:ext uri="{FF2B5EF4-FFF2-40B4-BE49-F238E27FC236}">
                  <a16:creationId xmlns:a16="http://schemas.microsoft.com/office/drawing/2014/main" id="{E9EE4E3A-1A4F-4069-85BF-A319439AE83C}"/>
                </a:ext>
              </a:extLst>
            </p:cNvPr>
            <p:cNvSpPr txBox="1"/>
            <p:nvPr/>
          </p:nvSpPr>
          <p:spPr>
            <a:xfrm>
              <a:off x="2539880" y="3597723"/>
              <a:ext cx="32252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18</a:t>
              </a:r>
            </a:p>
          </p:txBody>
        </p:sp>
        <p:sp>
          <p:nvSpPr>
            <p:cNvPr id="37" name="TextBox 36">
              <a:extLst>
                <a:ext uri="{FF2B5EF4-FFF2-40B4-BE49-F238E27FC236}">
                  <a16:creationId xmlns:a16="http://schemas.microsoft.com/office/drawing/2014/main" id="{BB61EEB8-1AAF-4572-B0AF-741B85C23956}"/>
                </a:ext>
              </a:extLst>
            </p:cNvPr>
            <p:cNvSpPr txBox="1"/>
            <p:nvPr/>
          </p:nvSpPr>
          <p:spPr>
            <a:xfrm>
              <a:off x="2866036" y="3597723"/>
              <a:ext cx="32252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24</a:t>
              </a:r>
            </a:p>
          </p:txBody>
        </p:sp>
        <p:sp>
          <p:nvSpPr>
            <p:cNvPr id="38" name="TextBox 37">
              <a:extLst>
                <a:ext uri="{FF2B5EF4-FFF2-40B4-BE49-F238E27FC236}">
                  <a16:creationId xmlns:a16="http://schemas.microsoft.com/office/drawing/2014/main" id="{FCC5C35F-D298-4729-AD30-6D61F0C9A13F}"/>
                </a:ext>
              </a:extLst>
            </p:cNvPr>
            <p:cNvSpPr txBox="1"/>
            <p:nvPr/>
          </p:nvSpPr>
          <p:spPr>
            <a:xfrm>
              <a:off x="3202024" y="3597723"/>
              <a:ext cx="32252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30</a:t>
              </a:r>
            </a:p>
          </p:txBody>
        </p:sp>
        <p:sp>
          <p:nvSpPr>
            <p:cNvPr id="39" name="TextBox 38">
              <a:extLst>
                <a:ext uri="{FF2B5EF4-FFF2-40B4-BE49-F238E27FC236}">
                  <a16:creationId xmlns:a16="http://schemas.microsoft.com/office/drawing/2014/main" id="{9CD72BB5-2227-4844-9D1C-EAE3A537AD61}"/>
                </a:ext>
              </a:extLst>
            </p:cNvPr>
            <p:cNvSpPr txBox="1"/>
            <p:nvPr/>
          </p:nvSpPr>
          <p:spPr>
            <a:xfrm>
              <a:off x="3518348" y="3597723"/>
              <a:ext cx="32252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36</a:t>
              </a:r>
            </a:p>
          </p:txBody>
        </p:sp>
        <p:sp>
          <p:nvSpPr>
            <p:cNvPr id="40" name="TextBox 39">
              <a:extLst>
                <a:ext uri="{FF2B5EF4-FFF2-40B4-BE49-F238E27FC236}">
                  <a16:creationId xmlns:a16="http://schemas.microsoft.com/office/drawing/2014/main" id="{AA8CE94F-4B08-4CCD-9B99-8A93CAFAA0C3}"/>
                </a:ext>
              </a:extLst>
            </p:cNvPr>
            <p:cNvSpPr txBox="1"/>
            <p:nvPr/>
          </p:nvSpPr>
          <p:spPr>
            <a:xfrm>
              <a:off x="3854336" y="3597723"/>
              <a:ext cx="32252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42</a:t>
              </a:r>
            </a:p>
          </p:txBody>
        </p:sp>
        <p:sp>
          <p:nvSpPr>
            <p:cNvPr id="41" name="TextBox 40">
              <a:extLst>
                <a:ext uri="{FF2B5EF4-FFF2-40B4-BE49-F238E27FC236}">
                  <a16:creationId xmlns:a16="http://schemas.microsoft.com/office/drawing/2014/main" id="{6426292D-B972-4D2F-8406-B8F2E5D673A2}"/>
                </a:ext>
              </a:extLst>
            </p:cNvPr>
            <p:cNvSpPr txBox="1"/>
            <p:nvPr/>
          </p:nvSpPr>
          <p:spPr>
            <a:xfrm>
              <a:off x="4180492" y="3597723"/>
              <a:ext cx="32252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48</a:t>
              </a:r>
            </a:p>
          </p:txBody>
        </p:sp>
        <p:sp>
          <p:nvSpPr>
            <p:cNvPr id="42" name="TextBox 41">
              <a:extLst>
                <a:ext uri="{FF2B5EF4-FFF2-40B4-BE49-F238E27FC236}">
                  <a16:creationId xmlns:a16="http://schemas.microsoft.com/office/drawing/2014/main" id="{EA20BC27-0FB8-4403-A48E-4234F8A16291}"/>
                </a:ext>
              </a:extLst>
            </p:cNvPr>
            <p:cNvSpPr txBox="1"/>
            <p:nvPr/>
          </p:nvSpPr>
          <p:spPr>
            <a:xfrm>
              <a:off x="4506648" y="3597723"/>
              <a:ext cx="32252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54</a:t>
              </a:r>
            </a:p>
          </p:txBody>
        </p:sp>
        <p:sp>
          <p:nvSpPr>
            <p:cNvPr id="43" name="TextBox 42">
              <a:extLst>
                <a:ext uri="{FF2B5EF4-FFF2-40B4-BE49-F238E27FC236}">
                  <a16:creationId xmlns:a16="http://schemas.microsoft.com/office/drawing/2014/main" id="{88E8CE4E-5B6F-41EB-B8B6-642DA6263374}"/>
                </a:ext>
              </a:extLst>
            </p:cNvPr>
            <p:cNvSpPr txBox="1"/>
            <p:nvPr/>
          </p:nvSpPr>
          <p:spPr>
            <a:xfrm>
              <a:off x="4822972" y="3597723"/>
              <a:ext cx="32252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60</a:t>
              </a:r>
            </a:p>
          </p:txBody>
        </p:sp>
        <p:sp>
          <p:nvSpPr>
            <p:cNvPr id="44" name="TextBox 43">
              <a:extLst>
                <a:ext uri="{FF2B5EF4-FFF2-40B4-BE49-F238E27FC236}">
                  <a16:creationId xmlns:a16="http://schemas.microsoft.com/office/drawing/2014/main" id="{9040A1F5-18AA-40D8-A45D-E40A7BEEAC4B}"/>
                </a:ext>
              </a:extLst>
            </p:cNvPr>
            <p:cNvSpPr txBox="1"/>
            <p:nvPr/>
          </p:nvSpPr>
          <p:spPr bwMode="auto">
            <a:xfrm>
              <a:off x="1046794" y="1810794"/>
              <a:ext cx="369332" cy="1352447"/>
            </a:xfrm>
            <a:prstGeom prst="rect">
              <a:avLst/>
            </a:prstGeom>
            <a:noFill/>
          </p:spPr>
          <p:txBody>
            <a:bodyPr vert="vert270"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Glucose (mmol/L)</a:t>
              </a:r>
            </a:p>
          </p:txBody>
        </p:sp>
        <p:cxnSp>
          <p:nvCxnSpPr>
            <p:cNvPr id="45" name="Straight Connector 44">
              <a:extLst>
                <a:ext uri="{FF2B5EF4-FFF2-40B4-BE49-F238E27FC236}">
                  <a16:creationId xmlns:a16="http://schemas.microsoft.com/office/drawing/2014/main" id="{6581076C-68BD-4BB5-A15E-AA006A486E22}"/>
                </a:ext>
              </a:extLst>
            </p:cNvPr>
            <p:cNvCxnSpPr/>
            <p:nvPr/>
          </p:nvCxnSpPr>
          <p:spPr>
            <a:xfrm>
              <a:off x="1736220" y="2437811"/>
              <a:ext cx="3888000" cy="0"/>
            </a:xfrm>
            <a:prstGeom prst="line">
              <a:avLst/>
            </a:prstGeom>
            <a:ln>
              <a:solidFill>
                <a:schemeClr val="accent2"/>
              </a:solidFill>
              <a:prstDash val="sysDash"/>
            </a:ln>
          </p:spPr>
          <p:style>
            <a:lnRef idx="1">
              <a:schemeClr val="accent1"/>
            </a:lnRef>
            <a:fillRef idx="0">
              <a:schemeClr val="accent1"/>
            </a:fillRef>
            <a:effectRef idx="0">
              <a:schemeClr val="accent1"/>
            </a:effectRef>
            <a:fontRef idx="minor">
              <a:schemeClr val="tx1"/>
            </a:fontRef>
          </p:style>
        </p:cxnSp>
        <p:sp>
          <p:nvSpPr>
            <p:cNvPr id="46" name="Line 458">
              <a:extLst>
                <a:ext uri="{FF2B5EF4-FFF2-40B4-BE49-F238E27FC236}">
                  <a16:creationId xmlns:a16="http://schemas.microsoft.com/office/drawing/2014/main" id="{243C1059-4AD2-4DA1-B623-00081AB0621A}"/>
                </a:ext>
              </a:extLst>
            </p:cNvPr>
            <p:cNvSpPr>
              <a:spLocks noChangeShapeType="1"/>
            </p:cNvSpPr>
            <p:nvPr/>
          </p:nvSpPr>
          <p:spPr bwMode="auto">
            <a:xfrm>
              <a:off x="5315968" y="3557351"/>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47" name="TextBox 46">
              <a:extLst>
                <a:ext uri="{FF2B5EF4-FFF2-40B4-BE49-F238E27FC236}">
                  <a16:creationId xmlns:a16="http://schemas.microsoft.com/office/drawing/2014/main" id="{810BB39C-1454-45AE-B654-B908F66D216E}"/>
                </a:ext>
              </a:extLst>
            </p:cNvPr>
            <p:cNvSpPr txBox="1"/>
            <p:nvPr/>
          </p:nvSpPr>
          <p:spPr>
            <a:xfrm>
              <a:off x="5158960" y="3599834"/>
              <a:ext cx="32252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66</a:t>
              </a:r>
            </a:p>
          </p:txBody>
        </p:sp>
        <p:sp>
          <p:nvSpPr>
            <p:cNvPr id="48" name="Line 458">
              <a:extLst>
                <a:ext uri="{FF2B5EF4-FFF2-40B4-BE49-F238E27FC236}">
                  <a16:creationId xmlns:a16="http://schemas.microsoft.com/office/drawing/2014/main" id="{AB03E925-190B-467A-9A38-1B501F936BCD}"/>
                </a:ext>
              </a:extLst>
            </p:cNvPr>
            <p:cNvSpPr>
              <a:spLocks noChangeShapeType="1"/>
            </p:cNvSpPr>
            <p:nvPr/>
          </p:nvSpPr>
          <p:spPr bwMode="auto">
            <a:xfrm>
              <a:off x="5642252" y="3562616"/>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49" name="TextBox 48">
              <a:extLst>
                <a:ext uri="{FF2B5EF4-FFF2-40B4-BE49-F238E27FC236}">
                  <a16:creationId xmlns:a16="http://schemas.microsoft.com/office/drawing/2014/main" id="{1F98509D-EE98-4B16-85B1-2570BCB21F0C}"/>
                </a:ext>
              </a:extLst>
            </p:cNvPr>
            <p:cNvSpPr txBox="1"/>
            <p:nvPr/>
          </p:nvSpPr>
          <p:spPr>
            <a:xfrm>
              <a:off x="5494951" y="3605099"/>
              <a:ext cx="32252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72</a:t>
              </a:r>
            </a:p>
          </p:txBody>
        </p:sp>
        <p:sp>
          <p:nvSpPr>
            <p:cNvPr id="50" name="Line 445">
              <a:extLst>
                <a:ext uri="{FF2B5EF4-FFF2-40B4-BE49-F238E27FC236}">
                  <a16:creationId xmlns:a16="http://schemas.microsoft.com/office/drawing/2014/main" id="{62FD8DF9-8169-4F05-A9CD-5B8EFEEA4772}"/>
                </a:ext>
              </a:extLst>
            </p:cNvPr>
            <p:cNvSpPr>
              <a:spLocks noChangeShapeType="1"/>
            </p:cNvSpPr>
            <p:nvPr/>
          </p:nvSpPr>
          <p:spPr bwMode="auto">
            <a:xfrm flipH="1">
              <a:off x="1652991" y="2310695"/>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51" name="Line 446">
              <a:extLst>
                <a:ext uri="{FF2B5EF4-FFF2-40B4-BE49-F238E27FC236}">
                  <a16:creationId xmlns:a16="http://schemas.microsoft.com/office/drawing/2014/main" id="{D4BCEA00-41F1-47CE-A840-AB9FE4C9D286}"/>
                </a:ext>
              </a:extLst>
            </p:cNvPr>
            <p:cNvSpPr>
              <a:spLocks noChangeShapeType="1"/>
            </p:cNvSpPr>
            <p:nvPr/>
          </p:nvSpPr>
          <p:spPr bwMode="auto">
            <a:xfrm flipH="1">
              <a:off x="1652991" y="2064130"/>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52" name="Line 447">
              <a:extLst>
                <a:ext uri="{FF2B5EF4-FFF2-40B4-BE49-F238E27FC236}">
                  <a16:creationId xmlns:a16="http://schemas.microsoft.com/office/drawing/2014/main" id="{E1C8ACF8-9D81-452B-9D60-59BA4C9F458F}"/>
                </a:ext>
              </a:extLst>
            </p:cNvPr>
            <p:cNvSpPr>
              <a:spLocks noChangeShapeType="1"/>
            </p:cNvSpPr>
            <p:nvPr/>
          </p:nvSpPr>
          <p:spPr bwMode="auto">
            <a:xfrm flipH="1">
              <a:off x="1652991" y="1817564"/>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53" name="Line 448">
              <a:extLst>
                <a:ext uri="{FF2B5EF4-FFF2-40B4-BE49-F238E27FC236}">
                  <a16:creationId xmlns:a16="http://schemas.microsoft.com/office/drawing/2014/main" id="{0D8B6932-B3DC-4222-A20A-3E9D737135A6}"/>
                </a:ext>
              </a:extLst>
            </p:cNvPr>
            <p:cNvSpPr>
              <a:spLocks noChangeShapeType="1"/>
            </p:cNvSpPr>
            <p:nvPr/>
          </p:nvSpPr>
          <p:spPr bwMode="auto">
            <a:xfrm flipH="1">
              <a:off x="1652991" y="1565699"/>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54" name="TextBox 53">
              <a:extLst>
                <a:ext uri="{FF2B5EF4-FFF2-40B4-BE49-F238E27FC236}">
                  <a16:creationId xmlns:a16="http://schemas.microsoft.com/office/drawing/2014/main" id="{BD49706F-8A33-4003-8A26-F128ACAF5B06}"/>
                </a:ext>
              </a:extLst>
            </p:cNvPr>
            <p:cNvSpPr txBox="1"/>
            <p:nvPr/>
          </p:nvSpPr>
          <p:spPr>
            <a:xfrm>
              <a:off x="1350081" y="1443098"/>
              <a:ext cx="322524"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17</a:t>
              </a:r>
            </a:p>
          </p:txBody>
        </p:sp>
        <p:sp>
          <p:nvSpPr>
            <p:cNvPr id="55" name="TextBox 54">
              <a:extLst>
                <a:ext uri="{FF2B5EF4-FFF2-40B4-BE49-F238E27FC236}">
                  <a16:creationId xmlns:a16="http://schemas.microsoft.com/office/drawing/2014/main" id="{EB559BC4-B2C0-4E3A-AE73-6CC4F2ABDC03}"/>
                </a:ext>
              </a:extLst>
            </p:cNvPr>
            <p:cNvSpPr txBox="1"/>
            <p:nvPr/>
          </p:nvSpPr>
          <p:spPr>
            <a:xfrm>
              <a:off x="1350080" y="1689350"/>
              <a:ext cx="322524"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15</a:t>
              </a:r>
            </a:p>
          </p:txBody>
        </p:sp>
        <p:sp>
          <p:nvSpPr>
            <p:cNvPr id="56" name="TextBox 55">
              <a:extLst>
                <a:ext uri="{FF2B5EF4-FFF2-40B4-BE49-F238E27FC236}">
                  <a16:creationId xmlns:a16="http://schemas.microsoft.com/office/drawing/2014/main" id="{8558CD4E-70CC-4091-9444-F0EB7D9938A2}"/>
                </a:ext>
              </a:extLst>
            </p:cNvPr>
            <p:cNvSpPr txBox="1"/>
            <p:nvPr/>
          </p:nvSpPr>
          <p:spPr>
            <a:xfrm>
              <a:off x="1350081" y="1935605"/>
              <a:ext cx="322524"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13</a:t>
              </a:r>
            </a:p>
          </p:txBody>
        </p:sp>
        <p:sp>
          <p:nvSpPr>
            <p:cNvPr id="57" name="TextBox 56">
              <a:extLst>
                <a:ext uri="{FF2B5EF4-FFF2-40B4-BE49-F238E27FC236}">
                  <a16:creationId xmlns:a16="http://schemas.microsoft.com/office/drawing/2014/main" id="{B1B30F9D-77BA-4CF7-9BDE-35B28529911E}"/>
                </a:ext>
              </a:extLst>
            </p:cNvPr>
            <p:cNvSpPr txBox="1"/>
            <p:nvPr/>
          </p:nvSpPr>
          <p:spPr>
            <a:xfrm>
              <a:off x="1350081" y="2181858"/>
              <a:ext cx="322524"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11</a:t>
              </a:r>
            </a:p>
          </p:txBody>
        </p:sp>
        <p:cxnSp>
          <p:nvCxnSpPr>
            <p:cNvPr id="58" name="Straight Connector 57">
              <a:extLst>
                <a:ext uri="{FF2B5EF4-FFF2-40B4-BE49-F238E27FC236}">
                  <a16:creationId xmlns:a16="http://schemas.microsoft.com/office/drawing/2014/main" id="{AF5B2277-9373-48C5-962A-4CB023DED539}"/>
                </a:ext>
              </a:extLst>
            </p:cNvPr>
            <p:cNvCxnSpPr/>
            <p:nvPr/>
          </p:nvCxnSpPr>
          <p:spPr>
            <a:xfrm>
              <a:off x="1736949" y="3167213"/>
              <a:ext cx="3888000" cy="0"/>
            </a:xfrm>
            <a:prstGeom prst="line">
              <a:avLst/>
            </a:prstGeom>
            <a:ln w="12700">
              <a:solidFill>
                <a:schemeClr val="accent2"/>
              </a:solidFill>
              <a:prstDash val="sysDash"/>
            </a:ln>
          </p:spPr>
          <p:style>
            <a:lnRef idx="1">
              <a:schemeClr val="accent1"/>
            </a:lnRef>
            <a:fillRef idx="0">
              <a:schemeClr val="accent1"/>
            </a:fillRef>
            <a:effectRef idx="0">
              <a:schemeClr val="accent1"/>
            </a:effectRef>
            <a:fontRef idx="minor">
              <a:schemeClr val="tx1"/>
            </a:fontRef>
          </p:style>
        </p:cxnSp>
      </p:grpSp>
      <p:grpSp>
        <p:nvGrpSpPr>
          <p:cNvPr id="59" name="Group 58">
            <a:extLst>
              <a:ext uri="{FF2B5EF4-FFF2-40B4-BE49-F238E27FC236}">
                <a16:creationId xmlns:a16="http://schemas.microsoft.com/office/drawing/2014/main" id="{4E87CDDE-1A55-477C-A6A3-95A299FD7A70}"/>
              </a:ext>
            </a:extLst>
          </p:cNvPr>
          <p:cNvGrpSpPr/>
          <p:nvPr/>
        </p:nvGrpSpPr>
        <p:grpSpPr>
          <a:xfrm>
            <a:off x="780613" y="2241771"/>
            <a:ext cx="3942080" cy="1826700"/>
            <a:chOff x="3667760" y="1216073"/>
            <a:chExt cx="3942080" cy="1826700"/>
          </a:xfrm>
        </p:grpSpPr>
        <p:sp>
          <p:nvSpPr>
            <p:cNvPr id="60" name="Freeform: Shape 59">
              <a:extLst>
                <a:ext uri="{FF2B5EF4-FFF2-40B4-BE49-F238E27FC236}">
                  <a16:creationId xmlns:a16="http://schemas.microsoft.com/office/drawing/2014/main" id="{E61C593E-7C13-463E-A7BD-33586A96E69E}"/>
                </a:ext>
              </a:extLst>
            </p:cNvPr>
            <p:cNvSpPr/>
            <p:nvPr/>
          </p:nvSpPr>
          <p:spPr>
            <a:xfrm>
              <a:off x="3698240" y="1225987"/>
              <a:ext cx="3911600" cy="1816786"/>
            </a:xfrm>
            <a:custGeom>
              <a:avLst/>
              <a:gdLst>
                <a:gd name="connsiteX0" fmla="*/ 0 w 3911600"/>
                <a:gd name="connsiteY0" fmla="*/ 308173 h 1816786"/>
                <a:gd name="connsiteX1" fmla="*/ 121920 w 3911600"/>
                <a:gd name="connsiteY1" fmla="*/ 897453 h 1816786"/>
                <a:gd name="connsiteX2" fmla="*/ 182880 w 3911600"/>
                <a:gd name="connsiteY2" fmla="*/ 1527373 h 1816786"/>
                <a:gd name="connsiteX3" fmla="*/ 325120 w 3911600"/>
                <a:gd name="connsiteY3" fmla="*/ 1293693 h 1816786"/>
                <a:gd name="connsiteX4" fmla="*/ 436880 w 3911600"/>
                <a:gd name="connsiteY4" fmla="*/ 1273373 h 1816786"/>
                <a:gd name="connsiteX5" fmla="*/ 558800 w 3911600"/>
                <a:gd name="connsiteY5" fmla="*/ 785693 h 1816786"/>
                <a:gd name="connsiteX6" fmla="*/ 680720 w 3911600"/>
                <a:gd name="connsiteY6" fmla="*/ 917773 h 1816786"/>
                <a:gd name="connsiteX7" fmla="*/ 792480 w 3911600"/>
                <a:gd name="connsiteY7" fmla="*/ 450413 h 1816786"/>
                <a:gd name="connsiteX8" fmla="*/ 894080 w 3911600"/>
                <a:gd name="connsiteY8" fmla="*/ 917773 h 1816786"/>
                <a:gd name="connsiteX9" fmla="*/ 934720 w 3911600"/>
                <a:gd name="connsiteY9" fmla="*/ 1425773 h 1816786"/>
                <a:gd name="connsiteX10" fmla="*/ 995680 w 3911600"/>
                <a:gd name="connsiteY10" fmla="*/ 1517213 h 1816786"/>
                <a:gd name="connsiteX11" fmla="*/ 1036320 w 3911600"/>
                <a:gd name="connsiteY11" fmla="*/ 1334333 h 1816786"/>
                <a:gd name="connsiteX12" fmla="*/ 1097280 w 3911600"/>
                <a:gd name="connsiteY12" fmla="*/ 1588333 h 1816786"/>
                <a:gd name="connsiteX13" fmla="*/ 1127760 w 3911600"/>
                <a:gd name="connsiteY13" fmla="*/ 1598493 h 1816786"/>
                <a:gd name="connsiteX14" fmla="*/ 1158240 w 3911600"/>
                <a:gd name="connsiteY14" fmla="*/ 1395293 h 1816786"/>
                <a:gd name="connsiteX15" fmla="*/ 1290320 w 3911600"/>
                <a:gd name="connsiteY15" fmla="*/ 1740733 h 1816786"/>
                <a:gd name="connsiteX16" fmla="*/ 1361440 w 3911600"/>
                <a:gd name="connsiteY16" fmla="*/ 1771213 h 1816786"/>
                <a:gd name="connsiteX17" fmla="*/ 1371600 w 3911600"/>
                <a:gd name="connsiteY17" fmla="*/ 1212413 h 1816786"/>
                <a:gd name="connsiteX18" fmla="*/ 1391920 w 3911600"/>
                <a:gd name="connsiteY18" fmla="*/ 938093 h 1816786"/>
                <a:gd name="connsiteX19" fmla="*/ 1503680 w 3911600"/>
                <a:gd name="connsiteY19" fmla="*/ 1212413 h 1816786"/>
                <a:gd name="connsiteX20" fmla="*/ 1544320 w 3911600"/>
                <a:gd name="connsiteY20" fmla="*/ 1628973 h 1816786"/>
                <a:gd name="connsiteX21" fmla="*/ 1584960 w 3911600"/>
                <a:gd name="connsiteY21" fmla="*/ 1740733 h 1816786"/>
                <a:gd name="connsiteX22" fmla="*/ 1635760 w 3911600"/>
                <a:gd name="connsiteY22" fmla="*/ 1700093 h 1816786"/>
                <a:gd name="connsiteX23" fmla="*/ 1676400 w 3911600"/>
                <a:gd name="connsiteY23" fmla="*/ 1771213 h 1816786"/>
                <a:gd name="connsiteX24" fmla="*/ 1767840 w 3911600"/>
                <a:gd name="connsiteY24" fmla="*/ 1293693 h 1816786"/>
                <a:gd name="connsiteX25" fmla="*/ 1849120 w 3911600"/>
                <a:gd name="connsiteY25" fmla="*/ 1374973 h 1816786"/>
                <a:gd name="connsiteX26" fmla="*/ 1910080 w 3911600"/>
                <a:gd name="connsiteY26" fmla="*/ 1415613 h 1816786"/>
                <a:gd name="connsiteX27" fmla="*/ 1991360 w 3911600"/>
                <a:gd name="connsiteY27" fmla="*/ 1618813 h 1816786"/>
                <a:gd name="connsiteX28" fmla="*/ 2062480 w 3911600"/>
                <a:gd name="connsiteY28" fmla="*/ 1628973 h 1816786"/>
                <a:gd name="connsiteX29" fmla="*/ 2113280 w 3911600"/>
                <a:gd name="connsiteY29" fmla="*/ 1679773 h 1816786"/>
                <a:gd name="connsiteX30" fmla="*/ 2255520 w 3911600"/>
                <a:gd name="connsiteY30" fmla="*/ 541853 h 1816786"/>
                <a:gd name="connsiteX31" fmla="*/ 2326640 w 3911600"/>
                <a:gd name="connsiteY31" fmla="*/ 1354653 h 1816786"/>
                <a:gd name="connsiteX32" fmla="*/ 2397760 w 3911600"/>
                <a:gd name="connsiteY32" fmla="*/ 1476573 h 1816786"/>
                <a:gd name="connsiteX33" fmla="*/ 2458720 w 3911600"/>
                <a:gd name="connsiteY33" fmla="*/ 1710253 h 1816786"/>
                <a:gd name="connsiteX34" fmla="*/ 2529840 w 3911600"/>
                <a:gd name="connsiteY34" fmla="*/ 1730573 h 1816786"/>
                <a:gd name="connsiteX35" fmla="*/ 2570480 w 3911600"/>
                <a:gd name="connsiteY35" fmla="*/ 1761053 h 1816786"/>
                <a:gd name="connsiteX36" fmla="*/ 2682240 w 3911600"/>
                <a:gd name="connsiteY36" fmla="*/ 1314013 h 1816786"/>
                <a:gd name="connsiteX37" fmla="*/ 2794000 w 3911600"/>
                <a:gd name="connsiteY37" fmla="*/ 1161613 h 1816786"/>
                <a:gd name="connsiteX38" fmla="*/ 2865120 w 3911600"/>
                <a:gd name="connsiteY38" fmla="*/ 23693 h 1816786"/>
                <a:gd name="connsiteX39" fmla="*/ 2976880 w 3911600"/>
                <a:gd name="connsiteY39" fmla="*/ 430093 h 1816786"/>
                <a:gd name="connsiteX40" fmla="*/ 3068320 w 3911600"/>
                <a:gd name="connsiteY40" fmla="*/ 907613 h 1816786"/>
                <a:gd name="connsiteX41" fmla="*/ 3098800 w 3911600"/>
                <a:gd name="connsiteY41" fmla="*/ 1476573 h 1816786"/>
                <a:gd name="connsiteX42" fmla="*/ 3098800 w 3911600"/>
                <a:gd name="connsiteY42" fmla="*/ 1689933 h 1816786"/>
                <a:gd name="connsiteX43" fmla="*/ 3159760 w 3911600"/>
                <a:gd name="connsiteY43" fmla="*/ 1527373 h 1816786"/>
                <a:gd name="connsiteX44" fmla="*/ 3230880 w 3911600"/>
                <a:gd name="connsiteY44" fmla="*/ 1476573 h 1816786"/>
                <a:gd name="connsiteX45" fmla="*/ 3281680 w 3911600"/>
                <a:gd name="connsiteY45" fmla="*/ 1557853 h 1816786"/>
                <a:gd name="connsiteX46" fmla="*/ 3322320 w 3911600"/>
                <a:gd name="connsiteY46" fmla="*/ 1689933 h 1816786"/>
                <a:gd name="connsiteX47" fmla="*/ 3515360 w 3911600"/>
                <a:gd name="connsiteY47" fmla="*/ 612973 h 1816786"/>
                <a:gd name="connsiteX48" fmla="*/ 3596640 w 3911600"/>
                <a:gd name="connsiteY48" fmla="*/ 531693 h 1816786"/>
                <a:gd name="connsiteX49" fmla="*/ 3627120 w 3911600"/>
                <a:gd name="connsiteY49" fmla="*/ 714573 h 1816786"/>
                <a:gd name="connsiteX50" fmla="*/ 3698240 w 3911600"/>
                <a:gd name="connsiteY50" fmla="*/ 582493 h 1816786"/>
                <a:gd name="connsiteX51" fmla="*/ 3789680 w 3911600"/>
                <a:gd name="connsiteY51" fmla="*/ 1303853 h 1816786"/>
                <a:gd name="connsiteX52" fmla="*/ 3860800 w 3911600"/>
                <a:gd name="connsiteY52" fmla="*/ 1527373 h 1816786"/>
                <a:gd name="connsiteX53" fmla="*/ 3911600 w 3911600"/>
                <a:gd name="connsiteY53" fmla="*/ 1283533 h 181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911600" h="1816786">
                  <a:moveTo>
                    <a:pt x="0" y="308173"/>
                  </a:moveTo>
                  <a:cubicBezTo>
                    <a:pt x="45720" y="501213"/>
                    <a:pt x="91440" y="694253"/>
                    <a:pt x="121920" y="897453"/>
                  </a:cubicBezTo>
                  <a:cubicBezTo>
                    <a:pt x="152400" y="1100653"/>
                    <a:pt x="149013" y="1461333"/>
                    <a:pt x="182880" y="1527373"/>
                  </a:cubicBezTo>
                  <a:cubicBezTo>
                    <a:pt x="216747" y="1593413"/>
                    <a:pt x="282787" y="1336026"/>
                    <a:pt x="325120" y="1293693"/>
                  </a:cubicBezTo>
                  <a:cubicBezTo>
                    <a:pt x="367453" y="1251360"/>
                    <a:pt x="397933" y="1358040"/>
                    <a:pt x="436880" y="1273373"/>
                  </a:cubicBezTo>
                  <a:cubicBezTo>
                    <a:pt x="475827" y="1188706"/>
                    <a:pt x="518160" y="844960"/>
                    <a:pt x="558800" y="785693"/>
                  </a:cubicBezTo>
                  <a:cubicBezTo>
                    <a:pt x="599440" y="726426"/>
                    <a:pt x="641773" y="973653"/>
                    <a:pt x="680720" y="917773"/>
                  </a:cubicBezTo>
                  <a:cubicBezTo>
                    <a:pt x="719667" y="861893"/>
                    <a:pt x="756920" y="450413"/>
                    <a:pt x="792480" y="450413"/>
                  </a:cubicBezTo>
                  <a:cubicBezTo>
                    <a:pt x="828040" y="450413"/>
                    <a:pt x="870373" y="755213"/>
                    <a:pt x="894080" y="917773"/>
                  </a:cubicBezTo>
                  <a:cubicBezTo>
                    <a:pt x="917787" y="1080333"/>
                    <a:pt x="917787" y="1325866"/>
                    <a:pt x="934720" y="1425773"/>
                  </a:cubicBezTo>
                  <a:cubicBezTo>
                    <a:pt x="951653" y="1525680"/>
                    <a:pt x="978747" y="1532453"/>
                    <a:pt x="995680" y="1517213"/>
                  </a:cubicBezTo>
                  <a:cubicBezTo>
                    <a:pt x="1012613" y="1501973"/>
                    <a:pt x="1019387" y="1322480"/>
                    <a:pt x="1036320" y="1334333"/>
                  </a:cubicBezTo>
                  <a:cubicBezTo>
                    <a:pt x="1053253" y="1346186"/>
                    <a:pt x="1082040" y="1544306"/>
                    <a:pt x="1097280" y="1588333"/>
                  </a:cubicBezTo>
                  <a:cubicBezTo>
                    <a:pt x="1112520" y="1632360"/>
                    <a:pt x="1117600" y="1630666"/>
                    <a:pt x="1127760" y="1598493"/>
                  </a:cubicBezTo>
                  <a:cubicBezTo>
                    <a:pt x="1137920" y="1566320"/>
                    <a:pt x="1131147" y="1371586"/>
                    <a:pt x="1158240" y="1395293"/>
                  </a:cubicBezTo>
                  <a:cubicBezTo>
                    <a:pt x="1185333" y="1419000"/>
                    <a:pt x="1256453" y="1678080"/>
                    <a:pt x="1290320" y="1740733"/>
                  </a:cubicBezTo>
                  <a:cubicBezTo>
                    <a:pt x="1324187" y="1803386"/>
                    <a:pt x="1347893" y="1859266"/>
                    <a:pt x="1361440" y="1771213"/>
                  </a:cubicBezTo>
                  <a:cubicBezTo>
                    <a:pt x="1374987" y="1683160"/>
                    <a:pt x="1366520" y="1351266"/>
                    <a:pt x="1371600" y="1212413"/>
                  </a:cubicBezTo>
                  <a:cubicBezTo>
                    <a:pt x="1376680" y="1073560"/>
                    <a:pt x="1369907" y="938093"/>
                    <a:pt x="1391920" y="938093"/>
                  </a:cubicBezTo>
                  <a:cubicBezTo>
                    <a:pt x="1413933" y="938093"/>
                    <a:pt x="1478280" y="1097266"/>
                    <a:pt x="1503680" y="1212413"/>
                  </a:cubicBezTo>
                  <a:cubicBezTo>
                    <a:pt x="1529080" y="1327560"/>
                    <a:pt x="1530773" y="1540920"/>
                    <a:pt x="1544320" y="1628973"/>
                  </a:cubicBezTo>
                  <a:cubicBezTo>
                    <a:pt x="1557867" y="1717026"/>
                    <a:pt x="1569720" y="1728880"/>
                    <a:pt x="1584960" y="1740733"/>
                  </a:cubicBezTo>
                  <a:cubicBezTo>
                    <a:pt x="1600200" y="1752586"/>
                    <a:pt x="1620520" y="1695013"/>
                    <a:pt x="1635760" y="1700093"/>
                  </a:cubicBezTo>
                  <a:cubicBezTo>
                    <a:pt x="1651000" y="1705173"/>
                    <a:pt x="1654387" y="1838946"/>
                    <a:pt x="1676400" y="1771213"/>
                  </a:cubicBezTo>
                  <a:cubicBezTo>
                    <a:pt x="1698413" y="1703480"/>
                    <a:pt x="1739053" y="1359733"/>
                    <a:pt x="1767840" y="1293693"/>
                  </a:cubicBezTo>
                  <a:cubicBezTo>
                    <a:pt x="1796627" y="1227653"/>
                    <a:pt x="1825413" y="1354653"/>
                    <a:pt x="1849120" y="1374973"/>
                  </a:cubicBezTo>
                  <a:cubicBezTo>
                    <a:pt x="1872827" y="1395293"/>
                    <a:pt x="1886373" y="1374973"/>
                    <a:pt x="1910080" y="1415613"/>
                  </a:cubicBezTo>
                  <a:cubicBezTo>
                    <a:pt x="1933787" y="1456253"/>
                    <a:pt x="1965960" y="1583253"/>
                    <a:pt x="1991360" y="1618813"/>
                  </a:cubicBezTo>
                  <a:cubicBezTo>
                    <a:pt x="2016760" y="1654373"/>
                    <a:pt x="2042160" y="1618813"/>
                    <a:pt x="2062480" y="1628973"/>
                  </a:cubicBezTo>
                  <a:cubicBezTo>
                    <a:pt x="2082800" y="1639133"/>
                    <a:pt x="2081107" y="1860960"/>
                    <a:pt x="2113280" y="1679773"/>
                  </a:cubicBezTo>
                  <a:cubicBezTo>
                    <a:pt x="2145453" y="1498586"/>
                    <a:pt x="2219960" y="596040"/>
                    <a:pt x="2255520" y="541853"/>
                  </a:cubicBezTo>
                  <a:cubicBezTo>
                    <a:pt x="2291080" y="487666"/>
                    <a:pt x="2302933" y="1198866"/>
                    <a:pt x="2326640" y="1354653"/>
                  </a:cubicBezTo>
                  <a:cubicBezTo>
                    <a:pt x="2350347" y="1510440"/>
                    <a:pt x="2375747" y="1417306"/>
                    <a:pt x="2397760" y="1476573"/>
                  </a:cubicBezTo>
                  <a:cubicBezTo>
                    <a:pt x="2419773" y="1535840"/>
                    <a:pt x="2436707" y="1667920"/>
                    <a:pt x="2458720" y="1710253"/>
                  </a:cubicBezTo>
                  <a:cubicBezTo>
                    <a:pt x="2480733" y="1752586"/>
                    <a:pt x="2529840" y="1730573"/>
                    <a:pt x="2529840" y="1730573"/>
                  </a:cubicBezTo>
                  <a:cubicBezTo>
                    <a:pt x="2548467" y="1739040"/>
                    <a:pt x="2545080" y="1830480"/>
                    <a:pt x="2570480" y="1761053"/>
                  </a:cubicBezTo>
                  <a:cubicBezTo>
                    <a:pt x="2595880" y="1691626"/>
                    <a:pt x="2644987" y="1413920"/>
                    <a:pt x="2682240" y="1314013"/>
                  </a:cubicBezTo>
                  <a:cubicBezTo>
                    <a:pt x="2719493" y="1214106"/>
                    <a:pt x="2763520" y="1376666"/>
                    <a:pt x="2794000" y="1161613"/>
                  </a:cubicBezTo>
                  <a:cubicBezTo>
                    <a:pt x="2824480" y="946560"/>
                    <a:pt x="2834640" y="145613"/>
                    <a:pt x="2865120" y="23693"/>
                  </a:cubicBezTo>
                  <a:cubicBezTo>
                    <a:pt x="2895600" y="-98227"/>
                    <a:pt x="2943013" y="282773"/>
                    <a:pt x="2976880" y="430093"/>
                  </a:cubicBezTo>
                  <a:cubicBezTo>
                    <a:pt x="3010747" y="577413"/>
                    <a:pt x="3048000" y="733200"/>
                    <a:pt x="3068320" y="907613"/>
                  </a:cubicBezTo>
                  <a:cubicBezTo>
                    <a:pt x="3088640" y="1082026"/>
                    <a:pt x="3093720" y="1346186"/>
                    <a:pt x="3098800" y="1476573"/>
                  </a:cubicBezTo>
                  <a:cubicBezTo>
                    <a:pt x="3103880" y="1606960"/>
                    <a:pt x="3088640" y="1681466"/>
                    <a:pt x="3098800" y="1689933"/>
                  </a:cubicBezTo>
                  <a:cubicBezTo>
                    <a:pt x="3108960" y="1698400"/>
                    <a:pt x="3137747" y="1562933"/>
                    <a:pt x="3159760" y="1527373"/>
                  </a:cubicBezTo>
                  <a:cubicBezTo>
                    <a:pt x="3181773" y="1491813"/>
                    <a:pt x="3210560" y="1471493"/>
                    <a:pt x="3230880" y="1476573"/>
                  </a:cubicBezTo>
                  <a:cubicBezTo>
                    <a:pt x="3251200" y="1481653"/>
                    <a:pt x="3266440" y="1522293"/>
                    <a:pt x="3281680" y="1557853"/>
                  </a:cubicBezTo>
                  <a:cubicBezTo>
                    <a:pt x="3296920" y="1593413"/>
                    <a:pt x="3283373" y="1847413"/>
                    <a:pt x="3322320" y="1689933"/>
                  </a:cubicBezTo>
                  <a:cubicBezTo>
                    <a:pt x="3361267" y="1532453"/>
                    <a:pt x="3469640" y="806013"/>
                    <a:pt x="3515360" y="612973"/>
                  </a:cubicBezTo>
                  <a:cubicBezTo>
                    <a:pt x="3561080" y="419933"/>
                    <a:pt x="3578013" y="514760"/>
                    <a:pt x="3596640" y="531693"/>
                  </a:cubicBezTo>
                  <a:cubicBezTo>
                    <a:pt x="3615267" y="548626"/>
                    <a:pt x="3610187" y="706106"/>
                    <a:pt x="3627120" y="714573"/>
                  </a:cubicBezTo>
                  <a:cubicBezTo>
                    <a:pt x="3644053" y="723040"/>
                    <a:pt x="3671147" y="484280"/>
                    <a:pt x="3698240" y="582493"/>
                  </a:cubicBezTo>
                  <a:cubicBezTo>
                    <a:pt x="3725333" y="680706"/>
                    <a:pt x="3762587" y="1146373"/>
                    <a:pt x="3789680" y="1303853"/>
                  </a:cubicBezTo>
                  <a:cubicBezTo>
                    <a:pt x="3816773" y="1461333"/>
                    <a:pt x="3840480" y="1530760"/>
                    <a:pt x="3860800" y="1527373"/>
                  </a:cubicBezTo>
                  <a:cubicBezTo>
                    <a:pt x="3881120" y="1523986"/>
                    <a:pt x="3896360" y="1403759"/>
                    <a:pt x="3911600" y="1283533"/>
                  </a:cubicBez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1" name="Oval 60">
              <a:extLst>
                <a:ext uri="{FF2B5EF4-FFF2-40B4-BE49-F238E27FC236}">
                  <a16:creationId xmlns:a16="http://schemas.microsoft.com/office/drawing/2014/main" id="{76447C98-4976-46F9-B1F9-656E1FCA2BD5}"/>
                </a:ext>
              </a:extLst>
            </p:cNvPr>
            <p:cNvSpPr/>
            <p:nvPr/>
          </p:nvSpPr>
          <p:spPr>
            <a:xfrm>
              <a:off x="3667760" y="151071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2" name="Oval 61">
              <a:extLst>
                <a:ext uri="{FF2B5EF4-FFF2-40B4-BE49-F238E27FC236}">
                  <a16:creationId xmlns:a16="http://schemas.microsoft.com/office/drawing/2014/main" id="{80238088-F016-4BB5-953A-D63B3254A8C5}"/>
                </a:ext>
              </a:extLst>
            </p:cNvPr>
            <p:cNvSpPr/>
            <p:nvPr/>
          </p:nvSpPr>
          <p:spPr>
            <a:xfrm>
              <a:off x="3850640" y="272991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3" name="Oval 62">
              <a:extLst>
                <a:ext uri="{FF2B5EF4-FFF2-40B4-BE49-F238E27FC236}">
                  <a16:creationId xmlns:a16="http://schemas.microsoft.com/office/drawing/2014/main" id="{9F2932FA-A7D9-4163-92D7-237FC87A348A}"/>
                </a:ext>
              </a:extLst>
            </p:cNvPr>
            <p:cNvSpPr/>
            <p:nvPr/>
          </p:nvSpPr>
          <p:spPr>
            <a:xfrm>
              <a:off x="4023360" y="246575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4" name="Oval 63">
              <a:extLst>
                <a:ext uri="{FF2B5EF4-FFF2-40B4-BE49-F238E27FC236}">
                  <a16:creationId xmlns:a16="http://schemas.microsoft.com/office/drawing/2014/main" id="{4B0A5D66-0D04-48A0-A49B-D89BAB1DEE3B}"/>
                </a:ext>
              </a:extLst>
            </p:cNvPr>
            <p:cNvSpPr/>
            <p:nvPr/>
          </p:nvSpPr>
          <p:spPr>
            <a:xfrm>
              <a:off x="4409440" y="183583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5" name="Oval 64">
              <a:extLst>
                <a:ext uri="{FF2B5EF4-FFF2-40B4-BE49-F238E27FC236}">
                  <a16:creationId xmlns:a16="http://schemas.microsoft.com/office/drawing/2014/main" id="{ED85ABF8-D253-4A14-98B8-09C844D044E5}"/>
                </a:ext>
              </a:extLst>
            </p:cNvPr>
            <p:cNvSpPr/>
            <p:nvPr/>
          </p:nvSpPr>
          <p:spPr>
            <a:xfrm>
              <a:off x="4551680" y="204919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6" name="Oval 65">
              <a:extLst>
                <a:ext uri="{FF2B5EF4-FFF2-40B4-BE49-F238E27FC236}">
                  <a16:creationId xmlns:a16="http://schemas.microsoft.com/office/drawing/2014/main" id="{18617B8F-B47E-476A-B341-E8BBC444F431}"/>
                </a:ext>
              </a:extLst>
            </p:cNvPr>
            <p:cNvSpPr/>
            <p:nvPr/>
          </p:nvSpPr>
          <p:spPr>
            <a:xfrm>
              <a:off x="4897120" y="274007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7" name="Oval 66">
              <a:extLst>
                <a:ext uri="{FF2B5EF4-FFF2-40B4-BE49-F238E27FC236}">
                  <a16:creationId xmlns:a16="http://schemas.microsoft.com/office/drawing/2014/main" id="{0A1CAA57-2464-42F4-B9FC-13B9C20EF333}"/>
                </a:ext>
              </a:extLst>
            </p:cNvPr>
            <p:cNvSpPr/>
            <p:nvPr/>
          </p:nvSpPr>
          <p:spPr>
            <a:xfrm>
              <a:off x="5039360" y="239463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8" name="Oval 67">
              <a:extLst>
                <a:ext uri="{FF2B5EF4-FFF2-40B4-BE49-F238E27FC236}">
                  <a16:creationId xmlns:a16="http://schemas.microsoft.com/office/drawing/2014/main" id="{9099334E-1C36-41A3-A4CD-CBE875A4D8FE}"/>
                </a:ext>
              </a:extLst>
            </p:cNvPr>
            <p:cNvSpPr/>
            <p:nvPr/>
          </p:nvSpPr>
          <p:spPr>
            <a:xfrm>
              <a:off x="5232400" y="291279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69" name="Oval 68">
              <a:extLst>
                <a:ext uri="{FF2B5EF4-FFF2-40B4-BE49-F238E27FC236}">
                  <a16:creationId xmlns:a16="http://schemas.microsoft.com/office/drawing/2014/main" id="{2C964930-3B4F-472C-82DA-C6F728841B91}"/>
                </a:ext>
              </a:extLst>
            </p:cNvPr>
            <p:cNvSpPr/>
            <p:nvPr/>
          </p:nvSpPr>
          <p:spPr>
            <a:xfrm>
              <a:off x="5547360" y="257751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0" name="Oval 69">
              <a:extLst>
                <a:ext uri="{FF2B5EF4-FFF2-40B4-BE49-F238E27FC236}">
                  <a16:creationId xmlns:a16="http://schemas.microsoft.com/office/drawing/2014/main" id="{054E3D7E-9878-4FBF-9222-F39C74F041B3}"/>
                </a:ext>
              </a:extLst>
            </p:cNvPr>
            <p:cNvSpPr/>
            <p:nvPr/>
          </p:nvSpPr>
          <p:spPr>
            <a:xfrm>
              <a:off x="5953760" y="198823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1" name="Oval 70">
              <a:extLst>
                <a:ext uri="{FF2B5EF4-FFF2-40B4-BE49-F238E27FC236}">
                  <a16:creationId xmlns:a16="http://schemas.microsoft.com/office/drawing/2014/main" id="{37D2E3F3-87B4-4633-A7E0-E0E0F17FD387}"/>
                </a:ext>
              </a:extLst>
            </p:cNvPr>
            <p:cNvSpPr/>
            <p:nvPr/>
          </p:nvSpPr>
          <p:spPr>
            <a:xfrm>
              <a:off x="6146800" y="295343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2" name="Oval 71">
              <a:extLst>
                <a:ext uri="{FF2B5EF4-FFF2-40B4-BE49-F238E27FC236}">
                  <a16:creationId xmlns:a16="http://schemas.microsoft.com/office/drawing/2014/main" id="{64FD2AED-BC39-458D-A2C5-2304501676C3}"/>
                </a:ext>
              </a:extLst>
            </p:cNvPr>
            <p:cNvSpPr/>
            <p:nvPr/>
          </p:nvSpPr>
          <p:spPr>
            <a:xfrm>
              <a:off x="6543040" y="121607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3" name="Oval 72">
              <a:extLst>
                <a:ext uri="{FF2B5EF4-FFF2-40B4-BE49-F238E27FC236}">
                  <a16:creationId xmlns:a16="http://schemas.microsoft.com/office/drawing/2014/main" id="{611DF872-62CE-41DE-9830-7534AB2DD7FC}"/>
                </a:ext>
              </a:extLst>
            </p:cNvPr>
            <p:cNvSpPr/>
            <p:nvPr/>
          </p:nvSpPr>
          <p:spPr>
            <a:xfrm>
              <a:off x="6634480" y="162247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4" name="Oval 73">
              <a:extLst>
                <a:ext uri="{FF2B5EF4-FFF2-40B4-BE49-F238E27FC236}">
                  <a16:creationId xmlns:a16="http://schemas.microsoft.com/office/drawing/2014/main" id="{DA4412C5-02B5-4534-94D4-53C120F0F399}"/>
                </a:ext>
              </a:extLst>
            </p:cNvPr>
            <p:cNvSpPr/>
            <p:nvPr/>
          </p:nvSpPr>
          <p:spPr>
            <a:xfrm>
              <a:off x="6756400" y="263847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5" name="Oval 74">
              <a:extLst>
                <a:ext uri="{FF2B5EF4-FFF2-40B4-BE49-F238E27FC236}">
                  <a16:creationId xmlns:a16="http://schemas.microsoft.com/office/drawing/2014/main" id="{1DECAF5A-5597-420E-9E80-B968018A99F9}"/>
                </a:ext>
              </a:extLst>
            </p:cNvPr>
            <p:cNvSpPr/>
            <p:nvPr/>
          </p:nvSpPr>
          <p:spPr>
            <a:xfrm>
              <a:off x="7101840" y="224223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76" name="Oval 75">
              <a:extLst>
                <a:ext uri="{FF2B5EF4-FFF2-40B4-BE49-F238E27FC236}">
                  <a16:creationId xmlns:a16="http://schemas.microsoft.com/office/drawing/2014/main" id="{913898F4-A4A8-49C9-8CC0-E862D32F170B}"/>
                </a:ext>
              </a:extLst>
            </p:cNvPr>
            <p:cNvSpPr/>
            <p:nvPr/>
          </p:nvSpPr>
          <p:spPr>
            <a:xfrm>
              <a:off x="7477760" y="261815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77" name="Left Brace 76">
            <a:extLst>
              <a:ext uri="{FF2B5EF4-FFF2-40B4-BE49-F238E27FC236}">
                <a16:creationId xmlns:a16="http://schemas.microsoft.com/office/drawing/2014/main" id="{942CC7B9-830A-48B3-8B2D-68F2433FC594}"/>
              </a:ext>
            </a:extLst>
          </p:cNvPr>
          <p:cNvSpPr/>
          <p:nvPr/>
        </p:nvSpPr>
        <p:spPr>
          <a:xfrm rot="10800000">
            <a:off x="5605595" y="2204369"/>
            <a:ext cx="108000" cy="1872000"/>
          </a:xfrm>
          <a:prstGeom prst="leftBrace">
            <a:avLst/>
          </a:prstGeom>
          <a:ln w="25400">
            <a:solidFill>
              <a:schemeClr val="tx2"/>
            </a:solidFill>
            <a:prstDash val="sysDot"/>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grpSp>
        <p:nvGrpSpPr>
          <p:cNvPr id="78" name="Group 77">
            <a:extLst>
              <a:ext uri="{FF2B5EF4-FFF2-40B4-BE49-F238E27FC236}">
                <a16:creationId xmlns:a16="http://schemas.microsoft.com/office/drawing/2014/main" id="{05A46B7A-9B62-45D5-94CA-559EC9A21453}"/>
              </a:ext>
            </a:extLst>
          </p:cNvPr>
          <p:cNvGrpSpPr/>
          <p:nvPr/>
        </p:nvGrpSpPr>
        <p:grpSpPr>
          <a:xfrm>
            <a:off x="5432243" y="2241771"/>
            <a:ext cx="72000" cy="1809360"/>
            <a:chOff x="6177280" y="1561513"/>
            <a:chExt cx="72000" cy="1809360"/>
          </a:xfrm>
        </p:grpSpPr>
        <p:sp>
          <p:nvSpPr>
            <p:cNvPr id="79" name="Oval 78">
              <a:extLst>
                <a:ext uri="{FF2B5EF4-FFF2-40B4-BE49-F238E27FC236}">
                  <a16:creationId xmlns:a16="http://schemas.microsoft.com/office/drawing/2014/main" id="{A32ADFC0-4876-43A5-BEEC-4EDCC2EF0951}"/>
                </a:ext>
              </a:extLst>
            </p:cNvPr>
            <p:cNvSpPr/>
            <p:nvPr/>
          </p:nvSpPr>
          <p:spPr>
            <a:xfrm>
              <a:off x="6177280" y="185615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0" name="Oval 79">
              <a:extLst>
                <a:ext uri="{FF2B5EF4-FFF2-40B4-BE49-F238E27FC236}">
                  <a16:creationId xmlns:a16="http://schemas.microsoft.com/office/drawing/2014/main" id="{10E91AE6-13C4-4495-AE7B-3CF268409900}"/>
                </a:ext>
              </a:extLst>
            </p:cNvPr>
            <p:cNvSpPr/>
            <p:nvPr/>
          </p:nvSpPr>
          <p:spPr>
            <a:xfrm>
              <a:off x="6177280" y="307535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1" name="Oval 80">
              <a:extLst>
                <a:ext uri="{FF2B5EF4-FFF2-40B4-BE49-F238E27FC236}">
                  <a16:creationId xmlns:a16="http://schemas.microsoft.com/office/drawing/2014/main" id="{9E28B9B1-3593-44CA-80C1-F5D2D4AF0604}"/>
                </a:ext>
              </a:extLst>
            </p:cNvPr>
            <p:cNvSpPr/>
            <p:nvPr/>
          </p:nvSpPr>
          <p:spPr>
            <a:xfrm>
              <a:off x="6177280" y="281119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2" name="Oval 81">
              <a:extLst>
                <a:ext uri="{FF2B5EF4-FFF2-40B4-BE49-F238E27FC236}">
                  <a16:creationId xmlns:a16="http://schemas.microsoft.com/office/drawing/2014/main" id="{7BD0589B-0C37-4246-B439-2043B6792C76}"/>
                </a:ext>
              </a:extLst>
            </p:cNvPr>
            <p:cNvSpPr/>
            <p:nvPr/>
          </p:nvSpPr>
          <p:spPr>
            <a:xfrm>
              <a:off x="6177280" y="218127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3" name="Oval 82">
              <a:extLst>
                <a:ext uri="{FF2B5EF4-FFF2-40B4-BE49-F238E27FC236}">
                  <a16:creationId xmlns:a16="http://schemas.microsoft.com/office/drawing/2014/main" id="{C9FD4ED3-B276-4549-AE9D-743E6755CBA7}"/>
                </a:ext>
              </a:extLst>
            </p:cNvPr>
            <p:cNvSpPr/>
            <p:nvPr/>
          </p:nvSpPr>
          <p:spPr>
            <a:xfrm>
              <a:off x="6177280" y="239463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4" name="Oval 83">
              <a:extLst>
                <a:ext uri="{FF2B5EF4-FFF2-40B4-BE49-F238E27FC236}">
                  <a16:creationId xmlns:a16="http://schemas.microsoft.com/office/drawing/2014/main" id="{038A464E-71DD-4BAC-B383-CEF20EAAC943}"/>
                </a:ext>
              </a:extLst>
            </p:cNvPr>
            <p:cNvSpPr/>
            <p:nvPr/>
          </p:nvSpPr>
          <p:spPr>
            <a:xfrm>
              <a:off x="6177280" y="308551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5" name="Oval 84">
              <a:extLst>
                <a:ext uri="{FF2B5EF4-FFF2-40B4-BE49-F238E27FC236}">
                  <a16:creationId xmlns:a16="http://schemas.microsoft.com/office/drawing/2014/main" id="{A2575070-087D-434A-A4F4-10F850E0CA68}"/>
                </a:ext>
              </a:extLst>
            </p:cNvPr>
            <p:cNvSpPr/>
            <p:nvPr/>
          </p:nvSpPr>
          <p:spPr>
            <a:xfrm>
              <a:off x="6177280" y="274007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6" name="Oval 85">
              <a:extLst>
                <a:ext uri="{FF2B5EF4-FFF2-40B4-BE49-F238E27FC236}">
                  <a16:creationId xmlns:a16="http://schemas.microsoft.com/office/drawing/2014/main" id="{CC7CB883-1508-435D-97A7-7C29FEC6CA68}"/>
                </a:ext>
              </a:extLst>
            </p:cNvPr>
            <p:cNvSpPr/>
            <p:nvPr/>
          </p:nvSpPr>
          <p:spPr>
            <a:xfrm>
              <a:off x="6177280" y="325823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7" name="Oval 86">
              <a:extLst>
                <a:ext uri="{FF2B5EF4-FFF2-40B4-BE49-F238E27FC236}">
                  <a16:creationId xmlns:a16="http://schemas.microsoft.com/office/drawing/2014/main" id="{CD00DD02-F9D2-456F-AB5C-370E5077E5C3}"/>
                </a:ext>
              </a:extLst>
            </p:cNvPr>
            <p:cNvSpPr/>
            <p:nvPr/>
          </p:nvSpPr>
          <p:spPr>
            <a:xfrm>
              <a:off x="6177280" y="292295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8" name="Oval 87">
              <a:extLst>
                <a:ext uri="{FF2B5EF4-FFF2-40B4-BE49-F238E27FC236}">
                  <a16:creationId xmlns:a16="http://schemas.microsoft.com/office/drawing/2014/main" id="{A0FD2BE0-114A-4604-BD06-DC33A26D8691}"/>
                </a:ext>
              </a:extLst>
            </p:cNvPr>
            <p:cNvSpPr/>
            <p:nvPr/>
          </p:nvSpPr>
          <p:spPr>
            <a:xfrm>
              <a:off x="6177280" y="233367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89" name="Oval 88">
              <a:extLst>
                <a:ext uri="{FF2B5EF4-FFF2-40B4-BE49-F238E27FC236}">
                  <a16:creationId xmlns:a16="http://schemas.microsoft.com/office/drawing/2014/main" id="{6B3016D9-2730-4823-B275-836E65C81244}"/>
                </a:ext>
              </a:extLst>
            </p:cNvPr>
            <p:cNvSpPr/>
            <p:nvPr/>
          </p:nvSpPr>
          <p:spPr>
            <a:xfrm>
              <a:off x="6177280" y="329887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0" name="Oval 89">
              <a:extLst>
                <a:ext uri="{FF2B5EF4-FFF2-40B4-BE49-F238E27FC236}">
                  <a16:creationId xmlns:a16="http://schemas.microsoft.com/office/drawing/2014/main" id="{D5EBB311-9D9F-47E3-A85A-9D77F1E2CFA7}"/>
                </a:ext>
              </a:extLst>
            </p:cNvPr>
            <p:cNvSpPr/>
            <p:nvPr/>
          </p:nvSpPr>
          <p:spPr>
            <a:xfrm>
              <a:off x="6177280" y="196791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1" name="Oval 90">
              <a:extLst>
                <a:ext uri="{FF2B5EF4-FFF2-40B4-BE49-F238E27FC236}">
                  <a16:creationId xmlns:a16="http://schemas.microsoft.com/office/drawing/2014/main" id="{F38964F7-3A75-4537-A178-8E991BEE6FE2}"/>
                </a:ext>
              </a:extLst>
            </p:cNvPr>
            <p:cNvSpPr/>
            <p:nvPr/>
          </p:nvSpPr>
          <p:spPr>
            <a:xfrm>
              <a:off x="6177280" y="298391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2" name="Oval 91">
              <a:extLst>
                <a:ext uri="{FF2B5EF4-FFF2-40B4-BE49-F238E27FC236}">
                  <a16:creationId xmlns:a16="http://schemas.microsoft.com/office/drawing/2014/main" id="{706232DB-E4A9-420D-9F18-C29F26A94E01}"/>
                </a:ext>
              </a:extLst>
            </p:cNvPr>
            <p:cNvSpPr/>
            <p:nvPr/>
          </p:nvSpPr>
          <p:spPr>
            <a:xfrm>
              <a:off x="6177280" y="258767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3" name="Oval 92">
              <a:extLst>
                <a:ext uri="{FF2B5EF4-FFF2-40B4-BE49-F238E27FC236}">
                  <a16:creationId xmlns:a16="http://schemas.microsoft.com/office/drawing/2014/main" id="{71257108-5100-4C1C-922E-6262175253D6}"/>
                </a:ext>
              </a:extLst>
            </p:cNvPr>
            <p:cNvSpPr/>
            <p:nvPr/>
          </p:nvSpPr>
          <p:spPr>
            <a:xfrm>
              <a:off x="6177280" y="1561513"/>
              <a:ext cx="72000" cy="72000"/>
            </a:xfrm>
            <a:prstGeom prst="ellipse">
              <a:avLst/>
            </a:prstGeom>
            <a:solidFill>
              <a:schemeClr val="bg1"/>
            </a:solidFill>
            <a:ln w="22225">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grpSp>
      <p:sp>
        <p:nvSpPr>
          <p:cNvPr id="94" name="Shape 496">
            <a:extLst>
              <a:ext uri="{FF2B5EF4-FFF2-40B4-BE49-F238E27FC236}">
                <a16:creationId xmlns:a16="http://schemas.microsoft.com/office/drawing/2014/main" id="{09245365-332D-45D4-A401-05DA52D8ACD3}"/>
              </a:ext>
            </a:extLst>
          </p:cNvPr>
          <p:cNvSpPr/>
          <p:nvPr/>
        </p:nvSpPr>
        <p:spPr>
          <a:xfrm rot="10800000" flipH="1">
            <a:off x="4976394" y="2653283"/>
            <a:ext cx="360000" cy="1260000"/>
          </a:xfrm>
          <a:prstGeom prst="chevron">
            <a:avLst>
              <a:gd name="adj" fmla="val 50000"/>
            </a:avLst>
          </a:prstGeom>
          <a:solidFill>
            <a:schemeClr val="tx2"/>
          </a:solidFill>
          <a:ln w="12700">
            <a:noFill/>
            <a:miter lim="400000"/>
          </a:ln>
        </p:spPr>
        <p:txBody>
          <a:bodyPr lIns="48723" tIns="48723" rIns="48723" bIns="48723"/>
          <a:lstStyle/>
          <a:p>
            <a:pPr marL="0" marR="0" lvl="0" indent="0" algn="l" defTabSz="1299152" rtl="0" eaLnBrk="1" fontAlgn="auto" latinLnBrk="0" hangingPunct="1">
              <a:lnSpc>
                <a:spcPct val="100000"/>
              </a:lnSpc>
              <a:spcBef>
                <a:spcPts val="0"/>
              </a:spcBef>
              <a:spcAft>
                <a:spcPts val="0"/>
              </a:spcAft>
              <a:buClrTx/>
              <a:buSzTx/>
              <a:buFontTx/>
              <a:buNone/>
              <a:tabLst/>
              <a:defRPr sz="2200" b="1">
                <a:solidFill>
                  <a:srgbClr val="82786F"/>
                </a:solidFill>
                <a:latin typeface="Verdana"/>
                <a:ea typeface="Verdana"/>
                <a:cs typeface="Verdana"/>
                <a:sym typeface="Verdana"/>
              </a:defRPr>
            </a:pPr>
            <a:endParaRPr kumimoji="0" sz="2200" b="1" i="0" u="none" strike="noStrike" kern="1200" cap="none" spc="0" normalizeH="0" baseline="0" noProof="0">
              <a:ln>
                <a:noFill/>
              </a:ln>
              <a:solidFill>
                <a:srgbClr val="82786F"/>
              </a:solidFill>
              <a:effectLst/>
              <a:uLnTx/>
              <a:uFillTx/>
              <a:latin typeface="Verdana"/>
              <a:ea typeface="Verdana"/>
              <a:cs typeface="Verdana"/>
              <a:sym typeface="Verdana"/>
            </a:endParaRPr>
          </a:p>
        </p:txBody>
      </p:sp>
      <p:grpSp>
        <p:nvGrpSpPr>
          <p:cNvPr id="95" name="Group 94">
            <a:extLst>
              <a:ext uri="{FF2B5EF4-FFF2-40B4-BE49-F238E27FC236}">
                <a16:creationId xmlns:a16="http://schemas.microsoft.com/office/drawing/2014/main" id="{02096372-733F-4871-AB58-2DD7920EC8DB}"/>
              </a:ext>
            </a:extLst>
          </p:cNvPr>
          <p:cNvGrpSpPr/>
          <p:nvPr/>
        </p:nvGrpSpPr>
        <p:grpSpPr>
          <a:xfrm>
            <a:off x="1190073" y="2245956"/>
            <a:ext cx="360000" cy="1819779"/>
            <a:chOff x="7315201" y="1565698"/>
            <a:chExt cx="360000" cy="1819779"/>
          </a:xfrm>
        </p:grpSpPr>
        <p:sp>
          <p:nvSpPr>
            <p:cNvPr id="96" name="Arrow: Up-Down 95">
              <a:extLst>
                <a:ext uri="{FF2B5EF4-FFF2-40B4-BE49-F238E27FC236}">
                  <a16:creationId xmlns:a16="http://schemas.microsoft.com/office/drawing/2014/main" id="{60DF6285-0B5D-4BE0-BB36-BBFD0FBCB41A}"/>
                </a:ext>
              </a:extLst>
            </p:cNvPr>
            <p:cNvSpPr/>
            <p:nvPr/>
          </p:nvSpPr>
          <p:spPr>
            <a:xfrm>
              <a:off x="7315201" y="1565698"/>
              <a:ext cx="360000" cy="1819779"/>
            </a:xfrm>
            <a:prstGeom prst="upDownArrow">
              <a:avLst>
                <a:gd name="adj1" fmla="val 64768"/>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97" name="TextBox 96">
              <a:extLst>
                <a:ext uri="{FF2B5EF4-FFF2-40B4-BE49-F238E27FC236}">
                  <a16:creationId xmlns:a16="http://schemas.microsoft.com/office/drawing/2014/main" id="{3C7E6340-0B3A-4D53-8332-4C901B966534}"/>
                </a:ext>
              </a:extLst>
            </p:cNvPr>
            <p:cNvSpPr txBox="1"/>
            <p:nvPr/>
          </p:nvSpPr>
          <p:spPr>
            <a:xfrm rot="16200000">
              <a:off x="7002809" y="2322388"/>
              <a:ext cx="97013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white"/>
                  </a:solidFill>
                  <a:effectLst/>
                  <a:uLnTx/>
                  <a:uFillTx/>
                  <a:latin typeface="Calibri" panose="020F0502020204030204"/>
                  <a:ea typeface="+mn-ea"/>
                  <a:cs typeface="+mn-cs"/>
                </a:rPr>
                <a:t>Amplitude</a:t>
              </a:r>
            </a:p>
          </p:txBody>
        </p:sp>
      </p:grpSp>
      <p:sp>
        <p:nvSpPr>
          <p:cNvPr id="98" name="Arrow: Right 97">
            <a:extLst>
              <a:ext uri="{FF2B5EF4-FFF2-40B4-BE49-F238E27FC236}">
                <a16:creationId xmlns:a16="http://schemas.microsoft.com/office/drawing/2014/main" id="{61A0BF3B-1AAF-4AB1-9C6D-42BA0152E8DF}"/>
              </a:ext>
            </a:extLst>
          </p:cNvPr>
          <p:cNvSpPr/>
          <p:nvPr/>
        </p:nvSpPr>
        <p:spPr>
          <a:xfrm>
            <a:off x="2041463" y="2272951"/>
            <a:ext cx="688852" cy="360000"/>
          </a:xfrm>
          <a:prstGeom prst="rightArrow">
            <a:avLst>
              <a:gd name="adj1" fmla="val 63927"/>
              <a:gd name="adj2" fmla="val 50000"/>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99" name="TextBox 98">
            <a:extLst>
              <a:ext uri="{FF2B5EF4-FFF2-40B4-BE49-F238E27FC236}">
                <a16:creationId xmlns:a16="http://schemas.microsoft.com/office/drawing/2014/main" id="{863B2B37-F78E-432E-8F6E-33AB17BC5D77}"/>
              </a:ext>
            </a:extLst>
          </p:cNvPr>
          <p:cNvSpPr txBox="1"/>
          <p:nvPr/>
        </p:nvSpPr>
        <p:spPr>
          <a:xfrm>
            <a:off x="2076356" y="2300506"/>
            <a:ext cx="55335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prstClr val="white"/>
                </a:solidFill>
                <a:effectLst/>
                <a:uLnTx/>
                <a:uFillTx/>
                <a:latin typeface="Calibri" panose="020F0502020204030204"/>
                <a:ea typeface="+mn-ea"/>
                <a:cs typeface="+mn-cs"/>
              </a:rPr>
              <a:t>Time</a:t>
            </a:r>
          </a:p>
        </p:txBody>
      </p:sp>
      <p:sp>
        <p:nvSpPr>
          <p:cNvPr id="113" name="Shape 496">
            <a:extLst>
              <a:ext uri="{FF2B5EF4-FFF2-40B4-BE49-F238E27FC236}">
                <a16:creationId xmlns:a16="http://schemas.microsoft.com/office/drawing/2014/main" id="{6370CFF6-E712-40C5-B358-C33CA01BB6ED}"/>
              </a:ext>
            </a:extLst>
          </p:cNvPr>
          <p:cNvSpPr/>
          <p:nvPr/>
        </p:nvSpPr>
        <p:spPr>
          <a:xfrm rot="10800000" flipH="1">
            <a:off x="4976394" y="4156375"/>
            <a:ext cx="324000" cy="576000"/>
          </a:xfrm>
          <a:prstGeom prst="chevron">
            <a:avLst>
              <a:gd name="adj" fmla="val 42373"/>
            </a:avLst>
          </a:prstGeom>
          <a:solidFill>
            <a:schemeClr val="tx2"/>
          </a:solidFill>
          <a:ln w="12700">
            <a:noFill/>
            <a:miter lim="400000"/>
          </a:ln>
        </p:spPr>
        <p:txBody>
          <a:bodyPr lIns="48723" tIns="48723" rIns="48723" bIns="48723"/>
          <a:lstStyle/>
          <a:p>
            <a:pPr marL="0" marR="0" lvl="0" indent="0" algn="l" defTabSz="1299152" rtl="0" eaLnBrk="1" fontAlgn="auto" latinLnBrk="0" hangingPunct="1">
              <a:lnSpc>
                <a:spcPct val="100000"/>
              </a:lnSpc>
              <a:spcBef>
                <a:spcPts val="0"/>
              </a:spcBef>
              <a:spcAft>
                <a:spcPts val="0"/>
              </a:spcAft>
              <a:buClrTx/>
              <a:buSzTx/>
              <a:buFontTx/>
              <a:buNone/>
              <a:tabLst/>
              <a:defRPr sz="2200" b="1">
                <a:solidFill>
                  <a:srgbClr val="82786F"/>
                </a:solidFill>
                <a:latin typeface="Verdana"/>
                <a:ea typeface="Verdana"/>
                <a:cs typeface="Verdana"/>
                <a:sym typeface="Verdana"/>
              </a:defRPr>
            </a:pPr>
            <a:endParaRPr kumimoji="0" sz="2200" b="1" i="0" u="none" strike="noStrike" kern="1200" cap="none" spc="0" normalizeH="0" baseline="0" noProof="0">
              <a:ln>
                <a:noFill/>
              </a:ln>
              <a:solidFill>
                <a:srgbClr val="82786F"/>
              </a:solidFill>
              <a:effectLst/>
              <a:uLnTx/>
              <a:uFillTx/>
              <a:latin typeface="Verdana"/>
              <a:ea typeface="Verdana"/>
              <a:cs typeface="Verdana"/>
              <a:sym typeface="Verdana"/>
            </a:endParaRPr>
          </a:p>
        </p:txBody>
      </p:sp>
      <p:grpSp>
        <p:nvGrpSpPr>
          <p:cNvPr id="122" name="Group 121">
            <a:extLst>
              <a:ext uri="{FF2B5EF4-FFF2-40B4-BE49-F238E27FC236}">
                <a16:creationId xmlns:a16="http://schemas.microsoft.com/office/drawing/2014/main" id="{E1BD298D-C5C1-4244-A6D9-FE7B7DB85EA4}"/>
              </a:ext>
            </a:extLst>
          </p:cNvPr>
          <p:cNvGrpSpPr/>
          <p:nvPr/>
        </p:nvGrpSpPr>
        <p:grpSpPr>
          <a:xfrm>
            <a:off x="5817149" y="2466568"/>
            <a:ext cx="1188001" cy="980918"/>
            <a:chOff x="7832684" y="3882351"/>
            <a:chExt cx="1188001" cy="980918"/>
          </a:xfrm>
        </p:grpSpPr>
        <p:sp>
          <p:nvSpPr>
            <p:cNvPr id="101" name="Rectangle 100">
              <a:extLst>
                <a:ext uri="{FF2B5EF4-FFF2-40B4-BE49-F238E27FC236}">
                  <a16:creationId xmlns:a16="http://schemas.microsoft.com/office/drawing/2014/main" id="{B696A7D3-E150-49BE-8A0B-FD2BBD6EFBE5}"/>
                </a:ext>
              </a:extLst>
            </p:cNvPr>
            <p:cNvSpPr/>
            <p:nvPr/>
          </p:nvSpPr>
          <p:spPr>
            <a:xfrm>
              <a:off x="7851530" y="4297801"/>
              <a:ext cx="1144317" cy="523220"/>
            </a:xfrm>
            <a:prstGeom prst="rect">
              <a:avLst/>
            </a:prstGeom>
          </p:spPr>
          <p:txBody>
            <a:bodyPr wrap="square">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CA" sz="1400" b="0" i="0" u="none" strike="noStrike" kern="1200" cap="none" spc="0" normalizeH="0" baseline="0" noProof="0" dirty="0">
                  <a:ln>
                    <a:noFill/>
                  </a:ln>
                  <a:solidFill>
                    <a:srgbClr val="000000"/>
                  </a:solidFill>
                  <a:effectLst/>
                  <a:uLnTx/>
                  <a:uFillTx/>
                  <a:latin typeface="Calibri" pitchFamily="34" charset="0"/>
                  <a:ea typeface="+mn-ea"/>
                  <a:cs typeface="+mn-cs"/>
                </a:rPr>
                <a:t>Extent of BG fluctuations</a:t>
              </a:r>
            </a:p>
          </p:txBody>
        </p:sp>
        <p:grpSp>
          <p:nvGrpSpPr>
            <p:cNvPr id="115" name="Group 114">
              <a:extLst>
                <a:ext uri="{FF2B5EF4-FFF2-40B4-BE49-F238E27FC236}">
                  <a16:creationId xmlns:a16="http://schemas.microsoft.com/office/drawing/2014/main" id="{A292B42C-1493-4A8E-819F-D3447057755B}"/>
                </a:ext>
              </a:extLst>
            </p:cNvPr>
            <p:cNvGrpSpPr/>
            <p:nvPr/>
          </p:nvGrpSpPr>
          <p:grpSpPr>
            <a:xfrm>
              <a:off x="7832684" y="3882351"/>
              <a:ext cx="1188001" cy="980918"/>
              <a:chOff x="489540" y="3405053"/>
              <a:chExt cx="1188001" cy="980918"/>
            </a:xfrm>
          </p:grpSpPr>
          <p:sp>
            <p:nvSpPr>
              <p:cNvPr id="116" name="Rectangle: Top Corners Rounded 115">
                <a:extLst>
                  <a:ext uri="{FF2B5EF4-FFF2-40B4-BE49-F238E27FC236}">
                    <a16:creationId xmlns:a16="http://schemas.microsoft.com/office/drawing/2014/main" id="{6E221594-4D07-46C6-B59A-8E8D9C4E00A9}"/>
                  </a:ext>
                </a:extLst>
              </p:cNvPr>
              <p:cNvSpPr/>
              <p:nvPr/>
            </p:nvSpPr>
            <p:spPr>
              <a:xfrm>
                <a:off x="489541" y="3405053"/>
                <a:ext cx="1188000" cy="360000"/>
              </a:xfrm>
              <a:prstGeom prst="round2SameRect">
                <a:avLst>
                  <a:gd name="adj1" fmla="val 33613"/>
                  <a:gd name="adj2" fmla="val 0"/>
                </a:avLst>
              </a:prstGeom>
              <a:solidFill>
                <a:schemeClr val="accent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7" name="Rectangle: Top Corners Rounded 116">
                <a:extLst>
                  <a:ext uri="{FF2B5EF4-FFF2-40B4-BE49-F238E27FC236}">
                    <a16:creationId xmlns:a16="http://schemas.microsoft.com/office/drawing/2014/main" id="{F35A53FA-98DC-42D0-9DAA-098377B4536B}"/>
                  </a:ext>
                </a:extLst>
              </p:cNvPr>
              <p:cNvSpPr/>
              <p:nvPr/>
            </p:nvSpPr>
            <p:spPr>
              <a:xfrm flipV="1">
                <a:off x="489540" y="3765999"/>
                <a:ext cx="1185369" cy="619972"/>
              </a:xfrm>
              <a:prstGeom prst="round2SameRect">
                <a:avLst>
                  <a:gd name="adj1" fmla="val 23446"/>
                  <a:gd name="adj2" fmla="val 0"/>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18" name="TextBox 117">
                <a:extLst>
                  <a:ext uri="{FF2B5EF4-FFF2-40B4-BE49-F238E27FC236}">
                    <a16:creationId xmlns:a16="http://schemas.microsoft.com/office/drawing/2014/main" id="{57B20046-62BC-48EA-8E63-154742C10DC1}"/>
                  </a:ext>
                </a:extLst>
              </p:cNvPr>
              <p:cNvSpPr txBox="1"/>
              <p:nvPr/>
            </p:nvSpPr>
            <p:spPr>
              <a:xfrm>
                <a:off x="540574" y="3426027"/>
                <a:ext cx="1080745"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Amplitude</a:t>
                </a:r>
              </a:p>
            </p:txBody>
          </p:sp>
        </p:grpSp>
      </p:grpSp>
      <p:grpSp>
        <p:nvGrpSpPr>
          <p:cNvPr id="152" name="Group 151">
            <a:extLst>
              <a:ext uri="{FF2B5EF4-FFF2-40B4-BE49-F238E27FC236}">
                <a16:creationId xmlns:a16="http://schemas.microsoft.com/office/drawing/2014/main" id="{F63708C9-F39C-469D-AB46-2ABE1DBA8697}"/>
              </a:ext>
            </a:extLst>
          </p:cNvPr>
          <p:cNvGrpSpPr/>
          <p:nvPr/>
        </p:nvGrpSpPr>
        <p:grpSpPr>
          <a:xfrm>
            <a:off x="5789373" y="3949364"/>
            <a:ext cx="1276656" cy="978096"/>
            <a:chOff x="7794380" y="3882351"/>
            <a:chExt cx="1276656" cy="978096"/>
          </a:xfrm>
        </p:grpSpPr>
        <p:sp>
          <p:nvSpPr>
            <p:cNvPr id="153" name="Rectangle 152">
              <a:extLst>
                <a:ext uri="{FF2B5EF4-FFF2-40B4-BE49-F238E27FC236}">
                  <a16:creationId xmlns:a16="http://schemas.microsoft.com/office/drawing/2014/main" id="{6EA67B7B-E7BB-43BC-A9C8-25CD75DFE8AB}"/>
                </a:ext>
              </a:extLst>
            </p:cNvPr>
            <p:cNvSpPr/>
            <p:nvPr/>
          </p:nvSpPr>
          <p:spPr>
            <a:xfrm>
              <a:off x="7794380" y="4297801"/>
              <a:ext cx="1276656" cy="523220"/>
            </a:xfrm>
            <a:prstGeom prst="rect">
              <a:avLst/>
            </a:prstGeom>
          </p:spPr>
          <p:txBody>
            <a:bodyPr wrap="square">
              <a:spAutoFit/>
            </a:bodyPr>
            <a:lstStyle/>
            <a:p>
              <a:pPr marL="0" marR="0" lvl="0" indent="0" algn="ctr" defTabSz="457200" rtl="0" eaLnBrk="1" fontAlgn="auto" latinLnBrk="0" hangingPunct="1">
                <a:lnSpc>
                  <a:spcPct val="100000"/>
                </a:lnSpc>
                <a:spcBef>
                  <a:spcPts val="600"/>
                </a:spcBef>
                <a:spcAft>
                  <a:spcPts val="0"/>
                </a:spcAft>
                <a:buClrTx/>
                <a:buSzTx/>
                <a:buFontTx/>
                <a:buNone/>
                <a:tabLst/>
                <a:defRPr/>
              </a:pPr>
              <a:r>
                <a:rPr kumimoji="0" lang="en-CA" sz="1400" b="0" i="0" u="none" strike="noStrike" kern="1200" cap="none" spc="0" normalizeH="0" baseline="0" noProof="0" dirty="0">
                  <a:ln>
                    <a:noFill/>
                  </a:ln>
                  <a:solidFill>
                    <a:srgbClr val="000000"/>
                  </a:solidFill>
                  <a:effectLst/>
                  <a:uLnTx/>
                  <a:uFillTx/>
                  <a:latin typeface="Calibri" panose="020F0502020204030204"/>
                  <a:ea typeface="+mn-ea"/>
                  <a:cs typeface="+mn-cs"/>
                </a:rPr>
                <a:t>Duration of various events</a:t>
              </a:r>
              <a:endParaRPr kumimoji="0" lang="en-CA" sz="1400" b="0" i="0" u="none" strike="noStrike" kern="1200" cap="none" spc="0" normalizeH="0" baseline="0" noProof="0" dirty="0">
                <a:ln>
                  <a:noFill/>
                </a:ln>
                <a:solidFill>
                  <a:srgbClr val="000000"/>
                </a:solidFill>
                <a:effectLst/>
                <a:uLnTx/>
                <a:uFillTx/>
                <a:latin typeface="Calibri" pitchFamily="34" charset="0"/>
                <a:ea typeface="+mn-ea"/>
                <a:cs typeface="+mn-cs"/>
              </a:endParaRPr>
            </a:p>
          </p:txBody>
        </p:sp>
        <p:grpSp>
          <p:nvGrpSpPr>
            <p:cNvPr id="154" name="Group 153">
              <a:extLst>
                <a:ext uri="{FF2B5EF4-FFF2-40B4-BE49-F238E27FC236}">
                  <a16:creationId xmlns:a16="http://schemas.microsoft.com/office/drawing/2014/main" id="{12E82D24-FE37-4696-AD1E-6BC092D5D309}"/>
                </a:ext>
              </a:extLst>
            </p:cNvPr>
            <p:cNvGrpSpPr/>
            <p:nvPr/>
          </p:nvGrpSpPr>
          <p:grpSpPr>
            <a:xfrm>
              <a:off x="7832684" y="3882351"/>
              <a:ext cx="1188001" cy="978096"/>
              <a:chOff x="489540" y="3405053"/>
              <a:chExt cx="1188001" cy="978096"/>
            </a:xfrm>
          </p:grpSpPr>
          <p:sp>
            <p:nvSpPr>
              <p:cNvPr id="155" name="Rectangle: Top Corners Rounded 154">
                <a:extLst>
                  <a:ext uri="{FF2B5EF4-FFF2-40B4-BE49-F238E27FC236}">
                    <a16:creationId xmlns:a16="http://schemas.microsoft.com/office/drawing/2014/main" id="{D2F53450-3230-4243-8EE5-E8C65ACC116E}"/>
                  </a:ext>
                </a:extLst>
              </p:cNvPr>
              <p:cNvSpPr/>
              <p:nvPr/>
            </p:nvSpPr>
            <p:spPr>
              <a:xfrm>
                <a:off x="489541" y="3405053"/>
                <a:ext cx="1188000" cy="360000"/>
              </a:xfrm>
              <a:prstGeom prst="round2SameRect">
                <a:avLst>
                  <a:gd name="adj1" fmla="val 33613"/>
                  <a:gd name="adj2" fmla="val 0"/>
                </a:avLst>
              </a:prstGeom>
              <a:solidFill>
                <a:schemeClr val="accent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6" name="Rectangle: Top Corners Rounded 155">
                <a:extLst>
                  <a:ext uri="{FF2B5EF4-FFF2-40B4-BE49-F238E27FC236}">
                    <a16:creationId xmlns:a16="http://schemas.microsoft.com/office/drawing/2014/main" id="{4C23D8EE-E25D-4765-9276-82AAC228E27B}"/>
                  </a:ext>
                </a:extLst>
              </p:cNvPr>
              <p:cNvSpPr/>
              <p:nvPr/>
            </p:nvSpPr>
            <p:spPr>
              <a:xfrm flipV="1">
                <a:off x="489540" y="3765999"/>
                <a:ext cx="1185369" cy="617150"/>
              </a:xfrm>
              <a:prstGeom prst="round2SameRect">
                <a:avLst>
                  <a:gd name="adj1" fmla="val 23446"/>
                  <a:gd name="adj2" fmla="val 0"/>
                </a:avLst>
              </a:prstGeom>
              <a:no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57" name="TextBox 156">
                <a:extLst>
                  <a:ext uri="{FF2B5EF4-FFF2-40B4-BE49-F238E27FC236}">
                    <a16:creationId xmlns:a16="http://schemas.microsoft.com/office/drawing/2014/main" id="{FB56CB77-7C12-418F-83D6-962600C8174F}"/>
                  </a:ext>
                </a:extLst>
              </p:cNvPr>
              <p:cNvSpPr txBox="1"/>
              <p:nvPr/>
            </p:nvSpPr>
            <p:spPr>
              <a:xfrm>
                <a:off x="781215" y="3426027"/>
                <a:ext cx="604653"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prstClr val="white"/>
                    </a:solidFill>
                    <a:effectLst/>
                    <a:uLnTx/>
                    <a:uFillTx/>
                    <a:latin typeface="Calibri" panose="020F0502020204030204"/>
                    <a:ea typeface="+mn-ea"/>
                    <a:cs typeface="+mn-cs"/>
                  </a:rPr>
                  <a:t>Time</a:t>
                </a:r>
              </a:p>
            </p:txBody>
          </p:sp>
        </p:grpSp>
      </p:grpSp>
      <p:sp>
        <p:nvSpPr>
          <p:cNvPr id="169" name="Rectangle: Rounded Corners 14">
            <a:extLst>
              <a:ext uri="{FF2B5EF4-FFF2-40B4-BE49-F238E27FC236}">
                <a16:creationId xmlns:a16="http://schemas.microsoft.com/office/drawing/2014/main" id="{1959B750-5859-4A50-82B3-E06327390BB4}"/>
              </a:ext>
            </a:extLst>
          </p:cNvPr>
          <p:cNvSpPr/>
          <p:nvPr/>
        </p:nvSpPr>
        <p:spPr>
          <a:xfrm>
            <a:off x="7616318" y="2313772"/>
            <a:ext cx="4239682" cy="2613688"/>
          </a:xfrm>
          <a:prstGeom prst="roundRect">
            <a:avLst>
              <a:gd name="adj" fmla="val 11224"/>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61955" marR="0" lvl="0" indent="0" algn="ctr" defTabSz="427038"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dirty="0">
                <a:ln>
                  <a:noFill/>
                </a:ln>
                <a:solidFill>
                  <a:srgbClr val="232936"/>
                </a:solidFill>
                <a:effectLst/>
                <a:uLnTx/>
                <a:uFillTx/>
                <a:latin typeface="Calibri"/>
                <a:ea typeface="+mn-ea"/>
                <a:cs typeface="+mn-cs"/>
              </a:rPr>
              <a:t>The key advantage of these newer metrics that go beyond just A1C is that they allow for more personalized diabetes management with </a:t>
            </a:r>
            <a:br>
              <a:rPr kumimoji="0" lang="en-US" sz="1801" b="0" i="0" u="none" strike="noStrike" kern="1200" cap="none" spc="0" normalizeH="0" baseline="0" noProof="0" dirty="0">
                <a:ln>
                  <a:noFill/>
                </a:ln>
                <a:solidFill>
                  <a:srgbClr val="232936"/>
                </a:solidFill>
                <a:effectLst/>
                <a:uLnTx/>
                <a:uFillTx/>
                <a:latin typeface="Calibri"/>
                <a:ea typeface="+mn-ea"/>
                <a:cs typeface="+mn-cs"/>
              </a:rPr>
            </a:br>
            <a:r>
              <a:rPr kumimoji="0" lang="en-US" sz="1801" b="0" i="0" u="none" strike="noStrike" kern="1200" cap="none" spc="0" normalizeH="0" baseline="0" noProof="0" dirty="0">
                <a:ln>
                  <a:noFill/>
                </a:ln>
                <a:solidFill>
                  <a:srgbClr val="232936"/>
                </a:solidFill>
                <a:effectLst/>
                <a:uLnTx/>
                <a:uFillTx/>
                <a:latin typeface="Calibri"/>
                <a:ea typeface="+mn-ea"/>
                <a:cs typeface="+mn-cs"/>
              </a:rPr>
              <a:t>person-centric glycemic control.</a:t>
            </a:r>
          </a:p>
          <a:p>
            <a:pPr marL="361955" marR="0" lvl="0" indent="0" algn="ctr" defTabSz="427038" rtl="0" eaLnBrk="1" fontAlgn="auto" latinLnBrk="0" hangingPunct="1">
              <a:lnSpc>
                <a:spcPct val="100000"/>
              </a:lnSpc>
              <a:spcBef>
                <a:spcPts val="0"/>
              </a:spcBef>
              <a:spcAft>
                <a:spcPts val="0"/>
              </a:spcAft>
              <a:buClrTx/>
              <a:buSzTx/>
              <a:buFontTx/>
              <a:buNone/>
              <a:tabLst/>
              <a:defRPr/>
            </a:pPr>
            <a:endParaRPr kumimoji="0" lang="en-US" sz="1801" b="0" i="0" u="none" strike="noStrike" kern="1200" cap="none" spc="0" normalizeH="0" baseline="0" noProof="0" dirty="0">
              <a:ln>
                <a:noFill/>
              </a:ln>
              <a:solidFill>
                <a:srgbClr val="232936"/>
              </a:solidFill>
              <a:effectLst/>
              <a:uLnTx/>
              <a:uFillTx/>
              <a:latin typeface="Calibri"/>
              <a:ea typeface="+mn-ea"/>
              <a:cs typeface="+mn-cs"/>
            </a:endParaRPr>
          </a:p>
          <a:p>
            <a:pPr marL="361955" marR="0" lvl="0" indent="0" algn="ctr" defTabSz="427038" rtl="0" eaLnBrk="1" fontAlgn="auto" latinLnBrk="0" hangingPunct="1">
              <a:lnSpc>
                <a:spcPct val="100000"/>
              </a:lnSpc>
              <a:spcBef>
                <a:spcPts val="0"/>
              </a:spcBef>
              <a:spcAft>
                <a:spcPts val="0"/>
              </a:spcAft>
              <a:buClrTx/>
              <a:buSzTx/>
              <a:buFontTx/>
              <a:buNone/>
              <a:tabLst/>
              <a:defRPr/>
            </a:pPr>
            <a:r>
              <a:rPr kumimoji="0" lang="en-US" sz="1801" b="0" i="0" u="none" strike="noStrike" kern="1200" cap="none" spc="0" normalizeH="0" baseline="0" noProof="0" dirty="0">
                <a:ln>
                  <a:noFill/>
                </a:ln>
                <a:solidFill>
                  <a:srgbClr val="232936"/>
                </a:solidFill>
                <a:effectLst/>
                <a:uLnTx/>
                <a:uFillTx/>
                <a:latin typeface="Calibri"/>
                <a:ea typeface="+mn-ea"/>
                <a:cs typeface="+mn-cs"/>
              </a:rPr>
              <a:t>Improvement in GV metrics may improve long-term outcomes. </a:t>
            </a:r>
          </a:p>
        </p:txBody>
      </p:sp>
      <p:pic>
        <p:nvPicPr>
          <p:cNvPr id="172" name="Graphic 8" descr="Doctor">
            <a:extLst>
              <a:ext uri="{FF2B5EF4-FFF2-40B4-BE49-F238E27FC236}">
                <a16:creationId xmlns:a16="http://schemas.microsoft.com/office/drawing/2014/main" id="{2712FA86-F60A-4EB5-88ED-CF4AD27E5B7D}"/>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p:blipFill>
        <p:spPr>
          <a:xfrm>
            <a:off x="7266405" y="2430848"/>
            <a:ext cx="756000" cy="756000"/>
          </a:xfrm>
          <a:prstGeom prst="rect">
            <a:avLst/>
          </a:prstGeom>
        </p:spPr>
      </p:pic>
      <p:pic>
        <p:nvPicPr>
          <p:cNvPr id="173" name="Graphic 16" descr="Lightbulb">
            <a:extLst>
              <a:ext uri="{FF2B5EF4-FFF2-40B4-BE49-F238E27FC236}">
                <a16:creationId xmlns:a16="http://schemas.microsoft.com/office/drawing/2014/main" id="{8DB3AE8C-41A1-431D-B9C6-C4CF6A07E96A}"/>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7087609" y="2264007"/>
            <a:ext cx="540000" cy="540000"/>
          </a:xfrm>
          <a:prstGeom prst="rect">
            <a:avLst/>
          </a:prstGeom>
        </p:spPr>
      </p:pic>
      <p:grpSp>
        <p:nvGrpSpPr>
          <p:cNvPr id="174" name="Group 173"/>
          <p:cNvGrpSpPr>
            <a:grpSpLocks noChangeAspect="1"/>
          </p:cNvGrpSpPr>
          <p:nvPr/>
        </p:nvGrpSpPr>
        <p:grpSpPr>
          <a:xfrm>
            <a:off x="251932" y="5272049"/>
            <a:ext cx="600681" cy="432000"/>
            <a:chOff x="6029873" y="1006191"/>
            <a:chExt cx="791406" cy="569166"/>
          </a:xfrm>
        </p:grpSpPr>
        <p:grpSp>
          <p:nvGrpSpPr>
            <p:cNvPr id="175" name="Group 174">
              <a:extLst>
                <a:ext uri="{FF2B5EF4-FFF2-40B4-BE49-F238E27FC236}">
                  <a16:creationId xmlns:a16="http://schemas.microsoft.com/office/drawing/2014/main" id="{8F2ECB74-9011-4475-927A-712B35FF22FB}"/>
                </a:ext>
              </a:extLst>
            </p:cNvPr>
            <p:cNvGrpSpPr/>
            <p:nvPr/>
          </p:nvGrpSpPr>
          <p:grpSpPr>
            <a:xfrm>
              <a:off x="6029873" y="1006191"/>
              <a:ext cx="432000" cy="569166"/>
              <a:chOff x="5650145" y="1055777"/>
              <a:chExt cx="432000" cy="569166"/>
            </a:xfrm>
          </p:grpSpPr>
          <p:grpSp>
            <p:nvGrpSpPr>
              <p:cNvPr id="184" name="Group 183">
                <a:extLst>
                  <a:ext uri="{FF2B5EF4-FFF2-40B4-BE49-F238E27FC236}">
                    <a16:creationId xmlns:a16="http://schemas.microsoft.com/office/drawing/2014/main" id="{C4169ECD-7DC4-4D77-8DC7-9A0F1C457E80}"/>
                  </a:ext>
                </a:extLst>
              </p:cNvPr>
              <p:cNvGrpSpPr/>
              <p:nvPr/>
            </p:nvGrpSpPr>
            <p:grpSpPr>
              <a:xfrm>
                <a:off x="5650145" y="1055777"/>
                <a:ext cx="432000" cy="569166"/>
                <a:chOff x="9635952" y="2500269"/>
                <a:chExt cx="731136" cy="1059795"/>
              </a:xfrm>
              <a:noFill/>
            </p:grpSpPr>
            <p:sp>
              <p:nvSpPr>
                <p:cNvPr id="186" name="Flowchart: Terminator 185">
                  <a:extLst>
                    <a:ext uri="{FF2B5EF4-FFF2-40B4-BE49-F238E27FC236}">
                      <a16:creationId xmlns:a16="http://schemas.microsoft.com/office/drawing/2014/main" id="{3E49C875-A88D-4D9A-9C18-1E4C567EE764}"/>
                    </a:ext>
                  </a:extLst>
                </p:cNvPr>
                <p:cNvSpPr/>
                <p:nvPr/>
              </p:nvSpPr>
              <p:spPr>
                <a:xfrm>
                  <a:off x="9635952" y="2500269"/>
                  <a:ext cx="731136" cy="1059795"/>
                </a:xfrm>
                <a:prstGeom prst="flowChartTerminator">
                  <a:avLst/>
                </a:prstGeom>
                <a:grp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sp>
              <p:nvSpPr>
                <p:cNvPr id="187" name="Flowchart: Alternate Process 186">
                  <a:extLst>
                    <a:ext uri="{FF2B5EF4-FFF2-40B4-BE49-F238E27FC236}">
                      <a16:creationId xmlns:a16="http://schemas.microsoft.com/office/drawing/2014/main" id="{B5F88D02-52C4-40B3-9275-581AFF70EE88}"/>
                    </a:ext>
                  </a:extLst>
                </p:cNvPr>
                <p:cNvSpPr/>
                <p:nvPr/>
              </p:nvSpPr>
              <p:spPr>
                <a:xfrm>
                  <a:off x="9789984" y="2614021"/>
                  <a:ext cx="432000" cy="482634"/>
                </a:xfrm>
                <a:prstGeom prst="flowChartAlternateProcess">
                  <a:avLst/>
                </a:prstGeom>
                <a:grp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88" name="Flowchart: Delay 187">
                  <a:extLst>
                    <a:ext uri="{FF2B5EF4-FFF2-40B4-BE49-F238E27FC236}">
                      <a16:creationId xmlns:a16="http://schemas.microsoft.com/office/drawing/2014/main" id="{2BAF5A4D-757D-4174-A6E7-D4287A1D9961}"/>
                    </a:ext>
                  </a:extLst>
                </p:cNvPr>
                <p:cNvSpPr/>
                <p:nvPr/>
              </p:nvSpPr>
              <p:spPr>
                <a:xfrm rot="16200000">
                  <a:off x="9930179" y="3308064"/>
                  <a:ext cx="144000" cy="360000"/>
                </a:xfrm>
                <a:prstGeom prst="flowChartDelay">
                  <a:avLst/>
                </a:prstGeom>
                <a:grp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sp>
            <p:nvSpPr>
              <p:cNvPr id="185" name="Oval 184">
                <a:extLst>
                  <a:ext uri="{FF2B5EF4-FFF2-40B4-BE49-F238E27FC236}">
                    <a16:creationId xmlns:a16="http://schemas.microsoft.com/office/drawing/2014/main" id="{FB95D2AC-F158-4943-B841-06F3E9F745A1}"/>
                  </a:ext>
                </a:extLst>
              </p:cNvPr>
              <p:cNvSpPr/>
              <p:nvPr/>
            </p:nvSpPr>
            <p:spPr>
              <a:xfrm>
                <a:off x="5921476" y="1416911"/>
                <a:ext cx="108000" cy="108000"/>
              </a:xfrm>
              <a:prstGeom prst="ellipse">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sp>
          <p:nvSpPr>
            <p:cNvPr id="176" name="Oval 175">
              <a:extLst>
                <a:ext uri="{FF2B5EF4-FFF2-40B4-BE49-F238E27FC236}">
                  <a16:creationId xmlns:a16="http://schemas.microsoft.com/office/drawing/2014/main" id="{083FF8F0-75DD-40C6-8CAF-D6C877FFDF6A}"/>
                </a:ext>
              </a:extLst>
            </p:cNvPr>
            <p:cNvSpPr/>
            <p:nvPr/>
          </p:nvSpPr>
          <p:spPr>
            <a:xfrm>
              <a:off x="6572909" y="1224811"/>
              <a:ext cx="248370" cy="242691"/>
            </a:xfrm>
            <a:prstGeom prst="ellipse">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83" name="Oval 182">
              <a:extLst>
                <a:ext uri="{FF2B5EF4-FFF2-40B4-BE49-F238E27FC236}">
                  <a16:creationId xmlns:a16="http://schemas.microsoft.com/office/drawing/2014/main" id="{FB34DE79-7475-410E-96B3-012899E09512}"/>
                </a:ext>
              </a:extLst>
            </p:cNvPr>
            <p:cNvSpPr/>
            <p:nvPr/>
          </p:nvSpPr>
          <p:spPr>
            <a:xfrm>
              <a:off x="6681065" y="1332967"/>
              <a:ext cx="36000" cy="36000"/>
            </a:xfrm>
            <a:prstGeom prst="ellipse">
              <a:avLst/>
            </a:prstGeom>
            <a:no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89" name="Group 188">
            <a:extLst>
              <a:ext uri="{FF2B5EF4-FFF2-40B4-BE49-F238E27FC236}">
                <a16:creationId xmlns:a16="http://schemas.microsoft.com/office/drawing/2014/main" id="{6487B043-0545-4C57-8B0C-5F738A88D1F6}"/>
              </a:ext>
            </a:extLst>
          </p:cNvPr>
          <p:cNvGrpSpPr>
            <a:grpSpLocks noChangeAspect="1"/>
          </p:cNvGrpSpPr>
          <p:nvPr/>
        </p:nvGrpSpPr>
        <p:grpSpPr>
          <a:xfrm>
            <a:off x="1035493" y="5389736"/>
            <a:ext cx="552133" cy="288000"/>
            <a:chOff x="4336026" y="737419"/>
            <a:chExt cx="727587" cy="379521"/>
          </a:xfrm>
        </p:grpSpPr>
        <p:sp>
          <p:nvSpPr>
            <p:cNvPr id="190" name="Rectangle: Rounded Corners 90">
              <a:extLst>
                <a:ext uri="{FF2B5EF4-FFF2-40B4-BE49-F238E27FC236}">
                  <a16:creationId xmlns:a16="http://schemas.microsoft.com/office/drawing/2014/main" id="{0945A83B-B5B9-427E-B6F8-B61D529AFF37}"/>
                </a:ext>
              </a:extLst>
            </p:cNvPr>
            <p:cNvSpPr/>
            <p:nvPr/>
          </p:nvSpPr>
          <p:spPr>
            <a:xfrm>
              <a:off x="4336026" y="737419"/>
              <a:ext cx="727587" cy="379521"/>
            </a:xfrm>
            <a:prstGeom prst="roundRect">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sp>
          <p:nvSpPr>
            <p:cNvPr id="191" name="Rectangle 190">
              <a:extLst>
                <a:ext uri="{FF2B5EF4-FFF2-40B4-BE49-F238E27FC236}">
                  <a16:creationId xmlns:a16="http://schemas.microsoft.com/office/drawing/2014/main" id="{E7C14E2A-0F08-41AB-93EF-28EC6D5E0A73}"/>
                </a:ext>
              </a:extLst>
            </p:cNvPr>
            <p:cNvSpPr/>
            <p:nvPr/>
          </p:nvSpPr>
          <p:spPr>
            <a:xfrm>
              <a:off x="4385186" y="793831"/>
              <a:ext cx="340977" cy="272782"/>
            </a:xfrm>
            <a:prstGeom prst="rect">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192" name="Group 191">
              <a:extLst>
                <a:ext uri="{FF2B5EF4-FFF2-40B4-BE49-F238E27FC236}">
                  <a16:creationId xmlns:a16="http://schemas.microsoft.com/office/drawing/2014/main" id="{2EC9B2CC-90B9-4AD4-96D2-C92CBF342653}"/>
                </a:ext>
              </a:extLst>
            </p:cNvPr>
            <p:cNvGrpSpPr/>
            <p:nvPr/>
          </p:nvGrpSpPr>
          <p:grpSpPr>
            <a:xfrm>
              <a:off x="4798141" y="819450"/>
              <a:ext cx="216000" cy="216000"/>
              <a:chOff x="6753110" y="4831726"/>
              <a:chExt cx="216000" cy="216000"/>
            </a:xfrm>
          </p:grpSpPr>
          <p:sp>
            <p:nvSpPr>
              <p:cNvPr id="193" name="Oval 192">
                <a:extLst>
                  <a:ext uri="{FF2B5EF4-FFF2-40B4-BE49-F238E27FC236}">
                    <a16:creationId xmlns:a16="http://schemas.microsoft.com/office/drawing/2014/main" id="{73974064-7E03-4A7C-B394-85EF7E22D5E2}"/>
                  </a:ext>
                </a:extLst>
              </p:cNvPr>
              <p:cNvSpPr/>
              <p:nvPr/>
            </p:nvSpPr>
            <p:spPr>
              <a:xfrm>
                <a:off x="6753110" y="4831726"/>
                <a:ext cx="216000" cy="216000"/>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cxnSp>
            <p:nvCxnSpPr>
              <p:cNvPr id="194" name="Straight Connector 193">
                <a:extLst>
                  <a:ext uri="{FF2B5EF4-FFF2-40B4-BE49-F238E27FC236}">
                    <a16:creationId xmlns:a16="http://schemas.microsoft.com/office/drawing/2014/main" id="{9B836906-3ED1-487A-8A8D-1220B6B6BE8A}"/>
                  </a:ext>
                </a:extLst>
              </p:cNvPr>
              <p:cNvCxnSpPr>
                <a:stCxn id="193" idx="1"/>
                <a:endCxn id="193" idx="5"/>
              </p:cNvCxnSpPr>
              <p:nvPr/>
            </p:nvCxnSpPr>
            <p:spPr>
              <a:xfrm>
                <a:off x="6784743" y="4863359"/>
                <a:ext cx="152735" cy="152735"/>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B223E492-F219-4200-B5B9-539AA82B82C6}"/>
                  </a:ext>
                </a:extLst>
              </p:cNvPr>
              <p:cNvCxnSpPr>
                <a:stCxn id="193" idx="7"/>
                <a:endCxn id="193" idx="3"/>
              </p:cNvCxnSpPr>
              <p:nvPr/>
            </p:nvCxnSpPr>
            <p:spPr>
              <a:xfrm flipH="1">
                <a:off x="6784743" y="4863359"/>
                <a:ext cx="152735" cy="152735"/>
              </a:xfrm>
              <a:prstGeom prst="line">
                <a:avLst/>
              </a:prstGeom>
              <a:ln w="19050">
                <a:solidFill>
                  <a:schemeClr val="accent3">
                    <a:lumMod val="75000"/>
                  </a:schemeClr>
                </a:solidFill>
              </a:ln>
            </p:spPr>
            <p:style>
              <a:lnRef idx="1">
                <a:schemeClr val="accent1"/>
              </a:lnRef>
              <a:fillRef idx="0">
                <a:schemeClr val="accent1"/>
              </a:fillRef>
              <a:effectRef idx="0">
                <a:schemeClr val="accent1"/>
              </a:effectRef>
              <a:fontRef idx="minor">
                <a:schemeClr val="tx1"/>
              </a:fontRef>
            </p:style>
          </p:cxnSp>
          <p:sp>
            <p:nvSpPr>
              <p:cNvPr id="196" name="Oval 195">
                <a:extLst>
                  <a:ext uri="{FF2B5EF4-FFF2-40B4-BE49-F238E27FC236}">
                    <a16:creationId xmlns:a16="http://schemas.microsoft.com/office/drawing/2014/main" id="{51E51B8B-48C8-4C9E-B19F-5E9E82CA1266}"/>
                  </a:ext>
                </a:extLst>
              </p:cNvPr>
              <p:cNvSpPr/>
              <p:nvPr/>
            </p:nvSpPr>
            <p:spPr>
              <a:xfrm>
                <a:off x="6792798" y="4875762"/>
                <a:ext cx="124207" cy="124207"/>
              </a:xfrm>
              <a:prstGeom prst="ellipse">
                <a:avLst/>
              </a:prstGeom>
              <a:solidFill>
                <a:schemeClr val="bg1"/>
              </a:solidFill>
              <a:ln w="19050">
                <a:solidFill>
                  <a:schemeClr val="accent3">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a:ea typeface="+mn-ea"/>
                  <a:cs typeface="+mn-cs"/>
                </a:endParaRPr>
              </a:p>
            </p:txBody>
          </p:sp>
        </p:grpSp>
      </p:grpSp>
      <p:sp>
        <p:nvSpPr>
          <p:cNvPr id="197" name="Rectangle: Rounded Corners 39">
            <a:extLst>
              <a:ext uri="{FF2B5EF4-FFF2-40B4-BE49-F238E27FC236}">
                <a16:creationId xmlns:a16="http://schemas.microsoft.com/office/drawing/2014/main" id="{D860907D-42EA-4773-93DF-89D5E90F6B30}"/>
              </a:ext>
            </a:extLst>
          </p:cNvPr>
          <p:cNvSpPr/>
          <p:nvPr/>
        </p:nvSpPr>
        <p:spPr>
          <a:xfrm>
            <a:off x="110367" y="5130526"/>
            <a:ext cx="11957808" cy="757701"/>
          </a:xfrm>
          <a:prstGeom prst="roundRect">
            <a:avLst>
              <a:gd name="adj" fmla="val 14020"/>
            </a:avLst>
          </a:prstGeom>
          <a:noFill/>
          <a:ln w="28575">
            <a:solidFill>
              <a:schemeClr val="accent5"/>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98" name="TextBox 197">
            <a:extLst>
              <a:ext uri="{FF2B5EF4-FFF2-40B4-BE49-F238E27FC236}">
                <a16:creationId xmlns:a16="http://schemas.microsoft.com/office/drawing/2014/main" id="{4332DD79-C742-40FD-998B-86DB0376D00A}"/>
              </a:ext>
            </a:extLst>
          </p:cNvPr>
          <p:cNvSpPr txBox="1"/>
          <p:nvPr/>
        </p:nvSpPr>
        <p:spPr>
          <a:xfrm>
            <a:off x="1562507" y="5241684"/>
            <a:ext cx="10505667" cy="553998"/>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500" b="1" i="1" u="none" strike="noStrike" kern="1200" cap="none" spc="0" normalizeH="0" baseline="0" noProof="0" dirty="0">
                <a:ln>
                  <a:noFill/>
                </a:ln>
                <a:solidFill>
                  <a:srgbClr val="000000"/>
                </a:solidFill>
                <a:effectLst/>
                <a:uLnTx/>
                <a:uFillTx/>
                <a:latin typeface="Calibri"/>
                <a:ea typeface="+mn-ea"/>
                <a:cs typeface="+mn-cs"/>
              </a:rPr>
              <a:t>Reliable measurement of GV can be done with newer glucose monitoring technologies like rtCGM and isCGM devices,                             which allow users to better track their sugar levels, either in real-time or intermittently  </a:t>
            </a:r>
            <a:endParaRPr kumimoji="0" lang="en-US" sz="1500" b="1" i="1" u="none" strike="noStrike" kern="1200" cap="none" spc="0" normalizeH="0" baseline="0" noProof="0" dirty="0">
              <a:ln>
                <a:noFill/>
              </a:ln>
              <a:solidFill>
                <a:srgbClr val="000000"/>
              </a:solidFill>
              <a:effectLst/>
              <a:uLnTx/>
              <a:uFillTx/>
              <a:latin typeface="Calibri"/>
              <a:ea typeface="+mn-ea"/>
              <a:cs typeface="+mn-cs"/>
            </a:endParaRPr>
          </a:p>
        </p:txBody>
      </p:sp>
      <p:sp>
        <p:nvSpPr>
          <p:cNvPr id="136" name="Rectangle: Rounded Corners 132">
            <a:extLst>
              <a:ext uri="{FF2B5EF4-FFF2-40B4-BE49-F238E27FC236}">
                <a16:creationId xmlns:a16="http://schemas.microsoft.com/office/drawing/2014/main" id="{4F567D03-BA8D-4321-8438-0167067572F1}"/>
              </a:ext>
            </a:extLst>
          </p:cNvPr>
          <p:cNvSpPr/>
          <p:nvPr/>
        </p:nvSpPr>
        <p:spPr>
          <a:xfrm>
            <a:off x="437861" y="1585255"/>
            <a:ext cx="11319669" cy="412896"/>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232936"/>
                </a:solidFill>
                <a:effectLst/>
                <a:uLnTx/>
                <a:uFillTx/>
                <a:latin typeface="Calibri" pitchFamily="34" charset="0"/>
                <a:ea typeface="+mn-ea"/>
                <a:cs typeface="+mn-cs"/>
              </a:rPr>
              <a:t>The coefficient of variation (CV) is a measure of GV and is ideally ≤36%. </a:t>
            </a:r>
          </a:p>
        </p:txBody>
      </p:sp>
      <p:sp>
        <p:nvSpPr>
          <p:cNvPr id="144" name="TextBox 143">
            <a:extLst>
              <a:ext uri="{FF2B5EF4-FFF2-40B4-BE49-F238E27FC236}">
                <a16:creationId xmlns:a16="http://schemas.microsoft.com/office/drawing/2014/main" id="{9040A1F5-18AA-40D8-A45D-E40A7BEEAC4B}"/>
              </a:ext>
            </a:extLst>
          </p:cNvPr>
          <p:cNvSpPr txBox="1"/>
          <p:nvPr/>
        </p:nvSpPr>
        <p:spPr bwMode="auto">
          <a:xfrm rot="10800000">
            <a:off x="4665261" y="2826459"/>
            <a:ext cx="353943" cy="1352447"/>
          </a:xfrm>
          <a:prstGeom prst="rect">
            <a:avLst/>
          </a:prstGeom>
          <a:noFill/>
        </p:spPr>
        <p:txBody>
          <a:bodyPr vert="vert270"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100" b="0" i="0" u="none" strike="noStrike" kern="0" cap="none" spc="0" normalizeH="0" baseline="0" noProof="0" dirty="0">
                <a:ln>
                  <a:noFill/>
                </a:ln>
                <a:solidFill>
                  <a:srgbClr val="00B050"/>
                </a:solidFill>
                <a:effectLst/>
                <a:uLnTx/>
                <a:uFillTx/>
                <a:latin typeface="Calibri"/>
                <a:ea typeface="ヒラギノ角ゴ Pro W3" pitchFamily="110" charset="-128"/>
                <a:cs typeface="+mn-cs"/>
              </a:rPr>
              <a:t>Ideal range</a:t>
            </a:r>
          </a:p>
        </p:txBody>
      </p:sp>
    </p:spTree>
    <p:extLst>
      <p:ext uri="{BB962C8B-B14F-4D97-AF65-F5344CB8AC3E}">
        <p14:creationId xmlns:p14="http://schemas.microsoft.com/office/powerpoint/2010/main" val="18294906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78"/>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12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9"/>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3"/>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152"/>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98"/>
                                        </p:tgtEl>
                                        <p:attrNameLst>
                                          <p:attrName>style.visibility</p:attrName>
                                        </p:attrNameLst>
                                      </p:cBhvr>
                                      <p:to>
                                        <p:strVal val="visible"/>
                                      </p:to>
                                    </p:set>
                                  </p:childTnLst>
                                </p:cTn>
                              </p:par>
                              <p:par>
                                <p:cTn id="25" presetID="1" presetClass="entr" presetSubtype="0" fill="hold" nodeType="withEffect">
                                  <p:stCondLst>
                                    <p:cond delay="0"/>
                                  </p:stCondLst>
                                  <p:childTnLst>
                                    <p:set>
                                      <p:cBhvr>
                                        <p:cTn id="26" dur="1" fill="hold">
                                          <p:stCondLst>
                                            <p:cond delay="0"/>
                                          </p:stCondLst>
                                        </p:cTn>
                                        <p:tgtEl>
                                          <p:spTgt spid="189"/>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174"/>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97"/>
                                        </p:tgtEl>
                                        <p:attrNameLst>
                                          <p:attrName>style.visibility</p:attrName>
                                        </p:attrNameLst>
                                      </p:cBhvr>
                                      <p:to>
                                        <p:strVal val="visible"/>
                                      </p:to>
                                    </p:set>
                                  </p:childTnLst>
                                </p:cTn>
                              </p:par>
                              <p:par>
                                <p:cTn id="33" presetID="1" presetClass="entr" presetSubtype="0" fill="hold" grpId="0" nodeType="withEffect">
                                  <p:stCondLst>
                                    <p:cond delay="0"/>
                                  </p:stCondLst>
                                  <p:childTnLst>
                                    <p:set>
                                      <p:cBhvr>
                                        <p:cTn id="34" dur="1" fill="hold">
                                          <p:stCondLst>
                                            <p:cond delay="0"/>
                                          </p:stCondLst>
                                        </p:cTn>
                                        <p:tgtEl>
                                          <p:spTgt spid="19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7" grpId="0" animBg="1"/>
      <p:bldP spid="94" grpId="0" animBg="1"/>
      <p:bldP spid="98" grpId="0" animBg="1"/>
      <p:bldP spid="99" grpId="0"/>
      <p:bldP spid="113" grpId="0" animBg="1"/>
      <p:bldP spid="197" grpId="0" animBg="1"/>
      <p:bldP spid="198" grpId="0"/>
    </p:bldLst>
  </p:timing>
</p:sld>
</file>

<file path=ppt/slides/slide5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43936E5-82D7-48F4-A06E-CBC596899112}"/>
              </a:ext>
            </a:extLst>
          </p:cNvPr>
          <p:cNvSpPr/>
          <p:nvPr/>
        </p:nvSpPr>
        <p:spPr>
          <a:xfrm>
            <a:off x="0" y="1193800"/>
            <a:ext cx="12192000" cy="9144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Georgia"/>
              <a:ea typeface="+mn-ea"/>
              <a:cs typeface="+mn-cs"/>
            </a:endParaRPr>
          </a:p>
        </p:txBody>
      </p:sp>
      <p:sp>
        <p:nvSpPr>
          <p:cNvPr id="2" name="Title 1">
            <a:extLst>
              <a:ext uri="{FF2B5EF4-FFF2-40B4-BE49-F238E27FC236}">
                <a16:creationId xmlns:a16="http://schemas.microsoft.com/office/drawing/2014/main" id="{2DB74ADF-EE06-5048-8808-E35607A419BA}"/>
              </a:ext>
            </a:extLst>
          </p:cNvPr>
          <p:cNvSpPr>
            <a:spLocks noGrp="1"/>
          </p:cNvSpPr>
          <p:nvPr>
            <p:ph type="title"/>
          </p:nvPr>
        </p:nvSpPr>
        <p:spPr/>
        <p:txBody>
          <a:bodyPr>
            <a:normAutofit fontScale="90000"/>
          </a:bodyPr>
          <a:lstStyle/>
          <a:p>
            <a:pPr>
              <a:lnSpc>
                <a:spcPct val="80000"/>
              </a:lnSpc>
            </a:pPr>
            <a:r>
              <a:rPr lang="en-US"/>
              <a:t>Flash glucose monitoring helps you look beyond A1C for the story behind your patients’ glucose results </a:t>
            </a:r>
          </a:p>
        </p:txBody>
      </p:sp>
      <p:sp>
        <p:nvSpPr>
          <p:cNvPr id="7" name="Footer Placeholder 6">
            <a:extLst>
              <a:ext uri="{FF2B5EF4-FFF2-40B4-BE49-F238E27FC236}">
                <a16:creationId xmlns:a16="http://schemas.microsoft.com/office/drawing/2014/main" id="{5584A3FE-DE75-4E91-8221-5F747F778B99}"/>
              </a:ext>
            </a:extLst>
          </p:cNvPr>
          <p:cNvSpPr>
            <a:spLocks noGrp="1"/>
          </p:cNvSpPr>
          <p:nvPr>
            <p:ph type="ftr" sz="quarter" idx="3"/>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Remote Diabetes Management |</a:t>
            </a:r>
          </a:p>
        </p:txBody>
      </p:sp>
      <p:sp>
        <p:nvSpPr>
          <p:cNvPr id="3" name="Slide Number Placeholder 2">
            <a:extLst>
              <a:ext uri="{FF2B5EF4-FFF2-40B4-BE49-F238E27FC236}">
                <a16:creationId xmlns:a16="http://schemas.microsoft.com/office/drawing/2014/main" id="{37918460-8FC2-4450-920C-A09AC7ACBF56}"/>
              </a:ext>
            </a:extLst>
          </p:cNvPr>
          <p:cNvSpPr>
            <a:spLocks noGrp="1"/>
          </p:cNvSpPr>
          <p:nvPr>
            <p:ph type="sldNum" sz="quarter" idx="4"/>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2885E78-1F86-4A3D-9EE1-B0103B1CEF15}" type="slidenum">
              <a:rPr kumimoji="0" lang="en-US" sz="1050" b="1" i="0" u="none" strike="noStrike" kern="1200" cap="none" spc="0" normalizeH="0" baseline="0" noProof="0" smtClean="0">
                <a:ln>
                  <a:noFill/>
                </a:ln>
                <a:solidFill>
                  <a:srgbClr val="000000"/>
                </a:solidFill>
                <a:effectLst/>
                <a:uLnTx/>
                <a:uFillTx/>
                <a:latin typeface="Calibri" panose="020F0502020204030204" pitchFamily="34" charset="0"/>
                <a:ea typeface="+mn-ea"/>
                <a:cs typeface="Calibri" panose="020F0502020204030204" pitchFamily="34" charset="0"/>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en-US" sz="105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endParaRPr>
          </a:p>
        </p:txBody>
      </p:sp>
      <p:sp>
        <p:nvSpPr>
          <p:cNvPr id="6" name="Content Placeholder 5">
            <a:extLst>
              <a:ext uri="{FF2B5EF4-FFF2-40B4-BE49-F238E27FC236}">
                <a16:creationId xmlns:a16="http://schemas.microsoft.com/office/drawing/2014/main" id="{F8B12C7C-4F57-F24B-B88A-F965E053333E}"/>
              </a:ext>
            </a:extLst>
          </p:cNvPr>
          <p:cNvSpPr>
            <a:spLocks noGrp="1"/>
          </p:cNvSpPr>
          <p:nvPr>
            <p:ph sz="quarter" idx="4294967295"/>
          </p:nvPr>
        </p:nvSpPr>
        <p:spPr>
          <a:xfrm>
            <a:off x="670560" y="1350963"/>
            <a:ext cx="9752013" cy="757237"/>
          </a:xfrm>
        </p:spPr>
        <p:txBody>
          <a:bodyPr/>
          <a:lstStyle/>
          <a:p>
            <a:pPr>
              <a:lnSpc>
                <a:spcPct val="80000"/>
              </a:lnSpc>
            </a:pPr>
            <a:r>
              <a:rPr lang="en-US" sz="2667" cap="none">
                <a:solidFill>
                  <a:schemeClr val="bg1"/>
                </a:solidFill>
              </a:rPr>
              <a:t>Four patients with the </a:t>
            </a:r>
            <a:r>
              <a:rPr lang="en-US" sz="2667" cap="none">
                <a:solidFill>
                  <a:schemeClr val="accent4"/>
                </a:solidFill>
              </a:rPr>
              <a:t>same A1C (7.6-7.7%)</a:t>
            </a:r>
            <a:r>
              <a:rPr lang="en-US" sz="2667" cap="none"/>
              <a:t> </a:t>
            </a:r>
            <a:r>
              <a:rPr lang="en-US" sz="2667" cap="none">
                <a:solidFill>
                  <a:schemeClr val="bg1"/>
                </a:solidFill>
              </a:rPr>
              <a:t>can have </a:t>
            </a:r>
            <a:r>
              <a:rPr lang="en-US" sz="2667" cap="none">
                <a:solidFill>
                  <a:schemeClr val="accent4"/>
                </a:solidFill>
              </a:rPr>
              <a:t>very different </a:t>
            </a:r>
            <a:br>
              <a:rPr lang="en-US" sz="2667" cap="none">
                <a:solidFill>
                  <a:schemeClr val="bg1"/>
                </a:solidFill>
              </a:rPr>
            </a:br>
            <a:r>
              <a:rPr lang="en-US" sz="2667" cap="none">
                <a:solidFill>
                  <a:schemeClr val="bg1"/>
                </a:solidFill>
              </a:rPr>
              <a:t>glucose variability</a:t>
            </a:r>
            <a:r>
              <a:rPr lang="en-US" sz="2667" cap="none" baseline="30000">
                <a:solidFill>
                  <a:schemeClr val="bg1"/>
                </a:solidFill>
              </a:rPr>
              <a:t>1</a:t>
            </a:r>
            <a:r>
              <a:rPr lang="en-US" sz="2667" cap="none">
                <a:solidFill>
                  <a:schemeClr val="bg1"/>
                </a:solidFill>
              </a:rPr>
              <a:t> </a:t>
            </a:r>
          </a:p>
        </p:txBody>
      </p:sp>
      <p:sp>
        <p:nvSpPr>
          <p:cNvPr id="4" name="Text Placeholder 3">
            <a:extLst>
              <a:ext uri="{FF2B5EF4-FFF2-40B4-BE49-F238E27FC236}">
                <a16:creationId xmlns:a16="http://schemas.microsoft.com/office/drawing/2014/main" id="{7591659F-587B-4B4F-88D8-9197DD21437D}"/>
              </a:ext>
            </a:extLst>
          </p:cNvPr>
          <p:cNvSpPr>
            <a:spLocks noGrp="1"/>
          </p:cNvSpPr>
          <p:nvPr>
            <p:ph type="body" sz="quarter" idx="4294967295"/>
          </p:nvPr>
        </p:nvSpPr>
        <p:spPr>
          <a:xfrm>
            <a:off x="670560" y="5942013"/>
            <a:ext cx="10179050" cy="474662"/>
          </a:xfrm>
        </p:spPr>
        <p:txBody>
          <a:bodyPr>
            <a:normAutofit fontScale="92500" lnSpcReduction="20000"/>
          </a:bodyPr>
          <a:lstStyle/>
          <a:p>
            <a:r>
              <a:rPr lang="en-US" sz="800" b="0">
                <a:solidFill>
                  <a:schemeClr val="tx1"/>
                </a:solidFill>
                <a:latin typeface="Calibri" panose="020F0502020204030204" pitchFamily="34" charset="0"/>
              </a:rPr>
              <a:t>For illustrative purposes only. Not actual patient data.</a:t>
            </a:r>
          </a:p>
          <a:p>
            <a:pPr>
              <a:defRPr/>
            </a:pPr>
            <a:r>
              <a:rPr lang="en-US" sz="800" b="1">
                <a:solidFill>
                  <a:schemeClr val="tx1"/>
                </a:solidFill>
                <a:latin typeface="Calibri" panose="020F0502020204030204" pitchFamily="34" charset="0"/>
              </a:rPr>
              <a:t>Reference:</a:t>
            </a:r>
            <a:r>
              <a:rPr lang="en-US" sz="800">
                <a:solidFill>
                  <a:schemeClr val="tx1"/>
                </a:solidFill>
                <a:latin typeface="Calibri" panose="020F0502020204030204" pitchFamily="34" charset="0"/>
              </a:rPr>
              <a:t> </a:t>
            </a:r>
            <a:r>
              <a:rPr lang="en-US" sz="800" b="1">
                <a:solidFill>
                  <a:schemeClr val="tx1"/>
                </a:solidFill>
                <a:latin typeface="Calibri" panose="020F0502020204030204" pitchFamily="34" charset="0"/>
              </a:rPr>
              <a:t>1. </a:t>
            </a:r>
            <a:r>
              <a:rPr lang="en-CA" sz="800" b="0">
                <a:solidFill>
                  <a:schemeClr val="tx1"/>
                </a:solidFill>
                <a:latin typeface="Calibri" panose="020F0502020204030204" pitchFamily="34" charset="0"/>
              </a:rPr>
              <a:t>Dunn TC, Hayter GA, </a:t>
            </a:r>
            <a:r>
              <a:rPr lang="en-CA" sz="800" b="0" err="1">
                <a:solidFill>
                  <a:schemeClr val="tx1"/>
                </a:solidFill>
                <a:latin typeface="Calibri" panose="020F0502020204030204" pitchFamily="34" charset="0"/>
              </a:rPr>
              <a:t>Doniger</a:t>
            </a:r>
            <a:r>
              <a:rPr lang="en-CA" sz="800" b="0">
                <a:solidFill>
                  <a:schemeClr val="tx1"/>
                </a:solidFill>
                <a:latin typeface="Calibri" panose="020F0502020204030204" pitchFamily="34" charset="0"/>
              </a:rPr>
              <a:t> KJ, Wolpert HA. Development of the likelihood of low glucose (</a:t>
            </a:r>
            <a:r>
              <a:rPr lang="en-CA" sz="800" b="0" err="1">
                <a:solidFill>
                  <a:schemeClr val="tx1"/>
                </a:solidFill>
                <a:latin typeface="Calibri" panose="020F0502020204030204" pitchFamily="34" charset="0"/>
              </a:rPr>
              <a:t>LLG</a:t>
            </a:r>
            <a:r>
              <a:rPr lang="en-CA" sz="800" b="0">
                <a:solidFill>
                  <a:schemeClr val="tx1"/>
                </a:solidFill>
                <a:latin typeface="Calibri" panose="020F0502020204030204" pitchFamily="34" charset="0"/>
              </a:rPr>
              <a:t>) algorithm for evaluating risk of hypoglycemia: a new approach for using continuous glucose data to guide therapeutic decision making. </a:t>
            </a:r>
            <a:r>
              <a:rPr lang="en-CA" sz="800" b="0" i="1">
                <a:solidFill>
                  <a:schemeClr val="tx1"/>
                </a:solidFill>
                <a:latin typeface="Calibri" panose="020F0502020204030204" pitchFamily="34" charset="0"/>
              </a:rPr>
              <a:t>J Diabetes Sci Technol</a:t>
            </a:r>
            <a:r>
              <a:rPr lang="en-CA" sz="800" b="0">
                <a:solidFill>
                  <a:schemeClr val="tx1"/>
                </a:solidFill>
                <a:latin typeface="Calibri" panose="020F0502020204030204" pitchFamily="34" charset="0"/>
              </a:rPr>
              <a:t>. 2014;8(4):720-730.</a:t>
            </a:r>
            <a:endParaRPr lang="en-US" sz="800" b="0">
              <a:solidFill>
                <a:schemeClr val="tx1"/>
              </a:solidFill>
              <a:latin typeface="Calibri" panose="020F0502020204030204" pitchFamily="34" charset="0"/>
            </a:endParaRPr>
          </a:p>
        </p:txBody>
      </p:sp>
      <p:sp>
        <p:nvSpPr>
          <p:cNvPr id="11" name="object 12">
            <a:extLst>
              <a:ext uri="{FF2B5EF4-FFF2-40B4-BE49-F238E27FC236}">
                <a16:creationId xmlns:a16="http://schemas.microsoft.com/office/drawing/2014/main" id="{9A11B103-EBF0-1D40-A5CC-3B0E1F52E2F2}"/>
              </a:ext>
            </a:extLst>
          </p:cNvPr>
          <p:cNvSpPr/>
          <p:nvPr/>
        </p:nvSpPr>
        <p:spPr>
          <a:xfrm>
            <a:off x="673100" y="4263617"/>
            <a:ext cx="1498600" cy="254000"/>
          </a:xfrm>
          <a:custGeom>
            <a:avLst/>
            <a:gdLst/>
            <a:ahLst/>
            <a:cxnLst/>
            <a:rect l="l" t="t" r="r" b="b"/>
            <a:pathLst>
              <a:path w="1123950" h="190500">
                <a:moveTo>
                  <a:pt x="1123950" y="190500"/>
                </a:moveTo>
                <a:lnTo>
                  <a:pt x="952500" y="0"/>
                </a:lnTo>
                <a:lnTo>
                  <a:pt x="952500" y="142875"/>
                </a:lnTo>
                <a:lnTo>
                  <a:pt x="0" y="142875"/>
                </a:lnTo>
                <a:lnTo>
                  <a:pt x="0" y="190500"/>
                </a:lnTo>
                <a:lnTo>
                  <a:pt x="952500" y="190500"/>
                </a:lnTo>
                <a:lnTo>
                  <a:pt x="1123950" y="190500"/>
                </a:lnTo>
                <a:close/>
              </a:path>
            </a:pathLst>
          </a:custGeom>
          <a:solidFill>
            <a:srgbClr val="8ACEEE"/>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2" name="object 12">
            <a:extLst>
              <a:ext uri="{FF2B5EF4-FFF2-40B4-BE49-F238E27FC236}">
                <a16:creationId xmlns:a16="http://schemas.microsoft.com/office/drawing/2014/main" id="{CA7295D9-4EB4-BE40-89E8-7B50F884497E}"/>
              </a:ext>
            </a:extLst>
          </p:cNvPr>
          <p:cNvSpPr/>
          <p:nvPr/>
        </p:nvSpPr>
        <p:spPr>
          <a:xfrm>
            <a:off x="6270885" y="4263617"/>
            <a:ext cx="1498600" cy="254000"/>
          </a:xfrm>
          <a:custGeom>
            <a:avLst/>
            <a:gdLst/>
            <a:ahLst/>
            <a:cxnLst/>
            <a:rect l="l" t="t" r="r" b="b"/>
            <a:pathLst>
              <a:path w="1123950" h="190500">
                <a:moveTo>
                  <a:pt x="1123950" y="190500"/>
                </a:moveTo>
                <a:lnTo>
                  <a:pt x="952500" y="0"/>
                </a:lnTo>
                <a:lnTo>
                  <a:pt x="952500" y="142875"/>
                </a:lnTo>
                <a:lnTo>
                  <a:pt x="0" y="142875"/>
                </a:lnTo>
                <a:lnTo>
                  <a:pt x="0" y="190500"/>
                </a:lnTo>
                <a:lnTo>
                  <a:pt x="952500" y="190500"/>
                </a:lnTo>
                <a:lnTo>
                  <a:pt x="1123950" y="190500"/>
                </a:lnTo>
                <a:close/>
              </a:path>
            </a:pathLst>
          </a:custGeom>
          <a:solidFill>
            <a:srgbClr val="8ACEEE"/>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3" name="object 12">
            <a:extLst>
              <a:ext uri="{FF2B5EF4-FFF2-40B4-BE49-F238E27FC236}">
                <a16:creationId xmlns:a16="http://schemas.microsoft.com/office/drawing/2014/main" id="{9B0702DB-FCC9-C147-A72E-5F67C18B1B95}"/>
              </a:ext>
            </a:extLst>
          </p:cNvPr>
          <p:cNvSpPr/>
          <p:nvPr/>
        </p:nvSpPr>
        <p:spPr>
          <a:xfrm>
            <a:off x="673100" y="2506947"/>
            <a:ext cx="1498600" cy="254000"/>
          </a:xfrm>
          <a:custGeom>
            <a:avLst/>
            <a:gdLst/>
            <a:ahLst/>
            <a:cxnLst/>
            <a:rect l="l" t="t" r="r" b="b"/>
            <a:pathLst>
              <a:path w="1123950" h="190500">
                <a:moveTo>
                  <a:pt x="1123950" y="190500"/>
                </a:moveTo>
                <a:lnTo>
                  <a:pt x="952500" y="0"/>
                </a:lnTo>
                <a:lnTo>
                  <a:pt x="952500" y="142875"/>
                </a:lnTo>
                <a:lnTo>
                  <a:pt x="0" y="142875"/>
                </a:lnTo>
                <a:lnTo>
                  <a:pt x="0" y="190500"/>
                </a:lnTo>
                <a:lnTo>
                  <a:pt x="952500" y="190500"/>
                </a:lnTo>
                <a:lnTo>
                  <a:pt x="1123950" y="190500"/>
                </a:lnTo>
                <a:close/>
              </a:path>
            </a:pathLst>
          </a:custGeom>
          <a:solidFill>
            <a:srgbClr val="8ACEEE"/>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4" name="object 12">
            <a:extLst>
              <a:ext uri="{FF2B5EF4-FFF2-40B4-BE49-F238E27FC236}">
                <a16:creationId xmlns:a16="http://schemas.microsoft.com/office/drawing/2014/main" id="{AFED7CB3-853B-2140-A832-074642681BFC}"/>
              </a:ext>
            </a:extLst>
          </p:cNvPr>
          <p:cNvSpPr/>
          <p:nvPr/>
        </p:nvSpPr>
        <p:spPr>
          <a:xfrm>
            <a:off x="6270885" y="2506947"/>
            <a:ext cx="1498600" cy="254000"/>
          </a:xfrm>
          <a:custGeom>
            <a:avLst/>
            <a:gdLst/>
            <a:ahLst/>
            <a:cxnLst/>
            <a:rect l="l" t="t" r="r" b="b"/>
            <a:pathLst>
              <a:path w="1123950" h="190500">
                <a:moveTo>
                  <a:pt x="1123950" y="190500"/>
                </a:moveTo>
                <a:lnTo>
                  <a:pt x="952500" y="0"/>
                </a:lnTo>
                <a:lnTo>
                  <a:pt x="952500" y="142875"/>
                </a:lnTo>
                <a:lnTo>
                  <a:pt x="0" y="142875"/>
                </a:lnTo>
                <a:lnTo>
                  <a:pt x="0" y="190500"/>
                </a:lnTo>
                <a:lnTo>
                  <a:pt x="952500" y="190500"/>
                </a:lnTo>
                <a:lnTo>
                  <a:pt x="1123950" y="190500"/>
                </a:lnTo>
                <a:close/>
              </a:path>
            </a:pathLst>
          </a:custGeom>
          <a:solidFill>
            <a:srgbClr val="8ACEEE"/>
          </a:solidFill>
        </p:spPr>
        <p:txBody>
          <a:bodyPr wrap="square" lIns="0" tIns="0" rIns="0" bIns="0" rtlCol="0"/>
          <a:lstStyle/>
          <a:p>
            <a:pPr marL="0" marR="0" lvl="0" indent="0" algn="l" defTabSz="1219170" rtl="0" eaLnBrk="1" fontAlgn="auto" latinLnBrk="0" hangingPunct="1">
              <a:lnSpc>
                <a:spcPct val="100000"/>
              </a:lnSpc>
              <a:spcBef>
                <a:spcPts val="0"/>
              </a:spcBef>
              <a:spcAft>
                <a:spcPts val="0"/>
              </a:spcAft>
              <a:buClrTx/>
              <a:buSzTx/>
              <a:buFontTx/>
              <a:buNone/>
              <a:tabLst/>
              <a:defRPr/>
            </a:pPr>
            <a:endParaRPr kumimoji="0" sz="2400" b="0" i="0" u="none" strike="noStrike" kern="1200" cap="none" spc="0" normalizeH="0" baseline="0" noProof="0">
              <a:ln>
                <a:noFill/>
              </a:ln>
              <a:solidFill>
                <a:prstClr val="black"/>
              </a:solidFill>
              <a:effectLst/>
              <a:uLnTx/>
              <a:uFillTx/>
              <a:latin typeface="Calibri"/>
              <a:ea typeface="+mn-ea"/>
              <a:cs typeface="+mn-cs"/>
            </a:endParaRPr>
          </a:p>
        </p:txBody>
      </p:sp>
      <p:sp>
        <p:nvSpPr>
          <p:cNvPr id="15" name="Rectangle 14">
            <a:extLst>
              <a:ext uri="{FF2B5EF4-FFF2-40B4-BE49-F238E27FC236}">
                <a16:creationId xmlns:a16="http://schemas.microsoft.com/office/drawing/2014/main" id="{6D2A1728-0061-DB41-9B08-8240214C2F2D}"/>
              </a:ext>
            </a:extLst>
          </p:cNvPr>
          <p:cNvSpPr/>
          <p:nvPr/>
        </p:nvSpPr>
        <p:spPr>
          <a:xfrm>
            <a:off x="670985" y="2367042"/>
            <a:ext cx="1057405" cy="307777"/>
          </a:xfrm>
          <a:prstGeom prst="rect">
            <a:avLst/>
          </a:prstGeom>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a:ln>
                  <a:noFill/>
                </a:ln>
                <a:solidFill>
                  <a:srgbClr val="009CDE"/>
                </a:solidFill>
                <a:effectLst/>
                <a:uLnTx/>
                <a:uFillTx/>
                <a:latin typeface="Calibri" panose="020F0502020204030204" pitchFamily="34" charset="0"/>
                <a:ea typeface="+mn-ea"/>
                <a:cs typeface="Calibri" panose="020F0502020204030204" pitchFamily="34" charset="0"/>
              </a:rPr>
              <a:t>PATIENT 1</a:t>
            </a:r>
            <a:endParaRPr kumimoji="0" lang="en-US" sz="2000" b="0" i="0" u="none" strike="noStrike" kern="1200" cap="none" spc="0" normalizeH="0" baseline="0" noProof="0">
              <a:ln>
                <a:noFill/>
              </a:ln>
              <a:solidFill>
                <a:srgbClr val="FFFFFF"/>
              </a:solidFill>
              <a:effectLst/>
              <a:uLnTx/>
              <a:uFillTx/>
              <a:latin typeface="Georgia"/>
              <a:ea typeface="+mn-ea"/>
              <a:cs typeface="+mn-cs"/>
            </a:endParaRPr>
          </a:p>
        </p:txBody>
      </p:sp>
      <p:sp>
        <p:nvSpPr>
          <p:cNvPr id="16" name="Rectangle 15">
            <a:extLst>
              <a:ext uri="{FF2B5EF4-FFF2-40B4-BE49-F238E27FC236}">
                <a16:creationId xmlns:a16="http://schemas.microsoft.com/office/drawing/2014/main" id="{7859DC2B-9C3E-9C4D-8DD2-39E06D608DE1}"/>
              </a:ext>
            </a:extLst>
          </p:cNvPr>
          <p:cNvSpPr/>
          <p:nvPr/>
        </p:nvSpPr>
        <p:spPr>
          <a:xfrm>
            <a:off x="6289208" y="2367042"/>
            <a:ext cx="1057405" cy="307777"/>
          </a:xfrm>
          <a:prstGeom prst="rect">
            <a:avLst/>
          </a:prstGeom>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a:ln>
                  <a:noFill/>
                </a:ln>
                <a:solidFill>
                  <a:srgbClr val="009CDE"/>
                </a:solidFill>
                <a:effectLst/>
                <a:uLnTx/>
                <a:uFillTx/>
                <a:latin typeface="Calibri" panose="020F0502020204030204" pitchFamily="34" charset="0"/>
                <a:ea typeface="+mn-ea"/>
                <a:cs typeface="Calibri" panose="020F0502020204030204" pitchFamily="34" charset="0"/>
              </a:rPr>
              <a:t>PATIENT 2</a:t>
            </a:r>
            <a:endParaRPr kumimoji="0" lang="en-US" sz="2000" b="0" i="0" u="none" strike="noStrike" kern="1200" cap="none" spc="0" normalizeH="0" baseline="0" noProof="0">
              <a:ln>
                <a:noFill/>
              </a:ln>
              <a:solidFill>
                <a:srgbClr val="FFFFFF"/>
              </a:solidFill>
              <a:effectLst/>
              <a:uLnTx/>
              <a:uFillTx/>
              <a:latin typeface="Georgia"/>
              <a:ea typeface="+mn-ea"/>
              <a:cs typeface="+mn-cs"/>
            </a:endParaRPr>
          </a:p>
        </p:txBody>
      </p:sp>
      <p:sp>
        <p:nvSpPr>
          <p:cNvPr id="17" name="Rectangle 16">
            <a:extLst>
              <a:ext uri="{FF2B5EF4-FFF2-40B4-BE49-F238E27FC236}">
                <a16:creationId xmlns:a16="http://schemas.microsoft.com/office/drawing/2014/main" id="{B49DA67D-23A1-0F4E-A12A-2789104E6894}"/>
              </a:ext>
            </a:extLst>
          </p:cNvPr>
          <p:cNvSpPr/>
          <p:nvPr/>
        </p:nvSpPr>
        <p:spPr>
          <a:xfrm>
            <a:off x="670985" y="4128916"/>
            <a:ext cx="1057405" cy="307777"/>
          </a:xfrm>
          <a:prstGeom prst="rect">
            <a:avLst/>
          </a:prstGeom>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a:ln>
                  <a:noFill/>
                </a:ln>
                <a:solidFill>
                  <a:srgbClr val="009CDE"/>
                </a:solidFill>
                <a:effectLst/>
                <a:uLnTx/>
                <a:uFillTx/>
                <a:latin typeface="Calibri" panose="020F0502020204030204" pitchFamily="34" charset="0"/>
                <a:ea typeface="+mn-ea"/>
                <a:cs typeface="Calibri" panose="020F0502020204030204" pitchFamily="34" charset="0"/>
              </a:rPr>
              <a:t>PATIENT 3</a:t>
            </a:r>
            <a:endParaRPr kumimoji="0" lang="en-US" sz="2000" b="0" i="0" u="none" strike="noStrike" kern="1200" cap="none" spc="0" normalizeH="0" baseline="0" noProof="0">
              <a:ln>
                <a:noFill/>
              </a:ln>
              <a:solidFill>
                <a:srgbClr val="FFFFFF"/>
              </a:solidFill>
              <a:effectLst/>
              <a:uLnTx/>
              <a:uFillTx/>
              <a:latin typeface="Georgia"/>
              <a:ea typeface="+mn-ea"/>
              <a:cs typeface="+mn-cs"/>
            </a:endParaRPr>
          </a:p>
        </p:txBody>
      </p:sp>
      <p:sp>
        <p:nvSpPr>
          <p:cNvPr id="18" name="Rectangle 17">
            <a:extLst>
              <a:ext uri="{FF2B5EF4-FFF2-40B4-BE49-F238E27FC236}">
                <a16:creationId xmlns:a16="http://schemas.microsoft.com/office/drawing/2014/main" id="{7776F677-3C6A-874E-AD71-66A2F82B5FC6}"/>
              </a:ext>
            </a:extLst>
          </p:cNvPr>
          <p:cNvSpPr/>
          <p:nvPr/>
        </p:nvSpPr>
        <p:spPr>
          <a:xfrm>
            <a:off x="6289208" y="4128916"/>
            <a:ext cx="1057405" cy="307777"/>
          </a:xfrm>
          <a:prstGeom prst="rect">
            <a:avLst/>
          </a:prstGeom>
        </p:spPr>
        <p:txBody>
          <a:bodyPr wrap="none" lIns="0" tIns="0" rIns="0" bIns="0">
            <a:spAutoFit/>
          </a:bodyPr>
          <a:lstStyle/>
          <a:p>
            <a:pPr marL="0" marR="0" lvl="0" indent="0" algn="l" defTabSz="1219170" rtl="0" eaLnBrk="1" fontAlgn="auto" latinLnBrk="0" hangingPunct="1">
              <a:lnSpc>
                <a:spcPct val="100000"/>
              </a:lnSpc>
              <a:spcBef>
                <a:spcPts val="0"/>
              </a:spcBef>
              <a:spcAft>
                <a:spcPts val="0"/>
              </a:spcAft>
              <a:buClrTx/>
              <a:buSzTx/>
              <a:buFontTx/>
              <a:buNone/>
              <a:tabLst/>
              <a:defRPr/>
            </a:pPr>
            <a:r>
              <a:rPr kumimoji="0" lang="en-CA" sz="2000" b="1" i="0" u="none" strike="noStrike" kern="1200" cap="none" spc="0" normalizeH="0" baseline="0" noProof="0">
                <a:ln>
                  <a:noFill/>
                </a:ln>
                <a:solidFill>
                  <a:srgbClr val="009CDE"/>
                </a:solidFill>
                <a:effectLst/>
                <a:uLnTx/>
                <a:uFillTx/>
                <a:latin typeface="Calibri" panose="020F0502020204030204" pitchFamily="34" charset="0"/>
                <a:ea typeface="+mn-ea"/>
                <a:cs typeface="Calibri" panose="020F0502020204030204" pitchFamily="34" charset="0"/>
              </a:rPr>
              <a:t>PATIENT 4</a:t>
            </a:r>
            <a:endParaRPr kumimoji="0" lang="en-US" sz="2000" b="0" i="0" u="none" strike="noStrike" kern="1200" cap="none" spc="0" normalizeH="0" baseline="0" noProof="0">
              <a:ln>
                <a:noFill/>
              </a:ln>
              <a:solidFill>
                <a:srgbClr val="FFFFFF"/>
              </a:solidFill>
              <a:effectLst/>
              <a:uLnTx/>
              <a:uFillTx/>
              <a:latin typeface="Georgia"/>
              <a:ea typeface="+mn-ea"/>
              <a:cs typeface="+mn-cs"/>
            </a:endParaRPr>
          </a:p>
        </p:txBody>
      </p:sp>
      <p:pic>
        <p:nvPicPr>
          <p:cNvPr id="26" name="Picture 25" descr="Chart&#10;&#10;Description automatically generated">
            <a:extLst>
              <a:ext uri="{FF2B5EF4-FFF2-40B4-BE49-F238E27FC236}">
                <a16:creationId xmlns:a16="http://schemas.microsoft.com/office/drawing/2014/main" id="{EA0712E7-D5B2-4B48-B57C-845C0FF9392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74166" y="2418766"/>
            <a:ext cx="3799836" cy="1579205"/>
          </a:xfrm>
          <a:prstGeom prst="rect">
            <a:avLst/>
          </a:prstGeom>
        </p:spPr>
      </p:pic>
      <p:pic>
        <p:nvPicPr>
          <p:cNvPr id="27" name="Picture 26" descr="Chart&#10;&#10;Description automatically generated">
            <a:extLst>
              <a:ext uri="{FF2B5EF4-FFF2-40B4-BE49-F238E27FC236}">
                <a16:creationId xmlns:a16="http://schemas.microsoft.com/office/drawing/2014/main" id="{90407D66-7878-E14D-9CA1-63704F4CFFB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33785" y="2418766"/>
            <a:ext cx="3799836" cy="1579205"/>
          </a:xfrm>
          <a:prstGeom prst="rect">
            <a:avLst/>
          </a:prstGeom>
        </p:spPr>
      </p:pic>
      <p:pic>
        <p:nvPicPr>
          <p:cNvPr id="28" name="Picture 27" descr="Chart&#10;&#10;Description automatically generated">
            <a:extLst>
              <a:ext uri="{FF2B5EF4-FFF2-40B4-BE49-F238E27FC236}">
                <a16:creationId xmlns:a16="http://schemas.microsoft.com/office/drawing/2014/main" id="{261FCAC7-ADE9-EB49-A74B-8F8F1830D4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74166" y="4204451"/>
            <a:ext cx="3799836" cy="1579205"/>
          </a:xfrm>
          <a:prstGeom prst="rect">
            <a:avLst/>
          </a:prstGeom>
        </p:spPr>
      </p:pic>
      <p:pic>
        <p:nvPicPr>
          <p:cNvPr id="29" name="Picture 28" descr="A picture containing chart&#10;&#10;Description automatically generated">
            <a:extLst>
              <a:ext uri="{FF2B5EF4-FFF2-40B4-BE49-F238E27FC236}">
                <a16:creationId xmlns:a16="http://schemas.microsoft.com/office/drawing/2014/main" id="{D90EC991-E0B2-4B4F-9B08-1D643EED412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733785" y="4204451"/>
            <a:ext cx="3799836" cy="1579205"/>
          </a:xfrm>
          <a:prstGeom prst="rect">
            <a:avLst/>
          </a:prstGeom>
        </p:spPr>
      </p:pic>
    </p:spTree>
    <p:extLst>
      <p:ext uri="{BB962C8B-B14F-4D97-AF65-F5344CB8AC3E}">
        <p14:creationId xmlns:p14="http://schemas.microsoft.com/office/powerpoint/2010/main" val="3760021120"/>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Causes for Glycemic Variability</a:t>
            </a: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dirty="0" err="1">
                <a:ln>
                  <a:noFill/>
                </a:ln>
                <a:solidFill>
                  <a:srgbClr val="515869">
                    <a:lumMod val="50000"/>
                  </a:srgbClr>
                </a:solidFill>
                <a:effectLst/>
                <a:uLnTx/>
                <a:uFillTx/>
                <a:latin typeface="Calibri"/>
                <a:ea typeface="+mn-ea"/>
                <a:cs typeface="+mn-cs"/>
              </a:rPr>
              <a:t>Kalra</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 S and Kota S. </a:t>
            </a:r>
            <a:r>
              <a:rPr kumimoji="0" lang="en-US" sz="1001" b="0" i="1" u="none" strike="noStrike" kern="1200" cap="none" spc="0" normalizeH="0" baseline="0" noProof="0" dirty="0">
                <a:ln>
                  <a:noFill/>
                </a:ln>
                <a:solidFill>
                  <a:srgbClr val="515869">
                    <a:lumMod val="50000"/>
                  </a:srgbClr>
                </a:solidFill>
                <a:effectLst/>
                <a:uLnTx/>
                <a:uFillTx/>
                <a:latin typeface="Calibri"/>
                <a:ea typeface="+mn-ea"/>
                <a:cs typeface="+mn-cs"/>
              </a:rPr>
              <a:t>J Pak Med Assoc</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 Vol 69, No. 02, February 2019</a:t>
            </a:r>
            <a:r>
              <a:rPr kumimoji="0" lang="pt-BR" sz="1001" b="0" i="0" u="none" strike="noStrike" kern="1200" cap="none" spc="0" normalizeH="0" baseline="0" noProof="0" dirty="0">
                <a:ln>
                  <a:noFill/>
                </a:ln>
                <a:solidFill>
                  <a:srgbClr val="515869">
                    <a:lumMod val="50000"/>
                  </a:srgbClr>
                </a:solidFill>
                <a:effectLst/>
                <a:uLnTx/>
                <a:uFillTx/>
                <a:latin typeface="Calibri"/>
                <a:ea typeface="+mn-ea"/>
                <a:cs typeface="+mn-cs"/>
              </a:rPr>
              <a:t>; Chacko E and Signore C. </a:t>
            </a:r>
            <a:r>
              <a:rPr kumimoji="0" lang="pt-BR" sz="1001" b="0" i="1" u="none" strike="noStrike" kern="1200" cap="none" spc="0" normalizeH="0" baseline="0" noProof="0" dirty="0">
                <a:ln>
                  <a:noFill/>
                </a:ln>
                <a:solidFill>
                  <a:srgbClr val="515869">
                    <a:lumMod val="50000"/>
                  </a:srgbClr>
                </a:solidFill>
                <a:effectLst/>
                <a:uLnTx/>
                <a:uFillTx/>
                <a:latin typeface="Calibri"/>
                <a:ea typeface="+mn-ea"/>
                <a:cs typeface="+mn-cs"/>
              </a:rPr>
              <a:t>Diabetes Manag </a:t>
            </a:r>
            <a:r>
              <a:rPr kumimoji="0" lang="pt-BR" sz="1001" b="0" i="0" u="none" strike="noStrike" kern="1200" cap="none" spc="0" normalizeH="0" baseline="0" noProof="0" dirty="0">
                <a:ln>
                  <a:noFill/>
                </a:ln>
                <a:solidFill>
                  <a:srgbClr val="515869">
                    <a:lumMod val="50000"/>
                  </a:srgbClr>
                </a:solidFill>
                <a:effectLst/>
                <a:uLnTx/>
                <a:uFillTx/>
                <a:latin typeface="Calibri"/>
                <a:ea typeface="+mn-ea"/>
                <a:cs typeface="+mn-cs"/>
              </a:rPr>
              <a:t>(2018) 8(4), 94–100; </a:t>
            </a:r>
            <a:r>
              <a:rPr kumimoji="0" lang="en-CA" sz="1001" b="0" i="0" u="none" strike="noStrike" kern="1200" cap="none" spc="0" normalizeH="0" baseline="0" noProof="0" dirty="0" err="1">
                <a:ln>
                  <a:noFill/>
                </a:ln>
                <a:solidFill>
                  <a:srgbClr val="515869">
                    <a:lumMod val="50000"/>
                  </a:srgbClr>
                </a:solidFill>
                <a:effectLst/>
                <a:uLnTx/>
                <a:uFillTx/>
                <a:latin typeface="Calibri"/>
                <a:ea typeface="+mn-ea"/>
                <a:cs typeface="+mn-cs"/>
              </a:rPr>
              <a:t>McGibbon</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A et al. </a:t>
            </a:r>
            <a:r>
              <a:rPr kumimoji="0" lang="en-CA" sz="1001" b="0" i="1" u="none" strike="noStrike" kern="1200" cap="none" spc="0" normalizeH="0" baseline="0" noProof="0" dirty="0">
                <a:ln>
                  <a:noFill/>
                </a:ln>
                <a:solidFill>
                  <a:srgbClr val="515869">
                    <a:lumMod val="50000"/>
                  </a:srgbClr>
                </a:solidFill>
                <a:effectLst/>
                <a:uLnTx/>
                <a:uFillTx/>
                <a:latin typeface="Calibri"/>
                <a:ea typeface="+mn-ea"/>
                <a:cs typeface="+mn-cs"/>
              </a:rPr>
              <a:t>Can J Diabetes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2018;42(</a:t>
            </a:r>
            <a:r>
              <a:rPr kumimoji="0" lang="en-CA" sz="1001" b="0" i="0" u="none" strike="noStrike" kern="1200" cap="none" spc="0" normalizeH="0" baseline="0" noProof="0" dirty="0" err="1">
                <a:ln>
                  <a:noFill/>
                </a:ln>
                <a:solidFill>
                  <a:srgbClr val="515869">
                    <a:lumMod val="50000"/>
                  </a:srgbClr>
                </a:solidFill>
                <a:effectLst/>
                <a:uLnTx/>
                <a:uFillTx/>
                <a:latin typeface="Calibri"/>
                <a:ea typeface="+mn-ea"/>
                <a:cs typeface="+mn-cs"/>
              </a:rPr>
              <a:t>Suppl</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1):S80–S87; </a:t>
            </a:r>
            <a:r>
              <a:rPr kumimoji="0" lang="en-CA" sz="1001" b="0" i="0" u="none" strike="noStrike" kern="1200" cap="none" spc="0" normalizeH="0" baseline="0" noProof="0" dirty="0" err="1">
                <a:ln>
                  <a:noFill/>
                </a:ln>
                <a:solidFill>
                  <a:srgbClr val="515869">
                    <a:lumMod val="50000"/>
                  </a:srgbClr>
                </a:solidFill>
                <a:effectLst/>
                <a:uLnTx/>
                <a:uFillTx/>
                <a:latin typeface="Calibri"/>
                <a:ea typeface="+mn-ea"/>
                <a:cs typeface="+mn-cs"/>
              </a:rPr>
              <a:t>Lipscombe</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L et al. </a:t>
            </a:r>
            <a:r>
              <a:rPr kumimoji="0" lang="en-CA" sz="1001" b="0" i="1" u="none" strike="noStrike" kern="1200" cap="none" spc="0" normalizeH="0" baseline="0" noProof="0" dirty="0">
                <a:ln>
                  <a:noFill/>
                </a:ln>
                <a:solidFill>
                  <a:srgbClr val="515869">
                    <a:lumMod val="50000"/>
                  </a:srgbClr>
                </a:solidFill>
                <a:effectLst/>
                <a:uLnTx/>
                <a:uFillTx/>
                <a:latin typeface="Calibri"/>
                <a:ea typeface="+mn-ea"/>
                <a:cs typeface="+mn-cs"/>
              </a:rPr>
              <a:t>Can J Diabetes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(2018) 42:S88–S103; </a:t>
            </a:r>
            <a:r>
              <a:rPr kumimoji="0" lang="fr-FR" sz="1001" b="0" i="0" u="none" strike="noStrike" kern="1200" cap="none" spc="0" normalizeH="0" baseline="0" noProof="0" dirty="0">
                <a:ln>
                  <a:noFill/>
                </a:ln>
                <a:solidFill>
                  <a:srgbClr val="515869">
                    <a:lumMod val="50000"/>
                  </a:srgbClr>
                </a:solidFill>
                <a:effectLst/>
                <a:uLnTx/>
                <a:uFillTx/>
                <a:latin typeface="Calibri"/>
                <a:ea typeface="+mn-ea"/>
                <a:cs typeface="+mn-cs"/>
              </a:rPr>
              <a:t>Forum for Injection Technique (FIT) </a:t>
            </a:r>
            <a:r>
              <a:rPr kumimoji="0" lang="fr-FR" sz="1001" b="0" i="0" u="none" strike="noStrike" kern="1200" cap="none" spc="0" normalizeH="0" baseline="0" noProof="0" dirty="0" err="1">
                <a:ln>
                  <a:noFill/>
                </a:ln>
                <a:solidFill>
                  <a:srgbClr val="515869">
                    <a:lumMod val="50000"/>
                  </a:srgbClr>
                </a:solidFill>
                <a:effectLst/>
                <a:uLnTx/>
                <a:uFillTx/>
                <a:latin typeface="Calibri"/>
                <a:ea typeface="+mn-ea"/>
                <a:cs typeface="+mn-cs"/>
              </a:rPr>
              <a:t>Recommendations</a:t>
            </a:r>
            <a:r>
              <a:rPr kumimoji="0" lang="fr-FR" sz="1001" b="0" i="0" u="none" strike="noStrike" kern="1200" cap="none" spc="0" normalizeH="0" baseline="0" noProof="0" dirty="0">
                <a:ln>
                  <a:noFill/>
                </a:ln>
                <a:solidFill>
                  <a:srgbClr val="515869">
                    <a:lumMod val="50000"/>
                  </a:srgbClr>
                </a:solidFill>
                <a:effectLst/>
                <a:uLnTx/>
                <a:uFillTx/>
                <a:latin typeface="Calibri"/>
                <a:ea typeface="+mn-ea"/>
                <a:cs typeface="+mn-cs"/>
              </a:rPr>
              <a:t>. 4th Edition</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Available at: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hlinkClick r:id="rId3"/>
              </a:rPr>
              <a:t>http://fit4diabetes.com/canada-english/</a:t>
            </a:r>
            <a:r>
              <a:rPr kumimoji="0" lang="pt-BR" sz="1001" b="0" i="0" u="none" strike="noStrike" kern="1200" cap="none" spc="0" normalizeH="0" baseline="0" noProof="0" dirty="0">
                <a:ln>
                  <a:noFill/>
                </a:ln>
                <a:solidFill>
                  <a:srgbClr val="515869">
                    <a:lumMod val="50000"/>
                  </a:srgbClr>
                </a:solidFill>
                <a:effectLst/>
                <a:uLnTx/>
                <a:uFillTx/>
                <a:latin typeface="Calibri"/>
                <a:ea typeface="+mn-ea"/>
                <a:cs typeface="+mn-cs"/>
              </a:rPr>
              <a:t>. </a:t>
            </a:r>
            <a:endPar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57</a:t>
            </a:fld>
            <a:endParaRPr kumimoji="0" lang="en-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grpSp>
        <p:nvGrpSpPr>
          <p:cNvPr id="15" name="Group 14"/>
          <p:cNvGrpSpPr/>
          <p:nvPr/>
        </p:nvGrpSpPr>
        <p:grpSpPr>
          <a:xfrm>
            <a:off x="4119518" y="1128603"/>
            <a:ext cx="4027908" cy="4999145"/>
            <a:chOff x="4119518" y="1128603"/>
            <a:chExt cx="4027908" cy="4999145"/>
          </a:xfrm>
        </p:grpSpPr>
        <p:sp>
          <p:nvSpPr>
            <p:cNvPr id="36" name="Rectangle: Rounded Corners 45">
              <a:extLst>
                <a:ext uri="{FF2B5EF4-FFF2-40B4-BE49-F238E27FC236}">
                  <a16:creationId xmlns:a16="http://schemas.microsoft.com/office/drawing/2014/main" id="{475A8B28-695F-4E82-BF5D-57FFE098DF20}"/>
                </a:ext>
              </a:extLst>
            </p:cNvPr>
            <p:cNvSpPr/>
            <p:nvPr/>
          </p:nvSpPr>
          <p:spPr>
            <a:xfrm>
              <a:off x="4119518" y="1128603"/>
              <a:ext cx="3960003" cy="648000"/>
            </a:xfrm>
            <a:prstGeom prst="roundRect">
              <a:avLst>
                <a:gd name="adj" fmla="val 392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white"/>
                  </a:solidFill>
                  <a:effectLst/>
                  <a:uLnTx/>
                  <a:uFillTx/>
                  <a:latin typeface="Calibri"/>
                  <a:ea typeface="+mn-ea"/>
                  <a:cs typeface="+mn-cs"/>
                </a:rPr>
                <a:t>Insulin factors</a:t>
              </a:r>
            </a:p>
          </p:txBody>
        </p:sp>
        <p:sp>
          <p:nvSpPr>
            <p:cNvPr id="37" name="Rectangle: Rounded Corners 38">
              <a:extLst>
                <a:ext uri="{FF2B5EF4-FFF2-40B4-BE49-F238E27FC236}">
                  <a16:creationId xmlns:a16="http://schemas.microsoft.com/office/drawing/2014/main" id="{55DC3921-D8ED-4F5A-8E2A-EEC5081CB3A4}"/>
                </a:ext>
              </a:extLst>
            </p:cNvPr>
            <p:cNvSpPr/>
            <p:nvPr/>
          </p:nvSpPr>
          <p:spPr>
            <a:xfrm>
              <a:off x="4119521" y="1128604"/>
              <a:ext cx="3960000" cy="4999144"/>
            </a:xfrm>
            <a:prstGeom prst="roundRect">
              <a:avLst>
                <a:gd name="adj" fmla="val 6218"/>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6063F355-236E-4315-922A-80D17923EBCD}"/>
                </a:ext>
              </a:extLst>
            </p:cNvPr>
            <p:cNvSpPr txBox="1"/>
            <p:nvPr/>
          </p:nvSpPr>
          <p:spPr>
            <a:xfrm>
              <a:off x="4918688" y="1821383"/>
              <a:ext cx="2707811" cy="1338828"/>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Insulin regimen:</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Premixed vs basal-bolus</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Insulin pumps</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Timing of injections</a:t>
              </a:r>
            </a:p>
          </p:txBody>
        </p:sp>
        <p:sp>
          <p:nvSpPr>
            <p:cNvPr id="42" name="TextBox 41">
              <a:extLst>
                <a:ext uri="{FF2B5EF4-FFF2-40B4-BE49-F238E27FC236}">
                  <a16:creationId xmlns:a16="http://schemas.microsoft.com/office/drawing/2014/main" id="{6063F355-236E-4315-922A-80D17923EBCD}"/>
                </a:ext>
              </a:extLst>
            </p:cNvPr>
            <p:cNvSpPr txBox="1"/>
            <p:nvPr/>
          </p:nvSpPr>
          <p:spPr>
            <a:xfrm>
              <a:off x="4916876" y="3399706"/>
              <a:ext cx="3230550" cy="933589"/>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Preparations:</a:t>
              </a:r>
            </a:p>
            <a:p>
              <a:pPr marL="269879" marR="0" lvl="0" indent="-269879"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Type of basal insulin</a:t>
              </a:r>
            </a:p>
            <a:p>
              <a:pPr marL="269879" marR="0" lvl="0" indent="-269879"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Type of bolus insulin</a:t>
              </a:r>
            </a:p>
          </p:txBody>
        </p:sp>
        <p:sp>
          <p:nvSpPr>
            <p:cNvPr id="44" name="TextBox 43">
              <a:extLst>
                <a:ext uri="{FF2B5EF4-FFF2-40B4-BE49-F238E27FC236}">
                  <a16:creationId xmlns:a16="http://schemas.microsoft.com/office/drawing/2014/main" id="{6063F355-236E-4315-922A-80D17923EBCD}"/>
                </a:ext>
              </a:extLst>
            </p:cNvPr>
            <p:cNvSpPr txBox="1"/>
            <p:nvPr/>
          </p:nvSpPr>
          <p:spPr>
            <a:xfrm>
              <a:off x="4916875" y="4888466"/>
              <a:ext cx="3142841" cy="984885"/>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Delivery:</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sz="1500" b="0" i="0" u="none" strike="noStrike" kern="1200" cap="none" spc="0" normalizeH="0" baseline="0" noProof="0" dirty="0">
                  <a:ln>
                    <a:noFill/>
                  </a:ln>
                  <a:solidFill>
                    <a:srgbClr val="000000"/>
                  </a:solidFill>
                  <a:effectLst/>
                  <a:uLnTx/>
                  <a:uFillTx/>
                  <a:latin typeface="Calibri"/>
                  <a:ea typeface="+mn-ea"/>
                  <a:cs typeface="+mn-cs"/>
                </a:rPr>
                <a:t>Lipodystrophy </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Injection site rotation</a:t>
              </a:r>
            </a:p>
          </p:txBody>
        </p:sp>
        <p:grpSp>
          <p:nvGrpSpPr>
            <p:cNvPr id="94" name="Group 93"/>
            <p:cNvGrpSpPr>
              <a:grpSpLocks noChangeAspect="1"/>
            </p:cNvGrpSpPr>
            <p:nvPr/>
          </p:nvGrpSpPr>
          <p:grpSpPr>
            <a:xfrm>
              <a:off x="4428518" y="2074583"/>
              <a:ext cx="400751" cy="576000"/>
              <a:chOff x="9664976" y="1024142"/>
              <a:chExt cx="618398" cy="888823"/>
            </a:xfrm>
          </p:grpSpPr>
          <p:pic>
            <p:nvPicPr>
              <p:cNvPr id="47" name="Graphic 22" descr="Table setting">
                <a:extLst>
                  <a:ext uri="{FF2B5EF4-FFF2-40B4-BE49-F238E27FC236}">
                    <a16:creationId xmlns:a16="http://schemas.microsoft.com/office/drawing/2014/main" id="{D2D42CC0-5F6B-4B6D-88C8-CE4319491A9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15374" y="1444965"/>
                <a:ext cx="468000" cy="468000"/>
              </a:xfrm>
              <a:prstGeom prst="rect">
                <a:avLst/>
              </a:prstGeom>
            </p:spPr>
          </p:pic>
          <p:grpSp>
            <p:nvGrpSpPr>
              <p:cNvPr id="48" name="Group 47">
                <a:extLst>
                  <a:ext uri="{FF2B5EF4-FFF2-40B4-BE49-F238E27FC236}">
                    <a16:creationId xmlns:a16="http://schemas.microsoft.com/office/drawing/2014/main" id="{38E58B53-271B-420F-A16B-BC1CFB4A71F1}"/>
                  </a:ext>
                </a:extLst>
              </p:cNvPr>
              <p:cNvGrpSpPr>
                <a:grpSpLocks noChangeAspect="1"/>
              </p:cNvGrpSpPr>
              <p:nvPr/>
            </p:nvGrpSpPr>
            <p:grpSpPr>
              <a:xfrm rot="2625882">
                <a:off x="9860182" y="1043779"/>
                <a:ext cx="81287" cy="720000"/>
                <a:chOff x="11152425" y="2474621"/>
                <a:chExt cx="744960" cy="3508094"/>
              </a:xfrm>
            </p:grpSpPr>
            <p:sp>
              <p:nvSpPr>
                <p:cNvPr id="77"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78" name="Flowchart: Alternate Process 77">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79"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cxnSp>
              <p:nvCxnSpPr>
                <p:cNvPr id="80" name="Straight Connector 79">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83"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84" name="Rectangle 83">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5" name="Straight Connector 84">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38E58B53-271B-420F-A16B-BC1CFB4A71F1}"/>
                  </a:ext>
                </a:extLst>
              </p:cNvPr>
              <p:cNvGrpSpPr>
                <a:grpSpLocks noChangeAspect="1"/>
              </p:cNvGrpSpPr>
              <p:nvPr/>
            </p:nvGrpSpPr>
            <p:grpSpPr>
              <a:xfrm rot="2625882">
                <a:off x="9664976" y="1024142"/>
                <a:ext cx="81287" cy="720000"/>
                <a:chOff x="11152425" y="2474621"/>
                <a:chExt cx="744960" cy="3508094"/>
              </a:xfrm>
            </p:grpSpPr>
            <p:sp>
              <p:nvSpPr>
                <p:cNvPr id="60"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61" name="Flowchart: Alternate Process 60">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cxnSp>
              <p:nvCxnSpPr>
                <p:cNvPr id="63" name="Straight Connector 62">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66"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8" name="Straight Connector 67">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51" name="Group 50">
              <a:extLst>
                <a:ext uri="{FF2B5EF4-FFF2-40B4-BE49-F238E27FC236}">
                  <a16:creationId xmlns:a16="http://schemas.microsoft.com/office/drawing/2014/main" id="{E9EC91E9-395B-4A74-8C64-01F813BE6AAC}"/>
                </a:ext>
              </a:extLst>
            </p:cNvPr>
            <p:cNvGrpSpPr>
              <a:grpSpLocks noChangeAspect="1"/>
            </p:cNvGrpSpPr>
            <p:nvPr/>
          </p:nvGrpSpPr>
          <p:grpSpPr>
            <a:xfrm rot="16200000">
              <a:off x="4321819" y="2575494"/>
              <a:ext cx="384001" cy="468000"/>
              <a:chOff x="8757573" y="5232037"/>
              <a:chExt cx="626588" cy="763651"/>
            </a:xfrm>
          </p:grpSpPr>
          <p:pic>
            <p:nvPicPr>
              <p:cNvPr id="52" name="Grafik 119">
                <a:extLst>
                  <a:ext uri="{FF2B5EF4-FFF2-40B4-BE49-F238E27FC236}">
                    <a16:creationId xmlns:a16="http://schemas.microsoft.com/office/drawing/2014/main" id="{F4CB4B4E-CB92-4A70-90CF-1B22D47C3BE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flipV="1">
                <a:off x="8844161" y="5455688"/>
                <a:ext cx="540000" cy="540000"/>
              </a:xfrm>
              <a:prstGeom prst="rect">
                <a:avLst/>
              </a:prstGeom>
            </p:spPr>
          </p:pic>
          <p:grpSp>
            <p:nvGrpSpPr>
              <p:cNvPr id="53" name="Group 52">
                <a:extLst>
                  <a:ext uri="{FF2B5EF4-FFF2-40B4-BE49-F238E27FC236}">
                    <a16:creationId xmlns:a16="http://schemas.microsoft.com/office/drawing/2014/main" id="{FDA66DBB-E71E-48F2-971C-42EFD6BB5F44}"/>
                  </a:ext>
                </a:extLst>
              </p:cNvPr>
              <p:cNvGrpSpPr/>
              <p:nvPr/>
            </p:nvGrpSpPr>
            <p:grpSpPr>
              <a:xfrm>
                <a:off x="9011004" y="5419550"/>
                <a:ext cx="66316" cy="92052"/>
                <a:chOff x="8048837" y="5133843"/>
                <a:chExt cx="66316" cy="92052"/>
              </a:xfrm>
            </p:grpSpPr>
            <p:sp>
              <p:nvSpPr>
                <p:cNvPr id="58" name="Rectangle: Top Corners Rounded 86">
                  <a:extLst>
                    <a:ext uri="{FF2B5EF4-FFF2-40B4-BE49-F238E27FC236}">
                      <a16:creationId xmlns:a16="http://schemas.microsoft.com/office/drawing/2014/main" id="{F033ACE0-6204-49A0-993D-C09B2EA30026}"/>
                    </a:ext>
                  </a:extLst>
                </p:cNvPr>
                <p:cNvSpPr/>
                <p:nvPr/>
              </p:nvSpPr>
              <p:spPr>
                <a:xfrm>
                  <a:off x="8057419" y="5133843"/>
                  <a:ext cx="43413" cy="20413"/>
                </a:xfrm>
                <a:prstGeom prst="round2Same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lowchart: Alternate Process 58">
                  <a:extLst>
                    <a:ext uri="{FF2B5EF4-FFF2-40B4-BE49-F238E27FC236}">
                      <a16:creationId xmlns:a16="http://schemas.microsoft.com/office/drawing/2014/main" id="{2B3808E8-F47E-49CB-9585-BE41E9AB30B1}"/>
                    </a:ext>
                  </a:extLst>
                </p:cNvPr>
                <p:cNvSpPr/>
                <p:nvPr/>
              </p:nvSpPr>
              <p:spPr>
                <a:xfrm>
                  <a:off x="8048837" y="5153895"/>
                  <a:ext cx="66316" cy="72000"/>
                </a:xfrm>
                <a:prstGeom prst="flowChartAlternateProcess">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Freeform: Shape 106">
                <a:extLst>
                  <a:ext uri="{FF2B5EF4-FFF2-40B4-BE49-F238E27FC236}">
                    <a16:creationId xmlns:a16="http://schemas.microsoft.com/office/drawing/2014/main" id="{E355A52A-78F7-406D-B792-5549473651C3}"/>
                  </a:ext>
                </a:extLst>
              </p:cNvPr>
              <p:cNvSpPr/>
              <p:nvPr/>
            </p:nvSpPr>
            <p:spPr>
              <a:xfrm rot="5400000" flipH="1">
                <a:off x="8847158" y="5216857"/>
                <a:ext cx="177767" cy="208128"/>
              </a:xfrm>
              <a:custGeom>
                <a:avLst/>
                <a:gdLst>
                  <a:gd name="connsiteX0" fmla="*/ 13648 w 177767"/>
                  <a:gd name="connsiteY0" fmla="*/ 208128 h 208128"/>
                  <a:gd name="connsiteX1" fmla="*/ 156949 w 177767"/>
                  <a:gd name="connsiteY1" fmla="*/ 126242 h 208128"/>
                  <a:gd name="connsiteX2" fmla="*/ 160361 w 177767"/>
                  <a:gd name="connsiteY2" fmla="*/ 44355 h 208128"/>
                  <a:gd name="connsiteX3" fmla="*/ 0 w 177767"/>
                  <a:gd name="connsiteY3" fmla="*/ 0 h 208128"/>
                </a:gdLst>
                <a:ahLst/>
                <a:cxnLst>
                  <a:cxn ang="0">
                    <a:pos x="connsiteX0" y="connsiteY0"/>
                  </a:cxn>
                  <a:cxn ang="0">
                    <a:pos x="connsiteX1" y="connsiteY1"/>
                  </a:cxn>
                  <a:cxn ang="0">
                    <a:pos x="connsiteX2" y="connsiteY2"/>
                  </a:cxn>
                  <a:cxn ang="0">
                    <a:pos x="connsiteX3" y="connsiteY3"/>
                  </a:cxn>
                </a:cxnLst>
                <a:rect l="l" t="t" r="r" b="b"/>
                <a:pathLst>
                  <a:path w="177767" h="208128">
                    <a:moveTo>
                      <a:pt x="13648" y="208128"/>
                    </a:moveTo>
                    <a:cubicBezTo>
                      <a:pt x="73072" y="180832"/>
                      <a:pt x="132497" y="153537"/>
                      <a:pt x="156949" y="126242"/>
                    </a:cubicBezTo>
                    <a:cubicBezTo>
                      <a:pt x="181401" y="98947"/>
                      <a:pt x="186519" y="65395"/>
                      <a:pt x="160361" y="44355"/>
                    </a:cubicBezTo>
                    <a:cubicBezTo>
                      <a:pt x="134203" y="23315"/>
                      <a:pt x="67101" y="11657"/>
                      <a:pt x="0" y="0"/>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54">
                <a:extLst>
                  <a:ext uri="{FF2B5EF4-FFF2-40B4-BE49-F238E27FC236}">
                    <a16:creationId xmlns:a16="http://schemas.microsoft.com/office/drawing/2014/main" id="{F72E4C48-0BD5-4A59-A3DD-65E70E3E8EC4}"/>
                  </a:ext>
                </a:extLst>
              </p:cNvPr>
              <p:cNvGrpSpPr/>
              <p:nvPr/>
            </p:nvGrpSpPr>
            <p:grpSpPr>
              <a:xfrm>
                <a:off x="8757573" y="5377194"/>
                <a:ext cx="144000" cy="144000"/>
                <a:chOff x="7949821" y="5083114"/>
                <a:chExt cx="216000" cy="216000"/>
              </a:xfrm>
            </p:grpSpPr>
            <p:sp>
              <p:nvSpPr>
                <p:cNvPr id="56" name="Oval 55">
                  <a:extLst>
                    <a:ext uri="{FF2B5EF4-FFF2-40B4-BE49-F238E27FC236}">
                      <a16:creationId xmlns:a16="http://schemas.microsoft.com/office/drawing/2014/main" id="{C23DC442-D1A0-4CF7-AAC1-1B8FA8A011B9}"/>
                    </a:ext>
                  </a:extLst>
                </p:cNvPr>
                <p:cNvSpPr/>
                <p:nvPr/>
              </p:nvSpPr>
              <p:spPr>
                <a:xfrm>
                  <a:off x="7949821" y="5083114"/>
                  <a:ext cx="216000" cy="2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1D70D1E3-9664-45DE-85CF-0CDC917584F1}"/>
                    </a:ext>
                  </a:extLst>
                </p:cNvPr>
                <p:cNvSpPr/>
                <p:nvPr/>
              </p:nvSpPr>
              <p:spPr>
                <a:xfrm>
                  <a:off x="7990126" y="5123913"/>
                  <a:ext cx="135000" cy="1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105" name="Graphic 8" descr="Arrow circle">
              <a:extLst>
                <a:ext uri="{FF2B5EF4-FFF2-40B4-BE49-F238E27FC236}">
                  <a16:creationId xmlns:a16="http://schemas.microsoft.com/office/drawing/2014/main" id="{E47D38B8-2393-4B5E-834A-F984F54413F5}"/>
                </a:ext>
              </a:extLst>
            </p:cNvPr>
            <p:cNvPicPr>
              <a:picLocks noChangeAspect="1"/>
            </p:cNvPicPr>
            <p:nvPr/>
          </p:nvPicPr>
          <p:blipFill>
            <a:blip r:embed="rId8" cstate="hq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67240" y="5213872"/>
              <a:ext cx="557633" cy="557633"/>
            </a:xfrm>
            <a:prstGeom prst="rect">
              <a:avLst/>
            </a:prstGeom>
          </p:spPr>
        </p:pic>
        <p:grpSp>
          <p:nvGrpSpPr>
            <p:cNvPr id="106" name="Group 105"/>
            <p:cNvGrpSpPr>
              <a:grpSpLocks noChangeAspect="1"/>
            </p:cNvGrpSpPr>
            <p:nvPr/>
          </p:nvGrpSpPr>
          <p:grpSpPr>
            <a:xfrm>
              <a:off x="4392650" y="3682408"/>
              <a:ext cx="400751" cy="576000"/>
              <a:chOff x="9664976" y="1024142"/>
              <a:chExt cx="618398" cy="888823"/>
            </a:xfrm>
          </p:grpSpPr>
          <p:pic>
            <p:nvPicPr>
              <p:cNvPr id="107" name="Graphic 22" descr="Table setting">
                <a:extLst>
                  <a:ext uri="{FF2B5EF4-FFF2-40B4-BE49-F238E27FC236}">
                    <a16:creationId xmlns:a16="http://schemas.microsoft.com/office/drawing/2014/main" id="{D2D42CC0-5F6B-4B6D-88C8-CE4319491A9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15374" y="1444965"/>
                <a:ext cx="468000" cy="468000"/>
              </a:xfrm>
              <a:prstGeom prst="rect">
                <a:avLst/>
              </a:prstGeom>
            </p:spPr>
          </p:pic>
          <p:grpSp>
            <p:nvGrpSpPr>
              <p:cNvPr id="108" name="Group 107">
                <a:extLst>
                  <a:ext uri="{FF2B5EF4-FFF2-40B4-BE49-F238E27FC236}">
                    <a16:creationId xmlns:a16="http://schemas.microsoft.com/office/drawing/2014/main" id="{38E58B53-271B-420F-A16B-BC1CFB4A71F1}"/>
                  </a:ext>
                </a:extLst>
              </p:cNvPr>
              <p:cNvGrpSpPr>
                <a:grpSpLocks noChangeAspect="1"/>
              </p:cNvGrpSpPr>
              <p:nvPr/>
            </p:nvGrpSpPr>
            <p:grpSpPr>
              <a:xfrm rot="2625882">
                <a:off x="9860182" y="1043779"/>
                <a:ext cx="81287" cy="720000"/>
                <a:chOff x="11152425" y="2474621"/>
                <a:chExt cx="744960" cy="3508094"/>
              </a:xfrm>
            </p:grpSpPr>
            <p:sp>
              <p:nvSpPr>
                <p:cNvPr id="127"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28" name="Flowchart: Alternate Process 127">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29"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cxnSp>
              <p:nvCxnSpPr>
                <p:cNvPr id="130" name="Straight Connector 129">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33"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34" name="Rectangle 133">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35" name="Straight Connector 134">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38E58B53-271B-420F-A16B-BC1CFB4A71F1}"/>
                  </a:ext>
                </a:extLst>
              </p:cNvPr>
              <p:cNvGrpSpPr>
                <a:grpSpLocks noChangeAspect="1"/>
              </p:cNvGrpSpPr>
              <p:nvPr/>
            </p:nvGrpSpPr>
            <p:grpSpPr>
              <a:xfrm rot="2625882">
                <a:off x="9664976" y="1024142"/>
                <a:ext cx="81287" cy="720000"/>
                <a:chOff x="11152425" y="2474621"/>
                <a:chExt cx="744960" cy="3508094"/>
              </a:xfrm>
            </p:grpSpPr>
            <p:sp>
              <p:nvSpPr>
                <p:cNvPr id="110"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11" name="Flowchart: Alternate Process 110">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12"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cxnSp>
              <p:nvCxnSpPr>
                <p:cNvPr id="113" name="Straight Connector 112">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6"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17" name="Rectangle 116">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18" name="Straight Connector 117">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grpSp>
      </p:grpSp>
      <p:grpSp>
        <p:nvGrpSpPr>
          <p:cNvPr id="16" name="Group 15"/>
          <p:cNvGrpSpPr/>
          <p:nvPr/>
        </p:nvGrpSpPr>
        <p:grpSpPr>
          <a:xfrm>
            <a:off x="8305462" y="1128603"/>
            <a:ext cx="3734553" cy="4999145"/>
            <a:chOff x="8305462" y="1128603"/>
            <a:chExt cx="3734553" cy="4999145"/>
          </a:xfrm>
        </p:grpSpPr>
        <p:sp>
          <p:nvSpPr>
            <p:cNvPr id="95" name="Rectangle: Rounded Corners 45">
              <a:extLst>
                <a:ext uri="{FF2B5EF4-FFF2-40B4-BE49-F238E27FC236}">
                  <a16:creationId xmlns:a16="http://schemas.microsoft.com/office/drawing/2014/main" id="{475A8B28-695F-4E82-BF5D-57FFE098DF20}"/>
                </a:ext>
              </a:extLst>
            </p:cNvPr>
            <p:cNvSpPr/>
            <p:nvPr/>
          </p:nvSpPr>
          <p:spPr>
            <a:xfrm>
              <a:off x="8305462" y="1128603"/>
              <a:ext cx="3734553" cy="648000"/>
            </a:xfrm>
            <a:prstGeom prst="roundRect">
              <a:avLst>
                <a:gd name="adj" fmla="val 3393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white"/>
                  </a:solidFill>
                  <a:effectLst/>
                  <a:uLnTx/>
                  <a:uFillTx/>
                  <a:latin typeface="Calibri"/>
                  <a:ea typeface="+mn-ea"/>
                  <a:cs typeface="+mn-cs"/>
                </a:rPr>
                <a:t>Medical factors</a:t>
              </a:r>
            </a:p>
          </p:txBody>
        </p:sp>
        <p:sp>
          <p:nvSpPr>
            <p:cNvPr id="96" name="Rectangle: Rounded Corners 38">
              <a:extLst>
                <a:ext uri="{FF2B5EF4-FFF2-40B4-BE49-F238E27FC236}">
                  <a16:creationId xmlns:a16="http://schemas.microsoft.com/office/drawing/2014/main" id="{55DC3921-D8ED-4F5A-8E2A-EEC5081CB3A4}"/>
                </a:ext>
              </a:extLst>
            </p:cNvPr>
            <p:cNvSpPr/>
            <p:nvPr/>
          </p:nvSpPr>
          <p:spPr>
            <a:xfrm>
              <a:off x="8305465" y="1128603"/>
              <a:ext cx="3734550" cy="4999145"/>
            </a:xfrm>
            <a:prstGeom prst="roundRect">
              <a:avLst>
                <a:gd name="adj" fmla="val 6218"/>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97" name="TextBox 96">
              <a:extLst>
                <a:ext uri="{FF2B5EF4-FFF2-40B4-BE49-F238E27FC236}">
                  <a16:creationId xmlns:a16="http://schemas.microsoft.com/office/drawing/2014/main" id="{6063F355-236E-4315-922A-80D17923EBCD}"/>
                </a:ext>
              </a:extLst>
            </p:cNvPr>
            <p:cNvSpPr txBox="1"/>
            <p:nvPr/>
          </p:nvSpPr>
          <p:spPr>
            <a:xfrm>
              <a:off x="8929974" y="1821383"/>
              <a:ext cx="2926026" cy="984885"/>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Gastrointestinal:</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Gastroparesis</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Malabsorption, dehydration</a:t>
              </a:r>
              <a:endParaRPr kumimoji="0" lang="en-CA"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1" name="TextBox 100">
              <a:extLst>
                <a:ext uri="{FF2B5EF4-FFF2-40B4-BE49-F238E27FC236}">
                  <a16:creationId xmlns:a16="http://schemas.microsoft.com/office/drawing/2014/main" id="{6063F355-236E-4315-922A-80D17923EBCD}"/>
                </a:ext>
              </a:extLst>
            </p:cNvPr>
            <p:cNvSpPr txBox="1"/>
            <p:nvPr/>
          </p:nvSpPr>
          <p:spPr>
            <a:xfrm>
              <a:off x="8928162" y="3399706"/>
              <a:ext cx="2840958" cy="1164421"/>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Neuroendocrine:</a:t>
              </a:r>
            </a:p>
            <a:p>
              <a:pPr marL="269879" marR="0" lvl="0" indent="-269879"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Hypoglycemia unawareness </a:t>
              </a:r>
            </a:p>
            <a:p>
              <a:pPr marL="269879" marR="0" lvl="0" indent="-269879"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Counter-regulatory hormone dysfunction</a:t>
              </a:r>
              <a:endParaRPr kumimoji="0" lang="en-CA"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3" name="TextBox 102">
              <a:extLst>
                <a:ext uri="{FF2B5EF4-FFF2-40B4-BE49-F238E27FC236}">
                  <a16:creationId xmlns:a16="http://schemas.microsoft.com/office/drawing/2014/main" id="{6063F355-236E-4315-922A-80D17923EBCD}"/>
                </a:ext>
              </a:extLst>
            </p:cNvPr>
            <p:cNvSpPr txBox="1"/>
            <p:nvPr/>
          </p:nvSpPr>
          <p:spPr>
            <a:xfrm>
              <a:off x="8928162" y="4888466"/>
              <a:ext cx="2933176" cy="984885"/>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Drug metabolism/excretion:</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Renal impairment</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sz="1500" b="0" i="0" u="none" strike="noStrike" kern="1200" cap="none" spc="0" normalizeH="0" baseline="0" noProof="0" dirty="0">
                  <a:ln>
                    <a:noFill/>
                  </a:ln>
                  <a:solidFill>
                    <a:srgbClr val="000000"/>
                  </a:solidFill>
                  <a:effectLst/>
                  <a:uLnTx/>
                  <a:uFillTx/>
                  <a:latin typeface="Calibri"/>
                  <a:ea typeface="+mn-ea"/>
                  <a:cs typeface="+mn-cs"/>
                </a:rPr>
                <a:t>Hepatic impairment</a:t>
              </a:r>
            </a:p>
          </p:txBody>
        </p:sp>
        <p:pic>
          <p:nvPicPr>
            <p:cNvPr id="144" name="Graphic 34" descr="Stomach">
              <a:extLst>
                <a:ext uri="{FF2B5EF4-FFF2-40B4-BE49-F238E27FC236}">
                  <a16:creationId xmlns:a16="http://schemas.microsoft.com/office/drawing/2014/main" id="{497559D1-451F-4A04-9E23-E7A998D917EB}"/>
                </a:ext>
              </a:extLst>
            </p:cNvPr>
            <p:cNvPicPr>
              <a:picLocks noChangeAspect="1"/>
            </p:cNvPicPr>
            <p:nvPr/>
          </p:nvPicPr>
          <p:blipFill>
            <a:blip r:embed="rId10" cstate="hq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52443" y="2227501"/>
              <a:ext cx="445949" cy="445949"/>
            </a:xfrm>
            <a:prstGeom prst="rect">
              <a:avLst/>
            </a:prstGeom>
          </p:spPr>
        </p:pic>
        <p:pic>
          <p:nvPicPr>
            <p:cNvPr id="145" name="Graphic 32" descr="Kidneys">
              <a:extLst>
                <a:ext uri="{FF2B5EF4-FFF2-40B4-BE49-F238E27FC236}">
                  <a16:creationId xmlns:a16="http://schemas.microsoft.com/office/drawing/2014/main" id="{E141DF7C-F412-41BC-9477-733D375AF9D7}"/>
                </a:ext>
              </a:extLst>
            </p:cNvPr>
            <p:cNvPicPr>
              <a:picLocks noChangeAspect="1"/>
            </p:cNvPicPr>
            <p:nvPr/>
          </p:nvPicPr>
          <p:blipFill>
            <a:blip r:embed="rId12" cstate="hq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33183" y="5250454"/>
              <a:ext cx="484468" cy="484468"/>
            </a:xfrm>
            <a:prstGeom prst="rect">
              <a:avLst/>
            </a:prstGeom>
          </p:spPr>
        </p:pic>
        <p:pic>
          <p:nvPicPr>
            <p:cNvPr id="146" name="Picture 145"/>
            <p:cNvPicPr>
              <a:picLocks noChangeAspect="1"/>
            </p:cNvPicPr>
            <p:nvPr/>
          </p:nvPicPr>
          <p:blipFill>
            <a:blip r:embed="rId14"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495417" y="3790408"/>
              <a:ext cx="360000" cy="360000"/>
            </a:xfrm>
            <a:prstGeom prst="rect">
              <a:avLst/>
            </a:prstGeom>
          </p:spPr>
        </p:pic>
      </p:grpSp>
      <p:grpSp>
        <p:nvGrpSpPr>
          <p:cNvPr id="5" name="Group 4"/>
          <p:cNvGrpSpPr/>
          <p:nvPr/>
        </p:nvGrpSpPr>
        <p:grpSpPr>
          <a:xfrm>
            <a:off x="164794" y="1128603"/>
            <a:ext cx="3734553" cy="4999145"/>
            <a:chOff x="164794" y="1128603"/>
            <a:chExt cx="3734553" cy="4999145"/>
          </a:xfrm>
        </p:grpSpPr>
        <p:grpSp>
          <p:nvGrpSpPr>
            <p:cNvPr id="14" name="Group 13"/>
            <p:cNvGrpSpPr/>
            <p:nvPr/>
          </p:nvGrpSpPr>
          <p:grpSpPr>
            <a:xfrm>
              <a:off x="164794" y="1128603"/>
              <a:ext cx="3734553" cy="4999145"/>
              <a:chOff x="164794" y="1128603"/>
              <a:chExt cx="3734553" cy="4999145"/>
            </a:xfrm>
          </p:grpSpPr>
          <p:sp>
            <p:nvSpPr>
              <p:cNvPr id="6" name="Rectangle: Rounded Corners 45">
                <a:extLst>
                  <a:ext uri="{FF2B5EF4-FFF2-40B4-BE49-F238E27FC236}">
                    <a16:creationId xmlns:a16="http://schemas.microsoft.com/office/drawing/2014/main" id="{475A8B28-695F-4E82-BF5D-57FFE098DF20}"/>
                  </a:ext>
                </a:extLst>
              </p:cNvPr>
              <p:cNvSpPr/>
              <p:nvPr/>
            </p:nvSpPr>
            <p:spPr>
              <a:xfrm>
                <a:off x="164794" y="1128603"/>
                <a:ext cx="3734553" cy="648000"/>
              </a:xfrm>
              <a:prstGeom prst="roundRect">
                <a:avLst>
                  <a:gd name="adj" fmla="val 379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white"/>
                    </a:solidFill>
                    <a:effectLst/>
                    <a:uLnTx/>
                    <a:uFillTx/>
                    <a:latin typeface="Calibri"/>
                    <a:ea typeface="+mn-ea"/>
                    <a:cs typeface="+mn-cs"/>
                  </a:rPr>
                  <a:t>Lifestyle factors</a:t>
                </a:r>
              </a:p>
            </p:txBody>
          </p:sp>
          <p:sp>
            <p:nvSpPr>
              <p:cNvPr id="7" name="Rectangle: Rounded Corners 38">
                <a:extLst>
                  <a:ext uri="{FF2B5EF4-FFF2-40B4-BE49-F238E27FC236}">
                    <a16:creationId xmlns:a16="http://schemas.microsoft.com/office/drawing/2014/main" id="{55DC3921-D8ED-4F5A-8E2A-EEC5081CB3A4}"/>
                  </a:ext>
                </a:extLst>
              </p:cNvPr>
              <p:cNvSpPr/>
              <p:nvPr/>
            </p:nvSpPr>
            <p:spPr>
              <a:xfrm>
                <a:off x="164797" y="1128604"/>
                <a:ext cx="3734550" cy="4999144"/>
              </a:xfrm>
              <a:prstGeom prst="roundRect">
                <a:avLst>
                  <a:gd name="adj" fmla="val 6218"/>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6063F355-236E-4315-922A-80D17923EBCD}"/>
                  </a:ext>
                </a:extLst>
              </p:cNvPr>
              <p:cNvSpPr txBox="1"/>
              <p:nvPr/>
            </p:nvSpPr>
            <p:spPr>
              <a:xfrm>
                <a:off x="933143" y="1821383"/>
                <a:ext cx="2090534" cy="984885"/>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Diet:</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Pattern</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Composition, quality</a:t>
                </a:r>
              </a:p>
            </p:txBody>
          </p:sp>
          <p:pic>
            <p:nvPicPr>
              <p:cNvPr id="27" name="Picture 26"/>
              <p:cNvPicPr>
                <a:picLocks noChangeAspect="1"/>
              </p:cNvPicPr>
              <p:nvPr/>
            </p:nvPicPr>
            <p:blipFill>
              <a:blip r:embed="rId15">
                <a:duotone>
                  <a:prstClr val="black"/>
                  <a:schemeClr val="accent3">
                    <a:tint val="45000"/>
                    <a:satMod val="400000"/>
                  </a:schemeClr>
                </a:duotone>
                <a:extLst>
                  <a:ext uri="{BEBA8EAE-BF5A-486C-A8C5-ECC9F3942E4B}">
                    <a14:imgProps xmlns:a14="http://schemas.microsoft.com/office/drawing/2010/main">
                      <a14:imgLayer r:embed="rId16">
                        <a14:imgEffect>
                          <a14:artisticPhotocopy/>
                        </a14:imgEffect>
                        <a14:imgEffect>
                          <a14:brightnessContrast bright="-7000"/>
                        </a14:imgEffect>
                      </a14:imgLayer>
                    </a14:imgProps>
                  </a:ext>
                </a:extLst>
              </a:blip>
              <a:stretch>
                <a:fillRect/>
              </a:stretch>
            </p:blipFill>
            <p:spPr>
              <a:xfrm>
                <a:off x="351470" y="3718408"/>
                <a:ext cx="504000" cy="504000"/>
              </a:xfrm>
              <a:prstGeom prst="rect">
                <a:avLst/>
              </a:prstGeom>
            </p:spPr>
          </p:pic>
          <p:sp>
            <p:nvSpPr>
              <p:cNvPr id="32" name="TextBox 31">
                <a:extLst>
                  <a:ext uri="{FF2B5EF4-FFF2-40B4-BE49-F238E27FC236}">
                    <a16:creationId xmlns:a16="http://schemas.microsoft.com/office/drawing/2014/main" id="{6063F355-236E-4315-922A-80D17923EBCD}"/>
                  </a:ext>
                </a:extLst>
              </p:cNvPr>
              <p:cNvSpPr txBox="1"/>
              <p:nvPr/>
            </p:nvSpPr>
            <p:spPr>
              <a:xfrm>
                <a:off x="931330" y="3060664"/>
                <a:ext cx="2090534" cy="1600438"/>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Physical activity:</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000000"/>
                    </a:solidFill>
                    <a:effectLst/>
                    <a:uLnTx/>
                    <a:uFillTx/>
                    <a:latin typeface="Calibri"/>
                    <a:ea typeface="+mn-ea"/>
                    <a:cs typeface="+mn-cs"/>
                  </a:rPr>
                  <a:t>F</a:t>
                </a:r>
                <a:r>
                  <a:rPr kumimoji="0" lang="en-US" sz="1500" b="0" i="0" u="none" strike="noStrike" kern="1200" cap="none" spc="0" normalizeH="0" baseline="0" noProof="0" dirty="0">
                    <a:ln>
                      <a:noFill/>
                    </a:ln>
                    <a:solidFill>
                      <a:srgbClr val="000000"/>
                    </a:solidFill>
                    <a:effectLst/>
                    <a:uLnTx/>
                    <a:uFillTx/>
                    <a:latin typeface="Calibri"/>
                    <a:ea typeface="+mn-ea"/>
                    <a:cs typeface="+mn-cs"/>
                  </a:rPr>
                  <a:t>requency </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000000"/>
                    </a:solidFill>
                    <a:effectLst/>
                    <a:uLnTx/>
                    <a:uFillTx/>
                    <a:latin typeface="Calibri"/>
                    <a:ea typeface="+mn-ea"/>
                    <a:cs typeface="+mn-cs"/>
                  </a:rPr>
                  <a:t>I</a:t>
                </a:r>
                <a:r>
                  <a:rPr kumimoji="0" lang="en-US" sz="1500" b="0" i="0" u="none" strike="noStrike" kern="1200" cap="none" spc="0" normalizeH="0" baseline="0" noProof="0" dirty="0">
                    <a:ln>
                      <a:noFill/>
                    </a:ln>
                    <a:solidFill>
                      <a:srgbClr val="000000"/>
                    </a:solidFill>
                    <a:effectLst/>
                    <a:uLnTx/>
                    <a:uFillTx/>
                    <a:latin typeface="Calibri"/>
                    <a:ea typeface="+mn-ea"/>
                    <a:cs typeface="+mn-cs"/>
                  </a:rPr>
                  <a:t>ntensity</a:t>
                </a:r>
                <a:endParaRPr kumimoji="0" lang="en-US" sz="1500" b="1" i="0" u="none" strike="noStrike" kern="1200" cap="none" spc="0" normalizeH="0" baseline="0" noProof="0" dirty="0">
                  <a:ln>
                    <a:noFill/>
                  </a:ln>
                  <a:solidFill>
                    <a:srgbClr val="000000"/>
                  </a:solidFill>
                  <a:effectLst/>
                  <a:uLnTx/>
                  <a:uFillTx/>
                  <a:latin typeface="Calibri"/>
                  <a:ea typeface="+mn-ea"/>
                  <a:cs typeface="+mn-cs"/>
                </a:endParaRP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000000"/>
                    </a:solidFill>
                    <a:effectLst/>
                    <a:uLnTx/>
                    <a:uFillTx/>
                    <a:latin typeface="Calibri"/>
                    <a:ea typeface="+mn-ea"/>
                    <a:cs typeface="+mn-cs"/>
                  </a:rPr>
                  <a:t>T</a:t>
                </a:r>
                <a:r>
                  <a:rPr kumimoji="0" lang="en-US" sz="1500" b="0" i="0" u="none" strike="noStrike" kern="1200" cap="none" spc="0" normalizeH="0" baseline="0" noProof="0" dirty="0">
                    <a:ln>
                      <a:noFill/>
                    </a:ln>
                    <a:solidFill>
                      <a:srgbClr val="000000"/>
                    </a:solidFill>
                    <a:effectLst/>
                    <a:uLnTx/>
                    <a:uFillTx/>
                    <a:latin typeface="Calibri"/>
                    <a:ea typeface="+mn-ea"/>
                    <a:cs typeface="+mn-cs"/>
                  </a:rPr>
                  <a:t>ime</a:t>
                </a:r>
                <a:endParaRPr kumimoji="0" lang="en-US" sz="1500" b="1" i="0" u="none" strike="noStrike" kern="1200" cap="none" spc="0" normalizeH="0" baseline="0" noProof="0" dirty="0">
                  <a:ln>
                    <a:noFill/>
                  </a:ln>
                  <a:solidFill>
                    <a:srgbClr val="000000"/>
                  </a:solidFill>
                  <a:effectLst/>
                  <a:uLnTx/>
                  <a:uFillTx/>
                  <a:latin typeface="Calibri"/>
                  <a:ea typeface="+mn-ea"/>
                  <a:cs typeface="+mn-cs"/>
                </a:endParaRP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000000"/>
                    </a:solidFill>
                    <a:effectLst/>
                    <a:uLnTx/>
                    <a:uFillTx/>
                    <a:latin typeface="Calibri"/>
                    <a:ea typeface="+mn-ea"/>
                    <a:cs typeface="+mn-cs"/>
                  </a:rPr>
                  <a:t>T</a:t>
                </a:r>
                <a:r>
                  <a:rPr kumimoji="0" lang="en-US" sz="1500" b="0" i="0" u="none" strike="noStrike" kern="1200" cap="none" spc="0" normalizeH="0" baseline="0" noProof="0" dirty="0">
                    <a:ln>
                      <a:noFill/>
                    </a:ln>
                    <a:solidFill>
                      <a:srgbClr val="000000"/>
                    </a:solidFill>
                    <a:effectLst/>
                    <a:uLnTx/>
                    <a:uFillTx/>
                    <a:latin typeface="Calibri"/>
                    <a:ea typeface="+mn-ea"/>
                    <a:cs typeface="+mn-cs"/>
                  </a:rPr>
                  <a:t>ype</a:t>
                </a:r>
                <a:endParaRPr kumimoji="0" lang="en-CA" sz="1500" b="1" i="0" u="none" strike="noStrike" kern="1200" cap="none" spc="0" normalizeH="0" baseline="0" noProof="0" dirty="0">
                  <a:ln>
                    <a:noFill/>
                  </a:ln>
                  <a:solidFill>
                    <a:srgbClr val="000000"/>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6063F355-236E-4315-922A-80D17923EBCD}"/>
                  </a:ext>
                </a:extLst>
              </p:cNvPr>
              <p:cNvSpPr txBox="1"/>
              <p:nvPr/>
            </p:nvSpPr>
            <p:spPr>
              <a:xfrm>
                <a:off x="931330" y="4888466"/>
                <a:ext cx="2933176" cy="984885"/>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Stress management:</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Sleep cycle </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Psychological stress</a:t>
                </a:r>
              </a:p>
            </p:txBody>
          </p:sp>
          <p:pic>
            <p:nvPicPr>
              <p:cNvPr id="35" name="Graphic 102" descr="Head with gears">
                <a:extLst>
                  <a:ext uri="{FF2B5EF4-FFF2-40B4-BE49-F238E27FC236}">
                    <a16:creationId xmlns:a16="http://schemas.microsoft.com/office/drawing/2014/main" id="{2205F441-11A5-4CE6-8C87-2E1A5E0F8191}"/>
                  </a:ext>
                </a:extLst>
              </p:cNvPr>
              <p:cNvPicPr>
                <a:picLocks noChangeAspect="1"/>
              </p:cNvPicPr>
              <p:nvPr/>
            </p:nvPicPr>
            <p:blipFill>
              <a:blip r:embed="rId17" cstate="hq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84089" y="5273307"/>
                <a:ext cx="438763" cy="438763"/>
              </a:xfrm>
              <a:prstGeom prst="rect">
                <a:avLst/>
              </a:prstGeom>
            </p:spPr>
          </p:pic>
        </p:grpSp>
        <p:pic>
          <p:nvPicPr>
            <p:cNvPr id="150" name="Graphic 32" descr="Apple">
              <a:extLst>
                <a:ext uri="{FF2B5EF4-FFF2-40B4-BE49-F238E27FC236}">
                  <a16:creationId xmlns:a16="http://schemas.microsoft.com/office/drawing/2014/main" id="{06B47D6A-94C7-443E-8D31-FF0AA02E8D52}"/>
                </a:ext>
              </a:extLst>
            </p:cNvPr>
            <p:cNvPicPr>
              <a:picLocks noChangeAspect="1"/>
            </p:cNvPicPr>
            <p:nvPr/>
          </p:nvPicPr>
          <p:blipFill>
            <a:blip r:embed="rId19" cstate="hq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88632" y="2237200"/>
              <a:ext cx="446400" cy="446400"/>
            </a:xfrm>
            <a:prstGeom prst="rect">
              <a:avLst/>
            </a:prstGeom>
          </p:spPr>
        </p:pic>
      </p:grpSp>
    </p:spTree>
    <p:extLst>
      <p:ext uri="{BB962C8B-B14F-4D97-AF65-F5344CB8AC3E}">
        <p14:creationId xmlns:p14="http://schemas.microsoft.com/office/powerpoint/2010/main" val="4921818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CE4A6-976A-7243-9C07-FA770426B686}"/>
              </a:ext>
            </a:extLst>
          </p:cNvPr>
          <p:cNvSpPr>
            <a:spLocks noGrp="1"/>
          </p:cNvSpPr>
          <p:nvPr>
            <p:ph type="title"/>
          </p:nvPr>
        </p:nvSpPr>
        <p:spPr/>
        <p:txBody>
          <a:bodyPr/>
          <a:lstStyle/>
          <a:p>
            <a:r>
              <a:rPr lang="en-US" dirty="0"/>
              <a:t>Glucose Variability – Self management</a:t>
            </a:r>
          </a:p>
        </p:txBody>
      </p:sp>
      <p:sp>
        <p:nvSpPr>
          <p:cNvPr id="5" name="Content Placeholder 4">
            <a:extLst>
              <a:ext uri="{FF2B5EF4-FFF2-40B4-BE49-F238E27FC236}">
                <a16:creationId xmlns:a16="http://schemas.microsoft.com/office/drawing/2014/main" id="{B0EEDC00-5B88-6448-85C9-B91C1060C2B7}"/>
              </a:ext>
            </a:extLst>
          </p:cNvPr>
          <p:cNvSpPr>
            <a:spLocks noGrp="1"/>
          </p:cNvSpPr>
          <p:nvPr>
            <p:ph idx="1"/>
          </p:nvPr>
        </p:nvSpPr>
        <p:spPr/>
        <p:txBody>
          <a:bodyPr>
            <a:normAutofit fontScale="92500" lnSpcReduction="20000"/>
          </a:bodyPr>
          <a:lstStyle/>
          <a:p>
            <a:r>
              <a:rPr lang="en-US" dirty="0"/>
              <a:t>What are they –</a:t>
            </a:r>
          </a:p>
          <a:p>
            <a:r>
              <a:rPr lang="en-US" dirty="0"/>
              <a:t>		Doing? – glucose testing</a:t>
            </a:r>
          </a:p>
          <a:p>
            <a:r>
              <a:rPr lang="en-US" dirty="0"/>
              <a:t>			- activity - FITT</a:t>
            </a:r>
          </a:p>
          <a:p>
            <a:r>
              <a:rPr lang="en-US" dirty="0"/>
              <a:t>			- injection sites</a:t>
            </a:r>
          </a:p>
          <a:p>
            <a:endParaRPr lang="en-US" dirty="0"/>
          </a:p>
          <a:p>
            <a:r>
              <a:rPr lang="en-US" dirty="0"/>
              <a:t>		Taking? – adherence to meds/insulin</a:t>
            </a:r>
          </a:p>
          <a:p>
            <a:r>
              <a:rPr lang="en-US" dirty="0"/>
              <a:t>			- varying dose of insulin</a:t>
            </a:r>
          </a:p>
          <a:p>
            <a:r>
              <a:rPr lang="en-US" dirty="0"/>
              <a:t>			- treatment of highs/lows</a:t>
            </a:r>
          </a:p>
          <a:p>
            <a:r>
              <a:rPr lang="en-US" dirty="0"/>
              <a:t>			- prospective vs retrospective diabetes management</a:t>
            </a:r>
          </a:p>
          <a:p>
            <a:r>
              <a:rPr lang="en-US" dirty="0"/>
              <a:t>		</a:t>
            </a:r>
          </a:p>
          <a:p>
            <a:r>
              <a:rPr lang="en-US" dirty="0"/>
              <a:t>		Eating? – CHO counting/ varying size of meals</a:t>
            </a:r>
          </a:p>
          <a:p>
            <a:r>
              <a:rPr lang="en-US" dirty="0"/>
              <a:t>			- snacking</a:t>
            </a:r>
          </a:p>
          <a:p>
            <a:endParaRPr lang="en-US" dirty="0"/>
          </a:p>
          <a:p>
            <a:r>
              <a:rPr lang="en-US" dirty="0"/>
              <a:t>		Diabetes Burnout/Distress?</a:t>
            </a:r>
          </a:p>
          <a:p>
            <a:endParaRPr lang="en-US" dirty="0"/>
          </a:p>
        </p:txBody>
      </p:sp>
      <p:sp>
        <p:nvSpPr>
          <p:cNvPr id="3" name="Footer Placeholder 2">
            <a:extLst>
              <a:ext uri="{FF2B5EF4-FFF2-40B4-BE49-F238E27FC236}">
                <a16:creationId xmlns:a16="http://schemas.microsoft.com/office/drawing/2014/main" id="{BCBF31B2-EF1C-7642-85C4-4E36DF6DB23E}"/>
              </a:ext>
            </a:extLst>
          </p:cNvPr>
          <p:cNvSpPr>
            <a:spLocks noGrp="1"/>
          </p:cNvSpPr>
          <p:nvPr>
            <p:ph type="ftr" sz="quarter" idx="1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endParaRPr>
          </a:p>
        </p:txBody>
      </p:sp>
      <p:sp>
        <p:nvSpPr>
          <p:cNvPr id="4" name="Slide Number Placeholder 3">
            <a:extLst>
              <a:ext uri="{FF2B5EF4-FFF2-40B4-BE49-F238E27FC236}">
                <a16:creationId xmlns:a16="http://schemas.microsoft.com/office/drawing/2014/main" id="{A2B47E72-F66B-F44D-BC9D-D1539A6909C6}"/>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58</a:t>
            </a:fld>
            <a:endParaRPr kumimoji="0" lang="en-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Tree>
    <p:extLst>
      <p:ext uri="{BB962C8B-B14F-4D97-AF65-F5344CB8AC3E}">
        <p14:creationId xmlns:p14="http://schemas.microsoft.com/office/powerpoint/2010/main" val="1097234889"/>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6BCA9D45-2B1C-7B2B-DFCC-EA416645937E}"/>
              </a:ext>
            </a:extLst>
          </p:cNvPr>
          <p:cNvSpPr>
            <a:spLocks noGrp="1"/>
          </p:cNvSpPr>
          <p:nvPr>
            <p:ph type="ctrTitle"/>
          </p:nvPr>
        </p:nvSpPr>
        <p:spPr/>
        <p:txBody>
          <a:bodyPr/>
          <a:lstStyle/>
          <a:p>
            <a:r>
              <a:rPr lang="en-CA" dirty="0"/>
              <a:t>How do you decide how much insulin to take?</a:t>
            </a:r>
          </a:p>
        </p:txBody>
      </p:sp>
      <p:sp>
        <p:nvSpPr>
          <p:cNvPr id="7" name="Subtitle 6">
            <a:extLst>
              <a:ext uri="{FF2B5EF4-FFF2-40B4-BE49-F238E27FC236}">
                <a16:creationId xmlns:a16="http://schemas.microsoft.com/office/drawing/2014/main" id="{A9D44AC2-B601-7972-3F03-3A0715407847}"/>
              </a:ext>
            </a:extLst>
          </p:cNvPr>
          <p:cNvSpPr>
            <a:spLocks noGrp="1"/>
          </p:cNvSpPr>
          <p:nvPr>
            <p:ph type="subTitle" idx="1"/>
          </p:nvPr>
        </p:nvSpPr>
        <p:spPr/>
        <p:txBody>
          <a:bodyPr/>
          <a:lstStyle/>
          <a:p>
            <a:endParaRPr lang="en-CA" dirty="0"/>
          </a:p>
        </p:txBody>
      </p:sp>
      <p:sp>
        <p:nvSpPr>
          <p:cNvPr id="4" name="Footer Placeholder 3">
            <a:extLst>
              <a:ext uri="{FF2B5EF4-FFF2-40B4-BE49-F238E27FC236}">
                <a16:creationId xmlns:a16="http://schemas.microsoft.com/office/drawing/2014/main" id="{FCAC7BC2-3C4F-58C0-9DC3-CA351CF77E4A}"/>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B712F496-E66F-446F-253A-75378F6B493F}"/>
              </a:ext>
            </a:extLst>
          </p:cNvPr>
          <p:cNvSpPr>
            <a:spLocks noGrp="1"/>
          </p:cNvSpPr>
          <p:nvPr>
            <p:ph type="sldNum" sz="quarter" idx="12"/>
          </p:nvPr>
        </p:nvSpPr>
        <p:spPr/>
        <p:txBody>
          <a:bodyPr/>
          <a:lstStyle/>
          <a:p>
            <a:fld id="{C1A70B36-B1CC-4D4A-80B9-E27A448F84DA}" type="slidenum">
              <a:rPr lang="en-CA" smtClean="0"/>
              <a:pPr/>
              <a:t>59</a:t>
            </a:fld>
            <a:endParaRPr lang="en-CA"/>
          </a:p>
        </p:txBody>
      </p:sp>
    </p:spTree>
    <p:extLst>
      <p:ext uri="{BB962C8B-B14F-4D97-AF65-F5344CB8AC3E}">
        <p14:creationId xmlns:p14="http://schemas.microsoft.com/office/powerpoint/2010/main" val="187735730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Bias vs Credibility</a:t>
            </a:r>
          </a:p>
        </p:txBody>
      </p:sp>
      <p:sp>
        <p:nvSpPr>
          <p:cNvPr id="3" name="Content Placeholder 2"/>
          <p:cNvSpPr>
            <a:spLocks noGrp="1"/>
          </p:cNvSpPr>
          <p:nvPr>
            <p:ph idx="1"/>
          </p:nvPr>
        </p:nvSpPr>
        <p:spPr/>
        <p:txBody>
          <a:bodyPr>
            <a:normAutofit/>
          </a:bodyPr>
          <a:lstStyle/>
          <a:p>
            <a:r>
              <a:rPr lang="en-US" sz="2400" dirty="0"/>
              <a:t>Clinical Practice x 25 years</a:t>
            </a:r>
          </a:p>
          <a:p>
            <a:r>
              <a:rPr lang="en-US" sz="2400" dirty="0"/>
              <a:t>Medical Director OSMH DEC 1999 – present</a:t>
            </a:r>
          </a:p>
          <a:p>
            <a:pPr lvl="1"/>
            <a:r>
              <a:rPr lang="en-US" sz="2100" dirty="0"/>
              <a:t>Actively follow &gt;3,500 pts with Diabetes</a:t>
            </a:r>
          </a:p>
          <a:p>
            <a:r>
              <a:rPr lang="en-US" sz="2400" dirty="0"/>
              <a:t>CDA Guidelines Committee – 2013</a:t>
            </a:r>
          </a:p>
          <a:p>
            <a:r>
              <a:rPr lang="en-US" sz="2400" dirty="0"/>
              <a:t>Active Pts on SGLT-2 Inhibitors &gt; 2000</a:t>
            </a:r>
          </a:p>
          <a:p>
            <a:r>
              <a:rPr lang="en-US" sz="2400" dirty="0"/>
              <a:t>Medical Director Heart Function Program - CFHT</a:t>
            </a:r>
          </a:p>
        </p:txBody>
      </p:sp>
    </p:spTree>
    <p:extLst>
      <p:ext uri="{BB962C8B-B14F-4D97-AF65-F5344CB8AC3E}">
        <p14:creationId xmlns:p14="http://schemas.microsoft.com/office/powerpoint/2010/main" val="210044580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Use of rtCGM in T2D: MOBILE Study</a:t>
            </a:r>
            <a:endParaRPr lang="en-US"/>
          </a:p>
        </p:txBody>
      </p:sp>
      <p:sp>
        <p:nvSpPr>
          <p:cNvPr id="3" name="Footer Placeholder 2"/>
          <p:cNvSpPr>
            <a:spLocks noGrp="1"/>
          </p:cNvSpPr>
          <p:nvPr>
            <p:ph type="ftr" sz="quarter" idx="11"/>
          </p:nvPr>
        </p:nvSpPr>
        <p:spPr>
          <a:xfrm>
            <a:off x="37070" y="6356350"/>
            <a:ext cx="11922865" cy="360000"/>
          </a:xfrm>
        </p:spPr>
        <p:txBody>
          <a:bodyPr/>
          <a:lstStyle/>
          <a:p>
            <a:pPr defTabSz="609570"/>
            <a:r>
              <a:rPr lang="en-GB" altLang="en-US">
                <a:ea typeface="MS PGothic" panose="020B0600070205080204" pitchFamily="34" charset="-128"/>
              </a:rPr>
              <a:t>CBG: capillary blood glucose; CI: confidence interval; </a:t>
            </a:r>
            <a:r>
              <a:rPr lang="en-US" altLang="en-US">
                <a:ea typeface="MS PGothic" panose="020B0600070205080204" pitchFamily="34" charset="-128"/>
              </a:rPr>
              <a:t>GLP-1 RA: glucagon-like peptide 1 receptor agonist; </a:t>
            </a:r>
            <a:r>
              <a:rPr lang="en-GB" altLang="en-US">
                <a:ea typeface="MS PGothic" panose="020B0600070205080204" pitchFamily="34" charset="-128"/>
              </a:rPr>
              <a:t>RCT: randomized controlled trial; </a:t>
            </a:r>
            <a:r>
              <a:rPr lang="en-CA" altLang="en-US">
                <a:ea typeface="MS PGothic" panose="020B0600070205080204" pitchFamily="34" charset="-128"/>
              </a:rPr>
              <a:t>rtCGM real-time continuous glucose monitoring; </a:t>
            </a:r>
            <a:r>
              <a:rPr lang="en-GB" altLang="en-US">
                <a:ea typeface="MS PGothic" panose="020B0600070205080204" pitchFamily="34" charset="-128"/>
              </a:rPr>
              <a:t>T2D: type 2 diabetes.</a:t>
            </a:r>
          </a:p>
          <a:p>
            <a:r>
              <a:rPr lang="en-GB" altLang="en-US">
                <a:ea typeface="MS PGothic" panose="020B0600070205080204" pitchFamily="34" charset="-128"/>
              </a:rPr>
              <a:t>*Instructed to </a:t>
            </a:r>
            <a:r>
              <a:rPr lang="en-US" altLang="en-US">
                <a:ea typeface="MS PGothic" panose="020B0600070205080204" pitchFamily="34" charset="-128"/>
              </a:rPr>
              <a:t>perform home </a:t>
            </a:r>
            <a:r>
              <a:rPr lang="en-US"/>
              <a:t>blood glucose monitoring as needed</a:t>
            </a:r>
            <a:r>
              <a:rPr lang="en-CA" altLang="en-US">
                <a:ea typeface="MS PGothic" panose="020B0600070205080204" pitchFamily="34" charset="-128"/>
              </a:rPr>
              <a:t>; </a:t>
            </a:r>
            <a:r>
              <a:rPr lang="en-GB" altLang="en-US">
                <a:ea typeface="MS PGothic" panose="020B0600070205080204" pitchFamily="34" charset="-128"/>
              </a:rPr>
              <a:t>†Instructed to </a:t>
            </a:r>
            <a:r>
              <a:rPr lang="en-CA" altLang="en-US">
                <a:ea typeface="MS PGothic" panose="020B0600070205080204" pitchFamily="34" charset="-128"/>
              </a:rPr>
              <a:t>perform home blood glucose monitoring to test fasting and postprandial glucose 1 to 3 times daily</a:t>
            </a:r>
            <a:r>
              <a:rPr lang="en-GB" altLang="en-US">
                <a:ea typeface="MS PGothic" panose="020B0600070205080204" pitchFamily="34" charset="-128"/>
              </a:rPr>
              <a:t>.</a:t>
            </a:r>
          </a:p>
          <a:p>
            <a:r>
              <a:rPr lang="da-DK"/>
              <a:t>Martens T et al. ﻿</a:t>
            </a:r>
            <a:r>
              <a:rPr lang="da-DK" i="1"/>
              <a:t>JAMA</a:t>
            </a:r>
            <a:r>
              <a:rPr lang="da-DK"/>
              <a:t>. </a:t>
            </a:r>
            <a:r>
              <a:rPr lang="fr-FR"/>
              <a:t>2021 Jun 2. doi: 10.1001/jama.2021.7444</a:t>
            </a:r>
            <a:r>
              <a:rPr lang="da-DK"/>
              <a:t>.</a:t>
            </a:r>
            <a:endParaRPr lang="en-CA"/>
          </a:p>
        </p:txBody>
      </p:sp>
      <p:sp>
        <p:nvSpPr>
          <p:cNvPr id="6" name="TextBox 5">
            <a:extLst>
              <a:ext uri="{FF2B5EF4-FFF2-40B4-BE49-F238E27FC236}">
                <a16:creationId xmlns:a16="http://schemas.microsoft.com/office/drawing/2014/main" id="{60386010-D196-486D-8431-F25A7C2522DE}"/>
              </a:ext>
            </a:extLst>
          </p:cNvPr>
          <p:cNvSpPr txBox="1"/>
          <p:nvPr/>
        </p:nvSpPr>
        <p:spPr>
          <a:xfrm>
            <a:off x="1094820" y="1209242"/>
            <a:ext cx="10019613" cy="972000"/>
          </a:xfrm>
          <a:prstGeom prst="roundRect">
            <a:avLst/>
          </a:prstGeom>
          <a:solidFill>
            <a:schemeClr val="accent5">
              <a:lumMod val="60000"/>
              <a:lumOff val="40000"/>
            </a:schemeClr>
          </a:solidFill>
        </p:spPr>
        <p:txBody>
          <a:bodyPr wrap="square" rtlCol="0" anchor="ctr">
            <a:noAutofit/>
          </a:bodyPr>
          <a:lstStyle/>
          <a:p>
            <a:pPr lvl="0" algn="ctr" defTabSz="914400">
              <a:defRPr/>
            </a:pPr>
            <a:r>
              <a:rPr lang="en-US" b="1" err="1">
                <a:solidFill>
                  <a:srgbClr val="3B3838"/>
                </a:solidFill>
              </a:rPr>
              <a:t>rtCGM</a:t>
            </a:r>
            <a:r>
              <a:rPr lang="en-US" b="1">
                <a:solidFill>
                  <a:srgbClr val="3B3838"/>
                </a:solidFill>
              </a:rPr>
              <a:t> has been shown to reduce A1C and increase time in glucose target range in adults with T2D using basal insulin therapy (± noninsulin antihyperglycemic agents) in a primary care setting</a:t>
            </a:r>
            <a:endParaRPr kumimoji="0" lang="en-US" b="1" i="0" u="none" strike="noStrike" kern="1200" cap="none" spc="0" normalizeH="0" baseline="0" noProof="0">
              <a:ln>
                <a:noFill/>
              </a:ln>
              <a:solidFill>
                <a:srgbClr val="3B3838"/>
              </a:solidFill>
              <a:effectLst/>
              <a:uLnTx/>
              <a:uFillTx/>
            </a:endParaRPr>
          </a:p>
        </p:txBody>
      </p:sp>
      <p:grpSp>
        <p:nvGrpSpPr>
          <p:cNvPr id="7" name="Group 6">
            <a:extLst>
              <a:ext uri="{FF2B5EF4-FFF2-40B4-BE49-F238E27FC236}">
                <a16:creationId xmlns:a16="http://schemas.microsoft.com/office/drawing/2014/main" id="{6487B043-0545-4C57-8B0C-5F738A88D1F6}"/>
              </a:ext>
            </a:extLst>
          </p:cNvPr>
          <p:cNvGrpSpPr>
            <a:grpSpLocks noChangeAspect="1"/>
          </p:cNvGrpSpPr>
          <p:nvPr/>
        </p:nvGrpSpPr>
        <p:grpSpPr>
          <a:xfrm>
            <a:off x="121417" y="1479242"/>
            <a:ext cx="828196" cy="432000"/>
            <a:chOff x="4336026" y="737419"/>
            <a:chExt cx="727587" cy="379521"/>
          </a:xfrm>
        </p:grpSpPr>
        <p:sp>
          <p:nvSpPr>
            <p:cNvPr id="8" name="Rectangle: Rounded Corners 90">
              <a:extLst>
                <a:ext uri="{FF2B5EF4-FFF2-40B4-BE49-F238E27FC236}">
                  <a16:creationId xmlns:a16="http://schemas.microsoft.com/office/drawing/2014/main" id="{0945A83B-B5B9-427E-B6F8-B61D529AFF37}"/>
                </a:ext>
              </a:extLst>
            </p:cNvPr>
            <p:cNvSpPr/>
            <p:nvPr/>
          </p:nvSpPr>
          <p:spPr>
            <a:xfrm>
              <a:off x="4336026" y="737419"/>
              <a:ext cx="727587" cy="379521"/>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a:solidFill>
                  <a:schemeClr val="tx1"/>
                </a:solidFill>
              </a:endParaRPr>
            </a:p>
          </p:txBody>
        </p:sp>
        <p:sp>
          <p:nvSpPr>
            <p:cNvPr id="9" name="Rectangle 8">
              <a:extLst>
                <a:ext uri="{FF2B5EF4-FFF2-40B4-BE49-F238E27FC236}">
                  <a16:creationId xmlns:a16="http://schemas.microsoft.com/office/drawing/2014/main" id="{E7C14E2A-0F08-41AB-93EF-28EC6D5E0A73}"/>
                </a:ext>
              </a:extLst>
            </p:cNvPr>
            <p:cNvSpPr/>
            <p:nvPr/>
          </p:nvSpPr>
          <p:spPr>
            <a:xfrm>
              <a:off x="4385186" y="793831"/>
              <a:ext cx="340977" cy="272782"/>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a:solidFill>
                  <a:schemeClr val="tx1"/>
                </a:solidFill>
              </a:endParaRPr>
            </a:p>
          </p:txBody>
        </p:sp>
        <p:grpSp>
          <p:nvGrpSpPr>
            <p:cNvPr id="10" name="Group 9">
              <a:extLst>
                <a:ext uri="{FF2B5EF4-FFF2-40B4-BE49-F238E27FC236}">
                  <a16:creationId xmlns:a16="http://schemas.microsoft.com/office/drawing/2014/main" id="{2EC9B2CC-90B9-4AD4-96D2-C92CBF342653}"/>
                </a:ext>
              </a:extLst>
            </p:cNvPr>
            <p:cNvGrpSpPr/>
            <p:nvPr/>
          </p:nvGrpSpPr>
          <p:grpSpPr>
            <a:xfrm>
              <a:off x="4798141" y="819450"/>
              <a:ext cx="216000" cy="216000"/>
              <a:chOff x="6753110" y="4831726"/>
              <a:chExt cx="216000" cy="216000"/>
            </a:xfrm>
          </p:grpSpPr>
          <p:sp>
            <p:nvSpPr>
              <p:cNvPr id="11" name="Oval 10">
                <a:extLst>
                  <a:ext uri="{FF2B5EF4-FFF2-40B4-BE49-F238E27FC236}">
                    <a16:creationId xmlns:a16="http://schemas.microsoft.com/office/drawing/2014/main" id="{73974064-7E03-4A7C-B394-85EF7E22D5E2}"/>
                  </a:ext>
                </a:extLst>
              </p:cNvPr>
              <p:cNvSpPr/>
              <p:nvPr/>
            </p:nvSpPr>
            <p:spPr>
              <a:xfrm>
                <a:off x="6753110" y="4831726"/>
                <a:ext cx="216000" cy="21600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a:solidFill>
                    <a:schemeClr val="tx1"/>
                  </a:solidFill>
                </a:endParaRPr>
              </a:p>
            </p:txBody>
          </p:sp>
          <p:cxnSp>
            <p:nvCxnSpPr>
              <p:cNvPr id="12" name="Straight Connector 11">
                <a:extLst>
                  <a:ext uri="{FF2B5EF4-FFF2-40B4-BE49-F238E27FC236}">
                    <a16:creationId xmlns:a16="http://schemas.microsoft.com/office/drawing/2014/main" id="{9B836906-3ED1-487A-8A8D-1220B6B6BE8A}"/>
                  </a:ext>
                </a:extLst>
              </p:cNvPr>
              <p:cNvCxnSpPr>
                <a:stCxn id="11" idx="1"/>
                <a:endCxn id="11" idx="5"/>
              </p:cNvCxnSpPr>
              <p:nvPr/>
            </p:nvCxnSpPr>
            <p:spPr>
              <a:xfrm>
                <a:off x="6784743" y="4863359"/>
                <a:ext cx="152735" cy="15273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23E492-F219-4200-B5B9-539AA82B82C6}"/>
                  </a:ext>
                </a:extLst>
              </p:cNvPr>
              <p:cNvCxnSpPr>
                <a:stCxn id="11" idx="7"/>
                <a:endCxn id="11" idx="3"/>
              </p:cNvCxnSpPr>
              <p:nvPr/>
            </p:nvCxnSpPr>
            <p:spPr>
              <a:xfrm flipH="1">
                <a:off x="6784743" y="4863359"/>
                <a:ext cx="152735" cy="15273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1E51B8B-48C8-4C9E-B19F-5E9E82CA1266}"/>
                  </a:ext>
                </a:extLst>
              </p:cNvPr>
              <p:cNvSpPr/>
              <p:nvPr/>
            </p:nvSpPr>
            <p:spPr>
              <a:xfrm>
                <a:off x="6792798" y="4885103"/>
                <a:ext cx="120182" cy="120182"/>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a:solidFill>
                    <a:schemeClr val="tx1"/>
                  </a:solidFill>
                </a:endParaRPr>
              </a:p>
            </p:txBody>
          </p:sp>
        </p:grpSp>
      </p:grpSp>
      <p:grpSp>
        <p:nvGrpSpPr>
          <p:cNvPr id="17" name="Group 16">
            <a:extLst>
              <a:ext uri="{FF2B5EF4-FFF2-40B4-BE49-F238E27FC236}">
                <a16:creationId xmlns:a16="http://schemas.microsoft.com/office/drawing/2014/main" id="{784C9149-AA82-4319-941A-E843DACA6F7D}"/>
              </a:ext>
            </a:extLst>
          </p:cNvPr>
          <p:cNvGrpSpPr/>
          <p:nvPr/>
        </p:nvGrpSpPr>
        <p:grpSpPr>
          <a:xfrm>
            <a:off x="-4" y="2641566"/>
            <a:ext cx="2286005" cy="661015"/>
            <a:chOff x="-4" y="687841"/>
            <a:chExt cx="2286005" cy="661015"/>
          </a:xfrm>
        </p:grpSpPr>
        <p:sp>
          <p:nvSpPr>
            <p:cNvPr id="18" name="Rectangle: Top Corners Rounded 24">
              <a:extLst>
                <a:ext uri="{FF2B5EF4-FFF2-40B4-BE49-F238E27FC236}">
                  <a16:creationId xmlns:a16="http://schemas.microsoft.com/office/drawing/2014/main" id="{6C15DDDF-7D11-46FD-86AF-D6D80E915476}"/>
                </a:ext>
              </a:extLst>
            </p:cNvPr>
            <p:cNvSpPr/>
            <p:nvPr/>
          </p:nvSpPr>
          <p:spPr>
            <a:xfrm rot="5400000">
              <a:off x="812491" y="-124654"/>
              <a:ext cx="661015" cy="2286005"/>
            </a:xfrm>
            <a:prstGeom prst="round2Same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E00D5FB6-8885-4F27-B4CD-9573D284DBB3}"/>
                </a:ext>
              </a:extLst>
            </p:cNvPr>
            <p:cNvSpPr txBox="1"/>
            <p:nvPr/>
          </p:nvSpPr>
          <p:spPr>
            <a:xfrm>
              <a:off x="535515" y="701869"/>
              <a:ext cx="1750486" cy="646986"/>
            </a:xfrm>
            <a:prstGeom prst="roundRect">
              <a:avLst/>
            </a:prstGeom>
            <a:noFill/>
            <a:ln w="28575">
              <a:noFill/>
              <a:prstDash val="sysDash"/>
            </a:ln>
          </p:spPr>
          <p:txBody>
            <a:bodyPr wrap="square" rtlCol="0">
              <a:spAutoFit/>
            </a:bodyPr>
            <a:lstStyle/>
            <a:p>
              <a:pPr marR="0" lvl="0" algn="l" defTabSz="914400" rtl="0" eaLnBrk="1" fontAlgn="auto" latinLnBrk="0" hangingPunct="1">
                <a:lnSpc>
                  <a:spcPct val="100000"/>
                </a:lnSpc>
                <a:spcBef>
                  <a:spcPts val="0"/>
                </a:spcBef>
                <a:spcAft>
                  <a:spcPts val="0"/>
                </a:spcAft>
                <a:buClrTx/>
                <a:buSzTx/>
                <a:buFontTx/>
                <a:buNone/>
                <a:tabLst/>
                <a:defRPr/>
              </a:pPr>
              <a:r>
                <a:rPr lang="en-US" sz="1600" b="1">
                  <a:solidFill>
                    <a:srgbClr val="3B3838"/>
                  </a:solidFill>
                </a:rPr>
                <a:t>MOBILE study</a:t>
              </a:r>
              <a:endParaRPr kumimoji="0" lang="en-US" sz="1600" b="1" i="0" u="none" strike="noStrike" kern="1200" cap="none" spc="0" normalizeH="0" baseline="30000" noProof="0">
                <a:ln>
                  <a:noFill/>
                </a:ln>
                <a:solidFill>
                  <a:srgbClr val="3B3838"/>
                </a:solidFill>
                <a:effectLst/>
                <a:uLnTx/>
                <a:uFillTx/>
              </a:endParaRPr>
            </a:p>
            <a:p>
              <a:pPr marR="0" lvl="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srgbClr val="3B3838"/>
                  </a:solidFill>
                  <a:effectLst/>
                  <a:uLnTx/>
                  <a:uFillTx/>
                  <a:ea typeface="+mn-ea"/>
                  <a:cs typeface="+mn-cs"/>
                </a:rPr>
                <a:t>(</a:t>
              </a:r>
              <a:r>
                <a:rPr lang="en-US" sz="1400">
                  <a:solidFill>
                    <a:srgbClr val="3B3838"/>
                  </a:solidFill>
                </a:rPr>
                <a:t>RCT</a:t>
              </a:r>
              <a:r>
                <a:rPr kumimoji="0" lang="en-US" sz="1600" b="0" i="0" u="none" strike="noStrike" kern="1200" cap="none" spc="0" normalizeH="0" baseline="0" noProof="0">
                  <a:ln>
                    <a:noFill/>
                  </a:ln>
                  <a:solidFill>
                    <a:srgbClr val="3B3838"/>
                  </a:solidFill>
                  <a:effectLst/>
                  <a:uLnTx/>
                  <a:uFillTx/>
                  <a:ea typeface="+mn-ea"/>
                  <a:cs typeface="+mn-cs"/>
                </a:rPr>
                <a:t>)</a:t>
              </a:r>
            </a:p>
          </p:txBody>
        </p:sp>
      </p:grpSp>
      <p:sp>
        <p:nvSpPr>
          <p:cNvPr id="46" name="Rectangle: Rounded Corners 15">
            <a:extLst>
              <a:ext uri="{FF2B5EF4-FFF2-40B4-BE49-F238E27FC236}">
                <a16:creationId xmlns:a16="http://schemas.microsoft.com/office/drawing/2014/main" id="{3D9C9FDF-C334-409A-9686-A427571137E3}"/>
              </a:ext>
            </a:extLst>
          </p:cNvPr>
          <p:cNvSpPr/>
          <p:nvPr/>
        </p:nvSpPr>
        <p:spPr>
          <a:xfrm>
            <a:off x="5466115" y="2394869"/>
            <a:ext cx="5866060" cy="3615833"/>
          </a:xfrm>
          <a:prstGeom prst="roundRect">
            <a:avLst>
              <a:gd name="adj" fmla="val 12078"/>
            </a:avLst>
          </a:prstGeom>
          <a:solidFill>
            <a:schemeClr val="accent3">
              <a:lumMod val="20000"/>
              <a:lumOff val="80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cxnSp>
        <p:nvCxnSpPr>
          <p:cNvPr id="22" name="Straight Connector 21">
            <a:extLst>
              <a:ext uri="{FF2B5EF4-FFF2-40B4-BE49-F238E27FC236}">
                <a16:creationId xmlns:a16="http://schemas.microsoft.com/office/drawing/2014/main" id="{687BE662-1A57-474B-9300-6A7A99B14D49}"/>
              </a:ext>
            </a:extLst>
          </p:cNvPr>
          <p:cNvCxnSpPr/>
          <p:nvPr/>
        </p:nvCxnSpPr>
        <p:spPr>
          <a:xfrm>
            <a:off x="5687018" y="4024317"/>
            <a:ext cx="2316729"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66E4D3E-353B-4350-B297-984D6FB93026}"/>
              </a:ext>
            </a:extLst>
          </p:cNvPr>
          <p:cNvSpPr txBox="1"/>
          <p:nvPr/>
        </p:nvSpPr>
        <p:spPr>
          <a:xfrm>
            <a:off x="6002444" y="2442209"/>
            <a:ext cx="5027380" cy="646331"/>
          </a:xfrm>
          <a:prstGeom prst="rect">
            <a:avLst/>
          </a:prstGeom>
          <a:noFill/>
        </p:spPr>
        <p:txBody>
          <a:bodyPr wrap="square" rtlCol="0">
            <a:spAutoFit/>
          </a:bodyPr>
          <a:lstStyle/>
          <a:p>
            <a:pPr algn="ctr"/>
            <a:r>
              <a:rPr lang="en-CA" b="1">
                <a:solidFill>
                  <a:schemeClr val="accent2"/>
                </a:solidFill>
              </a:rPr>
              <a:t>rtCGM vs CBG Mean change in A1C from baseline and time in range at 8 months</a:t>
            </a:r>
            <a:endParaRPr lang="en-CA" b="1" baseline="30000">
              <a:solidFill>
                <a:schemeClr val="accent2"/>
              </a:solidFill>
            </a:endParaRPr>
          </a:p>
        </p:txBody>
      </p:sp>
      <p:sp>
        <p:nvSpPr>
          <p:cNvPr id="24" name="Arrow: Right 4">
            <a:extLst>
              <a:ext uri="{FF2B5EF4-FFF2-40B4-BE49-F238E27FC236}">
                <a16:creationId xmlns:a16="http://schemas.microsoft.com/office/drawing/2014/main" id="{FC11035A-C841-404A-86A3-116F0DD52591}"/>
              </a:ext>
            </a:extLst>
          </p:cNvPr>
          <p:cNvSpPr/>
          <p:nvPr/>
        </p:nvSpPr>
        <p:spPr>
          <a:xfrm rot="5400000" flipV="1">
            <a:off x="5507545" y="2426179"/>
            <a:ext cx="532855" cy="564916"/>
          </a:xfrm>
          <a:prstGeom prst="rightArrow">
            <a:avLst>
              <a:gd name="adj1" fmla="val 69099"/>
              <a:gd name="adj2" fmla="val 30851"/>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7" name="TextBox 26"/>
          <p:cNvSpPr txBox="1"/>
          <p:nvPr/>
        </p:nvSpPr>
        <p:spPr>
          <a:xfrm>
            <a:off x="6213005" y="3125757"/>
            <a:ext cx="1294650" cy="369332"/>
          </a:xfrm>
          <a:prstGeom prst="rect">
            <a:avLst/>
          </a:prstGeom>
          <a:noFill/>
        </p:spPr>
        <p:txBody>
          <a:bodyPr wrap="none" rtlCol="0">
            <a:spAutoFit/>
          </a:bodyPr>
          <a:lstStyle/>
          <a:p>
            <a:r>
              <a:rPr lang="en-US" b="1">
                <a:solidFill>
                  <a:schemeClr val="accent2"/>
                </a:solidFill>
              </a:rPr>
              <a:t>A1C change</a:t>
            </a:r>
          </a:p>
        </p:txBody>
      </p:sp>
      <p:sp>
        <p:nvSpPr>
          <p:cNvPr id="30" name="Arrow: Down 29">
            <a:extLst>
              <a:ext uri="{FF2B5EF4-FFF2-40B4-BE49-F238E27FC236}">
                <a16:creationId xmlns:a16="http://schemas.microsoft.com/office/drawing/2014/main" id="{58ACDADD-F3F0-4A65-8280-09FCF05ACB74}"/>
              </a:ext>
            </a:extLst>
          </p:cNvPr>
          <p:cNvSpPr/>
          <p:nvPr/>
        </p:nvSpPr>
        <p:spPr>
          <a:xfrm>
            <a:off x="5651225" y="4035733"/>
            <a:ext cx="1167812" cy="964206"/>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2133" b="1">
              <a:solidFill>
                <a:schemeClr val="tx1"/>
              </a:solidFill>
            </a:endParaRPr>
          </a:p>
        </p:txBody>
      </p:sp>
      <p:sp>
        <p:nvSpPr>
          <p:cNvPr id="31" name="TextBox 30">
            <a:extLst>
              <a:ext uri="{FF2B5EF4-FFF2-40B4-BE49-F238E27FC236}">
                <a16:creationId xmlns:a16="http://schemas.microsoft.com/office/drawing/2014/main" id="{70453649-17BF-4B9F-B4C4-84BCA7B06725}"/>
              </a:ext>
            </a:extLst>
          </p:cNvPr>
          <p:cNvSpPr txBox="1"/>
          <p:nvPr/>
        </p:nvSpPr>
        <p:spPr>
          <a:xfrm>
            <a:off x="5777427" y="4436258"/>
            <a:ext cx="869149" cy="420564"/>
          </a:xfrm>
          <a:prstGeom prst="rect">
            <a:avLst/>
          </a:prstGeom>
          <a:noFill/>
        </p:spPr>
        <p:txBody>
          <a:bodyPr wrap="none" rtlCol="0">
            <a:spAutoFit/>
          </a:bodyPr>
          <a:lstStyle/>
          <a:p>
            <a:r>
              <a:rPr lang="en-CA" sz="2133" b="1">
                <a:solidFill>
                  <a:schemeClr val="bg1"/>
                </a:solidFill>
              </a:rPr>
              <a:t>–1.1%</a:t>
            </a:r>
          </a:p>
        </p:txBody>
      </p:sp>
      <p:sp>
        <p:nvSpPr>
          <p:cNvPr id="32" name="Arrow: Down 32">
            <a:extLst>
              <a:ext uri="{FF2B5EF4-FFF2-40B4-BE49-F238E27FC236}">
                <a16:creationId xmlns:a16="http://schemas.microsoft.com/office/drawing/2014/main" id="{1FB7D59E-66D0-4C39-A5F3-B75487ECED54}"/>
              </a:ext>
            </a:extLst>
          </p:cNvPr>
          <p:cNvSpPr/>
          <p:nvPr/>
        </p:nvSpPr>
        <p:spPr>
          <a:xfrm>
            <a:off x="6882871" y="4035732"/>
            <a:ext cx="1167812" cy="725789"/>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2133" b="1">
              <a:solidFill>
                <a:schemeClr val="tx1"/>
              </a:solidFill>
            </a:endParaRPr>
          </a:p>
        </p:txBody>
      </p:sp>
      <p:sp>
        <p:nvSpPr>
          <p:cNvPr id="33" name="TextBox 32">
            <a:extLst>
              <a:ext uri="{FF2B5EF4-FFF2-40B4-BE49-F238E27FC236}">
                <a16:creationId xmlns:a16="http://schemas.microsoft.com/office/drawing/2014/main" id="{CE4E1561-9E76-4855-A742-6D7CD56D57F7}"/>
              </a:ext>
            </a:extLst>
          </p:cNvPr>
          <p:cNvSpPr txBox="1"/>
          <p:nvPr/>
        </p:nvSpPr>
        <p:spPr>
          <a:xfrm>
            <a:off x="7038564" y="4255321"/>
            <a:ext cx="869149" cy="420564"/>
          </a:xfrm>
          <a:prstGeom prst="rect">
            <a:avLst/>
          </a:prstGeom>
          <a:noFill/>
        </p:spPr>
        <p:txBody>
          <a:bodyPr wrap="none" rtlCol="0">
            <a:spAutoFit/>
          </a:bodyPr>
          <a:lstStyle/>
          <a:p>
            <a:r>
              <a:rPr lang="en-CA" sz="2133" b="1">
                <a:solidFill>
                  <a:schemeClr val="bg1"/>
                </a:solidFill>
              </a:rPr>
              <a:t>–0.6%</a:t>
            </a:r>
          </a:p>
        </p:txBody>
      </p:sp>
      <p:sp>
        <p:nvSpPr>
          <p:cNvPr id="34" name="TextBox 33">
            <a:extLst>
              <a:ext uri="{FF2B5EF4-FFF2-40B4-BE49-F238E27FC236}">
                <a16:creationId xmlns:a16="http://schemas.microsoft.com/office/drawing/2014/main" id="{B573053C-2585-49CC-AC3C-2D1D2B1D9E94}"/>
              </a:ext>
            </a:extLst>
          </p:cNvPr>
          <p:cNvSpPr txBox="1"/>
          <p:nvPr/>
        </p:nvSpPr>
        <p:spPr>
          <a:xfrm>
            <a:off x="5695039" y="5058613"/>
            <a:ext cx="2308708" cy="769634"/>
          </a:xfrm>
          <a:prstGeom prst="rect">
            <a:avLst/>
          </a:prstGeom>
          <a:noFill/>
        </p:spPr>
        <p:txBody>
          <a:bodyPr wrap="square" rtlCol="0">
            <a:spAutoFit/>
          </a:bodyPr>
          <a:lstStyle/>
          <a:p>
            <a:pPr algn="ctr"/>
            <a:r>
              <a:rPr lang="en-US" sz="1467" b="1">
                <a:cs typeface="Arial" panose="020B0604020202020204" pitchFamily="34" charset="0"/>
              </a:rPr>
              <a:t>Adjusted difference: </a:t>
            </a:r>
            <a:br>
              <a:rPr lang="en-US" sz="1467" b="1">
                <a:cs typeface="Arial" panose="020B0604020202020204" pitchFamily="34" charset="0"/>
              </a:rPr>
            </a:br>
            <a:r>
              <a:rPr lang="en-US" sz="1467" b="1">
                <a:cs typeface="Arial" panose="020B0604020202020204" pitchFamily="34" charset="0"/>
              </a:rPr>
              <a:t>–0.4 (95% CI: –0.8 to –0.1)</a:t>
            </a:r>
          </a:p>
          <a:p>
            <a:pPr algn="ctr"/>
            <a:r>
              <a:rPr lang="en-US" sz="1467" b="1" i="1">
                <a:cs typeface="Arial" panose="020B0604020202020204" pitchFamily="34" charset="0"/>
              </a:rPr>
              <a:t>P</a:t>
            </a:r>
            <a:r>
              <a:rPr lang="en-US" sz="1467" b="1">
                <a:cs typeface="Arial" panose="020B0604020202020204" pitchFamily="34" charset="0"/>
              </a:rPr>
              <a:t>=0.02</a:t>
            </a:r>
            <a:endParaRPr lang="en-US" sz="1467" b="1" i="1">
              <a:cs typeface="Arial" panose="020B0604020202020204" pitchFamily="34" charset="0"/>
            </a:endParaRPr>
          </a:p>
        </p:txBody>
      </p:sp>
      <p:sp>
        <p:nvSpPr>
          <p:cNvPr id="39" name="TextBox 38">
            <a:extLst>
              <a:ext uri="{FF2B5EF4-FFF2-40B4-BE49-F238E27FC236}">
                <a16:creationId xmlns:a16="http://schemas.microsoft.com/office/drawing/2014/main" id="{69C45F4E-332C-41F3-85F0-D006CB47F169}"/>
              </a:ext>
            </a:extLst>
          </p:cNvPr>
          <p:cNvSpPr txBox="1"/>
          <p:nvPr/>
        </p:nvSpPr>
        <p:spPr>
          <a:xfrm>
            <a:off x="5861838" y="3487180"/>
            <a:ext cx="729688" cy="477054"/>
          </a:xfrm>
          <a:prstGeom prst="rect">
            <a:avLst/>
          </a:prstGeom>
          <a:noFill/>
        </p:spPr>
        <p:txBody>
          <a:bodyPr wrap="none" rtlCol="0">
            <a:spAutoFit/>
          </a:bodyPr>
          <a:lstStyle/>
          <a:p>
            <a:pPr algn="ctr"/>
            <a:r>
              <a:rPr lang="en-CA" sz="1400"/>
              <a:t>rtCGM</a:t>
            </a:r>
            <a:r>
              <a:rPr lang="en-US" sz="1400" baseline="30000">
                <a:solidFill>
                  <a:srgbClr val="0E1D55"/>
                </a:solidFill>
              </a:rPr>
              <a:t>*</a:t>
            </a:r>
            <a:endParaRPr lang="en-CA" sz="1400"/>
          </a:p>
          <a:p>
            <a:pPr algn="ctr"/>
            <a:r>
              <a:rPr lang="en-CA" sz="1100"/>
              <a:t>(n=116)</a:t>
            </a:r>
          </a:p>
        </p:txBody>
      </p:sp>
      <p:sp>
        <p:nvSpPr>
          <p:cNvPr id="40" name="TextBox 39">
            <a:extLst>
              <a:ext uri="{FF2B5EF4-FFF2-40B4-BE49-F238E27FC236}">
                <a16:creationId xmlns:a16="http://schemas.microsoft.com/office/drawing/2014/main" id="{3A6C4D62-DEE0-46BF-8B42-31826199A9E9}"/>
              </a:ext>
            </a:extLst>
          </p:cNvPr>
          <p:cNvSpPr txBox="1"/>
          <p:nvPr/>
        </p:nvSpPr>
        <p:spPr>
          <a:xfrm>
            <a:off x="7192253" y="3493591"/>
            <a:ext cx="559769" cy="477054"/>
          </a:xfrm>
          <a:prstGeom prst="rect">
            <a:avLst/>
          </a:prstGeom>
          <a:noFill/>
        </p:spPr>
        <p:txBody>
          <a:bodyPr wrap="none" rtlCol="0">
            <a:spAutoFit/>
          </a:bodyPr>
          <a:lstStyle/>
          <a:p>
            <a:pPr algn="ctr"/>
            <a:r>
              <a:rPr lang="en-CA" sz="1400"/>
              <a:t>CBG</a:t>
            </a:r>
            <a:r>
              <a:rPr lang="en-US" sz="1400" baseline="30000">
                <a:solidFill>
                  <a:srgbClr val="0E1D55"/>
                </a:solidFill>
              </a:rPr>
              <a:t>†</a:t>
            </a:r>
            <a:endParaRPr lang="en-CA" sz="1400"/>
          </a:p>
          <a:p>
            <a:pPr algn="ctr"/>
            <a:r>
              <a:rPr lang="en-CA" sz="1100"/>
              <a:t>(n=59)</a:t>
            </a:r>
          </a:p>
        </p:txBody>
      </p:sp>
      <p:cxnSp>
        <p:nvCxnSpPr>
          <p:cNvPr id="41" name="Straight Connector 40">
            <a:extLst>
              <a:ext uri="{FF2B5EF4-FFF2-40B4-BE49-F238E27FC236}">
                <a16:creationId xmlns:a16="http://schemas.microsoft.com/office/drawing/2014/main" id="{F50918FB-8CD3-407E-B217-3751BEE6CEA1}"/>
              </a:ext>
            </a:extLst>
          </p:cNvPr>
          <p:cNvCxnSpPr/>
          <p:nvPr/>
        </p:nvCxnSpPr>
        <p:spPr>
          <a:xfrm>
            <a:off x="6020330" y="3467573"/>
            <a:ext cx="16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573053C-2585-49CC-AC3C-2D1D2B1D9E94}"/>
              </a:ext>
            </a:extLst>
          </p:cNvPr>
          <p:cNvSpPr txBox="1"/>
          <p:nvPr/>
        </p:nvSpPr>
        <p:spPr>
          <a:xfrm>
            <a:off x="8721116" y="5043899"/>
            <a:ext cx="2308708" cy="769634"/>
          </a:xfrm>
          <a:prstGeom prst="rect">
            <a:avLst/>
          </a:prstGeom>
          <a:noFill/>
        </p:spPr>
        <p:txBody>
          <a:bodyPr wrap="square" rtlCol="0">
            <a:spAutoFit/>
          </a:bodyPr>
          <a:lstStyle/>
          <a:p>
            <a:pPr algn="ctr"/>
            <a:r>
              <a:rPr lang="en-US" sz="1467" b="1">
                <a:cs typeface="Arial" panose="020B0604020202020204" pitchFamily="34" charset="0"/>
              </a:rPr>
              <a:t>Adjusted difference: </a:t>
            </a:r>
            <a:br>
              <a:rPr lang="en-US" sz="1467" b="1">
                <a:cs typeface="Arial" panose="020B0604020202020204" pitchFamily="34" charset="0"/>
              </a:rPr>
            </a:br>
            <a:r>
              <a:rPr lang="en-US" sz="1467" b="1">
                <a:cs typeface="Arial" panose="020B0604020202020204" pitchFamily="34" charset="0"/>
              </a:rPr>
              <a:t>15 (95% CI: 8 to 23)</a:t>
            </a:r>
          </a:p>
          <a:p>
            <a:pPr algn="ctr"/>
            <a:r>
              <a:rPr lang="en-US" sz="1467" b="1" i="1">
                <a:cs typeface="Arial" panose="020B0604020202020204" pitchFamily="34" charset="0"/>
              </a:rPr>
              <a:t>P</a:t>
            </a:r>
            <a:r>
              <a:rPr lang="en-US" sz="1467" b="1">
                <a:cs typeface="Arial" panose="020B0604020202020204" pitchFamily="34" charset="0"/>
              </a:rPr>
              <a:t>&lt;0.001</a:t>
            </a:r>
            <a:endParaRPr lang="en-US" sz="1467" b="1" i="1">
              <a:cs typeface="Arial" panose="020B0604020202020204" pitchFamily="34" charset="0"/>
            </a:endParaRPr>
          </a:p>
        </p:txBody>
      </p:sp>
      <p:grpSp>
        <p:nvGrpSpPr>
          <p:cNvPr id="48" name="Group 2">
            <a:extLst>
              <a:ext uri="{FF2B5EF4-FFF2-40B4-BE49-F238E27FC236}">
                <a16:creationId xmlns:a16="http://schemas.microsoft.com/office/drawing/2014/main" id="{12F6DDAB-D254-4657-801E-3DF882D7978C}"/>
              </a:ext>
            </a:extLst>
          </p:cNvPr>
          <p:cNvGrpSpPr/>
          <p:nvPr/>
        </p:nvGrpSpPr>
        <p:grpSpPr>
          <a:xfrm>
            <a:off x="766265" y="3144301"/>
            <a:ext cx="4763908" cy="2521751"/>
            <a:chOff x="578140" y="1336201"/>
            <a:chExt cx="4763908" cy="2521751"/>
          </a:xfrm>
        </p:grpSpPr>
        <p:sp>
          <p:nvSpPr>
            <p:cNvPr id="50" name="Rectangle: Rounded Corners 42">
              <a:extLst>
                <a:ext uri="{FF2B5EF4-FFF2-40B4-BE49-F238E27FC236}">
                  <a16:creationId xmlns:a16="http://schemas.microsoft.com/office/drawing/2014/main" id="{CD8A3907-A034-4889-BD3A-FE357886790A}"/>
                </a:ext>
              </a:extLst>
            </p:cNvPr>
            <p:cNvSpPr/>
            <p:nvPr/>
          </p:nvSpPr>
          <p:spPr>
            <a:xfrm>
              <a:off x="578140" y="1336201"/>
              <a:ext cx="4763908" cy="1372607"/>
            </a:xfrm>
            <a:prstGeom prst="roundRect">
              <a:avLst/>
            </a:prstGeom>
            <a:no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457200" marR="0" lvl="1" indent="0" algn="ctr" defTabSz="914400" rtl="0" eaLnBrk="1" fontAlgn="auto" latinLnBrk="0" hangingPunct="1">
                <a:lnSpc>
                  <a:spcPct val="100000"/>
                </a:lnSpc>
                <a:spcBef>
                  <a:spcPts val="0"/>
                </a:spcBef>
                <a:spcAft>
                  <a:spcPts val="600"/>
                </a:spcAft>
                <a:buClrTx/>
                <a:buSzTx/>
                <a:buFontTx/>
                <a:buNone/>
                <a:tabLst/>
                <a:defRPr/>
              </a:pPr>
              <a:endParaRPr kumimoji="0" lang="en-US" sz="1800" b="1" i="0" u="none" strike="noStrike" kern="1200" cap="none" spc="0" normalizeH="0" baseline="0" noProof="0">
                <a:ln>
                  <a:noFill/>
                </a:ln>
                <a:solidFill>
                  <a:srgbClr val="3B3838"/>
                </a:solidFill>
                <a:effectLst/>
                <a:uLnTx/>
                <a:uFillTx/>
                <a:ea typeface="+mn-ea"/>
                <a:cs typeface="+mn-cs"/>
              </a:endParaRPr>
            </a:p>
          </p:txBody>
        </p:sp>
        <p:sp>
          <p:nvSpPr>
            <p:cNvPr id="51" name="Rectangle: Rounded Corners 21">
              <a:extLst>
                <a:ext uri="{FF2B5EF4-FFF2-40B4-BE49-F238E27FC236}">
                  <a16:creationId xmlns:a16="http://schemas.microsoft.com/office/drawing/2014/main" id="{8E689221-7375-480B-82D7-0D4DAED20C76}"/>
                </a:ext>
              </a:extLst>
            </p:cNvPr>
            <p:cNvSpPr/>
            <p:nvPr/>
          </p:nvSpPr>
          <p:spPr>
            <a:xfrm>
              <a:off x="897549" y="1508373"/>
              <a:ext cx="4083076" cy="2349579"/>
            </a:xfrm>
            <a:prstGeom prst="round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a:solidFill>
                    <a:srgbClr val="3B3838"/>
                  </a:solidFill>
                  <a:ea typeface="Calibri" panose="020F0502020204030204" pitchFamily="34" charset="0"/>
                  <a:cs typeface="Times New Roman" panose="02020603050405020304" pitchFamily="18" charset="0"/>
                </a:rPr>
                <a:t>T2</a:t>
              </a:r>
              <a:r>
                <a:rPr kumimoji="0" lang="en-CA" b="1" i="0" u="none" strike="noStrike" kern="1200" cap="none" spc="0" normalizeH="0" noProof="0">
                  <a:ln>
                    <a:noFill/>
                  </a:ln>
                  <a:solidFill>
                    <a:srgbClr val="3B3838"/>
                  </a:solidFill>
                  <a:effectLst/>
                  <a:uLnTx/>
                  <a:uFillTx/>
                  <a:ea typeface="Calibri" panose="020F0502020204030204" pitchFamily="34" charset="0"/>
                  <a:cs typeface="Times New Roman" panose="02020603050405020304" pitchFamily="18" charset="0"/>
                </a:rPr>
                <a:t>D </a:t>
              </a:r>
              <a:r>
                <a:rPr kumimoji="0" lang="en-CA" b="1" i="0" u="none" strike="noStrike" kern="1200" cap="none" spc="0" normalizeH="0" baseline="0" noProof="0">
                  <a:ln>
                    <a:noFill/>
                  </a:ln>
                  <a:solidFill>
                    <a:srgbClr val="3B3838"/>
                  </a:solidFill>
                  <a:effectLst/>
                  <a:uLnTx/>
                  <a:uFillTx/>
                  <a:ea typeface="Calibri" panose="020F0502020204030204" pitchFamily="34" charset="0"/>
                  <a:cs typeface="Times New Roman" panose="02020603050405020304" pitchFamily="18" charset="0"/>
                </a:rPr>
                <a:t>patients: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a:solidFill>
                    <a:srgbClr val="3B3838"/>
                  </a:solidFill>
                  <a:cs typeface="Times New Roman" panose="02020603050405020304" pitchFamily="18" charset="0"/>
                </a:rPr>
                <a:t>N</a:t>
              </a:r>
              <a:r>
                <a:rPr kumimoji="0" lang="en-CA" b="0" i="0" u="none" strike="noStrike" kern="1200" cap="none" spc="0" normalizeH="0" baseline="0" noProof="0">
                  <a:ln>
                    <a:noFill/>
                  </a:ln>
                  <a:solidFill>
                    <a:srgbClr val="3B3838"/>
                  </a:solidFill>
                  <a:effectLst/>
                  <a:uLnTx/>
                  <a:uFillTx/>
                  <a:ea typeface="+mn-ea"/>
                  <a:cs typeface="Times New Roman" panose="02020603050405020304" pitchFamily="18" charset="0"/>
                </a:rPr>
                <a:t>=175 </a:t>
              </a:r>
            </a:p>
            <a:p>
              <a:pPr marL="171450" lvl="0" indent="-171450" defTabSz="914400">
                <a:buFont typeface="Arial" panose="020B0604020202020204" pitchFamily="34" charset="0"/>
                <a:buChar char="•"/>
                <a:defRPr/>
              </a:pPr>
              <a:r>
                <a:rPr lang="en-CA" sz="1600" i="1">
                  <a:solidFill>
                    <a:schemeClr val="accent1">
                      <a:lumMod val="75000"/>
                    </a:schemeClr>
                  </a:solidFill>
                </a:rPr>
                <a:t>≥30 years</a:t>
              </a:r>
            </a:p>
            <a:p>
              <a:pPr marL="174625" indent="-174625">
                <a:buFont typeface="Arial" panose="020B0604020202020204" pitchFamily="34" charset="0"/>
                <a:buChar char="•"/>
              </a:pPr>
              <a:r>
                <a:rPr lang="en-CA" sz="1600" i="1">
                  <a:solidFill>
                    <a:schemeClr val="accent1">
                      <a:lumMod val="75000"/>
                    </a:schemeClr>
                  </a:solidFill>
                </a:rPr>
                <a:t>Basal only regimen (1 or 2 daily injections) for ≥6 months ± oral agents or GLP-1 RA</a:t>
              </a:r>
            </a:p>
            <a:p>
              <a:pPr marL="174625" indent="-174625">
                <a:buFont typeface="Arial" panose="020B0604020202020204" pitchFamily="34" charset="0"/>
                <a:buChar char="•"/>
              </a:pPr>
              <a:r>
                <a:rPr lang="en-CA" sz="1600" i="1">
                  <a:solidFill>
                    <a:schemeClr val="accent1">
                      <a:lumMod val="75000"/>
                    </a:schemeClr>
                  </a:solidFill>
                  <a:cs typeface="Times New Roman" panose="02020603050405020304" pitchFamily="18" charset="0"/>
                </a:rPr>
                <a:t>A1C 7.8% to 11.5%</a:t>
              </a:r>
            </a:p>
            <a:p>
              <a:pPr marL="174625" indent="-174625">
                <a:buFont typeface="Arial" panose="020B0604020202020204" pitchFamily="34" charset="0"/>
                <a:buChar char="•"/>
              </a:pPr>
              <a:r>
                <a:rPr lang="en-CA" sz="1600" i="1">
                  <a:solidFill>
                    <a:schemeClr val="accent1">
                      <a:lumMod val="75000"/>
                    </a:schemeClr>
                  </a:solidFill>
                  <a:cs typeface="Times New Roman" panose="02020603050405020304" pitchFamily="18" charset="0"/>
                </a:rPr>
                <a:t>Not under care of endocrinologist; recruited from primary care practice</a:t>
              </a:r>
            </a:p>
          </p:txBody>
        </p:sp>
      </p:grpSp>
      <p:graphicFrame>
        <p:nvGraphicFramePr>
          <p:cNvPr id="59" name="Chart 58">
            <a:extLst>
              <a:ext uri="{FF2B5EF4-FFF2-40B4-BE49-F238E27FC236}">
                <a16:creationId xmlns:a16="http://schemas.microsoft.com/office/drawing/2014/main" id="{C4923B8F-795A-4CC0-987C-B6B5DD26BE68}"/>
              </a:ext>
            </a:extLst>
          </p:cNvPr>
          <p:cNvGraphicFramePr/>
          <p:nvPr/>
        </p:nvGraphicFramePr>
        <p:xfrm>
          <a:off x="8089722" y="3041491"/>
          <a:ext cx="3197788" cy="1529677"/>
        </p:xfrm>
        <a:graphic>
          <a:graphicData uri="http://schemas.openxmlformats.org/drawingml/2006/chart">
            <c:chart xmlns:c="http://schemas.openxmlformats.org/drawingml/2006/chart" xmlns:r="http://schemas.openxmlformats.org/officeDocument/2006/relationships" r:id="rId3"/>
          </a:graphicData>
        </a:graphic>
      </p:graphicFrame>
      <p:sp>
        <p:nvSpPr>
          <p:cNvPr id="56" name="TextBox 55"/>
          <p:cNvSpPr txBox="1"/>
          <p:nvPr/>
        </p:nvSpPr>
        <p:spPr>
          <a:xfrm>
            <a:off x="8332695" y="3125757"/>
            <a:ext cx="2820452" cy="369332"/>
          </a:xfrm>
          <a:prstGeom prst="rect">
            <a:avLst/>
          </a:prstGeom>
          <a:noFill/>
        </p:spPr>
        <p:txBody>
          <a:bodyPr wrap="none" rtlCol="0">
            <a:spAutoFit/>
          </a:bodyPr>
          <a:lstStyle/>
          <a:p>
            <a:r>
              <a:rPr lang="en-US" b="1">
                <a:solidFill>
                  <a:schemeClr val="accent2"/>
                </a:solidFill>
              </a:rPr>
              <a:t>% Time in range </a:t>
            </a:r>
            <a:r>
              <a:rPr lang="en-US" sz="1200" b="1">
                <a:solidFill>
                  <a:schemeClr val="accent2"/>
                </a:solidFill>
              </a:rPr>
              <a:t>(3.9–10 mmol/L)</a:t>
            </a:r>
          </a:p>
        </p:txBody>
      </p:sp>
      <p:cxnSp>
        <p:nvCxnSpPr>
          <p:cNvPr id="57" name="Straight Connector 56">
            <a:extLst>
              <a:ext uri="{FF2B5EF4-FFF2-40B4-BE49-F238E27FC236}">
                <a16:creationId xmlns:a16="http://schemas.microsoft.com/office/drawing/2014/main" id="{F50918FB-8CD3-407E-B217-3751BEE6CEA1}"/>
              </a:ext>
            </a:extLst>
          </p:cNvPr>
          <p:cNvCxnSpPr/>
          <p:nvPr/>
        </p:nvCxnSpPr>
        <p:spPr>
          <a:xfrm>
            <a:off x="8902921" y="3467573"/>
            <a:ext cx="16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9C45F4E-332C-41F3-85F0-D006CB47F169}"/>
              </a:ext>
            </a:extLst>
          </p:cNvPr>
          <p:cNvSpPr txBox="1"/>
          <p:nvPr/>
        </p:nvSpPr>
        <p:spPr>
          <a:xfrm>
            <a:off x="8921021" y="4548783"/>
            <a:ext cx="729688" cy="477054"/>
          </a:xfrm>
          <a:prstGeom prst="rect">
            <a:avLst/>
          </a:prstGeom>
          <a:noFill/>
        </p:spPr>
        <p:txBody>
          <a:bodyPr wrap="none" rtlCol="0">
            <a:spAutoFit/>
          </a:bodyPr>
          <a:lstStyle/>
          <a:p>
            <a:pPr algn="ctr"/>
            <a:r>
              <a:rPr lang="en-CA" sz="1400"/>
              <a:t>rtCGM</a:t>
            </a:r>
            <a:r>
              <a:rPr lang="en-US" sz="1400" baseline="30000">
                <a:solidFill>
                  <a:srgbClr val="0E1D55"/>
                </a:solidFill>
              </a:rPr>
              <a:t>*</a:t>
            </a:r>
            <a:endParaRPr lang="en-CA" sz="1400"/>
          </a:p>
          <a:p>
            <a:pPr algn="ctr"/>
            <a:r>
              <a:rPr lang="en-CA" sz="1100"/>
              <a:t>(n=116)</a:t>
            </a:r>
          </a:p>
        </p:txBody>
      </p:sp>
      <p:sp>
        <p:nvSpPr>
          <p:cNvPr id="65" name="TextBox 64">
            <a:extLst>
              <a:ext uri="{FF2B5EF4-FFF2-40B4-BE49-F238E27FC236}">
                <a16:creationId xmlns:a16="http://schemas.microsoft.com/office/drawing/2014/main" id="{3A6C4D62-DEE0-46BF-8B42-31826199A9E9}"/>
              </a:ext>
            </a:extLst>
          </p:cNvPr>
          <p:cNvSpPr txBox="1"/>
          <p:nvPr/>
        </p:nvSpPr>
        <p:spPr>
          <a:xfrm>
            <a:off x="9906380" y="4548783"/>
            <a:ext cx="559769" cy="477054"/>
          </a:xfrm>
          <a:prstGeom prst="rect">
            <a:avLst/>
          </a:prstGeom>
          <a:noFill/>
        </p:spPr>
        <p:txBody>
          <a:bodyPr wrap="none" rtlCol="0">
            <a:spAutoFit/>
          </a:bodyPr>
          <a:lstStyle/>
          <a:p>
            <a:pPr algn="ctr"/>
            <a:r>
              <a:rPr lang="en-CA" sz="1400"/>
              <a:t>CBG</a:t>
            </a:r>
            <a:r>
              <a:rPr lang="en-US" sz="1400" baseline="30000">
                <a:solidFill>
                  <a:srgbClr val="0E1D55"/>
                </a:solidFill>
              </a:rPr>
              <a:t>†</a:t>
            </a:r>
            <a:endParaRPr lang="en-CA" sz="1400"/>
          </a:p>
          <a:p>
            <a:pPr algn="ctr"/>
            <a:r>
              <a:rPr lang="en-CA" sz="1100"/>
              <a:t>(n=59)</a:t>
            </a:r>
          </a:p>
        </p:txBody>
      </p:sp>
      <p:cxnSp>
        <p:nvCxnSpPr>
          <p:cNvPr id="66" name="Straight Connector 65">
            <a:extLst>
              <a:ext uri="{FF2B5EF4-FFF2-40B4-BE49-F238E27FC236}">
                <a16:creationId xmlns:a16="http://schemas.microsoft.com/office/drawing/2014/main" id="{687BE662-1A57-474B-9300-6A7A99B14D49}"/>
              </a:ext>
            </a:extLst>
          </p:cNvPr>
          <p:cNvCxnSpPr/>
          <p:nvPr/>
        </p:nvCxnSpPr>
        <p:spPr>
          <a:xfrm>
            <a:off x="8548112" y="4509814"/>
            <a:ext cx="2316729"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9" name="Graphic 38" descr="Lightbulb and gear">
            <a:extLst>
              <a:ext uri="{FF2B5EF4-FFF2-40B4-BE49-F238E27FC236}">
                <a16:creationId xmlns:a16="http://schemas.microsoft.com/office/drawing/2014/main" id="{9B2208B8-D407-426B-90B6-AE64B4DB80E3}"/>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839" y="2675073"/>
            <a:ext cx="594000" cy="594000"/>
          </a:xfrm>
          <a:prstGeom prst="rect">
            <a:avLst/>
          </a:prstGeom>
        </p:spPr>
      </p:pic>
      <p:pic>
        <p:nvPicPr>
          <p:cNvPr id="54" name="Graphic 8" descr="User">
            <a:extLst>
              <a:ext uri="{FF2B5EF4-FFF2-40B4-BE49-F238E27FC236}">
                <a16:creationId xmlns:a16="http://schemas.microsoft.com/office/drawing/2014/main" id="{C2B58657-71BE-46A6-A8D1-BB78A876219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158" y="3363031"/>
            <a:ext cx="1259693" cy="1259693"/>
          </a:xfrm>
          <a:prstGeom prst="rect">
            <a:avLst/>
          </a:prstGeom>
        </p:spPr>
      </p:pic>
      <p:pic>
        <p:nvPicPr>
          <p:cNvPr id="55" name="Graphic 60" descr="Bullseye">
            <a:extLst>
              <a:ext uri="{FF2B5EF4-FFF2-40B4-BE49-F238E27FC236}">
                <a16:creationId xmlns:a16="http://schemas.microsoft.com/office/drawing/2014/main" id="{A74B1E48-2315-4BB6-A1C9-3431A42B710C}"/>
              </a:ext>
            </a:extLst>
          </p:cNvPr>
          <p:cNvPicPr>
            <a:picLocks noChangeAspect="1"/>
          </p:cNvPicPr>
          <p:nvPr/>
        </p:nvPicPr>
        <p:blipFill>
          <a:blip r:embed="rId8" cstate="hq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97572" y="2537093"/>
            <a:ext cx="352800" cy="352800"/>
          </a:xfrm>
          <a:prstGeom prst="rect">
            <a:avLst/>
          </a:prstGeom>
        </p:spPr>
      </p:pic>
    </p:spTree>
    <p:extLst>
      <p:ext uri="{BB962C8B-B14F-4D97-AF65-F5344CB8AC3E}">
        <p14:creationId xmlns:p14="http://schemas.microsoft.com/office/powerpoint/2010/main" val="301932064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Individuals With the Same A1C May Have Different Glucose Patterns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61</a:t>
            </a:fld>
            <a:endParaRPr kumimoji="0" lang="en-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16" name="Footer Placeholder 2"/>
          <p:cNvSpPr>
            <a:spLocks noGrp="1"/>
          </p:cNvSpPr>
          <p:nvPr>
            <p:ph type="ftr" sz="quarter" idx="11"/>
          </p:nvPr>
        </p:nvSpPr>
        <p:spPr>
          <a:xfrm>
            <a:off x="37070" y="6356350"/>
            <a:ext cx="11520000" cy="36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AGP: ambulatory glucose profile; CV: coefficient of variation; TAR: time above range; TBR: time below range; TIR: time in range.</a:t>
            </a:r>
            <a:endPar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Adapted from: Martens TW et al. </a:t>
            </a:r>
            <a:r>
              <a:rPr kumimoji="0" lang="fr-FR" sz="1001" b="0" i="1" u="none" strike="noStrike" kern="1200" cap="none" spc="0" normalizeH="0" baseline="0" noProof="0" dirty="0">
                <a:ln>
                  <a:noFill/>
                </a:ln>
                <a:solidFill>
                  <a:srgbClr val="515869">
                    <a:lumMod val="50000"/>
                  </a:srgbClr>
                </a:solidFill>
                <a:effectLst/>
                <a:uLnTx/>
                <a:uFillTx/>
                <a:latin typeface="Calibri"/>
                <a:ea typeface="+mn-ea"/>
                <a:cs typeface="+mn-cs"/>
              </a:rPr>
              <a:t>Postgrad Med</a:t>
            </a:r>
            <a:r>
              <a:rPr kumimoji="0" lang="fr-FR" sz="1001" b="0" i="0" u="none" strike="noStrike" kern="1200" cap="none" spc="0" normalizeH="0" baseline="0" noProof="0" dirty="0">
                <a:ln>
                  <a:noFill/>
                </a:ln>
                <a:solidFill>
                  <a:srgbClr val="515869">
                    <a:lumMod val="50000"/>
                  </a:srgbClr>
                </a:solidFill>
                <a:effectLst/>
                <a:uLnTx/>
                <a:uFillTx/>
                <a:latin typeface="Calibri"/>
                <a:ea typeface="+mn-ea"/>
                <a:cs typeface="+mn-cs"/>
              </a:rPr>
              <a:t>. 2021 Apr;133(3):253-264.</a:t>
            </a:r>
            <a:endPar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endParaRPr>
          </a:p>
        </p:txBody>
      </p:sp>
      <p:sp>
        <p:nvSpPr>
          <p:cNvPr id="66" name="TextBox 65">
            <a:extLst>
              <a:ext uri="{FF2B5EF4-FFF2-40B4-BE49-F238E27FC236}">
                <a16:creationId xmlns:a16="http://schemas.microsoft.com/office/drawing/2014/main" id="{C9789EE9-9F62-43B3-A99F-6292907F9FE6}"/>
              </a:ext>
            </a:extLst>
          </p:cNvPr>
          <p:cNvSpPr txBox="1"/>
          <p:nvPr/>
        </p:nvSpPr>
        <p:spPr>
          <a:xfrm>
            <a:off x="1490869" y="5680800"/>
            <a:ext cx="9218708" cy="540000"/>
          </a:xfrm>
          <a:prstGeom prst="roundRect">
            <a:avLst/>
          </a:prstGeom>
          <a:solidFill>
            <a:srgbClr val="FDE475"/>
          </a:solidFill>
        </p:spPr>
        <p:txBody>
          <a:bodyPr wrap="square" rtlCol="0" anchor="ctr">
            <a:no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B3838"/>
                </a:solidFill>
                <a:effectLst/>
                <a:uLnTx/>
                <a:uFillTx/>
                <a:latin typeface="Calibri"/>
                <a:ea typeface="+mn-ea"/>
                <a:cs typeface="+mn-cs"/>
              </a:rPr>
              <a:t>A1C is a suboptimal glycemic metric for managing individual patients on a day-to-day basis </a:t>
            </a:r>
            <a:endParaRPr kumimoji="0" lang="en-US" sz="1801" b="1" i="0" u="none" strike="noStrike" kern="1200" cap="none" spc="0" normalizeH="0" baseline="0" noProof="0" dirty="0">
              <a:ln>
                <a:noFill/>
              </a:ln>
              <a:solidFill>
                <a:srgbClr val="3B3838"/>
              </a:solidFill>
              <a:effectLst/>
              <a:uLnTx/>
              <a:uFillTx/>
              <a:latin typeface="Calibri"/>
              <a:ea typeface="+mn-ea"/>
              <a:cs typeface="+mn-cs"/>
            </a:endParaRPr>
          </a:p>
        </p:txBody>
      </p:sp>
      <p:graphicFrame>
        <p:nvGraphicFramePr>
          <p:cNvPr id="22" name="Table 21"/>
          <p:cNvGraphicFramePr>
            <a:graphicFrameLocks noGrp="1"/>
          </p:cNvGraphicFramePr>
          <p:nvPr/>
        </p:nvGraphicFramePr>
        <p:xfrm>
          <a:off x="1273583" y="1410511"/>
          <a:ext cx="9624615" cy="3976829"/>
        </p:xfrm>
        <a:graphic>
          <a:graphicData uri="http://schemas.openxmlformats.org/drawingml/2006/table">
            <a:tbl>
              <a:tblPr firstRow="1" bandRow="1">
                <a:tableStyleId>{68D230F3-CF80-4859-8CE7-A43EE81993B5}</a:tableStyleId>
              </a:tblPr>
              <a:tblGrid>
                <a:gridCol w="1562165">
                  <a:extLst>
                    <a:ext uri="{9D8B030D-6E8A-4147-A177-3AD203B41FA5}">
                      <a16:colId xmlns:a16="http://schemas.microsoft.com/office/drawing/2014/main" val="4036542237"/>
                    </a:ext>
                  </a:extLst>
                </a:gridCol>
                <a:gridCol w="4031225">
                  <a:extLst>
                    <a:ext uri="{9D8B030D-6E8A-4147-A177-3AD203B41FA5}">
                      <a16:colId xmlns:a16="http://schemas.microsoft.com/office/drawing/2014/main" val="4216756169"/>
                    </a:ext>
                  </a:extLst>
                </a:gridCol>
                <a:gridCol w="4031225">
                  <a:extLst>
                    <a:ext uri="{9D8B030D-6E8A-4147-A177-3AD203B41FA5}">
                      <a16:colId xmlns:a16="http://schemas.microsoft.com/office/drawing/2014/main" val="1788079751"/>
                    </a:ext>
                  </a:extLst>
                </a:gridCol>
              </a:tblGrid>
              <a:tr h="355943">
                <a:tc>
                  <a:txBody>
                    <a:bodyPr/>
                    <a:lstStyle/>
                    <a:p>
                      <a:pPr algn="ctr"/>
                      <a:endParaRPr lang="en-US" sz="1800" dirty="0"/>
                    </a:p>
                  </a:txBody>
                  <a:tcPr/>
                </a:tc>
                <a:tc>
                  <a:txBody>
                    <a:bodyPr/>
                    <a:lstStyle/>
                    <a:p>
                      <a:pPr algn="ctr"/>
                      <a:r>
                        <a:rPr lang="en-US" sz="1800" dirty="0"/>
                        <a:t>Patient A</a:t>
                      </a:r>
                    </a:p>
                  </a:txBody>
                  <a:tcPr/>
                </a:tc>
                <a:tc>
                  <a:txBody>
                    <a:bodyPr/>
                    <a:lstStyle/>
                    <a:p>
                      <a:pPr algn="ctr"/>
                      <a:r>
                        <a:rPr lang="en-US" sz="1800" dirty="0"/>
                        <a:t>Patient B</a:t>
                      </a:r>
                    </a:p>
                  </a:txBody>
                  <a:tcPr/>
                </a:tc>
                <a:extLst>
                  <a:ext uri="{0D108BD9-81ED-4DB2-BD59-A6C34878D82A}">
                    <a16:rowId xmlns:a16="http://schemas.microsoft.com/office/drawing/2014/main" val="1797237672"/>
                  </a:ext>
                </a:extLst>
              </a:tr>
              <a:tr h="355943">
                <a:tc>
                  <a:txBody>
                    <a:bodyPr/>
                    <a:lstStyle/>
                    <a:p>
                      <a:pPr algn="ctr"/>
                      <a:r>
                        <a:rPr lang="en-US" sz="1600" b="1" dirty="0"/>
                        <a:t>A1C</a:t>
                      </a:r>
                    </a:p>
                  </a:txBody>
                  <a:tcPr/>
                </a:tc>
                <a:tc>
                  <a:txBody>
                    <a:bodyPr/>
                    <a:lstStyle/>
                    <a:p>
                      <a:pPr algn="ctr"/>
                      <a:r>
                        <a:rPr lang="en-US" sz="1600" b="1" dirty="0"/>
                        <a:t>7.5%</a:t>
                      </a:r>
                    </a:p>
                  </a:txBody>
                  <a:tcPr/>
                </a:tc>
                <a:tc>
                  <a:txBody>
                    <a:bodyPr/>
                    <a:lstStyle/>
                    <a:p>
                      <a:pPr algn="ctr"/>
                      <a:r>
                        <a:rPr lang="en-US" sz="1600" b="1" dirty="0"/>
                        <a:t>7.5%</a:t>
                      </a:r>
                    </a:p>
                  </a:txBody>
                  <a:tcPr/>
                </a:tc>
                <a:extLst>
                  <a:ext uri="{0D108BD9-81ED-4DB2-BD59-A6C34878D82A}">
                    <a16:rowId xmlns:a16="http://schemas.microsoft.com/office/drawing/2014/main" val="862527986"/>
                  </a:ext>
                </a:extLst>
              </a:tr>
              <a:tr h="355943">
                <a:tc>
                  <a:txBody>
                    <a:bodyPr/>
                    <a:lstStyle/>
                    <a:p>
                      <a:pPr algn="ctr"/>
                      <a:r>
                        <a:rPr lang="en-US" sz="1600" b="1" dirty="0"/>
                        <a:t>%CV</a:t>
                      </a:r>
                    </a:p>
                  </a:txBody>
                  <a:tcPr/>
                </a:tc>
                <a:tc>
                  <a:txBody>
                    <a:bodyPr/>
                    <a:lstStyle/>
                    <a:p>
                      <a:pPr algn="ctr"/>
                      <a:r>
                        <a:rPr lang="en-US" sz="1600" dirty="0"/>
                        <a:t>29%</a:t>
                      </a:r>
                    </a:p>
                  </a:txBody>
                  <a:tcPr/>
                </a:tc>
                <a:tc>
                  <a:txBody>
                    <a:bodyPr/>
                    <a:lstStyle/>
                    <a:p>
                      <a:pPr algn="ctr"/>
                      <a:r>
                        <a:rPr lang="en-US" sz="1600" dirty="0"/>
                        <a:t>56%</a:t>
                      </a:r>
                    </a:p>
                  </a:txBody>
                  <a:tcPr/>
                </a:tc>
                <a:extLst>
                  <a:ext uri="{0D108BD9-81ED-4DB2-BD59-A6C34878D82A}">
                    <a16:rowId xmlns:a16="http://schemas.microsoft.com/office/drawing/2014/main" val="2710789315"/>
                  </a:ext>
                </a:extLst>
              </a:tr>
              <a:tr h="355943">
                <a:tc>
                  <a:txBody>
                    <a:bodyPr/>
                    <a:lstStyle/>
                    <a:p>
                      <a:pPr algn="ctr"/>
                      <a:r>
                        <a:rPr lang="en-US" sz="1600" b="1" dirty="0"/>
                        <a:t>TIR</a:t>
                      </a:r>
                    </a:p>
                  </a:txBody>
                  <a:tcPr/>
                </a:tc>
                <a:tc>
                  <a:txBody>
                    <a:bodyPr/>
                    <a:lstStyle/>
                    <a:p>
                      <a:pPr algn="ctr"/>
                      <a:r>
                        <a:rPr lang="en-US" sz="1600" dirty="0"/>
                        <a:t>85%</a:t>
                      </a:r>
                    </a:p>
                  </a:txBody>
                  <a:tcPr/>
                </a:tc>
                <a:tc>
                  <a:txBody>
                    <a:bodyPr/>
                    <a:lstStyle/>
                    <a:p>
                      <a:pPr algn="ctr"/>
                      <a:r>
                        <a:rPr lang="en-US" sz="1600" dirty="0"/>
                        <a:t>41%</a:t>
                      </a:r>
                    </a:p>
                  </a:txBody>
                  <a:tcPr/>
                </a:tc>
                <a:extLst>
                  <a:ext uri="{0D108BD9-81ED-4DB2-BD59-A6C34878D82A}">
                    <a16:rowId xmlns:a16="http://schemas.microsoft.com/office/drawing/2014/main" val="1695096085"/>
                  </a:ext>
                </a:extLst>
              </a:tr>
              <a:tr h="355943">
                <a:tc>
                  <a:txBody>
                    <a:bodyPr/>
                    <a:lstStyle/>
                    <a:p>
                      <a:pPr algn="ctr"/>
                      <a:r>
                        <a:rPr lang="en-US" sz="1600" b="1" dirty="0"/>
                        <a:t>TAR</a:t>
                      </a:r>
                    </a:p>
                  </a:txBody>
                  <a:tcPr/>
                </a:tc>
                <a:tc>
                  <a:txBody>
                    <a:bodyPr/>
                    <a:lstStyle/>
                    <a:p>
                      <a:pPr algn="ctr"/>
                      <a:r>
                        <a:rPr lang="en-US" sz="1600" dirty="0"/>
                        <a:t>14%</a:t>
                      </a:r>
                    </a:p>
                  </a:txBody>
                  <a:tcPr/>
                </a:tc>
                <a:tc>
                  <a:txBody>
                    <a:bodyPr/>
                    <a:lstStyle/>
                    <a:p>
                      <a:pPr algn="ctr"/>
                      <a:r>
                        <a:rPr lang="en-US" sz="1600" dirty="0"/>
                        <a:t>37%</a:t>
                      </a:r>
                    </a:p>
                  </a:txBody>
                  <a:tcPr/>
                </a:tc>
                <a:extLst>
                  <a:ext uri="{0D108BD9-81ED-4DB2-BD59-A6C34878D82A}">
                    <a16:rowId xmlns:a16="http://schemas.microsoft.com/office/drawing/2014/main" val="1936564221"/>
                  </a:ext>
                </a:extLst>
              </a:tr>
              <a:tr h="355943">
                <a:tc>
                  <a:txBody>
                    <a:bodyPr/>
                    <a:lstStyle/>
                    <a:p>
                      <a:pPr algn="ctr"/>
                      <a:r>
                        <a:rPr lang="en-US" sz="1600" b="1" dirty="0"/>
                        <a:t>TBR</a:t>
                      </a:r>
                    </a:p>
                  </a:txBody>
                  <a:tcPr/>
                </a:tc>
                <a:tc>
                  <a:txBody>
                    <a:bodyPr/>
                    <a:lstStyle/>
                    <a:p>
                      <a:pPr algn="ctr"/>
                      <a:r>
                        <a:rPr lang="en-US" sz="1600" dirty="0"/>
                        <a:t>1%</a:t>
                      </a:r>
                    </a:p>
                  </a:txBody>
                  <a:tcPr/>
                </a:tc>
                <a:tc>
                  <a:txBody>
                    <a:bodyPr/>
                    <a:lstStyle/>
                    <a:p>
                      <a:pPr algn="ctr"/>
                      <a:r>
                        <a:rPr lang="en-US" sz="1600" dirty="0"/>
                        <a:t>22%</a:t>
                      </a:r>
                    </a:p>
                  </a:txBody>
                  <a:tcPr/>
                </a:tc>
                <a:extLst>
                  <a:ext uri="{0D108BD9-81ED-4DB2-BD59-A6C34878D82A}">
                    <a16:rowId xmlns:a16="http://schemas.microsoft.com/office/drawing/2014/main" val="1514422201"/>
                  </a:ext>
                </a:extLst>
              </a:tr>
              <a:tr h="1831354">
                <a:tc>
                  <a:txBody>
                    <a:bodyPr/>
                    <a:lstStyle/>
                    <a:p>
                      <a:pPr algn="ctr"/>
                      <a:r>
                        <a:rPr lang="en-US" sz="1800" b="1" dirty="0"/>
                        <a:t>AGP</a:t>
                      </a:r>
                    </a:p>
                  </a:txBody>
                  <a:tcPr anchor="ctr"/>
                </a:tc>
                <a:tc>
                  <a:txBody>
                    <a:bodyPr/>
                    <a:lstStyle/>
                    <a:p>
                      <a:pPr algn="ctr"/>
                      <a:endParaRPr lang="en-US" sz="1800" dirty="0"/>
                    </a:p>
                  </a:txBody>
                  <a:tcPr/>
                </a:tc>
                <a:tc>
                  <a:txBody>
                    <a:bodyPr/>
                    <a:lstStyle/>
                    <a:p>
                      <a:pPr algn="ctr"/>
                      <a:endParaRPr lang="en-US" sz="1800" dirty="0"/>
                    </a:p>
                  </a:txBody>
                  <a:tcPr/>
                </a:tc>
                <a:extLst>
                  <a:ext uri="{0D108BD9-81ED-4DB2-BD59-A6C34878D82A}">
                    <a16:rowId xmlns:a16="http://schemas.microsoft.com/office/drawing/2014/main" val="3683928473"/>
                  </a:ext>
                </a:extLst>
              </a:tr>
            </a:tbl>
          </a:graphicData>
        </a:graphic>
      </p:graphicFrame>
      <p:pic>
        <p:nvPicPr>
          <p:cNvPr id="89" name="Graphic 14" descr="Male profile">
            <a:extLst>
              <a:ext uri="{FF2B5EF4-FFF2-40B4-BE49-F238E27FC236}">
                <a16:creationId xmlns:a16="http://schemas.microsoft.com/office/drawing/2014/main" id="{5A960309-063C-4846-84DE-11C3450FCBDF}"/>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96569" y="890546"/>
            <a:ext cx="519986" cy="519986"/>
          </a:xfrm>
          <a:prstGeom prst="rect">
            <a:avLst/>
          </a:prstGeom>
        </p:spPr>
      </p:pic>
      <p:pic>
        <p:nvPicPr>
          <p:cNvPr id="90" name="Graphic 16" descr="Female Profile">
            <a:extLst>
              <a:ext uri="{FF2B5EF4-FFF2-40B4-BE49-F238E27FC236}">
                <a16:creationId xmlns:a16="http://schemas.microsoft.com/office/drawing/2014/main" id="{8EC58E54-3F37-433A-9215-DB582BCCDA87}"/>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6664" y="890546"/>
            <a:ext cx="519986" cy="519986"/>
          </a:xfrm>
          <a:prstGeom prst="rect">
            <a:avLst/>
          </a:prstGeom>
        </p:spPr>
      </p:pic>
      <p:grpSp>
        <p:nvGrpSpPr>
          <p:cNvPr id="23" name="Group 22"/>
          <p:cNvGrpSpPr/>
          <p:nvPr/>
        </p:nvGrpSpPr>
        <p:grpSpPr>
          <a:xfrm>
            <a:off x="2724046" y="3821067"/>
            <a:ext cx="3636232" cy="1225400"/>
            <a:chOff x="2780853" y="3764199"/>
            <a:chExt cx="3636232" cy="1225400"/>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Lst>
            </a:blip>
            <a:srcRect l="6281" t="6849" r="59940" b="9944"/>
            <a:stretch/>
          </p:blipFill>
          <p:spPr>
            <a:xfrm>
              <a:off x="3407923" y="3822970"/>
              <a:ext cx="2658894" cy="1166629"/>
            </a:xfrm>
            <a:prstGeom prst="rect">
              <a:avLst/>
            </a:prstGeom>
          </p:spPr>
        </p:pic>
        <p:sp>
          <p:nvSpPr>
            <p:cNvPr id="51" name="TextBox 50"/>
            <p:cNvSpPr txBox="1"/>
            <p:nvPr/>
          </p:nvSpPr>
          <p:spPr>
            <a:xfrm>
              <a:off x="3061979" y="4242855"/>
              <a:ext cx="388247"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B050"/>
                  </a:solidFill>
                  <a:effectLst/>
                  <a:uLnTx/>
                  <a:uFillTx/>
                  <a:latin typeface="Calibri"/>
                  <a:ea typeface="+mn-ea"/>
                  <a:cs typeface="+mn-cs"/>
                </a:rPr>
                <a:t>10.0</a:t>
              </a:r>
            </a:p>
          </p:txBody>
        </p:sp>
        <p:sp>
          <p:nvSpPr>
            <p:cNvPr id="52" name="TextBox 51"/>
            <p:cNvSpPr txBox="1"/>
            <p:nvPr/>
          </p:nvSpPr>
          <p:spPr>
            <a:xfrm>
              <a:off x="3119686" y="4600564"/>
              <a:ext cx="330540"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B050"/>
                  </a:solidFill>
                  <a:effectLst/>
                  <a:uLnTx/>
                  <a:uFillTx/>
                  <a:latin typeface="Calibri"/>
                  <a:ea typeface="+mn-ea"/>
                  <a:cs typeface="+mn-cs"/>
                </a:rPr>
                <a:t>3.9</a:t>
              </a:r>
            </a:p>
          </p:txBody>
        </p:sp>
        <p:sp>
          <p:nvSpPr>
            <p:cNvPr id="53" name="Left Bracket 52"/>
            <p:cNvSpPr/>
            <p:nvPr/>
          </p:nvSpPr>
          <p:spPr>
            <a:xfrm>
              <a:off x="3016936" y="4388721"/>
              <a:ext cx="90312" cy="360000"/>
            </a:xfrm>
            <a:prstGeom prst="leftBracket">
              <a:avLst/>
            </a:prstGeom>
            <a:noFill/>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4" name="TextBox 53"/>
            <p:cNvSpPr txBox="1"/>
            <p:nvPr/>
          </p:nvSpPr>
          <p:spPr>
            <a:xfrm rot="16200000">
              <a:off x="2649246" y="4453304"/>
              <a:ext cx="49404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Calibri"/>
                  <a:ea typeface="+mn-ea"/>
                  <a:cs typeface="+mn-cs"/>
                </a:rPr>
                <a:t>Target</a:t>
              </a:r>
            </a:p>
          </p:txBody>
        </p:sp>
        <p:sp>
          <p:nvSpPr>
            <p:cNvPr id="55" name="TextBox 54"/>
            <p:cNvSpPr txBox="1"/>
            <p:nvPr/>
          </p:nvSpPr>
          <p:spPr>
            <a:xfrm rot="16200000">
              <a:off x="3028783" y="3916324"/>
              <a:ext cx="51969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mmol/L</a:t>
              </a:r>
            </a:p>
          </p:txBody>
        </p:sp>
        <p:sp>
          <p:nvSpPr>
            <p:cNvPr id="67" name="TextBox 66"/>
            <p:cNvSpPr txBox="1"/>
            <p:nvPr/>
          </p:nvSpPr>
          <p:spPr>
            <a:xfrm>
              <a:off x="6033646" y="4101969"/>
              <a:ext cx="383439"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95%</a:t>
              </a:r>
            </a:p>
          </p:txBody>
        </p:sp>
        <p:sp>
          <p:nvSpPr>
            <p:cNvPr id="68" name="TextBox 67"/>
            <p:cNvSpPr txBox="1"/>
            <p:nvPr/>
          </p:nvSpPr>
          <p:spPr>
            <a:xfrm>
              <a:off x="6035249" y="4246469"/>
              <a:ext cx="381836"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Calibri"/>
                  <a:ea typeface="+mn-ea"/>
                  <a:cs typeface="+mn-cs"/>
                </a:rPr>
                <a:t>75%</a:t>
              </a:r>
            </a:p>
          </p:txBody>
        </p:sp>
        <p:sp>
          <p:nvSpPr>
            <p:cNvPr id="69" name="TextBox 68"/>
            <p:cNvSpPr txBox="1"/>
            <p:nvPr/>
          </p:nvSpPr>
          <p:spPr>
            <a:xfrm>
              <a:off x="6033646" y="4387202"/>
              <a:ext cx="383439"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B0F0"/>
                  </a:solidFill>
                  <a:effectLst/>
                  <a:uLnTx/>
                  <a:uFillTx/>
                  <a:latin typeface="Calibri"/>
                  <a:ea typeface="+mn-ea"/>
                  <a:cs typeface="+mn-cs"/>
                </a:rPr>
                <a:t>50%</a:t>
              </a:r>
            </a:p>
          </p:txBody>
        </p:sp>
        <p:sp>
          <p:nvSpPr>
            <p:cNvPr id="70" name="TextBox 69"/>
            <p:cNvSpPr txBox="1"/>
            <p:nvPr/>
          </p:nvSpPr>
          <p:spPr>
            <a:xfrm>
              <a:off x="6091355" y="4633191"/>
              <a:ext cx="325730"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5%</a:t>
              </a:r>
            </a:p>
          </p:txBody>
        </p:sp>
        <p:sp>
          <p:nvSpPr>
            <p:cNvPr id="71" name="TextBox 70"/>
            <p:cNvSpPr txBox="1"/>
            <p:nvPr/>
          </p:nvSpPr>
          <p:spPr>
            <a:xfrm>
              <a:off x="6035249" y="4503046"/>
              <a:ext cx="381836"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Calibri"/>
                  <a:ea typeface="+mn-ea"/>
                  <a:cs typeface="+mn-cs"/>
                </a:rPr>
                <a:t>25%</a:t>
              </a:r>
            </a:p>
          </p:txBody>
        </p:sp>
      </p:grpSp>
      <p:grpSp>
        <p:nvGrpSpPr>
          <p:cNvPr id="24" name="Group 23"/>
          <p:cNvGrpSpPr/>
          <p:nvPr/>
        </p:nvGrpSpPr>
        <p:grpSpPr>
          <a:xfrm>
            <a:off x="7038052" y="3821067"/>
            <a:ext cx="3641708" cy="1322648"/>
            <a:chOff x="6623199" y="3764199"/>
            <a:chExt cx="3641708" cy="1322648"/>
          </a:xfrm>
        </p:grpSpPr>
        <p:pic>
          <p:nvPicPr>
            <p:cNvPr id="50" name="Picture 49"/>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Lst>
            </a:blip>
            <a:srcRect l="60283" t="6956" r="6115" b="8913"/>
            <a:stretch/>
          </p:blipFill>
          <p:spPr>
            <a:xfrm>
              <a:off x="7276558" y="3809999"/>
              <a:ext cx="2644968" cy="1179599"/>
            </a:xfrm>
            <a:prstGeom prst="rect">
              <a:avLst/>
            </a:prstGeom>
          </p:spPr>
        </p:pic>
        <p:sp>
          <p:nvSpPr>
            <p:cNvPr id="61" name="TextBox 60"/>
            <p:cNvSpPr txBox="1"/>
            <p:nvPr/>
          </p:nvSpPr>
          <p:spPr>
            <a:xfrm>
              <a:off x="6904325" y="4244565"/>
              <a:ext cx="388247"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B050"/>
                  </a:solidFill>
                  <a:effectLst/>
                  <a:uLnTx/>
                  <a:uFillTx/>
                  <a:latin typeface="Calibri"/>
                  <a:ea typeface="+mn-ea"/>
                  <a:cs typeface="+mn-cs"/>
                </a:rPr>
                <a:t>10.0</a:t>
              </a:r>
            </a:p>
          </p:txBody>
        </p:sp>
        <p:sp>
          <p:nvSpPr>
            <p:cNvPr id="62" name="TextBox 61"/>
            <p:cNvSpPr txBox="1"/>
            <p:nvPr/>
          </p:nvSpPr>
          <p:spPr>
            <a:xfrm>
              <a:off x="6962032" y="4602274"/>
              <a:ext cx="330540"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B050"/>
                  </a:solidFill>
                  <a:effectLst/>
                  <a:uLnTx/>
                  <a:uFillTx/>
                  <a:latin typeface="Calibri"/>
                  <a:ea typeface="+mn-ea"/>
                  <a:cs typeface="+mn-cs"/>
                </a:rPr>
                <a:t>3.9</a:t>
              </a:r>
            </a:p>
          </p:txBody>
        </p:sp>
        <p:sp>
          <p:nvSpPr>
            <p:cNvPr id="63" name="Left Bracket 62"/>
            <p:cNvSpPr/>
            <p:nvPr/>
          </p:nvSpPr>
          <p:spPr>
            <a:xfrm>
              <a:off x="6859282" y="4390431"/>
              <a:ext cx="90312" cy="360000"/>
            </a:xfrm>
            <a:prstGeom prst="leftBracket">
              <a:avLst/>
            </a:prstGeom>
            <a:noFill/>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4" name="TextBox 63"/>
            <p:cNvSpPr txBox="1"/>
            <p:nvPr/>
          </p:nvSpPr>
          <p:spPr>
            <a:xfrm rot="16200000">
              <a:off x="6491592" y="4455014"/>
              <a:ext cx="49404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Calibri"/>
                  <a:ea typeface="+mn-ea"/>
                  <a:cs typeface="+mn-cs"/>
                </a:rPr>
                <a:t>Target</a:t>
              </a:r>
            </a:p>
          </p:txBody>
        </p:sp>
        <p:sp>
          <p:nvSpPr>
            <p:cNvPr id="65" name="TextBox 64"/>
            <p:cNvSpPr txBox="1"/>
            <p:nvPr/>
          </p:nvSpPr>
          <p:spPr>
            <a:xfrm rot="16200000">
              <a:off x="6908187" y="3916324"/>
              <a:ext cx="51969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mmol/L</a:t>
              </a:r>
            </a:p>
          </p:txBody>
        </p:sp>
        <p:sp>
          <p:nvSpPr>
            <p:cNvPr id="72" name="TextBox 71"/>
            <p:cNvSpPr txBox="1"/>
            <p:nvPr/>
          </p:nvSpPr>
          <p:spPr>
            <a:xfrm>
              <a:off x="9881468" y="3769493"/>
              <a:ext cx="383439"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95%</a:t>
              </a:r>
            </a:p>
          </p:txBody>
        </p:sp>
        <p:sp>
          <p:nvSpPr>
            <p:cNvPr id="73" name="TextBox 72"/>
            <p:cNvSpPr txBox="1"/>
            <p:nvPr/>
          </p:nvSpPr>
          <p:spPr>
            <a:xfrm>
              <a:off x="9883071" y="4528525"/>
              <a:ext cx="381836"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Calibri"/>
                  <a:ea typeface="+mn-ea"/>
                  <a:cs typeface="+mn-cs"/>
                </a:rPr>
                <a:t>75%</a:t>
              </a:r>
            </a:p>
          </p:txBody>
        </p:sp>
        <p:sp>
          <p:nvSpPr>
            <p:cNvPr id="74" name="TextBox 73"/>
            <p:cNvSpPr txBox="1"/>
            <p:nvPr/>
          </p:nvSpPr>
          <p:spPr>
            <a:xfrm>
              <a:off x="9881468" y="4624834"/>
              <a:ext cx="383439"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B0F0"/>
                  </a:solidFill>
                  <a:effectLst/>
                  <a:uLnTx/>
                  <a:uFillTx/>
                  <a:latin typeface="Calibri"/>
                  <a:ea typeface="+mn-ea"/>
                  <a:cs typeface="+mn-cs"/>
                </a:rPr>
                <a:t>50%</a:t>
              </a:r>
            </a:p>
          </p:txBody>
        </p:sp>
        <p:sp>
          <p:nvSpPr>
            <p:cNvPr id="75" name="TextBox 74"/>
            <p:cNvSpPr txBox="1"/>
            <p:nvPr/>
          </p:nvSpPr>
          <p:spPr>
            <a:xfrm>
              <a:off x="9939177" y="4856015"/>
              <a:ext cx="325730"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5%</a:t>
              </a:r>
            </a:p>
          </p:txBody>
        </p:sp>
        <p:sp>
          <p:nvSpPr>
            <p:cNvPr id="76" name="TextBox 75"/>
            <p:cNvSpPr txBox="1"/>
            <p:nvPr/>
          </p:nvSpPr>
          <p:spPr>
            <a:xfrm>
              <a:off x="9883071" y="4740678"/>
              <a:ext cx="381836"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Calibri"/>
                  <a:ea typeface="+mn-ea"/>
                  <a:cs typeface="+mn-cs"/>
                </a:rPr>
                <a:t>25%</a:t>
              </a:r>
            </a:p>
          </p:txBody>
        </p:sp>
        <p:cxnSp>
          <p:nvCxnSpPr>
            <p:cNvPr id="16" name="Straight Connector 15"/>
            <p:cNvCxnSpPr/>
            <p:nvPr/>
          </p:nvCxnSpPr>
          <p:spPr>
            <a:xfrm flipH="1" flipV="1">
              <a:off x="9875571" y="4801524"/>
              <a:ext cx="89474" cy="33318"/>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flipV="1">
              <a:off x="9875571" y="4847954"/>
              <a:ext cx="143941" cy="1082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Rectangle 2"/>
          <p:cNvSpPr>
            <a:spLocks noChangeAspect="1"/>
          </p:cNvSpPr>
          <p:nvPr/>
        </p:nvSpPr>
        <p:spPr>
          <a:xfrm>
            <a:off x="1420614" y="2569767"/>
            <a:ext cx="214847" cy="19589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a:spLocks noChangeAspect="1"/>
          </p:cNvSpPr>
          <p:nvPr/>
        </p:nvSpPr>
        <p:spPr>
          <a:xfrm>
            <a:off x="1420614" y="2925583"/>
            <a:ext cx="214847" cy="1958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a:spLocks noChangeAspect="1"/>
          </p:cNvSpPr>
          <p:nvPr/>
        </p:nvSpPr>
        <p:spPr>
          <a:xfrm>
            <a:off x="1420614" y="3276168"/>
            <a:ext cx="214847" cy="19589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153882348"/>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1D99A1-53F4-4197-8223-D19F67595E63}"/>
              </a:ext>
            </a:extLst>
          </p:cNvPr>
          <p:cNvSpPr>
            <a:spLocks noGrp="1"/>
          </p:cNvSpPr>
          <p:nvPr>
            <p:ph type="title"/>
          </p:nvPr>
        </p:nvSpPr>
        <p:spPr/>
        <p:txBody>
          <a:bodyPr/>
          <a:lstStyle/>
          <a:p>
            <a:r>
              <a:rPr lang="en-CA" dirty="0"/>
              <a:t>Time in Range Targets for People With Diabetes</a:t>
            </a:r>
          </a:p>
        </p:txBody>
      </p:sp>
      <p:sp>
        <p:nvSpPr>
          <p:cNvPr id="3" name="Footer Placeholder 2">
            <a:extLst>
              <a:ext uri="{FF2B5EF4-FFF2-40B4-BE49-F238E27FC236}">
                <a16:creationId xmlns:a16="http://schemas.microsoft.com/office/drawing/2014/main" id="{3C915897-06F3-4A87-B25B-AAB7F54FF38D}"/>
              </a:ext>
            </a:extLst>
          </p:cNvPr>
          <p:cNvSpPr>
            <a:spLocks noGrp="1"/>
          </p:cNvSpPr>
          <p:nvPr>
            <p:ph type="ftr" sz="quarter" idx="11"/>
          </p:nvPr>
        </p:nvSpPr>
        <p:spPr>
          <a:xfrm>
            <a:off x="37071" y="6356350"/>
            <a:ext cx="11520000" cy="360000"/>
          </a:xfrm>
        </p:spPr>
        <p:txBody>
          <a:bodyPr/>
          <a:lstStyle/>
          <a:p>
            <a:r>
              <a:rPr kumimoji="0" lang="en-CA" sz="1000" b="0" i="0" u="none" strike="noStrike" kern="1200" cap="none" spc="0" normalizeH="0" baseline="0" noProof="0" dirty="0">
                <a:ln>
                  <a:noFill/>
                </a:ln>
                <a:solidFill>
                  <a:srgbClr val="515869">
                    <a:lumMod val="50000"/>
                  </a:srgbClr>
                </a:solidFill>
                <a:effectLst/>
                <a:uLnTx/>
                <a:uFillTx/>
                <a:latin typeface="Calibri" panose="020F0502020204030204"/>
                <a:ea typeface="+mn-ea"/>
                <a:cs typeface="+mn-cs"/>
              </a:rPr>
              <a:t>*Includes percentage of values </a:t>
            </a:r>
            <a:r>
              <a:rPr lang="en-CA" sz="1000" dirty="0">
                <a:solidFill>
                  <a:srgbClr val="232936"/>
                </a:solidFill>
                <a:latin typeface="Arial" panose="020B0604020202020204" pitchFamily="34" charset="0"/>
                <a:cs typeface="Arial" panose="020B0604020202020204" pitchFamily="34" charset="0"/>
              </a:rPr>
              <a:t>&gt;</a:t>
            </a:r>
            <a:r>
              <a:rPr lang="en-CA" sz="1000" dirty="0">
                <a:solidFill>
                  <a:srgbClr val="232936"/>
                </a:solidFill>
              </a:rPr>
              <a:t>13.9 mmol/L; **includes percentage of values </a:t>
            </a:r>
            <a:r>
              <a:rPr lang="en-CA" sz="1000" dirty="0">
                <a:solidFill>
                  <a:srgbClr val="232936"/>
                </a:solidFill>
                <a:latin typeface="Calibri" panose="020F0502020204030204" pitchFamily="34" charset="0"/>
                <a:cs typeface="Calibri" panose="020F0502020204030204" pitchFamily="34" charset="0"/>
              </a:rPr>
              <a:t>&lt;</a:t>
            </a:r>
            <a:r>
              <a:rPr lang="en-CA" sz="1000" dirty="0">
                <a:solidFill>
                  <a:srgbClr val="232936"/>
                </a:solidFill>
              </a:rPr>
              <a:t>3.0 mmol/L. </a:t>
            </a:r>
          </a:p>
          <a:p>
            <a:r>
              <a:rPr lang="en-CA" sz="1000" dirty="0">
                <a:solidFill>
                  <a:srgbClr val="232936"/>
                </a:solidFill>
              </a:rPr>
              <a:t>Note: Targets are tighter for pregnancy.  </a:t>
            </a:r>
            <a:r>
              <a:rPr kumimoji="0" lang="en-CA" sz="1000" b="0" i="0" u="none" strike="noStrike" kern="1200" cap="none" spc="0" normalizeH="0" baseline="0" noProof="0" dirty="0">
                <a:ln>
                  <a:noFill/>
                </a:ln>
                <a:solidFill>
                  <a:srgbClr val="515869">
                    <a:lumMod val="50000"/>
                  </a:srgbClr>
                </a:solidFill>
                <a:effectLst/>
                <a:uLnTx/>
                <a:uFillTx/>
                <a:latin typeface="Calibri" panose="020F0502020204030204"/>
                <a:ea typeface="+mn-ea"/>
                <a:cs typeface="+mn-cs"/>
              </a:rPr>
              <a:t>  </a:t>
            </a:r>
          </a:p>
          <a:p>
            <a:pPr lvl="0"/>
            <a:r>
              <a:rPr kumimoji="0" lang="en-CA" sz="1000" b="0" i="0" u="none" strike="noStrike" kern="1200" cap="none" spc="0" normalizeH="0" baseline="0" noProof="0" dirty="0">
                <a:ln>
                  <a:noFill/>
                </a:ln>
                <a:solidFill>
                  <a:srgbClr val="515869">
                    <a:lumMod val="50000"/>
                  </a:srgbClr>
                </a:solidFill>
                <a:effectLst/>
                <a:uLnTx/>
                <a:uFillTx/>
                <a:latin typeface="Calibri" panose="020F0502020204030204"/>
                <a:ea typeface="+mn-ea"/>
                <a:cs typeface="+mn-cs"/>
              </a:rPr>
              <a:t>Image adapted from: </a:t>
            </a:r>
            <a:r>
              <a:rPr lang="en-CA" sz="1000" dirty="0">
                <a:solidFill>
                  <a:srgbClr val="515869">
                    <a:lumMod val="50000"/>
                  </a:srgbClr>
                </a:solidFill>
              </a:rPr>
              <a:t>Battelino T et al. </a:t>
            </a:r>
            <a:r>
              <a:rPr lang="pt-BR" sz="1000" i="1" dirty="0">
                <a:solidFill>
                  <a:srgbClr val="515869">
                    <a:lumMod val="50000"/>
                  </a:srgbClr>
                </a:solidFill>
              </a:rPr>
              <a:t>Diabetes Care</a:t>
            </a:r>
            <a:r>
              <a:rPr lang="pt-BR" sz="1000" dirty="0">
                <a:solidFill>
                  <a:srgbClr val="515869">
                    <a:lumMod val="50000"/>
                  </a:srgbClr>
                </a:solidFill>
              </a:rPr>
              <a:t>. 2019 Aug;42(8):1593-1603</a:t>
            </a:r>
            <a:r>
              <a:rPr kumimoji="0" lang="en-CA" sz="1000" b="0" i="0" u="none" strike="noStrike" kern="1200" cap="none" spc="0" normalizeH="0" baseline="0" noProof="0" dirty="0">
                <a:ln>
                  <a:noFill/>
                </a:ln>
                <a:solidFill>
                  <a:srgbClr val="515869">
                    <a:lumMod val="50000"/>
                  </a:srgbClr>
                </a:solidFill>
                <a:effectLst/>
                <a:uLnTx/>
                <a:uFillTx/>
                <a:latin typeface="Calibri" panose="020F0502020204030204"/>
                <a:ea typeface="+mn-ea"/>
                <a:cs typeface="+mn-cs"/>
              </a:rPr>
              <a:t>.</a:t>
            </a:r>
          </a:p>
        </p:txBody>
      </p:sp>
      <p:sp>
        <p:nvSpPr>
          <p:cNvPr id="4" name="Slide Number Placeholder 3">
            <a:extLst>
              <a:ext uri="{FF2B5EF4-FFF2-40B4-BE49-F238E27FC236}">
                <a16:creationId xmlns:a16="http://schemas.microsoft.com/office/drawing/2014/main" id="{3F13F660-381C-4A24-86E1-BFEBB7B016B0}"/>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smtClean="0">
                <a:ln>
                  <a:noFill/>
                </a:ln>
                <a:solidFill>
                  <a:srgbClr val="000000">
                    <a:tint val="75000"/>
                  </a:srgbClr>
                </a:solidFill>
                <a:effectLst/>
                <a:uLnTx/>
                <a:uFillTx/>
                <a:latin typeface="Calibri" panose="020F0502020204030204"/>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62</a:t>
            </a:fld>
            <a:endParaRPr kumimoji="0" lang="en-CA"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82" name="Rectangle: Rounded Corners 181">
            <a:extLst>
              <a:ext uri="{FF2B5EF4-FFF2-40B4-BE49-F238E27FC236}">
                <a16:creationId xmlns:a16="http://schemas.microsoft.com/office/drawing/2014/main" id="{3636FD11-7CCD-4670-B529-901F9247F97E}"/>
              </a:ext>
            </a:extLst>
          </p:cNvPr>
          <p:cNvSpPr/>
          <p:nvPr/>
        </p:nvSpPr>
        <p:spPr>
          <a:xfrm>
            <a:off x="723014" y="1811282"/>
            <a:ext cx="10745972" cy="6480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lvl="0" algn="ctr">
              <a:defRPr/>
            </a:pPr>
            <a:r>
              <a:rPr lang="en-US" b="1" dirty="0">
                <a:solidFill>
                  <a:srgbClr val="232936"/>
                </a:solidFill>
                <a:latin typeface="Calibri" pitchFamily="34" charset="0"/>
              </a:rPr>
              <a:t>Time in range goals will be different for every person and may depend on medication, diabetes type, diet, age, general health, and hypoglycemia risk. Thus, targets can be personalized to meet individual needs.</a:t>
            </a:r>
            <a:endParaRPr lang="en-CA" b="1" dirty="0">
              <a:solidFill>
                <a:srgbClr val="232936"/>
              </a:solidFill>
              <a:latin typeface="Calibri" pitchFamily="34" charset="0"/>
            </a:endParaRPr>
          </a:p>
        </p:txBody>
      </p:sp>
      <p:grpSp>
        <p:nvGrpSpPr>
          <p:cNvPr id="48" name="Group 47">
            <a:extLst>
              <a:ext uri="{FF2B5EF4-FFF2-40B4-BE49-F238E27FC236}">
                <a16:creationId xmlns:a16="http://schemas.microsoft.com/office/drawing/2014/main" id="{11D80659-A720-4253-872D-4C4F1D4BEAE5}"/>
              </a:ext>
            </a:extLst>
          </p:cNvPr>
          <p:cNvGrpSpPr/>
          <p:nvPr/>
        </p:nvGrpSpPr>
        <p:grpSpPr>
          <a:xfrm>
            <a:off x="814239" y="5302283"/>
            <a:ext cx="10745972" cy="789892"/>
            <a:chOff x="455818" y="5468879"/>
            <a:chExt cx="10745972" cy="789892"/>
          </a:xfrm>
        </p:grpSpPr>
        <p:sp>
          <p:nvSpPr>
            <p:cNvPr id="49" name="Rectangle: Rounded Corners 181">
              <a:extLst>
                <a:ext uri="{FF2B5EF4-FFF2-40B4-BE49-F238E27FC236}">
                  <a16:creationId xmlns:a16="http://schemas.microsoft.com/office/drawing/2014/main" id="{3636FD11-7CCD-4670-B529-901F9247F97E}"/>
                </a:ext>
              </a:extLst>
            </p:cNvPr>
            <p:cNvSpPr/>
            <p:nvPr/>
          </p:nvSpPr>
          <p:spPr>
            <a:xfrm>
              <a:off x="455818" y="5599777"/>
              <a:ext cx="10745972" cy="5400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232936"/>
                  </a:solidFill>
                  <a:effectLst/>
                  <a:uLnTx/>
                  <a:uFillTx/>
                  <a:latin typeface="Calibri" pitchFamily="34" charset="0"/>
                  <a:ea typeface="+mn-ea"/>
                  <a:cs typeface="+mn-cs"/>
                </a:rPr>
                <a:t>Primary goal for effective and safe glucose control is to           time in range and           time below range</a:t>
              </a:r>
            </a:p>
          </p:txBody>
        </p:sp>
        <p:sp>
          <p:nvSpPr>
            <p:cNvPr id="51" name="Arrow: Down 103">
              <a:extLst>
                <a:ext uri="{FF2B5EF4-FFF2-40B4-BE49-F238E27FC236}">
                  <a16:creationId xmlns:a16="http://schemas.microsoft.com/office/drawing/2014/main" id="{6C87C3B9-2FAF-4639-9424-4FF07E9751AA}"/>
                </a:ext>
              </a:extLst>
            </p:cNvPr>
            <p:cNvSpPr/>
            <p:nvPr/>
          </p:nvSpPr>
          <p:spPr>
            <a:xfrm>
              <a:off x="8478035" y="5682771"/>
              <a:ext cx="468000" cy="576000"/>
            </a:xfrm>
            <a:prstGeom prst="down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2" name="Arrow: Down 157">
              <a:extLst>
                <a:ext uri="{FF2B5EF4-FFF2-40B4-BE49-F238E27FC236}">
                  <a16:creationId xmlns:a16="http://schemas.microsoft.com/office/drawing/2014/main" id="{521CE59C-294F-4746-813E-61766D272D89}"/>
                </a:ext>
              </a:extLst>
            </p:cNvPr>
            <p:cNvSpPr/>
            <p:nvPr/>
          </p:nvSpPr>
          <p:spPr>
            <a:xfrm flipV="1">
              <a:off x="6222281" y="5468879"/>
              <a:ext cx="468000" cy="576000"/>
            </a:xfrm>
            <a:prstGeom prst="down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nvGrpSpPr>
          <p:cNvPr id="53" name="Group 52">
            <a:extLst>
              <a:ext uri="{FF2B5EF4-FFF2-40B4-BE49-F238E27FC236}">
                <a16:creationId xmlns:a16="http://schemas.microsoft.com/office/drawing/2014/main" id="{8E977AE6-802E-4292-A0B8-312B8641F5EE}"/>
              </a:ext>
            </a:extLst>
          </p:cNvPr>
          <p:cNvGrpSpPr/>
          <p:nvPr/>
        </p:nvGrpSpPr>
        <p:grpSpPr>
          <a:xfrm>
            <a:off x="2883419" y="921267"/>
            <a:ext cx="6425163" cy="730085"/>
            <a:chOff x="1266436" y="959822"/>
            <a:chExt cx="6425163" cy="730085"/>
          </a:xfrm>
        </p:grpSpPr>
        <p:sp>
          <p:nvSpPr>
            <p:cNvPr id="54" name="Rectangle: Rounded Corners 10">
              <a:extLst>
                <a:ext uri="{FF2B5EF4-FFF2-40B4-BE49-F238E27FC236}">
                  <a16:creationId xmlns:a16="http://schemas.microsoft.com/office/drawing/2014/main" id="{8251DE31-5A27-439D-B15D-0C86BFBC4F81}"/>
                </a:ext>
              </a:extLst>
            </p:cNvPr>
            <p:cNvSpPr/>
            <p:nvPr/>
          </p:nvSpPr>
          <p:spPr>
            <a:xfrm>
              <a:off x="1968029" y="1057545"/>
              <a:ext cx="5637306" cy="567269"/>
            </a:xfrm>
            <a:prstGeom prst="roundRect">
              <a:avLst/>
            </a:prstGeom>
            <a:no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1" b="1" dirty="0">
                  <a:solidFill>
                    <a:srgbClr val="000000"/>
                  </a:solidFill>
                </a:rPr>
                <a:t>What time in range goals should my patients aim for?</a:t>
              </a:r>
            </a:p>
          </p:txBody>
        </p:sp>
        <p:sp>
          <p:nvSpPr>
            <p:cNvPr id="55" name="Rectangle: Rounded Corners 41">
              <a:extLst>
                <a:ext uri="{FF2B5EF4-FFF2-40B4-BE49-F238E27FC236}">
                  <a16:creationId xmlns:a16="http://schemas.microsoft.com/office/drawing/2014/main" id="{5550F51F-395A-415E-81BD-CD793B5FDF4F}"/>
                </a:ext>
              </a:extLst>
            </p:cNvPr>
            <p:cNvSpPr/>
            <p:nvPr/>
          </p:nvSpPr>
          <p:spPr>
            <a:xfrm>
              <a:off x="1626436" y="1025204"/>
              <a:ext cx="6065163" cy="612000"/>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1" dirty="0"/>
            </a:p>
          </p:txBody>
        </p:sp>
        <p:grpSp>
          <p:nvGrpSpPr>
            <p:cNvPr id="56" name="Group 55">
              <a:extLst>
                <a:ext uri="{FF2B5EF4-FFF2-40B4-BE49-F238E27FC236}">
                  <a16:creationId xmlns:a16="http://schemas.microsoft.com/office/drawing/2014/main" id="{4C367E71-1B91-4B1A-AF4A-D304E90E1867}"/>
                </a:ext>
              </a:extLst>
            </p:cNvPr>
            <p:cNvGrpSpPr/>
            <p:nvPr/>
          </p:nvGrpSpPr>
          <p:grpSpPr>
            <a:xfrm>
              <a:off x="1266436" y="959822"/>
              <a:ext cx="720000" cy="730085"/>
              <a:chOff x="4812149" y="3877358"/>
              <a:chExt cx="720000" cy="730085"/>
            </a:xfrm>
          </p:grpSpPr>
          <p:sp>
            <p:nvSpPr>
              <p:cNvPr id="57" name="Oval 56">
                <a:extLst>
                  <a:ext uri="{FF2B5EF4-FFF2-40B4-BE49-F238E27FC236}">
                    <a16:creationId xmlns:a16="http://schemas.microsoft.com/office/drawing/2014/main" id="{277CE640-E394-419B-9050-B5559D70A90A}"/>
                  </a:ext>
                </a:extLst>
              </p:cNvPr>
              <p:cNvSpPr/>
              <p:nvPr/>
            </p:nvSpPr>
            <p:spPr>
              <a:xfrm>
                <a:off x="4812149" y="3887443"/>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dirty="0"/>
              </a:p>
            </p:txBody>
          </p:sp>
          <p:pic>
            <p:nvPicPr>
              <p:cNvPr id="58" name="Graphic 13" descr="Doctor">
                <a:extLst>
                  <a:ext uri="{FF2B5EF4-FFF2-40B4-BE49-F238E27FC236}">
                    <a16:creationId xmlns:a16="http://schemas.microsoft.com/office/drawing/2014/main" id="{772C2A57-45E8-43B0-B764-4F844440C6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25642" y="3877358"/>
                <a:ext cx="684000" cy="684000"/>
              </a:xfrm>
              <a:prstGeom prst="rect">
                <a:avLst/>
              </a:prstGeom>
            </p:spPr>
          </p:pic>
        </p:grpSp>
      </p:grpSp>
      <p:sp>
        <p:nvSpPr>
          <p:cNvPr id="136" name="TextBox 135">
            <a:extLst>
              <a:ext uri="{FF2B5EF4-FFF2-40B4-BE49-F238E27FC236}">
                <a16:creationId xmlns:a16="http://schemas.microsoft.com/office/drawing/2014/main" id="{29A8BABF-1DA0-4CE5-9E78-A1C6AE72994B}"/>
              </a:ext>
            </a:extLst>
          </p:cNvPr>
          <p:cNvSpPr txBox="1"/>
          <p:nvPr/>
        </p:nvSpPr>
        <p:spPr>
          <a:xfrm>
            <a:off x="2558473" y="2722352"/>
            <a:ext cx="2227320"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232936"/>
                </a:solidFill>
                <a:effectLst/>
                <a:uLnTx/>
                <a:uFillTx/>
                <a:latin typeface="Calibri" panose="020F0502020204030204"/>
                <a:ea typeface="+mn-ea"/>
                <a:cs typeface="+mn-cs"/>
              </a:rPr>
              <a:t>Most people with diabetes:</a:t>
            </a:r>
          </a:p>
        </p:txBody>
      </p:sp>
      <p:grpSp>
        <p:nvGrpSpPr>
          <p:cNvPr id="108" name="Group 107">
            <a:extLst>
              <a:ext uri="{FF2B5EF4-FFF2-40B4-BE49-F238E27FC236}">
                <a16:creationId xmlns:a16="http://schemas.microsoft.com/office/drawing/2014/main" id="{F23249E7-7C03-4CC8-8D64-DC554AE249C1}"/>
              </a:ext>
            </a:extLst>
          </p:cNvPr>
          <p:cNvGrpSpPr/>
          <p:nvPr/>
        </p:nvGrpSpPr>
        <p:grpSpPr>
          <a:xfrm>
            <a:off x="2341745" y="3203250"/>
            <a:ext cx="2223339" cy="1942947"/>
            <a:chOff x="7126994" y="2603113"/>
            <a:chExt cx="2223339" cy="1942947"/>
          </a:xfrm>
        </p:grpSpPr>
        <p:sp>
          <p:nvSpPr>
            <p:cNvPr id="137" name="TextBox 136">
              <a:extLst>
                <a:ext uri="{FF2B5EF4-FFF2-40B4-BE49-F238E27FC236}">
                  <a16:creationId xmlns:a16="http://schemas.microsoft.com/office/drawing/2014/main" id="{3F3B22ED-8038-4E26-AABD-1F88102DC167}"/>
                </a:ext>
              </a:extLst>
            </p:cNvPr>
            <p:cNvSpPr txBox="1"/>
            <p:nvPr/>
          </p:nvSpPr>
          <p:spPr>
            <a:xfrm>
              <a:off x="8603554" y="4238283"/>
              <a:ext cx="52610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232936"/>
                  </a:solidFill>
                  <a:effectLst/>
                  <a:uLnTx/>
                  <a:uFillTx/>
                  <a:latin typeface="Calibri" panose="020F0502020204030204"/>
                  <a:ea typeface="+mn-ea"/>
                  <a:cs typeface="Calibri" panose="020F0502020204030204" pitchFamily="34" charset="0"/>
                </a:rPr>
                <a:t>&lt;</a:t>
              </a:r>
              <a:r>
                <a:rPr kumimoji="0" lang="en-CA" sz="1400" b="1" i="0" u="none" strike="noStrike" kern="1200" cap="none" spc="0" normalizeH="0" baseline="0" noProof="0" dirty="0">
                  <a:ln>
                    <a:noFill/>
                  </a:ln>
                  <a:solidFill>
                    <a:srgbClr val="232936"/>
                  </a:solidFill>
                  <a:effectLst/>
                  <a:uLnTx/>
                  <a:uFillTx/>
                  <a:latin typeface="Calibri" panose="020F0502020204030204"/>
                  <a:ea typeface="+mn-ea"/>
                  <a:cs typeface="+mn-cs"/>
                </a:rPr>
                <a:t>1%</a:t>
              </a:r>
              <a:r>
                <a:rPr kumimoji="0" lang="en-CA" sz="1000" b="0" i="0" u="none" strike="noStrike" kern="1200" cap="none" spc="0" normalizeH="0" baseline="0" noProof="0" dirty="0">
                  <a:ln>
                    <a:noFill/>
                  </a:ln>
                  <a:solidFill>
                    <a:srgbClr val="232936"/>
                  </a:solidFill>
                  <a:effectLst/>
                  <a:uLnTx/>
                  <a:uFillTx/>
                  <a:latin typeface="Calibri" panose="020F0502020204030204"/>
                  <a:ea typeface="+mn-ea"/>
                  <a:cs typeface="+mn-cs"/>
                </a:rPr>
                <a:t> </a:t>
              </a:r>
              <a:endParaRPr kumimoji="0" lang="en-CA" sz="900" b="0" i="0" u="none" strike="noStrike" kern="1200" cap="none" spc="0" normalizeH="0" baseline="0" noProof="0" dirty="0">
                <a:ln>
                  <a:noFill/>
                </a:ln>
                <a:solidFill>
                  <a:srgbClr val="232936"/>
                </a:solidFill>
                <a:effectLst/>
                <a:uLnTx/>
                <a:uFillTx/>
                <a:latin typeface="Calibri" panose="020F0502020204030204"/>
                <a:ea typeface="+mn-ea"/>
                <a:cs typeface="+mn-cs"/>
              </a:endParaRPr>
            </a:p>
          </p:txBody>
        </p:sp>
        <p:sp>
          <p:nvSpPr>
            <p:cNvPr id="138" name="TextBox 137">
              <a:extLst>
                <a:ext uri="{FF2B5EF4-FFF2-40B4-BE49-F238E27FC236}">
                  <a16:creationId xmlns:a16="http://schemas.microsoft.com/office/drawing/2014/main" id="{4016B695-49CE-48CB-9B8A-6B1E614699DA}"/>
                </a:ext>
              </a:extLst>
            </p:cNvPr>
            <p:cNvSpPr txBox="1"/>
            <p:nvPr/>
          </p:nvSpPr>
          <p:spPr>
            <a:xfrm>
              <a:off x="8603554" y="4078063"/>
              <a:ext cx="644728"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232936"/>
                  </a:solidFill>
                  <a:effectLst/>
                  <a:uLnTx/>
                  <a:uFillTx/>
                  <a:latin typeface="Calibri" panose="020F0502020204030204"/>
                  <a:ea typeface="+mn-ea"/>
                  <a:cs typeface="Calibri" panose="020F0502020204030204" pitchFamily="34" charset="0"/>
                </a:rPr>
                <a:t>&lt;4</a:t>
              </a:r>
              <a:r>
                <a:rPr kumimoji="0" lang="en-CA" sz="1400" b="1" i="0" u="none" strike="noStrike" kern="1200" cap="none" spc="0" normalizeH="0" baseline="0" noProof="0" dirty="0">
                  <a:ln>
                    <a:noFill/>
                  </a:ln>
                  <a:solidFill>
                    <a:srgbClr val="232936"/>
                  </a:solidFill>
                  <a:effectLst/>
                  <a:uLnTx/>
                  <a:uFillTx/>
                  <a:latin typeface="Calibri" panose="020F0502020204030204"/>
                  <a:ea typeface="+mn-ea"/>
                  <a:cs typeface="+mn-cs"/>
                </a:rPr>
                <a:t>%</a:t>
              </a:r>
              <a:r>
                <a:rPr kumimoji="0" lang="en-CA" sz="1400" b="1" i="0" u="none" strike="noStrike" kern="1200" cap="none" spc="0" normalizeH="0" baseline="30000" noProof="0" dirty="0">
                  <a:ln>
                    <a:noFill/>
                  </a:ln>
                  <a:solidFill>
                    <a:srgbClr val="232936"/>
                  </a:solidFill>
                  <a:effectLst/>
                  <a:uLnTx/>
                  <a:uFillTx/>
                  <a:latin typeface="Calibri" panose="020F0502020204030204"/>
                  <a:ea typeface="+mn-ea"/>
                  <a:cs typeface="+mn-cs"/>
                </a:rPr>
                <a:t>**</a:t>
              </a:r>
              <a:r>
                <a:rPr kumimoji="0" lang="en-CA" sz="1000" b="0" i="0" u="none" strike="noStrike" kern="1200" cap="none" spc="0" normalizeH="0" baseline="0" noProof="0" dirty="0">
                  <a:ln>
                    <a:noFill/>
                  </a:ln>
                  <a:solidFill>
                    <a:srgbClr val="232936"/>
                  </a:solidFill>
                  <a:effectLst/>
                  <a:uLnTx/>
                  <a:uFillTx/>
                  <a:latin typeface="Calibri" panose="020F0502020204030204"/>
                  <a:ea typeface="+mn-ea"/>
                  <a:cs typeface="+mn-cs"/>
                </a:rPr>
                <a:t> </a:t>
              </a:r>
              <a:endParaRPr kumimoji="0" lang="en-CA" sz="900" b="0" i="0" u="none" strike="noStrike" kern="1200" cap="none" spc="0" normalizeH="0" baseline="0" noProof="0" dirty="0">
                <a:ln>
                  <a:noFill/>
                </a:ln>
                <a:solidFill>
                  <a:srgbClr val="232936"/>
                </a:solidFill>
                <a:effectLst/>
                <a:uLnTx/>
                <a:uFillTx/>
                <a:latin typeface="Calibri" panose="020F0502020204030204"/>
                <a:ea typeface="+mn-ea"/>
                <a:cs typeface="+mn-cs"/>
              </a:endParaRPr>
            </a:p>
          </p:txBody>
        </p:sp>
        <p:sp>
          <p:nvSpPr>
            <p:cNvPr id="139" name="TextBox 138">
              <a:extLst>
                <a:ext uri="{FF2B5EF4-FFF2-40B4-BE49-F238E27FC236}">
                  <a16:creationId xmlns:a16="http://schemas.microsoft.com/office/drawing/2014/main" id="{88C0C57C-6112-467F-83AE-C4424CE1EF2A}"/>
                </a:ext>
              </a:extLst>
            </p:cNvPr>
            <p:cNvSpPr txBox="1"/>
            <p:nvPr/>
          </p:nvSpPr>
          <p:spPr>
            <a:xfrm>
              <a:off x="8612631" y="3551950"/>
              <a:ext cx="737702" cy="338554"/>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232936"/>
                  </a:solidFill>
                  <a:effectLst/>
                  <a:uLnTx/>
                  <a:uFillTx/>
                  <a:latin typeface="Calibri" panose="020F0502020204030204"/>
                  <a:ea typeface="+mn-ea"/>
                  <a:cs typeface="Arial" panose="020B0604020202020204" pitchFamily="34" charset="0"/>
                </a:rPr>
                <a:t>&gt;70</a:t>
              </a:r>
              <a:r>
                <a:rPr kumimoji="0" lang="en-CA" sz="1600" b="1" i="0" u="none" strike="noStrike" kern="1200" cap="none" spc="0" normalizeH="0" baseline="0" noProof="0" dirty="0">
                  <a:ln>
                    <a:noFill/>
                  </a:ln>
                  <a:solidFill>
                    <a:srgbClr val="232936"/>
                  </a:solidFill>
                  <a:effectLst/>
                  <a:uLnTx/>
                  <a:uFillTx/>
                  <a:latin typeface="Calibri" panose="020F0502020204030204"/>
                  <a:ea typeface="+mn-ea"/>
                  <a:cs typeface="+mn-cs"/>
                </a:rPr>
                <a:t>% </a:t>
              </a:r>
              <a:r>
                <a:rPr kumimoji="0" lang="en-CA" sz="1600" b="0" i="0" u="none" strike="noStrike" kern="1200" cap="none" spc="0" normalizeH="0" baseline="0" noProof="0" dirty="0">
                  <a:ln>
                    <a:noFill/>
                  </a:ln>
                  <a:solidFill>
                    <a:srgbClr val="232936"/>
                  </a:solidFill>
                  <a:effectLst/>
                  <a:uLnTx/>
                  <a:uFillTx/>
                  <a:latin typeface="Calibri" panose="020F0502020204030204"/>
                  <a:ea typeface="+mn-ea"/>
                  <a:cs typeface="+mn-cs"/>
                </a:rPr>
                <a:t> </a:t>
              </a:r>
            </a:p>
          </p:txBody>
        </p:sp>
        <p:sp>
          <p:nvSpPr>
            <p:cNvPr id="140" name="TextBox 139">
              <a:extLst>
                <a:ext uri="{FF2B5EF4-FFF2-40B4-BE49-F238E27FC236}">
                  <a16:creationId xmlns:a16="http://schemas.microsoft.com/office/drawing/2014/main" id="{35377030-EAA6-43A0-8E58-FC470A7E485F}"/>
                </a:ext>
              </a:extLst>
            </p:cNvPr>
            <p:cNvSpPr txBox="1"/>
            <p:nvPr/>
          </p:nvSpPr>
          <p:spPr>
            <a:xfrm>
              <a:off x="8612631" y="2868449"/>
              <a:ext cx="64793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232936"/>
                  </a:solidFill>
                  <a:effectLst/>
                  <a:uLnTx/>
                  <a:uFillTx/>
                  <a:latin typeface="Calibri" panose="020F0502020204030204"/>
                  <a:ea typeface="+mn-ea"/>
                  <a:cs typeface="Calibri" panose="020F0502020204030204" pitchFamily="34" charset="0"/>
                </a:rPr>
                <a:t>&lt;2</a:t>
              </a:r>
              <a:r>
                <a:rPr kumimoji="0" lang="en-CA" sz="1400" b="1" i="0" u="none" strike="noStrike" kern="1200" cap="none" spc="0" normalizeH="0" baseline="0" noProof="0" dirty="0">
                  <a:ln>
                    <a:noFill/>
                  </a:ln>
                  <a:solidFill>
                    <a:srgbClr val="232936"/>
                  </a:solidFill>
                  <a:effectLst/>
                  <a:uLnTx/>
                  <a:uFillTx/>
                  <a:latin typeface="Calibri" panose="020F0502020204030204"/>
                  <a:ea typeface="+mn-ea"/>
                  <a:cs typeface="+mn-cs"/>
                </a:rPr>
                <a:t>5%</a:t>
              </a:r>
              <a:r>
                <a:rPr kumimoji="0" lang="en-CA" sz="1400" b="1" i="0" u="none" strike="noStrike" kern="1200" cap="none" spc="0" normalizeH="0" baseline="30000" noProof="0" dirty="0">
                  <a:ln>
                    <a:noFill/>
                  </a:ln>
                  <a:solidFill>
                    <a:srgbClr val="232936"/>
                  </a:solidFill>
                  <a:effectLst/>
                  <a:uLnTx/>
                  <a:uFillTx/>
                  <a:latin typeface="Calibri" panose="020F0502020204030204"/>
                  <a:ea typeface="+mn-ea"/>
                  <a:cs typeface="+mn-cs"/>
                </a:rPr>
                <a:t>*</a:t>
              </a:r>
              <a:endParaRPr kumimoji="0" lang="en-CA" sz="900" b="0" i="0" u="none" strike="noStrike" kern="1200" cap="none" spc="0" normalizeH="0" baseline="30000" noProof="0" dirty="0">
                <a:ln>
                  <a:noFill/>
                </a:ln>
                <a:solidFill>
                  <a:srgbClr val="232936"/>
                </a:solidFill>
                <a:effectLst/>
                <a:uLnTx/>
                <a:uFillTx/>
                <a:latin typeface="Calibri" panose="020F0502020204030204"/>
                <a:ea typeface="+mn-ea"/>
                <a:cs typeface="+mn-cs"/>
              </a:endParaRPr>
            </a:p>
          </p:txBody>
        </p:sp>
        <p:sp>
          <p:nvSpPr>
            <p:cNvPr id="141" name="TextBox 140">
              <a:extLst>
                <a:ext uri="{FF2B5EF4-FFF2-40B4-BE49-F238E27FC236}">
                  <a16:creationId xmlns:a16="http://schemas.microsoft.com/office/drawing/2014/main" id="{3F989940-5E89-427F-8A97-D0A02119C29C}"/>
                </a:ext>
              </a:extLst>
            </p:cNvPr>
            <p:cNvSpPr txBox="1"/>
            <p:nvPr/>
          </p:nvSpPr>
          <p:spPr>
            <a:xfrm>
              <a:off x="8612631" y="2603113"/>
              <a:ext cx="526106"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232936"/>
                  </a:solidFill>
                  <a:effectLst/>
                  <a:uLnTx/>
                  <a:uFillTx/>
                  <a:latin typeface="Calibri" panose="020F0502020204030204"/>
                  <a:ea typeface="+mn-ea"/>
                  <a:cs typeface="Calibri" panose="020F0502020204030204" pitchFamily="34" charset="0"/>
                </a:rPr>
                <a:t>&lt;</a:t>
              </a:r>
              <a:r>
                <a:rPr kumimoji="0" lang="en-CA" sz="1400" b="1" i="0" u="none" strike="noStrike" kern="1200" cap="none" spc="0" normalizeH="0" baseline="0" noProof="0" dirty="0">
                  <a:ln>
                    <a:noFill/>
                  </a:ln>
                  <a:solidFill>
                    <a:srgbClr val="232936"/>
                  </a:solidFill>
                  <a:effectLst/>
                  <a:uLnTx/>
                  <a:uFillTx/>
                  <a:latin typeface="Calibri" panose="020F0502020204030204"/>
                  <a:ea typeface="+mn-ea"/>
                  <a:cs typeface="+mn-cs"/>
                </a:rPr>
                <a:t>5%</a:t>
              </a:r>
              <a:r>
                <a:rPr kumimoji="0" lang="en-CA" sz="1000" b="0" i="0" u="none" strike="noStrike" kern="1200" cap="none" spc="0" normalizeH="0" baseline="0" noProof="0" dirty="0">
                  <a:ln>
                    <a:noFill/>
                  </a:ln>
                  <a:solidFill>
                    <a:srgbClr val="232936"/>
                  </a:solidFill>
                  <a:effectLst/>
                  <a:uLnTx/>
                  <a:uFillTx/>
                  <a:latin typeface="Calibri" panose="020F0502020204030204"/>
                  <a:ea typeface="+mn-ea"/>
                  <a:cs typeface="+mn-cs"/>
                </a:rPr>
                <a:t> </a:t>
              </a:r>
              <a:endParaRPr kumimoji="0" lang="en-CA" sz="900" b="0" i="0" u="none" strike="noStrike" kern="1200" cap="none" spc="0" normalizeH="0" baseline="0" noProof="0" dirty="0">
                <a:ln>
                  <a:noFill/>
                </a:ln>
                <a:solidFill>
                  <a:srgbClr val="232936"/>
                </a:solidFill>
                <a:effectLst/>
                <a:uLnTx/>
                <a:uFillTx/>
                <a:latin typeface="Calibri" panose="020F0502020204030204"/>
                <a:ea typeface="+mn-ea"/>
                <a:cs typeface="+mn-cs"/>
              </a:endParaRPr>
            </a:p>
          </p:txBody>
        </p:sp>
        <p:sp>
          <p:nvSpPr>
            <p:cNvPr id="142" name="Rectangle: Rounded Corners 141">
              <a:extLst>
                <a:ext uri="{FF2B5EF4-FFF2-40B4-BE49-F238E27FC236}">
                  <a16:creationId xmlns:a16="http://schemas.microsoft.com/office/drawing/2014/main" id="{AADE3B1D-82BA-4662-BEC8-8BE1D1C4F541}"/>
                </a:ext>
              </a:extLst>
            </p:cNvPr>
            <p:cNvSpPr/>
            <p:nvPr/>
          </p:nvSpPr>
          <p:spPr>
            <a:xfrm>
              <a:off x="8261198" y="4226823"/>
              <a:ext cx="392400" cy="180005"/>
            </a:xfrm>
            <a:prstGeom prst="round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3" name="Rectangle: Rounded Corners 142">
              <a:extLst>
                <a:ext uri="{FF2B5EF4-FFF2-40B4-BE49-F238E27FC236}">
                  <a16:creationId xmlns:a16="http://schemas.microsoft.com/office/drawing/2014/main" id="{2828A7D0-37D4-4022-8DC9-C22D2499CC60}"/>
                </a:ext>
              </a:extLst>
            </p:cNvPr>
            <p:cNvSpPr/>
            <p:nvPr/>
          </p:nvSpPr>
          <p:spPr>
            <a:xfrm>
              <a:off x="8264803" y="2673919"/>
              <a:ext cx="381590" cy="206217"/>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4" name="Rectangle 143">
              <a:extLst>
                <a:ext uri="{FF2B5EF4-FFF2-40B4-BE49-F238E27FC236}">
                  <a16:creationId xmlns:a16="http://schemas.microsoft.com/office/drawing/2014/main" id="{6061EF8C-F96B-451F-A60D-C9073F19A706}"/>
                </a:ext>
              </a:extLst>
            </p:cNvPr>
            <p:cNvSpPr/>
            <p:nvPr/>
          </p:nvSpPr>
          <p:spPr>
            <a:xfrm>
              <a:off x="8257598" y="4156676"/>
              <a:ext cx="396000" cy="144000"/>
            </a:xfrm>
            <a:prstGeom prst="rect">
              <a:avLst/>
            </a:prstGeom>
            <a:solidFill>
              <a:srgbClr val="FF7C8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5" name="Rectangle 144">
              <a:extLst>
                <a:ext uri="{FF2B5EF4-FFF2-40B4-BE49-F238E27FC236}">
                  <a16:creationId xmlns:a16="http://schemas.microsoft.com/office/drawing/2014/main" id="{0031FA00-52CC-4CAF-9DEA-35198CB0B238}"/>
                </a:ext>
              </a:extLst>
            </p:cNvPr>
            <p:cNvSpPr/>
            <p:nvPr/>
          </p:nvSpPr>
          <p:spPr>
            <a:xfrm>
              <a:off x="8257598" y="3178754"/>
              <a:ext cx="396000" cy="988282"/>
            </a:xfrm>
            <a:prstGeom prst="rect">
              <a:avLst/>
            </a:prstGeom>
            <a:solidFill>
              <a:srgbClr val="92D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6" name="Rectangle 145">
              <a:extLst>
                <a:ext uri="{FF2B5EF4-FFF2-40B4-BE49-F238E27FC236}">
                  <a16:creationId xmlns:a16="http://schemas.microsoft.com/office/drawing/2014/main" id="{E435DCB9-F792-49D5-8B5F-3E538E176DC7}"/>
                </a:ext>
              </a:extLst>
            </p:cNvPr>
            <p:cNvSpPr/>
            <p:nvPr/>
          </p:nvSpPr>
          <p:spPr>
            <a:xfrm>
              <a:off x="8257598" y="2790750"/>
              <a:ext cx="396000" cy="412075"/>
            </a:xfrm>
            <a:prstGeom prst="rect">
              <a:avLst/>
            </a:prstGeom>
            <a:solidFill>
              <a:srgbClr val="FFFF66"/>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47" name="TextBox 146">
              <a:extLst>
                <a:ext uri="{FF2B5EF4-FFF2-40B4-BE49-F238E27FC236}">
                  <a16:creationId xmlns:a16="http://schemas.microsoft.com/office/drawing/2014/main" id="{7811E63F-6DBB-447D-9886-7753A39BCAAE}"/>
                </a:ext>
              </a:extLst>
            </p:cNvPr>
            <p:cNvSpPr txBox="1"/>
            <p:nvPr/>
          </p:nvSpPr>
          <p:spPr>
            <a:xfrm>
              <a:off x="7354621" y="2657705"/>
              <a:ext cx="952505"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32936"/>
                  </a:solidFill>
                  <a:effectLst/>
                  <a:uLnTx/>
                  <a:uFillTx/>
                  <a:latin typeface="Arial" panose="020B0604020202020204" pitchFamily="34" charset="0"/>
                  <a:ea typeface="+mn-ea"/>
                  <a:cs typeface="Arial" panose="020B0604020202020204" pitchFamily="34" charset="0"/>
                </a:rPr>
                <a:t>&gt;</a:t>
              </a:r>
              <a:r>
                <a:rPr kumimoji="0" lang="en-CA" sz="1000" b="0" i="0" u="none" strike="noStrike" kern="1200" cap="none" spc="0" normalizeH="0" baseline="0" noProof="0" dirty="0">
                  <a:ln>
                    <a:noFill/>
                  </a:ln>
                  <a:solidFill>
                    <a:srgbClr val="232936"/>
                  </a:solidFill>
                  <a:effectLst/>
                  <a:uLnTx/>
                  <a:uFillTx/>
                  <a:latin typeface="Calibri" panose="020F0502020204030204"/>
                  <a:ea typeface="+mn-ea"/>
                  <a:cs typeface="+mn-cs"/>
                </a:rPr>
                <a:t>13.9 mmol/L </a:t>
              </a:r>
              <a:endParaRPr kumimoji="0" lang="en-CA" sz="900" b="0" i="0" u="none" strike="noStrike" kern="1200" cap="none" spc="0" normalizeH="0" baseline="0" noProof="0" dirty="0">
                <a:ln>
                  <a:noFill/>
                </a:ln>
                <a:solidFill>
                  <a:srgbClr val="232936"/>
                </a:solidFill>
                <a:effectLst/>
                <a:uLnTx/>
                <a:uFillTx/>
                <a:latin typeface="Calibri" panose="020F0502020204030204"/>
                <a:ea typeface="+mn-ea"/>
                <a:cs typeface="+mn-cs"/>
              </a:endParaRPr>
            </a:p>
          </p:txBody>
        </p:sp>
        <p:sp>
          <p:nvSpPr>
            <p:cNvPr id="148" name="TextBox 147">
              <a:extLst>
                <a:ext uri="{FF2B5EF4-FFF2-40B4-BE49-F238E27FC236}">
                  <a16:creationId xmlns:a16="http://schemas.microsoft.com/office/drawing/2014/main" id="{32617238-FE4D-47B0-A6D7-2B5CD0885CB6}"/>
                </a:ext>
              </a:extLst>
            </p:cNvPr>
            <p:cNvSpPr txBox="1"/>
            <p:nvPr/>
          </p:nvSpPr>
          <p:spPr>
            <a:xfrm>
              <a:off x="7354621" y="2907930"/>
              <a:ext cx="952505"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32936"/>
                  </a:solidFill>
                  <a:effectLst/>
                  <a:uLnTx/>
                  <a:uFillTx/>
                  <a:latin typeface="Arial" panose="020B0604020202020204" pitchFamily="34" charset="0"/>
                  <a:ea typeface="+mn-ea"/>
                  <a:cs typeface="Arial" panose="020B0604020202020204" pitchFamily="34" charset="0"/>
                </a:rPr>
                <a:t>&gt;</a:t>
              </a:r>
              <a:r>
                <a:rPr kumimoji="0" lang="en-CA" sz="1000" b="0" i="0" u="none" strike="noStrike" kern="1200" cap="none" spc="0" normalizeH="0" baseline="0" noProof="0" dirty="0">
                  <a:ln>
                    <a:noFill/>
                  </a:ln>
                  <a:solidFill>
                    <a:srgbClr val="232936"/>
                  </a:solidFill>
                  <a:effectLst/>
                  <a:uLnTx/>
                  <a:uFillTx/>
                  <a:latin typeface="Calibri" panose="020F0502020204030204"/>
                  <a:ea typeface="+mn-ea"/>
                  <a:cs typeface="+mn-cs"/>
                </a:rPr>
                <a:t>10.0 mmol/L </a:t>
              </a:r>
              <a:endParaRPr kumimoji="0" lang="en-CA" sz="900" b="0" i="0" u="none" strike="noStrike" kern="1200" cap="none" spc="0" normalizeH="0" baseline="0" noProof="0" dirty="0">
                <a:ln>
                  <a:noFill/>
                </a:ln>
                <a:solidFill>
                  <a:srgbClr val="232936"/>
                </a:solidFill>
                <a:effectLst/>
                <a:uLnTx/>
                <a:uFillTx/>
                <a:latin typeface="Calibri" panose="020F0502020204030204"/>
                <a:ea typeface="+mn-ea"/>
                <a:cs typeface="+mn-cs"/>
              </a:endParaRPr>
            </a:p>
          </p:txBody>
        </p:sp>
        <p:sp>
          <p:nvSpPr>
            <p:cNvPr id="149" name="TextBox 148">
              <a:extLst>
                <a:ext uri="{FF2B5EF4-FFF2-40B4-BE49-F238E27FC236}">
                  <a16:creationId xmlns:a16="http://schemas.microsoft.com/office/drawing/2014/main" id="{A8375A58-34FD-46B4-8545-63ECECF9296D}"/>
                </a:ext>
              </a:extLst>
            </p:cNvPr>
            <p:cNvSpPr txBox="1"/>
            <p:nvPr/>
          </p:nvSpPr>
          <p:spPr>
            <a:xfrm>
              <a:off x="7126994" y="3465643"/>
              <a:ext cx="1104790" cy="4001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232936"/>
                  </a:solidFill>
                  <a:effectLst/>
                  <a:uLnTx/>
                  <a:uFillTx/>
                  <a:latin typeface="Calibri" panose="020F0502020204030204"/>
                  <a:ea typeface="+mn-ea"/>
                  <a:cs typeface="+mn-cs"/>
                </a:rPr>
                <a:t>Target range:</a:t>
              </a:r>
              <a:br>
                <a:rPr kumimoji="0" lang="en-CA" sz="1000" b="1" i="0" u="none" strike="noStrike" kern="1200" cap="none" spc="0" normalizeH="0" baseline="0" noProof="0" dirty="0">
                  <a:ln>
                    <a:noFill/>
                  </a:ln>
                  <a:solidFill>
                    <a:srgbClr val="232936"/>
                  </a:solidFill>
                  <a:effectLst/>
                  <a:uLnTx/>
                  <a:uFillTx/>
                  <a:latin typeface="Calibri" panose="020F0502020204030204"/>
                  <a:ea typeface="+mn-ea"/>
                  <a:cs typeface="+mn-cs"/>
                </a:rPr>
              </a:br>
              <a:r>
                <a:rPr kumimoji="0" lang="en-CA" sz="1000" b="0" i="0" u="none" strike="noStrike" kern="1200" cap="none" spc="0" normalizeH="0" baseline="0" noProof="0" dirty="0">
                  <a:ln>
                    <a:noFill/>
                  </a:ln>
                  <a:solidFill>
                    <a:srgbClr val="232936"/>
                  </a:solidFill>
                  <a:effectLst/>
                  <a:uLnTx/>
                  <a:uFillTx/>
                  <a:latin typeface="Calibri" panose="020F0502020204030204"/>
                  <a:ea typeface="+mn-ea"/>
                  <a:cs typeface="+mn-cs"/>
                </a:rPr>
                <a:t>3.9–10.0 mmol/L</a:t>
              </a:r>
            </a:p>
          </p:txBody>
        </p:sp>
        <p:sp>
          <p:nvSpPr>
            <p:cNvPr id="150" name="TextBox 149">
              <a:extLst>
                <a:ext uri="{FF2B5EF4-FFF2-40B4-BE49-F238E27FC236}">
                  <a16:creationId xmlns:a16="http://schemas.microsoft.com/office/drawing/2014/main" id="{899AE256-E11C-4459-88AB-594B6FF75199}"/>
                </a:ext>
              </a:extLst>
            </p:cNvPr>
            <p:cNvSpPr txBox="1"/>
            <p:nvPr/>
          </p:nvSpPr>
          <p:spPr>
            <a:xfrm>
              <a:off x="7420343" y="4080221"/>
              <a:ext cx="87556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32936"/>
                  </a:solidFill>
                  <a:effectLst/>
                  <a:uLnTx/>
                  <a:uFillTx/>
                  <a:latin typeface="Calibri" panose="020F0502020204030204" pitchFamily="34" charset="0"/>
                  <a:ea typeface="+mn-ea"/>
                  <a:cs typeface="Calibri" panose="020F0502020204030204" pitchFamily="34" charset="0"/>
                </a:rPr>
                <a:t>&lt;</a:t>
              </a:r>
              <a:r>
                <a:rPr kumimoji="0" lang="en-CA" sz="1000" b="0" i="0" u="none" strike="noStrike" kern="1200" cap="none" spc="0" normalizeH="0" baseline="0" noProof="0" dirty="0">
                  <a:ln>
                    <a:noFill/>
                  </a:ln>
                  <a:solidFill>
                    <a:srgbClr val="232936"/>
                  </a:solidFill>
                  <a:effectLst/>
                  <a:uLnTx/>
                  <a:uFillTx/>
                  <a:latin typeface="Calibri" panose="020F0502020204030204"/>
                  <a:ea typeface="+mn-ea"/>
                  <a:cs typeface="+mn-cs"/>
                </a:rPr>
                <a:t>3.9 mmol/L </a:t>
              </a:r>
              <a:endParaRPr kumimoji="0" lang="en-CA" sz="900" b="0" i="0" u="none" strike="noStrike" kern="1200" cap="none" spc="0" normalizeH="0" baseline="0" noProof="0" dirty="0">
                <a:ln>
                  <a:noFill/>
                </a:ln>
                <a:solidFill>
                  <a:srgbClr val="232936"/>
                </a:solidFill>
                <a:effectLst/>
                <a:uLnTx/>
                <a:uFillTx/>
                <a:latin typeface="Calibri" panose="020F0502020204030204"/>
                <a:ea typeface="+mn-ea"/>
                <a:cs typeface="+mn-cs"/>
              </a:endParaRPr>
            </a:p>
          </p:txBody>
        </p:sp>
        <p:sp>
          <p:nvSpPr>
            <p:cNvPr id="151" name="TextBox 150">
              <a:extLst>
                <a:ext uri="{FF2B5EF4-FFF2-40B4-BE49-F238E27FC236}">
                  <a16:creationId xmlns:a16="http://schemas.microsoft.com/office/drawing/2014/main" id="{F666BD38-F275-4FE4-A2A5-4BC001E9E8EE}"/>
                </a:ext>
              </a:extLst>
            </p:cNvPr>
            <p:cNvSpPr txBox="1"/>
            <p:nvPr/>
          </p:nvSpPr>
          <p:spPr>
            <a:xfrm>
              <a:off x="7423079" y="4230958"/>
              <a:ext cx="875561"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32936"/>
                  </a:solidFill>
                  <a:effectLst/>
                  <a:uLnTx/>
                  <a:uFillTx/>
                  <a:latin typeface="Calibri" panose="020F0502020204030204" pitchFamily="34" charset="0"/>
                  <a:ea typeface="+mn-ea"/>
                  <a:cs typeface="Calibri" panose="020F0502020204030204" pitchFamily="34" charset="0"/>
                </a:rPr>
                <a:t>&lt;</a:t>
              </a:r>
              <a:r>
                <a:rPr kumimoji="0" lang="en-CA" sz="1000" b="0" i="0" u="none" strike="noStrike" kern="1200" cap="none" spc="0" normalizeH="0" baseline="0" noProof="0" dirty="0">
                  <a:ln>
                    <a:noFill/>
                  </a:ln>
                  <a:solidFill>
                    <a:srgbClr val="232936"/>
                  </a:solidFill>
                  <a:effectLst/>
                  <a:uLnTx/>
                  <a:uFillTx/>
                  <a:latin typeface="Calibri" panose="020F0502020204030204"/>
                  <a:ea typeface="+mn-ea"/>
                  <a:cs typeface="+mn-cs"/>
                </a:rPr>
                <a:t>3.0 mmol/L </a:t>
              </a:r>
              <a:endParaRPr kumimoji="0" lang="en-CA" sz="900" b="0" i="0" u="none" strike="noStrike" kern="1200" cap="none" spc="0" normalizeH="0" baseline="0" noProof="0" dirty="0">
                <a:ln>
                  <a:noFill/>
                </a:ln>
                <a:solidFill>
                  <a:srgbClr val="232936"/>
                </a:solidFill>
                <a:effectLst/>
                <a:uLnTx/>
                <a:uFillTx/>
                <a:latin typeface="Calibri" panose="020F0502020204030204"/>
                <a:ea typeface="+mn-ea"/>
                <a:cs typeface="+mn-cs"/>
              </a:endParaRPr>
            </a:p>
          </p:txBody>
        </p:sp>
      </p:grpSp>
      <p:pic>
        <p:nvPicPr>
          <p:cNvPr id="59" name="Graphic 60" descr="Bullseye">
            <a:extLst>
              <a:ext uri="{FF2B5EF4-FFF2-40B4-BE49-F238E27FC236}">
                <a16:creationId xmlns:a16="http://schemas.microsoft.com/office/drawing/2014/main" id="{A74B1E48-2315-4BB6-A1C9-3431A42B710C}"/>
              </a:ext>
            </a:extLst>
          </p:cNvPr>
          <p:cNvPicPr>
            <a:picLocks noChangeAspect="1"/>
          </p:cNvPicPr>
          <p:nvPr/>
        </p:nvPicPr>
        <p:blipFill>
          <a:blip r:embed="rId5"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587120" y="5339943"/>
            <a:ext cx="648000" cy="648000"/>
          </a:xfrm>
          <a:prstGeom prst="rect">
            <a:avLst/>
          </a:prstGeom>
          <a:effectLst>
            <a:outerShdw blurRad="50800" dist="38100" dir="2700000" algn="tl" rotWithShape="0">
              <a:prstClr val="black">
                <a:alpha val="40000"/>
              </a:prstClr>
            </a:outerShdw>
          </a:effectLst>
        </p:spPr>
      </p:pic>
      <p:pic>
        <p:nvPicPr>
          <p:cNvPr id="60" name="Graphic 86" descr="Users">
            <a:extLst>
              <a:ext uri="{FF2B5EF4-FFF2-40B4-BE49-F238E27FC236}">
                <a16:creationId xmlns:a16="http://schemas.microsoft.com/office/drawing/2014/main" id="{FB84E7D1-88D0-4AA2-A951-84993ECF44BC}"/>
              </a:ext>
            </a:extLst>
          </p:cNvPr>
          <p:cNvPicPr>
            <a:picLocks noChangeAspect="1"/>
          </p:cNvPicPr>
          <p:nvPr/>
        </p:nvPicPr>
        <p:blipFill>
          <a:blip r:embed="rId7" cstate="hq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1876176" y="2621363"/>
            <a:ext cx="540000" cy="540000"/>
          </a:xfrm>
          <a:prstGeom prst="rect">
            <a:avLst/>
          </a:prstGeom>
        </p:spPr>
      </p:pic>
      <p:grpSp>
        <p:nvGrpSpPr>
          <p:cNvPr id="5" name="Group 4"/>
          <p:cNvGrpSpPr/>
          <p:nvPr/>
        </p:nvGrpSpPr>
        <p:grpSpPr>
          <a:xfrm>
            <a:off x="6775199" y="2621363"/>
            <a:ext cx="3602868" cy="2504276"/>
            <a:chOff x="6775199" y="2621363"/>
            <a:chExt cx="3602868" cy="2504276"/>
          </a:xfrm>
        </p:grpSpPr>
        <p:sp>
          <p:nvSpPr>
            <p:cNvPr id="162" name="TextBox 161">
              <a:extLst>
                <a:ext uri="{FF2B5EF4-FFF2-40B4-BE49-F238E27FC236}">
                  <a16:creationId xmlns:a16="http://schemas.microsoft.com/office/drawing/2014/main" id="{D33CD63C-B286-4C16-A7B9-9FEB952B169E}"/>
                </a:ext>
              </a:extLst>
            </p:cNvPr>
            <p:cNvSpPr txBox="1"/>
            <p:nvPr/>
          </p:nvSpPr>
          <p:spPr>
            <a:xfrm>
              <a:off x="8992456" y="4817862"/>
              <a:ext cx="497252"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232936"/>
                  </a:solidFill>
                  <a:effectLst/>
                  <a:uLnTx/>
                  <a:uFillTx/>
                  <a:latin typeface="Calibri" panose="020F0502020204030204"/>
                  <a:ea typeface="+mn-ea"/>
                  <a:cs typeface="Calibri" panose="020F0502020204030204" pitchFamily="34" charset="0"/>
                </a:rPr>
                <a:t>&lt;</a:t>
              </a:r>
              <a:r>
                <a:rPr kumimoji="0" lang="en-CA" sz="1400" b="1" i="0" u="none" strike="noStrike" kern="1200" cap="none" spc="0" normalizeH="0" baseline="0" noProof="0" dirty="0">
                  <a:ln>
                    <a:noFill/>
                  </a:ln>
                  <a:solidFill>
                    <a:srgbClr val="232936"/>
                  </a:solidFill>
                  <a:effectLst/>
                  <a:uLnTx/>
                  <a:uFillTx/>
                  <a:latin typeface="Calibri" panose="020F0502020204030204"/>
                  <a:ea typeface="+mn-ea"/>
                  <a:cs typeface="+mn-cs"/>
                </a:rPr>
                <a:t>1%</a:t>
              </a:r>
              <a:endParaRPr kumimoji="0" lang="en-CA" sz="900" b="0" i="0" u="none" strike="noStrike" kern="1200" cap="none" spc="0" normalizeH="0" baseline="0" noProof="0" dirty="0">
                <a:ln>
                  <a:noFill/>
                </a:ln>
                <a:solidFill>
                  <a:srgbClr val="232936"/>
                </a:solidFill>
                <a:effectLst/>
                <a:uLnTx/>
                <a:uFillTx/>
                <a:latin typeface="Calibri" panose="020F0502020204030204"/>
                <a:ea typeface="+mn-ea"/>
                <a:cs typeface="+mn-cs"/>
              </a:endParaRPr>
            </a:p>
          </p:txBody>
        </p:sp>
        <p:sp>
          <p:nvSpPr>
            <p:cNvPr id="164" name="TextBox 163">
              <a:extLst>
                <a:ext uri="{FF2B5EF4-FFF2-40B4-BE49-F238E27FC236}">
                  <a16:creationId xmlns:a16="http://schemas.microsoft.com/office/drawing/2014/main" id="{C18F1799-1093-4D71-8D10-9254372F90BE}"/>
                </a:ext>
              </a:extLst>
            </p:cNvPr>
            <p:cNvSpPr txBox="1"/>
            <p:nvPr/>
          </p:nvSpPr>
          <p:spPr>
            <a:xfrm>
              <a:off x="8992456" y="4152087"/>
              <a:ext cx="644727" cy="338554"/>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232936"/>
                  </a:solidFill>
                  <a:effectLst/>
                  <a:uLnTx/>
                  <a:uFillTx/>
                  <a:latin typeface="Calibri" panose="020F0502020204030204"/>
                  <a:ea typeface="+mn-ea"/>
                  <a:cs typeface="Arial" panose="020B0604020202020204" pitchFamily="34" charset="0"/>
                </a:rPr>
                <a:t>&gt;50</a:t>
              </a:r>
              <a:r>
                <a:rPr kumimoji="0" lang="en-CA" sz="1600" b="1" i="0" u="none" strike="noStrike" kern="1200" cap="none" spc="0" normalizeH="0" baseline="0" noProof="0" dirty="0">
                  <a:ln>
                    <a:noFill/>
                  </a:ln>
                  <a:solidFill>
                    <a:srgbClr val="232936"/>
                  </a:solidFill>
                  <a:effectLst/>
                  <a:uLnTx/>
                  <a:uFillTx/>
                  <a:latin typeface="Calibri" panose="020F0502020204030204"/>
                  <a:ea typeface="+mn-ea"/>
                  <a:cs typeface="+mn-cs"/>
                </a:rPr>
                <a:t>%</a:t>
              </a:r>
              <a:endParaRPr kumimoji="0" lang="en-CA" sz="1600" b="0" i="0" u="none" strike="noStrike" kern="1200" cap="none" spc="0" normalizeH="0" baseline="0" noProof="0" dirty="0">
                <a:ln>
                  <a:noFill/>
                </a:ln>
                <a:solidFill>
                  <a:srgbClr val="232936"/>
                </a:solidFill>
                <a:effectLst/>
                <a:uLnTx/>
                <a:uFillTx/>
                <a:latin typeface="Calibri" panose="020F0502020204030204"/>
                <a:ea typeface="+mn-ea"/>
                <a:cs typeface="+mn-cs"/>
              </a:endParaRPr>
            </a:p>
          </p:txBody>
        </p:sp>
        <p:sp>
          <p:nvSpPr>
            <p:cNvPr id="165" name="TextBox 164">
              <a:extLst>
                <a:ext uri="{FF2B5EF4-FFF2-40B4-BE49-F238E27FC236}">
                  <a16:creationId xmlns:a16="http://schemas.microsoft.com/office/drawing/2014/main" id="{8E3EFE4A-93C1-4214-87C1-8CB5D573EFEE}"/>
                </a:ext>
              </a:extLst>
            </p:cNvPr>
            <p:cNvSpPr txBox="1"/>
            <p:nvPr/>
          </p:nvSpPr>
          <p:spPr>
            <a:xfrm>
              <a:off x="8992456" y="3648053"/>
              <a:ext cx="647934"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232936"/>
                  </a:solidFill>
                  <a:effectLst/>
                  <a:uLnTx/>
                  <a:uFillTx/>
                  <a:latin typeface="Calibri" panose="020F0502020204030204"/>
                  <a:ea typeface="+mn-ea"/>
                  <a:cs typeface="Calibri" panose="020F0502020204030204" pitchFamily="34" charset="0"/>
                </a:rPr>
                <a:t>&lt;</a:t>
              </a:r>
              <a:r>
                <a:rPr kumimoji="0" lang="en-CA" sz="1400" b="1" i="0" u="none" strike="noStrike" kern="1200" cap="none" spc="0" normalizeH="0" baseline="0" noProof="0" dirty="0">
                  <a:ln>
                    <a:noFill/>
                  </a:ln>
                  <a:solidFill>
                    <a:srgbClr val="232936"/>
                  </a:solidFill>
                  <a:effectLst/>
                  <a:uLnTx/>
                  <a:uFillTx/>
                  <a:latin typeface="Calibri" panose="020F0502020204030204"/>
                  <a:ea typeface="+mn-ea"/>
                  <a:cs typeface="+mn-cs"/>
                </a:rPr>
                <a:t>50%</a:t>
              </a:r>
              <a:r>
                <a:rPr kumimoji="0" lang="en-CA" sz="1400" b="1" i="0" u="none" strike="noStrike" kern="1200" cap="none" spc="0" normalizeH="0" baseline="30000" noProof="0" dirty="0">
                  <a:ln>
                    <a:noFill/>
                  </a:ln>
                  <a:solidFill>
                    <a:srgbClr val="232936"/>
                  </a:solidFill>
                  <a:effectLst/>
                  <a:uLnTx/>
                  <a:uFillTx/>
                  <a:latin typeface="Calibri" panose="020F0502020204030204"/>
                  <a:ea typeface="+mn-ea"/>
                  <a:cs typeface="+mn-cs"/>
                </a:rPr>
                <a:t>*</a:t>
              </a:r>
              <a:endParaRPr kumimoji="0" lang="en-CA" sz="900" b="0" i="0" u="none" strike="noStrike" kern="1200" cap="none" spc="0" normalizeH="0" baseline="30000" noProof="0" dirty="0">
                <a:ln>
                  <a:noFill/>
                </a:ln>
                <a:solidFill>
                  <a:srgbClr val="232936"/>
                </a:solidFill>
                <a:effectLst/>
                <a:uLnTx/>
                <a:uFillTx/>
                <a:latin typeface="Calibri" panose="020F0502020204030204"/>
                <a:ea typeface="+mn-ea"/>
                <a:cs typeface="+mn-cs"/>
              </a:endParaRPr>
            </a:p>
          </p:txBody>
        </p:sp>
        <p:sp>
          <p:nvSpPr>
            <p:cNvPr id="166" name="TextBox 165">
              <a:extLst>
                <a:ext uri="{FF2B5EF4-FFF2-40B4-BE49-F238E27FC236}">
                  <a16:creationId xmlns:a16="http://schemas.microsoft.com/office/drawing/2014/main" id="{30C1105A-91D5-43F9-96FA-FBACA130F842}"/>
                </a:ext>
              </a:extLst>
            </p:cNvPr>
            <p:cNvSpPr txBox="1"/>
            <p:nvPr/>
          </p:nvSpPr>
          <p:spPr>
            <a:xfrm>
              <a:off x="8992456" y="3211267"/>
              <a:ext cx="588623"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232936"/>
                  </a:solidFill>
                  <a:effectLst/>
                  <a:uLnTx/>
                  <a:uFillTx/>
                  <a:latin typeface="Calibri" panose="020F0502020204030204"/>
                  <a:ea typeface="+mn-ea"/>
                  <a:cs typeface="Calibri" panose="020F0502020204030204" pitchFamily="34" charset="0"/>
                </a:rPr>
                <a:t>&lt;10</a:t>
              </a:r>
              <a:r>
                <a:rPr kumimoji="0" lang="en-CA" sz="1400" b="1" i="0" u="none" strike="noStrike" kern="1200" cap="none" spc="0" normalizeH="0" baseline="0" noProof="0" dirty="0">
                  <a:ln>
                    <a:noFill/>
                  </a:ln>
                  <a:solidFill>
                    <a:srgbClr val="232936"/>
                  </a:solidFill>
                  <a:effectLst/>
                  <a:uLnTx/>
                  <a:uFillTx/>
                  <a:latin typeface="Calibri" panose="020F0502020204030204"/>
                  <a:ea typeface="+mn-ea"/>
                  <a:cs typeface="+mn-cs"/>
                </a:rPr>
                <a:t>%</a:t>
              </a:r>
              <a:endParaRPr kumimoji="0" lang="en-CA" sz="900" b="0" i="0" u="none" strike="noStrike" kern="1200" cap="none" spc="0" normalizeH="0" baseline="0" noProof="0" dirty="0">
                <a:ln>
                  <a:noFill/>
                </a:ln>
                <a:solidFill>
                  <a:srgbClr val="232936"/>
                </a:solidFill>
                <a:effectLst/>
                <a:uLnTx/>
                <a:uFillTx/>
                <a:latin typeface="Calibri" panose="020F0502020204030204"/>
                <a:ea typeface="+mn-ea"/>
                <a:cs typeface="+mn-cs"/>
              </a:endParaRPr>
            </a:p>
          </p:txBody>
        </p:sp>
        <p:sp>
          <p:nvSpPr>
            <p:cNvPr id="167" name="Rectangle: Rounded Corners 166">
              <a:extLst>
                <a:ext uri="{FF2B5EF4-FFF2-40B4-BE49-F238E27FC236}">
                  <a16:creationId xmlns:a16="http://schemas.microsoft.com/office/drawing/2014/main" id="{F35B25B7-A75F-499C-A7AE-4EA84DC07350}"/>
                </a:ext>
              </a:extLst>
            </p:cNvPr>
            <p:cNvSpPr/>
            <p:nvPr/>
          </p:nvSpPr>
          <p:spPr>
            <a:xfrm>
              <a:off x="8649228" y="4846646"/>
              <a:ext cx="392400" cy="168336"/>
            </a:xfrm>
            <a:prstGeom prst="roundRect">
              <a:avLst/>
            </a:prstGeom>
            <a:solidFill>
              <a:srgbClr val="FF7C80"/>
            </a:solidFill>
            <a:ln w="3175">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68" name="Rectangle: Rounded Corners 167">
              <a:extLst>
                <a:ext uri="{FF2B5EF4-FFF2-40B4-BE49-F238E27FC236}">
                  <a16:creationId xmlns:a16="http://schemas.microsoft.com/office/drawing/2014/main" id="{7DD2A48A-BBA2-4842-8510-60B12629CDE4}"/>
                </a:ext>
              </a:extLst>
            </p:cNvPr>
            <p:cNvSpPr/>
            <p:nvPr/>
          </p:nvSpPr>
          <p:spPr>
            <a:xfrm>
              <a:off x="8652833" y="3282073"/>
              <a:ext cx="381590" cy="206217"/>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0" name="Rectangle 169">
              <a:extLst>
                <a:ext uri="{FF2B5EF4-FFF2-40B4-BE49-F238E27FC236}">
                  <a16:creationId xmlns:a16="http://schemas.microsoft.com/office/drawing/2014/main" id="{EE31FC36-78DB-441F-9B50-B2A7364B46C3}"/>
                </a:ext>
              </a:extLst>
            </p:cNvPr>
            <p:cNvSpPr/>
            <p:nvPr/>
          </p:nvSpPr>
          <p:spPr>
            <a:xfrm>
              <a:off x="8645628" y="3786908"/>
              <a:ext cx="396000" cy="1126918"/>
            </a:xfrm>
            <a:prstGeom prst="rect">
              <a:avLst/>
            </a:prstGeom>
            <a:solidFill>
              <a:srgbClr val="92D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1" name="Rectangle 170">
              <a:extLst>
                <a:ext uri="{FF2B5EF4-FFF2-40B4-BE49-F238E27FC236}">
                  <a16:creationId xmlns:a16="http://schemas.microsoft.com/office/drawing/2014/main" id="{69C7CC67-5CD2-4B86-8E91-5BBB61AE166C}"/>
                </a:ext>
              </a:extLst>
            </p:cNvPr>
            <p:cNvSpPr/>
            <p:nvPr/>
          </p:nvSpPr>
          <p:spPr>
            <a:xfrm>
              <a:off x="8645628" y="3468586"/>
              <a:ext cx="396000" cy="608809"/>
            </a:xfrm>
            <a:prstGeom prst="rect">
              <a:avLst/>
            </a:prstGeom>
            <a:solidFill>
              <a:srgbClr val="FFFF66"/>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600" b="1" i="0" u="none" strike="noStrike" kern="1200" cap="none" spc="0" normalizeH="0" baseline="0" noProof="0" dirty="0">
                <a:ln>
                  <a:noFill/>
                </a:ln>
                <a:solidFill>
                  <a:srgbClr val="000000"/>
                </a:solidFill>
                <a:effectLst/>
                <a:uLnTx/>
                <a:uFillTx/>
                <a:latin typeface="Calibri" panose="020F0502020204030204"/>
                <a:ea typeface="+mn-ea"/>
                <a:cs typeface="+mn-cs"/>
              </a:endParaRPr>
            </a:p>
          </p:txBody>
        </p:sp>
        <p:sp>
          <p:nvSpPr>
            <p:cNvPr id="177" name="TextBox 176">
              <a:extLst>
                <a:ext uri="{FF2B5EF4-FFF2-40B4-BE49-F238E27FC236}">
                  <a16:creationId xmlns:a16="http://schemas.microsoft.com/office/drawing/2014/main" id="{2890C7DD-F0D4-4032-A68A-FBC738AD7D80}"/>
                </a:ext>
              </a:extLst>
            </p:cNvPr>
            <p:cNvSpPr txBox="1"/>
            <p:nvPr/>
          </p:nvSpPr>
          <p:spPr>
            <a:xfrm>
              <a:off x="7697566" y="3238219"/>
              <a:ext cx="952505" cy="246221"/>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32936"/>
                  </a:solidFill>
                  <a:effectLst/>
                  <a:uLnTx/>
                  <a:uFillTx/>
                  <a:latin typeface="Arial" panose="020B0604020202020204" pitchFamily="34" charset="0"/>
                  <a:ea typeface="+mn-ea"/>
                  <a:cs typeface="Arial" panose="020B0604020202020204" pitchFamily="34" charset="0"/>
                </a:rPr>
                <a:t>&gt;</a:t>
              </a:r>
              <a:r>
                <a:rPr kumimoji="0" lang="en-CA" sz="1000" b="0" i="0" u="none" strike="noStrike" kern="1200" cap="none" spc="0" normalizeH="0" baseline="0" noProof="0" dirty="0">
                  <a:ln>
                    <a:noFill/>
                  </a:ln>
                  <a:solidFill>
                    <a:srgbClr val="232936"/>
                  </a:solidFill>
                  <a:effectLst/>
                  <a:uLnTx/>
                  <a:uFillTx/>
                  <a:latin typeface="Calibri" panose="020F0502020204030204"/>
                  <a:ea typeface="+mn-ea"/>
                  <a:cs typeface="+mn-cs"/>
                </a:rPr>
                <a:t>13.9 </a:t>
              </a:r>
              <a:r>
                <a:rPr kumimoji="0" lang="en-CA" sz="1000" b="0" i="0" u="none" strike="noStrike" kern="1200" cap="none" spc="0" normalizeH="0" baseline="0" noProof="0" dirty="0" err="1">
                  <a:ln>
                    <a:noFill/>
                  </a:ln>
                  <a:solidFill>
                    <a:srgbClr val="232936"/>
                  </a:solidFill>
                  <a:effectLst/>
                  <a:uLnTx/>
                  <a:uFillTx/>
                  <a:latin typeface="Calibri" panose="020F0502020204030204"/>
                  <a:ea typeface="+mn-ea"/>
                  <a:cs typeface="+mn-cs"/>
                </a:rPr>
                <a:t>mmol</a:t>
              </a:r>
              <a:r>
                <a:rPr kumimoji="0" lang="en-CA" sz="1000" b="0" i="0" u="none" strike="noStrike" kern="1200" cap="none" spc="0" normalizeH="0" baseline="0" noProof="0" dirty="0">
                  <a:ln>
                    <a:noFill/>
                  </a:ln>
                  <a:solidFill>
                    <a:srgbClr val="232936"/>
                  </a:solidFill>
                  <a:effectLst/>
                  <a:uLnTx/>
                  <a:uFillTx/>
                  <a:latin typeface="Calibri" panose="020F0502020204030204"/>
                  <a:ea typeface="+mn-ea"/>
                  <a:cs typeface="+mn-cs"/>
                </a:rPr>
                <a:t>/L</a:t>
              </a:r>
              <a:endParaRPr kumimoji="0" lang="en-CA" sz="900" b="0" i="0" u="none" strike="noStrike" kern="1200" cap="none" spc="0" normalizeH="0" baseline="0" noProof="0" dirty="0">
                <a:ln>
                  <a:noFill/>
                </a:ln>
                <a:solidFill>
                  <a:srgbClr val="232936"/>
                </a:solidFill>
                <a:effectLst/>
                <a:uLnTx/>
                <a:uFillTx/>
                <a:latin typeface="Calibri" panose="020F0502020204030204"/>
                <a:ea typeface="+mn-ea"/>
                <a:cs typeface="+mn-cs"/>
              </a:endParaRPr>
            </a:p>
          </p:txBody>
        </p:sp>
        <p:sp>
          <p:nvSpPr>
            <p:cNvPr id="178" name="TextBox 177">
              <a:extLst>
                <a:ext uri="{FF2B5EF4-FFF2-40B4-BE49-F238E27FC236}">
                  <a16:creationId xmlns:a16="http://schemas.microsoft.com/office/drawing/2014/main" id="{CA914A26-100F-4582-9BD1-D44F8362BF39}"/>
                </a:ext>
              </a:extLst>
            </p:cNvPr>
            <p:cNvSpPr txBox="1"/>
            <p:nvPr/>
          </p:nvSpPr>
          <p:spPr>
            <a:xfrm>
              <a:off x="7697566" y="3659894"/>
              <a:ext cx="952505" cy="246221"/>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32936"/>
                  </a:solidFill>
                  <a:effectLst/>
                  <a:uLnTx/>
                  <a:uFillTx/>
                  <a:latin typeface="Arial" panose="020B0604020202020204" pitchFamily="34" charset="0"/>
                  <a:ea typeface="+mn-ea"/>
                  <a:cs typeface="Arial" panose="020B0604020202020204" pitchFamily="34" charset="0"/>
                </a:rPr>
                <a:t>&gt;</a:t>
              </a:r>
              <a:r>
                <a:rPr kumimoji="0" lang="en-CA" sz="1000" b="0" i="0" u="none" strike="noStrike" kern="1200" cap="none" spc="0" normalizeH="0" baseline="0" noProof="0" dirty="0">
                  <a:ln>
                    <a:noFill/>
                  </a:ln>
                  <a:solidFill>
                    <a:srgbClr val="232936"/>
                  </a:solidFill>
                  <a:effectLst/>
                  <a:uLnTx/>
                  <a:uFillTx/>
                  <a:latin typeface="Calibri" panose="020F0502020204030204"/>
                  <a:ea typeface="+mn-ea"/>
                  <a:cs typeface="+mn-cs"/>
                </a:rPr>
                <a:t>10.0 </a:t>
              </a:r>
              <a:r>
                <a:rPr kumimoji="0" lang="en-CA" sz="1000" b="0" i="0" u="none" strike="noStrike" kern="1200" cap="none" spc="0" normalizeH="0" baseline="0" noProof="0" dirty="0" err="1">
                  <a:ln>
                    <a:noFill/>
                  </a:ln>
                  <a:solidFill>
                    <a:srgbClr val="232936"/>
                  </a:solidFill>
                  <a:effectLst/>
                  <a:uLnTx/>
                  <a:uFillTx/>
                  <a:latin typeface="Calibri" panose="020F0502020204030204"/>
                  <a:ea typeface="+mn-ea"/>
                  <a:cs typeface="+mn-cs"/>
                </a:rPr>
                <a:t>mmol</a:t>
              </a:r>
              <a:r>
                <a:rPr kumimoji="0" lang="en-CA" sz="1000" b="0" i="0" u="none" strike="noStrike" kern="1200" cap="none" spc="0" normalizeH="0" baseline="0" noProof="0" dirty="0">
                  <a:ln>
                    <a:noFill/>
                  </a:ln>
                  <a:solidFill>
                    <a:srgbClr val="232936"/>
                  </a:solidFill>
                  <a:effectLst/>
                  <a:uLnTx/>
                  <a:uFillTx/>
                  <a:latin typeface="Calibri" panose="020F0502020204030204"/>
                  <a:ea typeface="+mn-ea"/>
                  <a:cs typeface="+mn-cs"/>
                </a:rPr>
                <a:t>/L</a:t>
              </a:r>
              <a:endParaRPr kumimoji="0" lang="en-CA" sz="900" b="0" i="0" u="none" strike="noStrike" kern="1200" cap="none" spc="0" normalizeH="0" baseline="0" noProof="0" dirty="0">
                <a:ln>
                  <a:noFill/>
                </a:ln>
                <a:solidFill>
                  <a:srgbClr val="232936"/>
                </a:solidFill>
                <a:effectLst/>
                <a:uLnTx/>
                <a:uFillTx/>
                <a:latin typeface="Calibri" panose="020F0502020204030204"/>
                <a:ea typeface="+mn-ea"/>
                <a:cs typeface="+mn-cs"/>
              </a:endParaRPr>
            </a:p>
          </p:txBody>
        </p:sp>
        <p:sp>
          <p:nvSpPr>
            <p:cNvPr id="179" name="TextBox 178">
              <a:extLst>
                <a:ext uri="{FF2B5EF4-FFF2-40B4-BE49-F238E27FC236}">
                  <a16:creationId xmlns:a16="http://schemas.microsoft.com/office/drawing/2014/main" id="{D5B7C8EE-C93F-406E-BA92-942C1F2C2A0B}"/>
                </a:ext>
              </a:extLst>
            </p:cNvPr>
            <p:cNvSpPr txBox="1"/>
            <p:nvPr/>
          </p:nvSpPr>
          <p:spPr>
            <a:xfrm>
              <a:off x="7574135" y="4284282"/>
              <a:ext cx="1075936" cy="400110"/>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CA" sz="1000" b="1" i="0" u="none" strike="noStrike" kern="1200" cap="none" spc="0" normalizeH="0" baseline="0" noProof="0" dirty="0">
                  <a:ln>
                    <a:noFill/>
                  </a:ln>
                  <a:solidFill>
                    <a:srgbClr val="232936"/>
                  </a:solidFill>
                  <a:effectLst/>
                  <a:uLnTx/>
                  <a:uFillTx/>
                  <a:latin typeface="Calibri" panose="020F0502020204030204"/>
                  <a:ea typeface="+mn-ea"/>
                  <a:cs typeface="+mn-cs"/>
                </a:rPr>
                <a:t>Target range:</a:t>
              </a:r>
            </a:p>
            <a:p>
              <a:pPr marL="0" marR="0" lvl="0" indent="0" algn="r" defTabSz="4572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32936"/>
                  </a:solidFill>
                  <a:effectLst/>
                  <a:uLnTx/>
                  <a:uFillTx/>
                  <a:latin typeface="Calibri" panose="020F0502020204030204"/>
                  <a:ea typeface="+mn-ea"/>
                  <a:cs typeface="+mn-cs"/>
                </a:rPr>
                <a:t>3.9–10.0 </a:t>
              </a:r>
              <a:r>
                <a:rPr kumimoji="0" lang="en-CA" sz="1000" b="0" i="0" u="none" strike="noStrike" kern="1200" cap="none" spc="0" normalizeH="0" baseline="0" noProof="0" dirty="0" err="1">
                  <a:ln>
                    <a:noFill/>
                  </a:ln>
                  <a:solidFill>
                    <a:srgbClr val="232936"/>
                  </a:solidFill>
                  <a:effectLst/>
                  <a:uLnTx/>
                  <a:uFillTx/>
                  <a:latin typeface="Calibri" panose="020F0502020204030204"/>
                  <a:ea typeface="+mn-ea"/>
                  <a:cs typeface="+mn-cs"/>
                </a:rPr>
                <a:t>mmol</a:t>
              </a:r>
              <a:r>
                <a:rPr kumimoji="0" lang="en-CA" sz="1000" b="0" i="0" u="none" strike="noStrike" kern="1200" cap="none" spc="0" normalizeH="0" baseline="0" noProof="0" dirty="0">
                  <a:ln>
                    <a:noFill/>
                  </a:ln>
                  <a:solidFill>
                    <a:srgbClr val="232936"/>
                  </a:solidFill>
                  <a:effectLst/>
                  <a:uLnTx/>
                  <a:uFillTx/>
                  <a:latin typeface="Calibri" panose="020F0502020204030204"/>
                  <a:ea typeface="+mn-ea"/>
                  <a:cs typeface="+mn-cs"/>
                </a:rPr>
                <a:t>/L</a:t>
              </a:r>
            </a:p>
          </p:txBody>
        </p:sp>
        <p:sp>
          <p:nvSpPr>
            <p:cNvPr id="180" name="TextBox 179">
              <a:extLst>
                <a:ext uri="{FF2B5EF4-FFF2-40B4-BE49-F238E27FC236}">
                  <a16:creationId xmlns:a16="http://schemas.microsoft.com/office/drawing/2014/main" id="{AC88660A-10EE-479D-8B2A-750FEF27D145}"/>
                </a:ext>
              </a:extLst>
            </p:cNvPr>
            <p:cNvSpPr txBox="1"/>
            <p:nvPr/>
          </p:nvSpPr>
          <p:spPr>
            <a:xfrm>
              <a:off x="7774510" y="4860760"/>
              <a:ext cx="875561" cy="246221"/>
            </a:xfrm>
            <a:prstGeom prst="rect">
              <a:avLst/>
            </a:prstGeom>
            <a:noFill/>
          </p:spPr>
          <p:txBody>
            <a:bodyPr wrap="none" rtlCol="0">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32936"/>
                  </a:solidFill>
                  <a:effectLst/>
                  <a:uLnTx/>
                  <a:uFillTx/>
                  <a:latin typeface="Calibri" panose="020F0502020204030204" pitchFamily="34" charset="0"/>
                  <a:ea typeface="+mn-ea"/>
                  <a:cs typeface="Calibri" panose="020F0502020204030204" pitchFamily="34" charset="0"/>
                </a:rPr>
                <a:t>&lt;</a:t>
              </a:r>
              <a:r>
                <a:rPr kumimoji="0" lang="en-CA" sz="1000" b="0" i="0" u="none" strike="noStrike" kern="1200" cap="none" spc="0" normalizeH="0" baseline="0" noProof="0" dirty="0">
                  <a:ln>
                    <a:noFill/>
                  </a:ln>
                  <a:solidFill>
                    <a:srgbClr val="232936"/>
                  </a:solidFill>
                  <a:effectLst/>
                  <a:uLnTx/>
                  <a:uFillTx/>
                  <a:latin typeface="Calibri" panose="020F0502020204030204"/>
                  <a:ea typeface="+mn-ea"/>
                  <a:cs typeface="+mn-cs"/>
                </a:rPr>
                <a:t>3.9 mmol/L</a:t>
              </a:r>
              <a:endParaRPr kumimoji="0" lang="en-CA" sz="900" b="0" i="0" u="none" strike="noStrike" kern="1200" cap="none" spc="0" normalizeH="0" baseline="0" noProof="0" dirty="0">
                <a:ln>
                  <a:noFill/>
                </a:ln>
                <a:solidFill>
                  <a:srgbClr val="232936"/>
                </a:solidFill>
                <a:effectLst/>
                <a:uLnTx/>
                <a:uFillTx/>
                <a:latin typeface="Calibri" panose="020F0502020204030204"/>
                <a:ea typeface="+mn-ea"/>
                <a:cs typeface="+mn-cs"/>
              </a:endParaRPr>
            </a:p>
          </p:txBody>
        </p:sp>
        <p:sp>
          <p:nvSpPr>
            <p:cNvPr id="181" name="TextBox 180">
              <a:extLst>
                <a:ext uri="{FF2B5EF4-FFF2-40B4-BE49-F238E27FC236}">
                  <a16:creationId xmlns:a16="http://schemas.microsoft.com/office/drawing/2014/main" id="{B322A983-57EB-4828-811B-20C4E18F6CDB}"/>
                </a:ext>
              </a:extLst>
            </p:cNvPr>
            <p:cNvSpPr txBox="1"/>
            <p:nvPr/>
          </p:nvSpPr>
          <p:spPr>
            <a:xfrm>
              <a:off x="7315199" y="2722352"/>
              <a:ext cx="3062868" cy="307777"/>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232936"/>
                  </a:solidFill>
                  <a:effectLst/>
                  <a:uLnTx/>
                  <a:uFillTx/>
                  <a:latin typeface="Calibri" panose="020F0502020204030204"/>
                  <a:ea typeface="+mn-ea"/>
                  <a:cs typeface="+mn-cs"/>
                </a:rPr>
                <a:t>Older/high-risk people with diabetes:</a:t>
              </a:r>
            </a:p>
          </p:txBody>
        </p:sp>
        <p:pic>
          <p:nvPicPr>
            <p:cNvPr id="61" name="Graphic 64" descr="Man with cane">
              <a:extLst>
                <a:ext uri="{FF2B5EF4-FFF2-40B4-BE49-F238E27FC236}">
                  <a16:creationId xmlns:a16="http://schemas.microsoft.com/office/drawing/2014/main" id="{46A3460A-A378-47ED-9DF1-E47798A4FB54}"/>
                </a:ext>
              </a:extLst>
            </p:cNvPr>
            <p:cNvPicPr>
              <a:picLocks noChangeAspect="1"/>
            </p:cNvPicPr>
            <p:nvPr/>
          </p:nvPicPr>
          <p:blipFill>
            <a:blip r:embed="rId9" cstate="hq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6775199" y="2621363"/>
              <a:ext cx="540000" cy="540000"/>
            </a:xfrm>
            <a:prstGeom prst="rect">
              <a:avLst/>
            </a:prstGeom>
          </p:spPr>
        </p:pic>
      </p:grpSp>
      <p:sp>
        <p:nvSpPr>
          <p:cNvPr id="62" name="Oval 61">
            <a:extLst>
              <a:ext uri="{FF2B5EF4-FFF2-40B4-BE49-F238E27FC236}">
                <a16:creationId xmlns:a16="http://schemas.microsoft.com/office/drawing/2014/main" id="{0EFE6FC4-2C84-4D0A-BE0A-E91D38F7BFE9}"/>
              </a:ext>
            </a:extLst>
          </p:cNvPr>
          <p:cNvSpPr/>
          <p:nvPr/>
        </p:nvSpPr>
        <p:spPr>
          <a:xfrm flipH="1">
            <a:off x="10840138" y="3351967"/>
            <a:ext cx="504000" cy="504000"/>
          </a:xfrm>
          <a:prstGeom prst="ellipse">
            <a:avLst/>
          </a:prstGeom>
          <a:solidFill>
            <a:schemeClr val="accent4">
              <a:lumMod val="20000"/>
              <a:lumOff val="80000"/>
            </a:schemeClr>
          </a:solid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pic>
        <p:nvPicPr>
          <p:cNvPr id="63" name="Graphic 117" descr="Cursor">
            <a:hlinkClick r:id="rId11" action="ppaction://hlinksldjump"/>
            <a:extLst>
              <a:ext uri="{FF2B5EF4-FFF2-40B4-BE49-F238E27FC236}">
                <a16:creationId xmlns:a16="http://schemas.microsoft.com/office/drawing/2014/main" id="{EC3EF5A2-8BC6-4E27-BD20-BAE7726711B8}"/>
              </a:ext>
            </a:extLst>
          </p:cNvPr>
          <p:cNvPicPr>
            <a:picLocks noChangeAspect="1"/>
          </p:cNvPicPr>
          <p:nvPr/>
        </p:nvPicPr>
        <p:blipFill>
          <a:blip r:embed="rId12" cstate="hqprint">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10861328" y="3382087"/>
            <a:ext cx="461620" cy="461620"/>
          </a:xfrm>
          <a:prstGeom prst="rect">
            <a:avLst/>
          </a:prstGeom>
        </p:spPr>
      </p:pic>
      <p:sp>
        <p:nvSpPr>
          <p:cNvPr id="64" name="TextBox 63"/>
          <p:cNvSpPr txBox="1"/>
          <p:nvPr/>
        </p:nvSpPr>
        <p:spPr>
          <a:xfrm>
            <a:off x="10273820" y="3947396"/>
            <a:ext cx="1636636" cy="830997"/>
          </a:xfrm>
          <a:prstGeom prst="rect">
            <a:avLst/>
          </a:prstGeom>
          <a:noFill/>
        </p:spPr>
        <p:txBody>
          <a:bodyPr wrap="square" rtlCol="0">
            <a:spAutoFit/>
          </a:bodyPr>
          <a:lstStyle/>
          <a:p>
            <a:pPr algn="ctr"/>
            <a:r>
              <a:rPr lang="en-US" sz="1200" dirty="0"/>
              <a:t>Click for information on factors that impact the daily life of people with type 2 diabetes</a:t>
            </a:r>
          </a:p>
        </p:txBody>
      </p:sp>
    </p:spTree>
    <p:extLst>
      <p:ext uri="{BB962C8B-B14F-4D97-AF65-F5344CB8AC3E}">
        <p14:creationId xmlns:p14="http://schemas.microsoft.com/office/powerpoint/2010/main" val="11510374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Association Between Time in Range and A1C</a:t>
            </a:r>
          </a:p>
        </p:txBody>
      </p:sp>
      <p:sp>
        <p:nvSpPr>
          <p:cNvPr id="5" name="Footer Placeholder 4"/>
          <p:cNvSpPr>
            <a:spLocks noGrp="1"/>
          </p:cNvSpPr>
          <p:nvPr>
            <p:ph type="ftr" sz="quarter" idx="11"/>
          </p:nvPr>
        </p:nvSpPr>
        <p:spPr/>
        <p:txBody>
          <a:bodyPr/>
          <a:lstStyle/>
          <a:p>
            <a:r>
              <a:rPr lang="fr-FR" sz="1000" dirty="0"/>
              <a:t>*TIR: 3.9–10 mmol/L.</a:t>
            </a:r>
          </a:p>
          <a:p>
            <a:r>
              <a:rPr lang="fr-FR" sz="1000" dirty="0"/>
              <a:t>1. </a:t>
            </a:r>
            <a:r>
              <a:rPr lang="fr-FR" sz="1000" dirty="0" err="1"/>
              <a:t>Battelino</a:t>
            </a:r>
            <a:r>
              <a:rPr lang="fr-FR" sz="1000" dirty="0"/>
              <a:t> T et al. </a:t>
            </a:r>
            <a:r>
              <a:rPr lang="fr-FR" sz="1000" i="1" dirty="0" err="1"/>
              <a:t>Diabetes</a:t>
            </a:r>
            <a:r>
              <a:rPr lang="fr-FR" sz="1000" i="1" dirty="0"/>
              <a:t> Care</a:t>
            </a:r>
            <a:r>
              <a:rPr lang="fr-FR" sz="1000" dirty="0"/>
              <a:t>. 2019 Aug;42(8); 2. Wright Jr. EE et al. </a:t>
            </a:r>
            <a:r>
              <a:rPr lang="fr-FR" sz="1000" i="1" dirty="0"/>
              <a:t>Clin </a:t>
            </a:r>
            <a:r>
              <a:rPr lang="fr-FR" sz="1000" i="1" dirty="0" err="1"/>
              <a:t>Diabetes</a:t>
            </a:r>
            <a:r>
              <a:rPr lang="fr-FR" sz="1000" dirty="0"/>
              <a:t>. 2020 Dec;38(5):439-448</a:t>
            </a:r>
            <a:r>
              <a:rPr lang="en-CA" sz="1000" dirty="0"/>
              <a:t>.</a:t>
            </a:r>
          </a:p>
        </p:txBody>
      </p:sp>
      <p:sp>
        <p:nvSpPr>
          <p:cNvPr id="6" name="Slide Number Placeholder 5"/>
          <p:cNvSpPr>
            <a:spLocks noGrp="1"/>
          </p:cNvSpPr>
          <p:nvPr>
            <p:ph type="sldNum" sz="quarter" idx="12"/>
          </p:nvPr>
        </p:nvSpPr>
        <p:spPr/>
        <p:txBody>
          <a:bodyPr/>
          <a:lstStyle/>
          <a:p>
            <a:fld id="{C1A70B36-B1CC-4D4A-80B9-E27A448F84DA}" type="slidenum">
              <a:rPr lang="en-CA" smtClean="0"/>
              <a:pPr/>
              <a:t>63</a:t>
            </a:fld>
            <a:endParaRPr lang="en-CA"/>
          </a:p>
        </p:txBody>
      </p:sp>
      <p:sp>
        <p:nvSpPr>
          <p:cNvPr id="14" name="TextBox 13">
            <a:extLst>
              <a:ext uri="{FF2B5EF4-FFF2-40B4-BE49-F238E27FC236}">
                <a16:creationId xmlns:a16="http://schemas.microsoft.com/office/drawing/2014/main" id="{C9789EE9-9F62-43B3-A99F-6292907F9FE6}"/>
              </a:ext>
            </a:extLst>
          </p:cNvPr>
          <p:cNvSpPr txBox="1"/>
          <p:nvPr/>
        </p:nvSpPr>
        <p:spPr>
          <a:xfrm>
            <a:off x="2216643" y="5679665"/>
            <a:ext cx="7762665" cy="540000"/>
          </a:xfrm>
          <a:prstGeom prst="roundRect">
            <a:avLst/>
          </a:prstGeom>
          <a:solidFill>
            <a:srgbClr val="FDE475"/>
          </a:solidFill>
        </p:spPr>
        <p:txBody>
          <a:bodyPr wrap="square" rtlCol="0" anchor="ctr">
            <a:noAutofit/>
          </a:bodyPr>
          <a:lstStyle/>
          <a:p>
            <a:pPr algn="ctr" defTabSz="914411">
              <a:defRPr/>
            </a:pPr>
            <a:r>
              <a:rPr lang="en-US" b="1" dirty="0">
                <a:solidFill>
                  <a:srgbClr val="3B3838"/>
                </a:solidFill>
              </a:rPr>
              <a:t>Time in range correlates with A1C outcomes in patients with diabetes</a:t>
            </a:r>
            <a:endParaRPr lang="en-US" sz="1801" b="1" dirty="0">
              <a:solidFill>
                <a:srgbClr val="3B3838"/>
              </a:solidFill>
            </a:endParaRPr>
          </a:p>
        </p:txBody>
      </p:sp>
      <p:sp>
        <p:nvSpPr>
          <p:cNvPr id="44" name="TextBox 43">
            <a:extLst>
              <a:ext uri="{FF2B5EF4-FFF2-40B4-BE49-F238E27FC236}">
                <a16:creationId xmlns:a16="http://schemas.microsoft.com/office/drawing/2014/main" id="{6AAF10D2-3DDF-42E2-9CF3-D95CD61E85B2}"/>
              </a:ext>
            </a:extLst>
          </p:cNvPr>
          <p:cNvSpPr txBox="1"/>
          <p:nvPr/>
        </p:nvSpPr>
        <p:spPr>
          <a:xfrm>
            <a:off x="3191244" y="1214968"/>
            <a:ext cx="5811598" cy="369332"/>
          </a:xfrm>
          <a:prstGeom prst="rect">
            <a:avLst/>
          </a:prstGeom>
          <a:noFill/>
          <a:effectLst/>
        </p:spPr>
        <p:txBody>
          <a:bodyPr wrap="square" rtlCol="0">
            <a:spAutoFit/>
          </a:bodyPr>
          <a:lstStyle>
            <a:defPPr>
              <a:defRPr lang="en-US"/>
            </a:defPPr>
            <a:lvl1pPr>
              <a:defRPr sz="1600" b="1" u="sng"/>
            </a:lvl1pPr>
          </a:lstStyle>
          <a:p>
            <a:pPr algn="ctr"/>
            <a:r>
              <a:rPr lang="en-CA" sz="1800" u="none" dirty="0">
                <a:solidFill>
                  <a:schemeClr val="accent2"/>
                </a:solidFill>
              </a:rPr>
              <a:t>A time in range (TIR)* of 70% correlates with an A1C of 7%</a:t>
            </a:r>
            <a:r>
              <a:rPr lang="en-CA" sz="1800" u="none" baseline="30000" dirty="0">
                <a:solidFill>
                  <a:schemeClr val="accent2"/>
                </a:solidFill>
              </a:rPr>
              <a:t>1</a:t>
            </a:r>
          </a:p>
        </p:txBody>
      </p:sp>
      <p:sp>
        <p:nvSpPr>
          <p:cNvPr id="7" name="Rounded Rectangle 6"/>
          <p:cNvSpPr/>
          <p:nvPr/>
        </p:nvSpPr>
        <p:spPr>
          <a:xfrm>
            <a:off x="4296832" y="1885290"/>
            <a:ext cx="794327" cy="612429"/>
          </a:xfrm>
          <a:prstGeom prst="roundRect">
            <a:avLst/>
          </a:prstGeom>
          <a:solidFill>
            <a:srgbClr val="FDE168"/>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TIR </a:t>
            </a:r>
          </a:p>
          <a:p>
            <a:pPr algn="ctr"/>
            <a:r>
              <a:rPr lang="en-US" b="1" dirty="0">
                <a:solidFill>
                  <a:schemeClr val="tx1"/>
                </a:solidFill>
              </a:rPr>
              <a:t>70%</a:t>
            </a:r>
          </a:p>
        </p:txBody>
      </p:sp>
      <p:pic>
        <p:nvPicPr>
          <p:cNvPr id="47" name="Graphic 30" descr="Chevron arrows">
            <a:extLst>
              <a:ext uri="{FF2B5EF4-FFF2-40B4-BE49-F238E27FC236}">
                <a16:creationId xmlns:a16="http://schemas.microsoft.com/office/drawing/2014/main" id="{DF493ED5-8868-4B06-A4F2-64E34149CA1F}"/>
              </a:ext>
            </a:extLst>
          </p:cNvPr>
          <p:cNvPicPr>
            <a:picLocks noChangeAspect="1"/>
          </p:cNvPicPr>
          <p:nvPr/>
        </p:nvPicPr>
        <p:blipFill>
          <a:blip r:embed="rId3" cstate="hq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5403" y="1871461"/>
            <a:ext cx="640085" cy="640085"/>
          </a:xfrm>
          <a:prstGeom prst="rect">
            <a:avLst/>
          </a:prstGeom>
        </p:spPr>
      </p:pic>
      <p:sp>
        <p:nvSpPr>
          <p:cNvPr id="50" name="Rounded Rectangle 49"/>
          <p:cNvSpPr/>
          <p:nvPr/>
        </p:nvSpPr>
        <p:spPr>
          <a:xfrm>
            <a:off x="6999732" y="1885290"/>
            <a:ext cx="794327" cy="612429"/>
          </a:xfrm>
          <a:prstGeom prst="roundRect">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A1C </a:t>
            </a:r>
          </a:p>
          <a:p>
            <a:pPr algn="ctr"/>
            <a:r>
              <a:rPr lang="en-US" b="1" dirty="0">
                <a:solidFill>
                  <a:schemeClr val="tx1"/>
                </a:solidFill>
              </a:rPr>
              <a:t>7%</a:t>
            </a:r>
          </a:p>
        </p:txBody>
      </p:sp>
      <p:sp>
        <p:nvSpPr>
          <p:cNvPr id="10" name="Up Arrow 9"/>
          <p:cNvSpPr/>
          <p:nvPr/>
        </p:nvSpPr>
        <p:spPr>
          <a:xfrm>
            <a:off x="3887596" y="3671398"/>
            <a:ext cx="1612800" cy="1198800"/>
          </a:xfrm>
          <a:prstGeom prst="upArrow">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solidFill>
                  <a:schemeClr val="tx1"/>
                </a:solidFill>
              </a:rPr>
              <a:t>10%</a:t>
            </a:r>
          </a:p>
          <a:p>
            <a:pPr algn="ctr"/>
            <a:r>
              <a:rPr lang="en-US" b="1" dirty="0">
                <a:solidFill>
                  <a:schemeClr val="tx1"/>
                </a:solidFill>
              </a:rPr>
              <a:t>TIR</a:t>
            </a:r>
          </a:p>
          <a:p>
            <a:pPr algn="ctr"/>
            <a:endParaRPr lang="en-US" b="1" dirty="0"/>
          </a:p>
        </p:txBody>
      </p:sp>
      <p:pic>
        <p:nvPicPr>
          <p:cNvPr id="54" name="Graphic 30" descr="Chevron arrows">
            <a:extLst>
              <a:ext uri="{FF2B5EF4-FFF2-40B4-BE49-F238E27FC236}">
                <a16:creationId xmlns:a16="http://schemas.microsoft.com/office/drawing/2014/main" id="{DF493ED5-8868-4B06-A4F2-64E34149CA1F}"/>
              </a:ext>
            </a:extLst>
          </p:cNvPr>
          <p:cNvPicPr>
            <a:picLocks noChangeAspect="1"/>
          </p:cNvPicPr>
          <p:nvPr/>
        </p:nvPicPr>
        <p:blipFill>
          <a:blip r:embed="rId3" cstate="hq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5725403" y="3950756"/>
            <a:ext cx="640085" cy="640085"/>
          </a:xfrm>
          <a:prstGeom prst="rect">
            <a:avLst/>
          </a:prstGeom>
        </p:spPr>
      </p:pic>
      <p:sp>
        <p:nvSpPr>
          <p:cNvPr id="11" name="Down Arrow 10"/>
          <p:cNvSpPr/>
          <p:nvPr/>
        </p:nvSpPr>
        <p:spPr>
          <a:xfrm>
            <a:off x="6589900" y="3671680"/>
            <a:ext cx="1613993" cy="1198237"/>
          </a:xfrm>
          <a:prstGeom prst="downArrow">
            <a:avLst/>
          </a:prstGeom>
          <a:solidFill>
            <a:schemeClr val="accent3">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b="1" dirty="0">
              <a:solidFill>
                <a:schemeClr val="tx1"/>
              </a:solidFill>
            </a:endParaRPr>
          </a:p>
          <a:p>
            <a:pPr algn="ctr"/>
            <a:r>
              <a:rPr lang="en-US" sz="1600" b="1" dirty="0">
                <a:solidFill>
                  <a:schemeClr val="tx1"/>
                </a:solidFill>
              </a:rPr>
              <a:t>0.5% to 0.8%</a:t>
            </a:r>
          </a:p>
          <a:p>
            <a:pPr algn="ctr"/>
            <a:r>
              <a:rPr lang="en-US" sz="1600" b="1" dirty="0">
                <a:solidFill>
                  <a:schemeClr val="tx1"/>
                </a:solidFill>
              </a:rPr>
              <a:t>A1C</a:t>
            </a:r>
          </a:p>
        </p:txBody>
      </p:sp>
      <p:sp>
        <p:nvSpPr>
          <p:cNvPr id="55" name="TextBox 54">
            <a:extLst>
              <a:ext uri="{FF2B5EF4-FFF2-40B4-BE49-F238E27FC236}">
                <a16:creationId xmlns:a16="http://schemas.microsoft.com/office/drawing/2014/main" id="{6AAF10D2-3DDF-42E2-9CF3-D95CD61E85B2}"/>
              </a:ext>
            </a:extLst>
          </p:cNvPr>
          <p:cNvSpPr txBox="1"/>
          <p:nvPr/>
        </p:nvSpPr>
        <p:spPr>
          <a:xfrm>
            <a:off x="3261240" y="2959944"/>
            <a:ext cx="5671606" cy="646331"/>
          </a:xfrm>
          <a:prstGeom prst="rect">
            <a:avLst/>
          </a:prstGeom>
          <a:noFill/>
          <a:effectLst/>
        </p:spPr>
        <p:txBody>
          <a:bodyPr wrap="square" rtlCol="0">
            <a:spAutoFit/>
          </a:bodyPr>
          <a:lstStyle>
            <a:defPPr>
              <a:defRPr lang="en-US"/>
            </a:defPPr>
            <a:lvl1pPr>
              <a:defRPr sz="1600" b="1" u="sng"/>
            </a:lvl1pPr>
          </a:lstStyle>
          <a:p>
            <a:pPr algn="ctr"/>
            <a:r>
              <a:rPr lang="en-CA" sz="1800" u="none" dirty="0">
                <a:solidFill>
                  <a:schemeClr val="accent2"/>
                </a:solidFill>
              </a:rPr>
              <a:t>Every 10% ↑ in TIR* corresponds to a clinically relevant improvement in A1C</a:t>
            </a:r>
            <a:r>
              <a:rPr lang="en-CA" sz="1800" u="none" baseline="30000" dirty="0">
                <a:solidFill>
                  <a:schemeClr val="accent2"/>
                </a:solidFill>
              </a:rPr>
              <a:t>1</a:t>
            </a:r>
          </a:p>
        </p:txBody>
      </p:sp>
      <p:sp>
        <p:nvSpPr>
          <p:cNvPr id="35" name="TextBox 34">
            <a:extLst>
              <a:ext uri="{FF2B5EF4-FFF2-40B4-BE49-F238E27FC236}">
                <a16:creationId xmlns:a16="http://schemas.microsoft.com/office/drawing/2014/main" id="{6AAF10D2-3DDF-42E2-9CF3-D95CD61E85B2}"/>
              </a:ext>
            </a:extLst>
          </p:cNvPr>
          <p:cNvSpPr txBox="1"/>
          <p:nvPr/>
        </p:nvSpPr>
        <p:spPr>
          <a:xfrm>
            <a:off x="3191244" y="5074673"/>
            <a:ext cx="5811598" cy="369332"/>
          </a:xfrm>
          <a:prstGeom prst="rect">
            <a:avLst/>
          </a:prstGeom>
          <a:noFill/>
          <a:effectLst/>
        </p:spPr>
        <p:txBody>
          <a:bodyPr wrap="square" rtlCol="0">
            <a:spAutoFit/>
          </a:bodyPr>
          <a:lstStyle>
            <a:defPPr>
              <a:defRPr lang="en-US"/>
            </a:defPPr>
            <a:lvl1pPr>
              <a:defRPr sz="1600" b="1" u="sng"/>
            </a:lvl1pPr>
          </a:lstStyle>
          <a:p>
            <a:pPr algn="ctr"/>
            <a:r>
              <a:rPr lang="en-CA" sz="1800" u="none" dirty="0">
                <a:solidFill>
                  <a:schemeClr val="accent2"/>
                </a:solidFill>
              </a:rPr>
              <a:t>Each 5% ↑ in TIR* is clinically beneficial</a:t>
            </a:r>
            <a:r>
              <a:rPr lang="en-CA" sz="1800" u="none" baseline="30000" dirty="0">
                <a:solidFill>
                  <a:schemeClr val="accent2"/>
                </a:solidFill>
              </a:rPr>
              <a:t>2</a:t>
            </a:r>
          </a:p>
        </p:txBody>
      </p:sp>
      <p:pic>
        <p:nvPicPr>
          <p:cNvPr id="36" name="Graphic 60" descr="Bullseye">
            <a:extLst>
              <a:ext uri="{FF2B5EF4-FFF2-40B4-BE49-F238E27FC236}">
                <a16:creationId xmlns:a16="http://schemas.microsoft.com/office/drawing/2014/main" id="{A74B1E48-2315-4BB6-A1C9-3431A42B710C}"/>
              </a:ext>
            </a:extLst>
          </p:cNvPr>
          <p:cNvPicPr>
            <a:picLocks noChangeAspect="1"/>
          </p:cNvPicPr>
          <p:nvPr/>
        </p:nvPicPr>
        <p:blipFill>
          <a:blip r:embed="rId5"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2541540" y="1059832"/>
            <a:ext cx="648000" cy="648000"/>
          </a:xfrm>
          <a:prstGeom prst="rect">
            <a:avLst/>
          </a:prstGeom>
          <a:effectLst>
            <a:outerShdw blurRad="50800" dist="38100" dir="2700000" algn="tl" rotWithShape="0">
              <a:prstClr val="black">
                <a:alpha val="40000"/>
              </a:prstClr>
            </a:outerShdw>
          </a:effectLst>
        </p:spPr>
      </p:pic>
      <p:pic>
        <p:nvPicPr>
          <p:cNvPr id="37" name="Graphic 54" descr="Downward trend">
            <a:extLst>
              <a:ext uri="{FF2B5EF4-FFF2-40B4-BE49-F238E27FC236}">
                <a16:creationId xmlns:a16="http://schemas.microsoft.com/office/drawing/2014/main" id="{B892A92B-CA00-43DA-B844-A59AB0A9812F}"/>
              </a:ext>
            </a:extLst>
          </p:cNvPr>
          <p:cNvPicPr>
            <a:picLocks noChangeAspect="1"/>
          </p:cNvPicPr>
          <p:nvPr/>
        </p:nvPicPr>
        <p:blipFill>
          <a:blip r:embed="rId7" cstate="hqprint">
            <a:duotone>
              <a:schemeClr val="accent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2540981" y="2743252"/>
            <a:ext cx="648000" cy="6480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88584507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3" name="Rectangle: Rounded Corners 15">
            <a:extLst>
              <a:ext uri="{FF2B5EF4-FFF2-40B4-BE49-F238E27FC236}">
                <a16:creationId xmlns:a16="http://schemas.microsoft.com/office/drawing/2014/main" id="{3D9C9FDF-C334-409A-9686-A427571137E3}"/>
              </a:ext>
            </a:extLst>
          </p:cNvPr>
          <p:cNvSpPr/>
          <p:nvPr/>
        </p:nvSpPr>
        <p:spPr>
          <a:xfrm>
            <a:off x="6566966" y="2235972"/>
            <a:ext cx="4808169" cy="3222603"/>
          </a:xfrm>
          <a:prstGeom prst="roundRect">
            <a:avLst>
              <a:gd name="adj" fmla="val 12078"/>
            </a:avLst>
          </a:prstGeom>
          <a:solidFill>
            <a:schemeClr val="accent3">
              <a:lumMod val="20000"/>
              <a:lumOff val="80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2" name="Title 1"/>
          <p:cNvSpPr>
            <a:spLocks noGrp="1"/>
          </p:cNvSpPr>
          <p:nvPr>
            <p:ph type="title"/>
          </p:nvPr>
        </p:nvSpPr>
        <p:spPr/>
        <p:txBody>
          <a:bodyPr>
            <a:normAutofit/>
          </a:bodyPr>
          <a:lstStyle/>
          <a:p>
            <a:r>
              <a:rPr lang="en-US" dirty="0"/>
              <a:t>Association of Time in Range and Microvascular Outcomes in Diabetes</a:t>
            </a:r>
          </a:p>
        </p:txBody>
      </p:sp>
      <p:sp>
        <p:nvSpPr>
          <p:cNvPr id="3" name="Footer Placeholder 2"/>
          <p:cNvSpPr>
            <a:spLocks noGrp="1"/>
          </p:cNvSpPr>
          <p:nvPr>
            <p:ph type="ftr" sz="quarter" idx="11"/>
          </p:nvPr>
        </p:nvSpPr>
        <p:spPr/>
        <p:txBody>
          <a:bodyPr/>
          <a:lstStyle/>
          <a:p>
            <a:r>
              <a:rPr lang="pt-BR" dirty="0"/>
              <a:t>T1D: type 1 diabetes; T2D: type 2 diabetes.</a:t>
            </a:r>
          </a:p>
          <a:p>
            <a:r>
              <a:rPr lang="pt-BR" dirty="0"/>
              <a:t>1. Beck RW et al. </a:t>
            </a:r>
            <a:r>
              <a:rPr lang="pt-BR" i="1" dirty="0"/>
              <a:t>Diabetes Care</a:t>
            </a:r>
            <a:r>
              <a:rPr lang="pt-BR" dirty="0"/>
              <a:t>. 2019 Mar;42(3):400-405;</a:t>
            </a:r>
            <a:r>
              <a:rPr lang="en-CA" dirty="0"/>
              <a:t> 2. </a:t>
            </a:r>
            <a:r>
              <a:rPr lang="en-US" dirty="0" err="1"/>
              <a:t>Mayeda</a:t>
            </a:r>
            <a:r>
              <a:rPr lang="en-US" dirty="0"/>
              <a:t> L et al. </a:t>
            </a:r>
            <a:r>
              <a:rPr lang="en-US" i="1" dirty="0"/>
              <a:t>BMJ Open Diabetes Res Care </a:t>
            </a:r>
            <a:r>
              <a:rPr lang="en-US" dirty="0"/>
              <a:t>2020;8:e000991. </a:t>
            </a:r>
            <a:r>
              <a:rPr lang="en-CA" dirty="0"/>
              <a:t> </a:t>
            </a:r>
          </a:p>
        </p:txBody>
      </p:sp>
      <p:sp>
        <p:nvSpPr>
          <p:cNvPr id="4" name="Slide Number Placeholder 3"/>
          <p:cNvSpPr>
            <a:spLocks noGrp="1"/>
          </p:cNvSpPr>
          <p:nvPr>
            <p:ph type="sldNum" sz="quarter" idx="12"/>
          </p:nvPr>
        </p:nvSpPr>
        <p:spPr/>
        <p:txBody>
          <a:bodyPr/>
          <a:lstStyle/>
          <a:p>
            <a:fld id="{C1A70B36-B1CC-4D4A-80B9-E27A448F84DA}" type="slidenum">
              <a:rPr lang="en-CA" smtClean="0"/>
              <a:pPr/>
              <a:t>64</a:t>
            </a:fld>
            <a:endParaRPr lang="en-CA"/>
          </a:p>
        </p:txBody>
      </p:sp>
      <p:sp>
        <p:nvSpPr>
          <p:cNvPr id="5" name="Rectangle: Rounded Corners 20">
            <a:extLst>
              <a:ext uri="{FF2B5EF4-FFF2-40B4-BE49-F238E27FC236}">
                <a16:creationId xmlns:a16="http://schemas.microsoft.com/office/drawing/2014/main" id="{7D0C457D-BF7C-43A7-A294-00A03A09CCE0}"/>
              </a:ext>
            </a:extLst>
          </p:cNvPr>
          <p:cNvSpPr/>
          <p:nvPr/>
        </p:nvSpPr>
        <p:spPr>
          <a:xfrm>
            <a:off x="2005921" y="1072312"/>
            <a:ext cx="8180158" cy="6480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US" b="1" dirty="0">
                <a:solidFill>
                  <a:schemeClr val="accent2"/>
                </a:solidFill>
                <a:latin typeface="Calibri" pitchFamily="34" charset="0"/>
              </a:rPr>
              <a:t>There has been growing evidence of the association between reduction in time in range and development of microvascular complications in people with diabetes</a:t>
            </a:r>
          </a:p>
        </p:txBody>
      </p:sp>
      <p:sp>
        <p:nvSpPr>
          <p:cNvPr id="12" name="Arrow: Down 83">
            <a:extLst>
              <a:ext uri="{FF2B5EF4-FFF2-40B4-BE49-F238E27FC236}">
                <a16:creationId xmlns:a16="http://schemas.microsoft.com/office/drawing/2014/main" id="{952666C1-0643-40F4-95DE-BAB59C6032F8}"/>
              </a:ext>
            </a:extLst>
          </p:cNvPr>
          <p:cNvSpPr/>
          <p:nvPr/>
        </p:nvSpPr>
        <p:spPr>
          <a:xfrm>
            <a:off x="8589940" y="2525350"/>
            <a:ext cx="324000" cy="432000"/>
          </a:xfrm>
          <a:prstGeom prst="downArrow">
            <a:avLst/>
          </a:prstGeom>
          <a:solidFill>
            <a:schemeClr val="accent1"/>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 name="Rectangle 7"/>
          <p:cNvSpPr/>
          <p:nvPr/>
        </p:nvSpPr>
        <p:spPr>
          <a:xfrm>
            <a:off x="6874997" y="2541295"/>
            <a:ext cx="4401782" cy="400110"/>
          </a:xfrm>
          <a:prstGeom prst="rect">
            <a:avLst/>
          </a:prstGeom>
        </p:spPr>
        <p:txBody>
          <a:bodyPr wrap="none">
            <a:spAutoFit/>
          </a:bodyPr>
          <a:lstStyle/>
          <a:p>
            <a:r>
              <a:rPr lang="en-CA" sz="2000" b="1" dirty="0">
                <a:solidFill>
                  <a:schemeClr val="accent2"/>
                </a:solidFill>
                <a:latin typeface="Calibri" pitchFamily="34" charset="0"/>
              </a:rPr>
              <a:t>With each 10%        in time in range…</a:t>
            </a:r>
            <a:r>
              <a:rPr lang="en-CA" sz="2000" b="1" baseline="30000" dirty="0">
                <a:solidFill>
                  <a:schemeClr val="accent2"/>
                </a:solidFill>
                <a:latin typeface="Calibri" pitchFamily="34" charset="0"/>
              </a:rPr>
              <a:t>1,2</a:t>
            </a:r>
            <a:endParaRPr lang="en-US" sz="2000" baseline="30000" dirty="0"/>
          </a:p>
        </p:txBody>
      </p:sp>
      <p:grpSp>
        <p:nvGrpSpPr>
          <p:cNvPr id="19" name="Group 18"/>
          <p:cNvGrpSpPr/>
          <p:nvPr/>
        </p:nvGrpSpPr>
        <p:grpSpPr>
          <a:xfrm>
            <a:off x="7246658" y="3512296"/>
            <a:ext cx="3058017" cy="432000"/>
            <a:chOff x="6234542" y="4277525"/>
            <a:chExt cx="3058017" cy="432000"/>
          </a:xfrm>
        </p:grpSpPr>
        <p:sp>
          <p:nvSpPr>
            <p:cNvPr id="13" name="Arrow: Down 85">
              <a:extLst>
                <a:ext uri="{FF2B5EF4-FFF2-40B4-BE49-F238E27FC236}">
                  <a16:creationId xmlns:a16="http://schemas.microsoft.com/office/drawing/2014/main" id="{45F67DAA-CD6B-4CBA-BB16-D1750DEC195C}"/>
                </a:ext>
              </a:extLst>
            </p:cNvPr>
            <p:cNvSpPr/>
            <p:nvPr/>
          </p:nvSpPr>
          <p:spPr>
            <a:xfrm flipV="1">
              <a:off x="6783877" y="4277525"/>
              <a:ext cx="324000" cy="432000"/>
            </a:xfrm>
            <a:prstGeom prst="down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89" name="Rectangle 88"/>
            <p:cNvSpPr/>
            <p:nvPr/>
          </p:nvSpPr>
          <p:spPr>
            <a:xfrm>
              <a:off x="6234542" y="4308859"/>
              <a:ext cx="3058017" cy="369332"/>
            </a:xfrm>
            <a:prstGeom prst="rect">
              <a:avLst/>
            </a:prstGeom>
          </p:spPr>
          <p:txBody>
            <a:bodyPr wrap="none">
              <a:spAutoFit/>
            </a:bodyPr>
            <a:lstStyle/>
            <a:p>
              <a:r>
                <a:rPr lang="en-CA" b="1" dirty="0">
                  <a:solidFill>
                    <a:schemeClr val="accent2"/>
                  </a:solidFill>
                  <a:latin typeface="Calibri" pitchFamily="34" charset="0"/>
                </a:rPr>
                <a:t>64%         in risk of retinopathy</a:t>
              </a:r>
              <a:endParaRPr lang="en-US" dirty="0"/>
            </a:p>
          </p:txBody>
        </p:sp>
      </p:grpSp>
      <p:grpSp>
        <p:nvGrpSpPr>
          <p:cNvPr id="20" name="Group 19"/>
          <p:cNvGrpSpPr/>
          <p:nvPr/>
        </p:nvGrpSpPr>
        <p:grpSpPr>
          <a:xfrm>
            <a:off x="7246658" y="4132182"/>
            <a:ext cx="3639522" cy="432000"/>
            <a:chOff x="6234542" y="4901699"/>
            <a:chExt cx="3639522" cy="432000"/>
          </a:xfrm>
        </p:grpSpPr>
        <p:sp>
          <p:nvSpPr>
            <p:cNvPr id="90" name="Rectangle 89"/>
            <p:cNvSpPr/>
            <p:nvPr/>
          </p:nvSpPr>
          <p:spPr>
            <a:xfrm>
              <a:off x="6234542" y="4933033"/>
              <a:ext cx="3639522" cy="369332"/>
            </a:xfrm>
            <a:prstGeom prst="rect">
              <a:avLst/>
            </a:prstGeom>
          </p:spPr>
          <p:txBody>
            <a:bodyPr wrap="none">
              <a:spAutoFit/>
            </a:bodyPr>
            <a:lstStyle/>
            <a:p>
              <a:r>
                <a:rPr lang="en-CA" b="1" dirty="0">
                  <a:solidFill>
                    <a:schemeClr val="accent2"/>
                  </a:solidFill>
                  <a:latin typeface="Calibri" pitchFamily="34" charset="0"/>
                </a:rPr>
                <a:t>40%         in risk of microalbuminuria</a:t>
              </a:r>
              <a:endParaRPr lang="en-US" dirty="0"/>
            </a:p>
          </p:txBody>
        </p:sp>
        <p:sp>
          <p:nvSpPr>
            <p:cNvPr id="92" name="Arrow: Down 85">
              <a:extLst>
                <a:ext uri="{FF2B5EF4-FFF2-40B4-BE49-F238E27FC236}">
                  <a16:creationId xmlns:a16="http://schemas.microsoft.com/office/drawing/2014/main" id="{45F67DAA-CD6B-4CBA-BB16-D1750DEC195C}"/>
                </a:ext>
              </a:extLst>
            </p:cNvPr>
            <p:cNvSpPr/>
            <p:nvPr/>
          </p:nvSpPr>
          <p:spPr>
            <a:xfrm flipV="1">
              <a:off x="6783877" y="4901699"/>
              <a:ext cx="324000" cy="432000"/>
            </a:xfrm>
            <a:prstGeom prst="down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23" name="Group 22"/>
          <p:cNvGrpSpPr/>
          <p:nvPr/>
        </p:nvGrpSpPr>
        <p:grpSpPr>
          <a:xfrm>
            <a:off x="7246658" y="4720786"/>
            <a:ext cx="2359941" cy="432000"/>
            <a:chOff x="6234542" y="5486015"/>
            <a:chExt cx="2359941" cy="432000"/>
          </a:xfrm>
        </p:grpSpPr>
        <p:sp>
          <p:nvSpPr>
            <p:cNvPr id="91" name="Rectangle 90"/>
            <p:cNvSpPr/>
            <p:nvPr/>
          </p:nvSpPr>
          <p:spPr>
            <a:xfrm>
              <a:off x="6234542" y="5517349"/>
              <a:ext cx="2359941" cy="369332"/>
            </a:xfrm>
            <a:prstGeom prst="rect">
              <a:avLst/>
            </a:prstGeom>
          </p:spPr>
          <p:txBody>
            <a:bodyPr wrap="none">
              <a:spAutoFit/>
            </a:bodyPr>
            <a:lstStyle/>
            <a:p>
              <a:r>
                <a:rPr lang="en-CA" b="1" dirty="0">
                  <a:solidFill>
                    <a:schemeClr val="accent2"/>
                  </a:solidFill>
                  <a:latin typeface="Calibri" pitchFamily="34" charset="0"/>
                </a:rPr>
                <a:t>25%         in risk of DPN</a:t>
              </a:r>
              <a:endParaRPr lang="en-US" dirty="0"/>
            </a:p>
          </p:txBody>
        </p:sp>
        <p:sp>
          <p:nvSpPr>
            <p:cNvPr id="93" name="Arrow: Down 85">
              <a:extLst>
                <a:ext uri="{FF2B5EF4-FFF2-40B4-BE49-F238E27FC236}">
                  <a16:creationId xmlns:a16="http://schemas.microsoft.com/office/drawing/2014/main" id="{45F67DAA-CD6B-4CBA-BB16-D1750DEC195C}"/>
                </a:ext>
              </a:extLst>
            </p:cNvPr>
            <p:cNvSpPr/>
            <p:nvPr/>
          </p:nvSpPr>
          <p:spPr>
            <a:xfrm flipV="1">
              <a:off x="6783877" y="5486015"/>
              <a:ext cx="324000" cy="432000"/>
            </a:xfrm>
            <a:prstGeom prst="downArrow">
              <a:avLst/>
            </a:prstGeom>
            <a:solidFill>
              <a:schemeClr val="accent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grpSp>
      <p:grpSp>
        <p:nvGrpSpPr>
          <p:cNvPr id="107" name="Group 106"/>
          <p:cNvGrpSpPr/>
          <p:nvPr/>
        </p:nvGrpSpPr>
        <p:grpSpPr>
          <a:xfrm>
            <a:off x="538119" y="2043294"/>
            <a:ext cx="5282757" cy="1668682"/>
            <a:chOff x="538119" y="2043294"/>
            <a:chExt cx="5282757" cy="1668682"/>
          </a:xfrm>
        </p:grpSpPr>
        <p:grpSp>
          <p:nvGrpSpPr>
            <p:cNvPr id="102" name="Group 101"/>
            <p:cNvGrpSpPr/>
            <p:nvPr/>
          </p:nvGrpSpPr>
          <p:grpSpPr>
            <a:xfrm>
              <a:off x="2934328" y="2308330"/>
              <a:ext cx="2812660" cy="1138611"/>
              <a:chOff x="2518418" y="2119613"/>
              <a:chExt cx="2812660" cy="1138611"/>
            </a:xfrm>
          </p:grpSpPr>
          <p:sp>
            <p:nvSpPr>
              <p:cNvPr id="26" name="TextBox 25">
                <a:extLst>
                  <a:ext uri="{FF2B5EF4-FFF2-40B4-BE49-F238E27FC236}">
                    <a16:creationId xmlns:a16="http://schemas.microsoft.com/office/drawing/2014/main" id="{D8B0F5F7-31DF-4B6B-AA1D-AF7072E6DD5E}"/>
                  </a:ext>
                </a:extLst>
              </p:cNvPr>
              <p:cNvSpPr txBox="1"/>
              <p:nvPr/>
            </p:nvSpPr>
            <p:spPr>
              <a:xfrm>
                <a:off x="3063341" y="2119613"/>
                <a:ext cx="2267737" cy="369332"/>
              </a:xfrm>
              <a:prstGeom prst="rect">
                <a:avLst/>
              </a:prstGeom>
              <a:noFill/>
            </p:spPr>
            <p:txBody>
              <a:bodyPr wrap="none" rtlCol="0">
                <a:spAutoFit/>
              </a:bodyPr>
              <a:lstStyle/>
              <a:p>
                <a:r>
                  <a:rPr lang="en-CA" b="1" dirty="0">
                    <a:solidFill>
                      <a:schemeClr val="accent2"/>
                    </a:solidFill>
                  </a:rPr>
                  <a:t>Diabetic retinopathy </a:t>
                </a:r>
              </a:p>
            </p:txBody>
          </p:sp>
          <p:sp>
            <p:nvSpPr>
              <p:cNvPr id="27" name="TextBox 26">
                <a:extLst>
                  <a:ext uri="{FF2B5EF4-FFF2-40B4-BE49-F238E27FC236}">
                    <a16:creationId xmlns:a16="http://schemas.microsoft.com/office/drawing/2014/main" id="{3A716270-F47C-43B5-B24C-FAFE1544FF99}"/>
                  </a:ext>
                </a:extLst>
              </p:cNvPr>
              <p:cNvSpPr txBox="1"/>
              <p:nvPr/>
            </p:nvSpPr>
            <p:spPr>
              <a:xfrm>
                <a:off x="3215017" y="2803558"/>
                <a:ext cx="1964384" cy="369332"/>
              </a:xfrm>
              <a:prstGeom prst="rect">
                <a:avLst/>
              </a:prstGeom>
              <a:noFill/>
            </p:spPr>
            <p:txBody>
              <a:bodyPr wrap="none" rtlCol="0">
                <a:spAutoFit/>
              </a:bodyPr>
              <a:lstStyle/>
              <a:p>
                <a:r>
                  <a:rPr lang="en-CA" b="1" dirty="0">
                    <a:solidFill>
                      <a:schemeClr val="accent2"/>
                    </a:solidFill>
                  </a:rPr>
                  <a:t>Microalbuminuria</a:t>
                </a:r>
              </a:p>
            </p:txBody>
          </p:sp>
          <p:pic>
            <p:nvPicPr>
              <p:cNvPr id="28" name="Graphic 14" descr="Kidneys">
                <a:extLst>
                  <a:ext uri="{FF2B5EF4-FFF2-40B4-BE49-F238E27FC236}">
                    <a16:creationId xmlns:a16="http://schemas.microsoft.com/office/drawing/2014/main" id="{A4055030-2714-46AE-97B7-94909DB4E541}"/>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2526736" y="2718224"/>
                <a:ext cx="540000" cy="540000"/>
              </a:xfrm>
              <a:prstGeom prst="rect">
                <a:avLst/>
              </a:prstGeom>
            </p:spPr>
          </p:pic>
          <p:pic>
            <p:nvPicPr>
              <p:cNvPr id="29" name="Picture 28" descr="A close up of a sign&#10;&#10;Description automatically generated">
                <a:extLst>
                  <a:ext uri="{FF2B5EF4-FFF2-40B4-BE49-F238E27FC236}">
                    <a16:creationId xmlns:a16="http://schemas.microsoft.com/office/drawing/2014/main" id="{DAB9B9BC-1387-4D55-AE24-8347F962DD40}"/>
                  </a:ext>
                </a:extLst>
              </p:cNvPr>
              <p:cNvPicPr>
                <a:picLocks noChangeAspect="1"/>
              </p:cNvPicPr>
              <p:nvPr/>
            </p:nvPicPr>
            <p:blipFill rotWithShape="1">
              <a:blip r:embed="rId4" cstate="print">
                <a:duotone>
                  <a:schemeClr val="accent2">
                    <a:shade val="45000"/>
                    <a:satMod val="135000"/>
                  </a:schemeClr>
                  <a:prstClr val="white"/>
                </a:duotone>
                <a:extLst>
                  <a:ext uri="{28A0092B-C50C-407E-A947-70E740481C1C}">
                    <a14:useLocalDpi xmlns:a14="http://schemas.microsoft.com/office/drawing/2010/main" val="0"/>
                  </a:ext>
                </a:extLst>
              </a:blip>
              <a:srcRect l="9028" t="23159" r="9980" b="23103"/>
              <a:stretch/>
            </p:blipFill>
            <p:spPr>
              <a:xfrm>
                <a:off x="2518418" y="2119613"/>
                <a:ext cx="556636" cy="369332"/>
              </a:xfrm>
              <a:prstGeom prst="rect">
                <a:avLst/>
              </a:prstGeom>
            </p:spPr>
          </p:pic>
        </p:grpSp>
        <p:sp>
          <p:nvSpPr>
            <p:cNvPr id="22" name="Rounded Rectangle 53">
              <a:extLst>
                <a:ext uri="{FF2B5EF4-FFF2-40B4-BE49-F238E27FC236}">
                  <a16:creationId xmlns:a16="http://schemas.microsoft.com/office/drawing/2014/main" id="{57AAE3EA-C42F-4EE0-8B97-6D649BD23E44}"/>
                </a:ext>
              </a:extLst>
            </p:cNvPr>
            <p:cNvSpPr/>
            <p:nvPr/>
          </p:nvSpPr>
          <p:spPr>
            <a:xfrm>
              <a:off x="701621" y="3011613"/>
              <a:ext cx="1254939" cy="528000"/>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2800" b="1" dirty="0">
                  <a:solidFill>
                    <a:schemeClr val="accent1"/>
                  </a:solidFill>
                </a:rPr>
                <a:t>T1D</a:t>
              </a:r>
            </a:p>
            <a:p>
              <a:pPr>
                <a:spcBef>
                  <a:spcPts val="800"/>
                </a:spcBef>
              </a:pPr>
              <a:endParaRPr lang="en-CA" sz="1600" dirty="0">
                <a:solidFill>
                  <a:schemeClr val="tx1"/>
                </a:solidFill>
              </a:endParaRPr>
            </a:p>
          </p:txBody>
        </p:sp>
        <p:pic>
          <p:nvPicPr>
            <p:cNvPr id="24" name="Graphic 8" descr="User">
              <a:extLst>
                <a:ext uri="{FF2B5EF4-FFF2-40B4-BE49-F238E27FC236}">
                  <a16:creationId xmlns:a16="http://schemas.microsoft.com/office/drawing/2014/main" id="{C2B58657-71BE-46A6-A8D1-BB78A8762199}"/>
                </a:ext>
              </a:extLst>
            </p:cNvPr>
            <p:cNvPicPr>
              <a:picLocks noChangeAspect="1"/>
            </p:cNvPicPr>
            <p:nvPr/>
          </p:nvPicPr>
          <p:blipFill>
            <a:blip r:embed="rId5" cstate="hqprint">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1331810" y="2873670"/>
              <a:ext cx="720000" cy="720000"/>
            </a:xfrm>
            <a:prstGeom prst="rect">
              <a:avLst/>
            </a:prstGeom>
          </p:spPr>
        </p:pic>
        <p:grpSp>
          <p:nvGrpSpPr>
            <p:cNvPr id="14" name="Group 13">
              <a:extLst>
                <a:ext uri="{FF2B5EF4-FFF2-40B4-BE49-F238E27FC236}">
                  <a16:creationId xmlns:a16="http://schemas.microsoft.com/office/drawing/2014/main" id="{E7ACF2C9-48B4-4D5D-8724-D4795876DEEE}"/>
                </a:ext>
              </a:extLst>
            </p:cNvPr>
            <p:cNvGrpSpPr/>
            <p:nvPr/>
          </p:nvGrpSpPr>
          <p:grpSpPr>
            <a:xfrm>
              <a:off x="701621" y="2161601"/>
              <a:ext cx="1950472" cy="666657"/>
              <a:chOff x="-3" y="687843"/>
              <a:chExt cx="1950472" cy="666657"/>
            </a:xfrm>
          </p:grpSpPr>
          <p:sp>
            <p:nvSpPr>
              <p:cNvPr id="15" name="Rectangle: Top Corners Rounded 86">
                <a:extLst>
                  <a:ext uri="{FF2B5EF4-FFF2-40B4-BE49-F238E27FC236}">
                    <a16:creationId xmlns:a16="http://schemas.microsoft.com/office/drawing/2014/main" id="{C63DFFB3-4733-44FF-8006-898487611A9E}"/>
                  </a:ext>
                </a:extLst>
              </p:cNvPr>
              <p:cNvSpPr/>
              <p:nvPr/>
            </p:nvSpPr>
            <p:spPr>
              <a:xfrm rot="5400000">
                <a:off x="641904" y="45936"/>
                <a:ext cx="666657" cy="1950472"/>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16" name="Graphic 65" descr="Lightbulb and gear">
                <a:extLst>
                  <a:ext uri="{FF2B5EF4-FFF2-40B4-BE49-F238E27FC236}">
                    <a16:creationId xmlns:a16="http://schemas.microsoft.com/office/drawing/2014/main" id="{A73455FF-0FDA-440B-8E75-C422F1EC415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92086"/>
                <a:ext cx="594360" cy="594360"/>
              </a:xfrm>
              <a:prstGeom prst="rect">
                <a:avLst/>
              </a:prstGeom>
            </p:spPr>
          </p:pic>
          <p:sp>
            <p:nvSpPr>
              <p:cNvPr id="17" name="TextBox 16">
                <a:extLst>
                  <a:ext uri="{FF2B5EF4-FFF2-40B4-BE49-F238E27FC236}">
                    <a16:creationId xmlns:a16="http://schemas.microsoft.com/office/drawing/2014/main" id="{B865A0A8-C82B-4EBD-B1F3-E0885AE6167E}"/>
                  </a:ext>
                </a:extLst>
              </p:cNvPr>
              <p:cNvSpPr txBox="1"/>
              <p:nvPr/>
            </p:nvSpPr>
            <p:spPr>
              <a:xfrm>
                <a:off x="535514" y="752328"/>
                <a:ext cx="1327495" cy="544830"/>
              </a:xfrm>
              <a:prstGeom prst="roundRect">
                <a:avLst/>
              </a:prstGeom>
              <a:noFill/>
              <a:ln w="28575">
                <a:noFill/>
                <a:prstDash val="sysDash"/>
              </a:ln>
            </p:spPr>
            <p:txBody>
              <a:bodyPr wrap="square" rtlCol="0">
                <a:spAutoFit/>
              </a:bodyPr>
              <a:lstStyle/>
              <a:p>
                <a:pPr marR="0" lvl="0" algn="l" defTabSz="914400" rtl="0" eaLnBrk="1" fontAlgn="auto" latinLnBrk="0" hangingPunct="1">
                  <a:lnSpc>
                    <a:spcPct val="100000"/>
                  </a:lnSpc>
                  <a:spcBef>
                    <a:spcPts val="0"/>
                  </a:spcBef>
                  <a:spcAft>
                    <a:spcPts val="0"/>
                  </a:spcAft>
                  <a:buClrTx/>
                  <a:buSzTx/>
                  <a:buFontTx/>
                  <a:buNone/>
                  <a:tabLst/>
                  <a:defRPr/>
                </a:pPr>
                <a:r>
                  <a:rPr lang="en-US" sz="1400" b="1" dirty="0">
                    <a:solidFill>
                      <a:srgbClr val="3B3838"/>
                    </a:solidFill>
                  </a:rPr>
                  <a:t>DCCT data set</a:t>
                </a:r>
                <a:r>
                  <a:rPr lang="en-US" sz="1400" b="1" baseline="30000" dirty="0">
                    <a:solidFill>
                      <a:srgbClr val="3B3838"/>
                    </a:solidFill>
                  </a:rPr>
                  <a:t>1</a:t>
                </a:r>
              </a:p>
              <a:p>
                <a:pPr lvl="0" defTabSz="914400">
                  <a:defRPr/>
                </a:pPr>
                <a:r>
                  <a:rPr lang="en-US" sz="1200" dirty="0">
                    <a:solidFill>
                      <a:srgbClr val="3B3838"/>
                    </a:solidFill>
                  </a:rPr>
                  <a:t>(N=1,440)</a:t>
                </a:r>
              </a:p>
            </p:txBody>
          </p:sp>
        </p:grpSp>
        <p:sp>
          <p:nvSpPr>
            <p:cNvPr id="97" name="Rectangle: Rounded Corners 35">
              <a:extLst>
                <a:ext uri="{FF2B5EF4-FFF2-40B4-BE49-F238E27FC236}">
                  <a16:creationId xmlns:a16="http://schemas.microsoft.com/office/drawing/2014/main" id="{17E190C5-3B4C-43CD-A1B4-CB00118E3B90}"/>
                </a:ext>
              </a:extLst>
            </p:cNvPr>
            <p:cNvSpPr/>
            <p:nvPr/>
          </p:nvSpPr>
          <p:spPr>
            <a:xfrm>
              <a:off x="538119" y="2043294"/>
              <a:ext cx="5282757" cy="1668682"/>
            </a:xfrm>
            <a:prstGeom prst="roundRect">
              <a:avLst>
                <a:gd name="adj" fmla="val 3320"/>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grpSp>
      <p:grpSp>
        <p:nvGrpSpPr>
          <p:cNvPr id="108" name="Group 107"/>
          <p:cNvGrpSpPr/>
          <p:nvPr/>
        </p:nvGrpSpPr>
        <p:grpSpPr>
          <a:xfrm>
            <a:off x="538119" y="3972207"/>
            <a:ext cx="5342892" cy="1668682"/>
            <a:chOff x="6359998" y="2043294"/>
            <a:chExt cx="5342892" cy="1668682"/>
          </a:xfrm>
        </p:grpSpPr>
        <p:grpSp>
          <p:nvGrpSpPr>
            <p:cNvPr id="104" name="Group 103"/>
            <p:cNvGrpSpPr/>
            <p:nvPr/>
          </p:nvGrpSpPr>
          <p:grpSpPr>
            <a:xfrm>
              <a:off x="8771641" y="2554470"/>
              <a:ext cx="2931249" cy="646331"/>
              <a:chOff x="8685956" y="2198133"/>
              <a:chExt cx="2931249" cy="646331"/>
            </a:xfrm>
          </p:grpSpPr>
          <p:sp>
            <p:nvSpPr>
              <p:cNvPr id="78" name="TextBox 77">
                <a:extLst>
                  <a:ext uri="{FF2B5EF4-FFF2-40B4-BE49-F238E27FC236}">
                    <a16:creationId xmlns:a16="http://schemas.microsoft.com/office/drawing/2014/main" id="{3A716270-F47C-43B5-B24C-FAFE1544FF99}"/>
                  </a:ext>
                </a:extLst>
              </p:cNvPr>
              <p:cNvSpPr txBox="1"/>
              <p:nvPr/>
            </p:nvSpPr>
            <p:spPr>
              <a:xfrm>
                <a:off x="8811027" y="2198133"/>
                <a:ext cx="2806178" cy="646331"/>
              </a:xfrm>
              <a:prstGeom prst="rect">
                <a:avLst/>
              </a:prstGeom>
              <a:noFill/>
            </p:spPr>
            <p:txBody>
              <a:bodyPr wrap="square" rtlCol="0">
                <a:spAutoFit/>
              </a:bodyPr>
              <a:lstStyle/>
              <a:p>
                <a:pPr algn="ctr"/>
                <a:r>
                  <a:rPr lang="en-CA" b="1" dirty="0">
                    <a:solidFill>
                      <a:schemeClr val="accent2"/>
                    </a:solidFill>
                  </a:rPr>
                  <a:t>Diabetic peripheral neuropathy (DPN)</a:t>
                </a:r>
              </a:p>
            </p:txBody>
          </p:sp>
          <p:pic>
            <p:nvPicPr>
              <p:cNvPr id="83" name="Graphic 12" descr="Network">
                <a:extLst>
                  <a:ext uri="{FF2B5EF4-FFF2-40B4-BE49-F238E27FC236}">
                    <a16:creationId xmlns:a16="http://schemas.microsoft.com/office/drawing/2014/main" id="{CF3D91A0-78AD-4554-8832-DE85C22F790B}"/>
                  </a:ext>
                </a:extLst>
              </p:cNvPr>
              <p:cNvPicPr>
                <a:picLocks noChangeAspect="1"/>
              </p:cNvPicPr>
              <p:nvPr/>
            </p:nvPicPr>
            <p:blipFill>
              <a:blip r:embed="rId9" cstate="hqprint">
                <a:duotone>
                  <a:schemeClr val="accent6">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0"/>
                  </a:ext>
                </a:extLst>
              </a:blip>
              <a:stretch>
                <a:fillRect/>
              </a:stretch>
            </p:blipFill>
            <p:spPr>
              <a:xfrm>
                <a:off x="8685956" y="2251298"/>
                <a:ext cx="540000" cy="540000"/>
              </a:xfrm>
              <a:prstGeom prst="rect">
                <a:avLst/>
              </a:prstGeom>
            </p:spPr>
          </p:pic>
        </p:grpSp>
        <p:grpSp>
          <p:nvGrpSpPr>
            <p:cNvPr id="79" name="Group 78">
              <a:extLst>
                <a:ext uri="{FF2B5EF4-FFF2-40B4-BE49-F238E27FC236}">
                  <a16:creationId xmlns:a16="http://schemas.microsoft.com/office/drawing/2014/main" id="{E7ACF2C9-48B4-4D5D-8724-D4795876DEEE}"/>
                </a:ext>
              </a:extLst>
            </p:cNvPr>
            <p:cNvGrpSpPr/>
            <p:nvPr/>
          </p:nvGrpSpPr>
          <p:grpSpPr>
            <a:xfrm>
              <a:off x="6514578" y="2148608"/>
              <a:ext cx="2120456" cy="666657"/>
              <a:chOff x="-4" y="623192"/>
              <a:chExt cx="2120456" cy="666657"/>
            </a:xfrm>
          </p:grpSpPr>
          <p:sp>
            <p:nvSpPr>
              <p:cNvPr id="80" name="Rectangle: Top Corners Rounded 86">
                <a:extLst>
                  <a:ext uri="{FF2B5EF4-FFF2-40B4-BE49-F238E27FC236}">
                    <a16:creationId xmlns:a16="http://schemas.microsoft.com/office/drawing/2014/main" id="{C63DFFB3-4733-44FF-8006-898487611A9E}"/>
                  </a:ext>
                </a:extLst>
              </p:cNvPr>
              <p:cNvSpPr/>
              <p:nvPr/>
            </p:nvSpPr>
            <p:spPr>
              <a:xfrm rot="16200000" flipH="1">
                <a:off x="691627" y="-68439"/>
                <a:ext cx="666657" cy="2049919"/>
              </a:xfrm>
              <a:prstGeom prst="round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pic>
            <p:nvPicPr>
              <p:cNvPr id="81" name="Graphic 65" descr="Lightbulb and gear">
                <a:extLst>
                  <a:ext uri="{FF2B5EF4-FFF2-40B4-BE49-F238E27FC236}">
                    <a16:creationId xmlns:a16="http://schemas.microsoft.com/office/drawing/2014/main" id="{A73455FF-0FDA-440B-8E75-C422F1EC4158}"/>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asvg="http://schemas.microsoft.com/office/drawing/2016/SVG/main" r:embed="rId8"/>
                  </a:ext>
                </a:extLst>
              </a:blip>
              <a:stretch>
                <a:fillRect/>
              </a:stretch>
            </p:blipFill>
            <p:spPr>
              <a:xfrm>
                <a:off x="0" y="627434"/>
                <a:ext cx="594360" cy="594360"/>
              </a:xfrm>
              <a:prstGeom prst="rect">
                <a:avLst/>
              </a:prstGeom>
            </p:spPr>
          </p:pic>
          <p:sp>
            <p:nvSpPr>
              <p:cNvPr id="82" name="TextBox 81">
                <a:extLst>
                  <a:ext uri="{FF2B5EF4-FFF2-40B4-BE49-F238E27FC236}">
                    <a16:creationId xmlns:a16="http://schemas.microsoft.com/office/drawing/2014/main" id="{B865A0A8-C82B-4EBD-B1F3-E0885AE6167E}"/>
                  </a:ext>
                </a:extLst>
              </p:cNvPr>
              <p:cNvSpPr txBox="1"/>
              <p:nvPr/>
            </p:nvSpPr>
            <p:spPr>
              <a:xfrm>
                <a:off x="535514" y="687676"/>
                <a:ext cx="1584938" cy="544830"/>
              </a:xfrm>
              <a:prstGeom prst="roundRect">
                <a:avLst/>
              </a:prstGeom>
              <a:noFill/>
              <a:ln w="28575">
                <a:noFill/>
                <a:prstDash val="sysDash"/>
              </a:ln>
            </p:spPr>
            <p:txBody>
              <a:bodyPr wrap="square" rtlCol="0">
                <a:spAutoFit/>
              </a:bodyPr>
              <a:lstStyle/>
              <a:p>
                <a:pPr lvl="0" defTabSz="914400">
                  <a:defRPr/>
                </a:pPr>
                <a:r>
                  <a:rPr lang="en-US" sz="1400" b="1" dirty="0">
                    <a:solidFill>
                      <a:srgbClr val="3B3838"/>
                    </a:solidFill>
                  </a:rPr>
                  <a:t>CANDY study</a:t>
                </a:r>
                <a:r>
                  <a:rPr lang="en-US" sz="1400" b="1" baseline="30000" dirty="0">
                    <a:solidFill>
                      <a:srgbClr val="3B3838"/>
                    </a:solidFill>
                  </a:rPr>
                  <a:t>2</a:t>
                </a:r>
              </a:p>
              <a:p>
                <a:pPr lvl="0" defTabSz="914400">
                  <a:defRPr/>
                </a:pPr>
                <a:r>
                  <a:rPr lang="en-US" sz="1200" dirty="0">
                    <a:solidFill>
                      <a:srgbClr val="3B3838"/>
                    </a:solidFill>
                  </a:rPr>
                  <a:t>(USA; N=105)</a:t>
                </a:r>
              </a:p>
            </p:txBody>
          </p:sp>
        </p:grpSp>
        <p:sp>
          <p:nvSpPr>
            <p:cNvPr id="95" name="Rounded Rectangle 53">
              <a:extLst>
                <a:ext uri="{FF2B5EF4-FFF2-40B4-BE49-F238E27FC236}">
                  <a16:creationId xmlns:a16="http://schemas.microsoft.com/office/drawing/2014/main" id="{57AAE3EA-C42F-4EE0-8B97-6D649BD23E44}"/>
                </a:ext>
              </a:extLst>
            </p:cNvPr>
            <p:cNvSpPr/>
            <p:nvPr/>
          </p:nvSpPr>
          <p:spPr>
            <a:xfrm>
              <a:off x="6514578" y="3006134"/>
              <a:ext cx="1284983" cy="528000"/>
            </a:xfrm>
            <a:prstGeom prst="round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r>
                <a:rPr lang="en-CA" sz="2800" b="1" dirty="0">
                  <a:solidFill>
                    <a:schemeClr val="tx1"/>
                  </a:solidFill>
                </a:rPr>
                <a:t>T2D</a:t>
              </a:r>
            </a:p>
            <a:p>
              <a:pPr>
                <a:spcBef>
                  <a:spcPts val="800"/>
                </a:spcBef>
              </a:pPr>
              <a:endParaRPr lang="en-CA" sz="1600" dirty="0">
                <a:solidFill>
                  <a:schemeClr val="tx1"/>
                </a:solidFill>
              </a:endParaRPr>
            </a:p>
          </p:txBody>
        </p:sp>
        <p:pic>
          <p:nvPicPr>
            <p:cNvPr id="96" name="Graphic 8" descr="User">
              <a:extLst>
                <a:ext uri="{FF2B5EF4-FFF2-40B4-BE49-F238E27FC236}">
                  <a16:creationId xmlns:a16="http://schemas.microsoft.com/office/drawing/2014/main" id="{C2B58657-71BE-46A6-A8D1-BB78A8762199}"/>
                </a:ext>
              </a:extLst>
            </p:cNvPr>
            <p:cNvPicPr>
              <a:picLocks noChangeAspect="1"/>
            </p:cNvPicPr>
            <p:nvPr/>
          </p:nvPicPr>
          <p:blipFill>
            <a:blip r:embed="rId5" cstate="hqprint">
              <a:biLevel thresh="75000"/>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p:blipFill>
          <p:spPr>
            <a:xfrm>
              <a:off x="7159854" y="2873670"/>
              <a:ext cx="737237" cy="720000"/>
            </a:xfrm>
            <a:prstGeom prst="rect">
              <a:avLst/>
            </a:prstGeom>
          </p:spPr>
        </p:pic>
        <p:sp>
          <p:nvSpPr>
            <p:cNvPr id="103" name="Rectangle: Rounded Corners 35">
              <a:extLst>
                <a:ext uri="{FF2B5EF4-FFF2-40B4-BE49-F238E27FC236}">
                  <a16:creationId xmlns:a16="http://schemas.microsoft.com/office/drawing/2014/main" id="{17E190C5-3B4C-43CD-A1B4-CB00118E3B90}"/>
                </a:ext>
              </a:extLst>
            </p:cNvPr>
            <p:cNvSpPr/>
            <p:nvPr/>
          </p:nvSpPr>
          <p:spPr>
            <a:xfrm>
              <a:off x="6359998" y="2043294"/>
              <a:ext cx="5282757" cy="1668682"/>
            </a:xfrm>
            <a:prstGeom prst="roundRect">
              <a:avLst>
                <a:gd name="adj" fmla="val 3320"/>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grpSp>
    </p:spTree>
    <p:extLst>
      <p:ext uri="{BB962C8B-B14F-4D97-AF65-F5344CB8AC3E}">
        <p14:creationId xmlns:p14="http://schemas.microsoft.com/office/powerpoint/2010/main" val="3209240839"/>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41541" y="180000"/>
            <a:ext cx="11723297" cy="720000"/>
          </a:xfrm>
        </p:spPr>
        <p:txBody>
          <a:bodyPr>
            <a:noAutofit/>
          </a:bodyPr>
          <a:lstStyle/>
          <a:p>
            <a:r>
              <a:rPr lang="en-US" sz="2800" dirty="0"/>
              <a:t>A1C vs Average Glucose</a:t>
            </a: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BMI: body mass index;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FPG: fasting plasma glucose; </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GLP-1 RA: glucagon-like peptide 1 receptor agonist;</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isCGM: intermittently scanned continuous glucose monitoring; </a:t>
            </a:r>
            <a:r>
              <a:rPr kumimoji="0" lang="en-CA" altLang="en-US" sz="1001" b="0" i="0" u="none" strike="noStrike" kern="1200" cap="none" spc="0" normalizeH="0" baseline="0" noProof="0" dirty="0">
                <a:ln>
                  <a:noFill/>
                </a:ln>
                <a:solidFill>
                  <a:srgbClr val="515869">
                    <a:lumMod val="50000"/>
                  </a:srgbClr>
                </a:solidFill>
                <a:effectLst/>
                <a:uLnTx/>
                <a:uFillTx/>
                <a:latin typeface="Calibri"/>
                <a:ea typeface="MS PGothic" panose="020B0600070205080204" pitchFamily="34" charset="-128"/>
                <a:cs typeface="+mn-cs"/>
              </a:rPr>
              <a:t>SGLT2i: sodium-glucose cotransporter-2 inhibitor</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01" b="0" i="0" u="none" strike="noStrike" kern="1200" cap="none" spc="0" normalizeH="0" baseline="0" noProof="0" dirty="0" err="1">
                <a:ln>
                  <a:noFill/>
                </a:ln>
                <a:solidFill>
                  <a:srgbClr val="515869">
                    <a:lumMod val="50000"/>
                  </a:srgbClr>
                </a:solidFill>
                <a:effectLst/>
                <a:uLnTx/>
                <a:uFillTx/>
                <a:latin typeface="Calibri"/>
                <a:ea typeface="+mn-ea"/>
                <a:cs typeface="+mn-cs"/>
              </a:rPr>
              <a:t>Kovatchev</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B. </a:t>
            </a:r>
            <a:r>
              <a:rPr kumimoji="0" lang="fr-FR" sz="1001" b="0" i="1" u="none" strike="noStrike" kern="1200" cap="none" spc="0" normalizeH="0" baseline="0" noProof="0" dirty="0">
                <a:ln>
                  <a:noFill/>
                </a:ln>
                <a:solidFill>
                  <a:srgbClr val="515869">
                    <a:lumMod val="50000"/>
                  </a:srgbClr>
                </a:solidFill>
                <a:effectLst/>
                <a:uLnTx/>
                <a:uFillTx/>
                <a:latin typeface="Calibri"/>
                <a:ea typeface="+mn-ea"/>
                <a:cs typeface="+mn-cs"/>
              </a:rPr>
              <a:t>J </a:t>
            </a:r>
            <a:r>
              <a:rPr kumimoji="0" lang="fr-FR" sz="1001" b="0" i="1" u="none" strike="noStrike" kern="1200" cap="none" spc="0" normalizeH="0" baseline="0" noProof="0" dirty="0" err="1">
                <a:ln>
                  <a:noFill/>
                </a:ln>
                <a:solidFill>
                  <a:srgbClr val="515869">
                    <a:lumMod val="50000"/>
                  </a:srgbClr>
                </a:solidFill>
                <a:effectLst/>
                <a:uLnTx/>
                <a:uFillTx/>
                <a:latin typeface="Calibri"/>
                <a:ea typeface="+mn-ea"/>
                <a:cs typeface="+mn-cs"/>
              </a:rPr>
              <a:t>Diabetes</a:t>
            </a:r>
            <a:r>
              <a:rPr kumimoji="0" lang="fr-FR" sz="1001" b="0" i="1" u="none" strike="noStrike" kern="1200" cap="none" spc="0" normalizeH="0" baseline="0" noProof="0" dirty="0">
                <a:ln>
                  <a:noFill/>
                </a:ln>
                <a:solidFill>
                  <a:srgbClr val="515869">
                    <a:lumMod val="50000"/>
                  </a:srgbClr>
                </a:solidFill>
                <a:effectLst/>
                <a:uLnTx/>
                <a:uFillTx/>
                <a:latin typeface="Calibri"/>
                <a:ea typeface="+mn-ea"/>
                <a:cs typeface="+mn-cs"/>
              </a:rPr>
              <a:t> </a:t>
            </a:r>
            <a:r>
              <a:rPr kumimoji="0" lang="fr-FR" sz="1001" b="0" i="1" u="none" strike="noStrike" kern="1200" cap="none" spc="0" normalizeH="0" baseline="0" noProof="0" dirty="0" err="1">
                <a:ln>
                  <a:noFill/>
                </a:ln>
                <a:solidFill>
                  <a:srgbClr val="515869">
                    <a:lumMod val="50000"/>
                  </a:srgbClr>
                </a:solidFill>
                <a:effectLst/>
                <a:uLnTx/>
                <a:uFillTx/>
                <a:latin typeface="Calibri"/>
                <a:ea typeface="+mn-ea"/>
                <a:cs typeface="+mn-cs"/>
              </a:rPr>
              <a:t>Sci</a:t>
            </a:r>
            <a:r>
              <a:rPr kumimoji="0" lang="fr-FR" sz="1001" b="0" i="1" u="none" strike="noStrike" kern="1200" cap="none" spc="0" normalizeH="0" baseline="0" noProof="0" dirty="0">
                <a:ln>
                  <a:noFill/>
                </a:ln>
                <a:solidFill>
                  <a:srgbClr val="515869">
                    <a:lumMod val="50000"/>
                  </a:srgbClr>
                </a:solidFill>
                <a:effectLst/>
                <a:uLnTx/>
                <a:uFillTx/>
                <a:latin typeface="Calibri"/>
                <a:ea typeface="+mn-ea"/>
                <a:cs typeface="+mn-cs"/>
              </a:rPr>
              <a:t> </a:t>
            </a:r>
            <a:r>
              <a:rPr kumimoji="0" lang="fr-FR" sz="1001" b="0" i="1" u="none" strike="noStrike" kern="1200" cap="none" spc="0" normalizeH="0" baseline="0" noProof="0" dirty="0" err="1">
                <a:ln>
                  <a:noFill/>
                </a:ln>
                <a:solidFill>
                  <a:srgbClr val="515869">
                    <a:lumMod val="50000"/>
                  </a:srgbClr>
                </a:solidFill>
                <a:effectLst/>
                <a:uLnTx/>
                <a:uFillTx/>
                <a:latin typeface="Calibri"/>
                <a:ea typeface="+mn-ea"/>
                <a:cs typeface="+mn-cs"/>
              </a:rPr>
              <a:t>Technol</a:t>
            </a:r>
            <a:r>
              <a:rPr kumimoji="0" lang="fr-FR" sz="1001" b="0" i="0" u="none" strike="noStrike" kern="1200" cap="none" spc="0" normalizeH="0" baseline="0" noProof="0" dirty="0">
                <a:ln>
                  <a:noFill/>
                </a:ln>
                <a:solidFill>
                  <a:srgbClr val="515869">
                    <a:lumMod val="50000"/>
                  </a:srgbClr>
                </a:solidFill>
                <a:effectLst/>
                <a:uLnTx/>
                <a:uFillTx/>
                <a:latin typeface="Calibri"/>
                <a:ea typeface="+mn-ea"/>
                <a:cs typeface="+mn-cs"/>
              </a:rPr>
              <a:t>. 2019 Jul;13(4):627-635; </a:t>
            </a:r>
            <a:r>
              <a:rPr kumimoji="0" lang="en-CA" sz="1000" b="0" i="0" u="none" strike="noStrike" kern="1200" cap="none" spc="0" normalizeH="0" baseline="0" noProof="0" dirty="0">
                <a:ln>
                  <a:noFill/>
                </a:ln>
                <a:solidFill>
                  <a:srgbClr val="515869">
                    <a:lumMod val="50000"/>
                  </a:srgbClr>
                </a:solidFill>
                <a:effectLst/>
                <a:uLnTx/>
                <a:uFillTx/>
                <a:latin typeface="Calibri"/>
                <a:ea typeface="+mn-ea"/>
                <a:cs typeface="+mn-cs"/>
              </a:rPr>
              <a:t>Battelino T et al. </a:t>
            </a:r>
            <a:r>
              <a:rPr kumimoji="0" lang="pt-BR" sz="1000" b="0" i="1" u="none" strike="noStrike" kern="1200" cap="none" spc="0" normalizeH="0" baseline="0" noProof="0" dirty="0">
                <a:ln>
                  <a:noFill/>
                </a:ln>
                <a:solidFill>
                  <a:srgbClr val="515869">
                    <a:lumMod val="50000"/>
                  </a:srgbClr>
                </a:solidFill>
                <a:effectLst/>
                <a:uLnTx/>
                <a:uFillTx/>
                <a:latin typeface="Calibri"/>
                <a:ea typeface="+mn-ea"/>
                <a:cs typeface="+mn-cs"/>
              </a:rPr>
              <a:t>Diabetes Care</a:t>
            </a:r>
            <a:r>
              <a:rPr kumimoji="0" lang="pt-BR" sz="1000" b="0" i="0" u="none" strike="noStrike" kern="1200" cap="none" spc="0" normalizeH="0" baseline="0" noProof="0" dirty="0">
                <a:ln>
                  <a:noFill/>
                </a:ln>
                <a:solidFill>
                  <a:srgbClr val="515869">
                    <a:lumMod val="50000"/>
                  </a:srgbClr>
                </a:solidFill>
                <a:effectLst/>
                <a:uLnTx/>
                <a:uFillTx/>
                <a:latin typeface="Calibri"/>
                <a:ea typeface="+mn-ea"/>
                <a:cs typeface="+mn-cs"/>
              </a:rPr>
              <a:t>. 2019 Aug;42(8):1593-1603</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Beck RW et al. </a:t>
            </a:r>
            <a:r>
              <a:rPr kumimoji="0" lang="en-CA" sz="1001" b="0" i="1" u="none" strike="noStrike" kern="1200" cap="none" spc="0" normalizeH="0" baseline="0" noProof="0" dirty="0">
                <a:ln>
                  <a:noFill/>
                </a:ln>
                <a:solidFill>
                  <a:srgbClr val="515869">
                    <a:lumMod val="50000"/>
                  </a:srgbClr>
                </a:solidFill>
                <a:effectLst/>
                <a:uLnTx/>
                <a:uFillTx/>
                <a:latin typeface="Calibri"/>
                <a:ea typeface="+mn-ea"/>
                <a:cs typeface="+mn-cs"/>
              </a:rPr>
              <a:t>Diabetes Care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2017;40:994–999.</a:t>
            </a: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65</a:t>
            </a:fld>
            <a:endParaRPr kumimoji="0" lang="en-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grpSp>
        <p:nvGrpSpPr>
          <p:cNvPr id="43" name="Group 42">
            <a:extLst>
              <a:ext uri="{FF2B5EF4-FFF2-40B4-BE49-F238E27FC236}">
                <a16:creationId xmlns:a16="http://schemas.microsoft.com/office/drawing/2014/main" id="{38E58B53-271B-420F-A16B-BC1CFB4A71F1}"/>
              </a:ext>
            </a:extLst>
          </p:cNvPr>
          <p:cNvGrpSpPr>
            <a:grpSpLocks noChangeAspect="1"/>
          </p:cNvGrpSpPr>
          <p:nvPr/>
        </p:nvGrpSpPr>
        <p:grpSpPr>
          <a:xfrm rot="2625882">
            <a:off x="497011" y="5285012"/>
            <a:ext cx="56903" cy="504000"/>
            <a:chOff x="11152425" y="2474621"/>
            <a:chExt cx="744960" cy="3508094"/>
          </a:xfrm>
        </p:grpSpPr>
        <p:sp>
          <p:nvSpPr>
            <p:cNvPr id="44"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45" name="Flowchart: Alternate Process 44">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46"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cxnSp>
          <p:nvCxnSpPr>
            <p:cNvPr id="47" name="Straight Connector 46">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55"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56" name="Rectangle 55">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57" name="Straight Connector 56">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6" name="Group 65">
            <a:extLst>
              <a:ext uri="{FF2B5EF4-FFF2-40B4-BE49-F238E27FC236}">
                <a16:creationId xmlns:a16="http://schemas.microsoft.com/office/drawing/2014/main" id="{38E58B53-271B-420F-A16B-BC1CFB4A71F1}"/>
              </a:ext>
            </a:extLst>
          </p:cNvPr>
          <p:cNvGrpSpPr>
            <a:grpSpLocks noChangeAspect="1"/>
          </p:cNvGrpSpPr>
          <p:nvPr/>
        </p:nvGrpSpPr>
        <p:grpSpPr>
          <a:xfrm rot="2625882">
            <a:off x="497011" y="5766977"/>
            <a:ext cx="56903" cy="504000"/>
            <a:chOff x="11152425" y="2474621"/>
            <a:chExt cx="744960" cy="3508094"/>
          </a:xfrm>
        </p:grpSpPr>
        <p:sp>
          <p:nvSpPr>
            <p:cNvPr id="67"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68" name="Flowchart: Alternate Process 67">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69"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cxnSp>
          <p:nvCxnSpPr>
            <p:cNvPr id="70" name="Straight Connector 69">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73"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74" name="Rectangle 73">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75" name="Straight Connector 74">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88" name="Picture 87">
            <a:extLst>
              <a:ext uri="{FF2B5EF4-FFF2-40B4-BE49-F238E27FC236}">
                <a16:creationId xmlns:a16="http://schemas.microsoft.com/office/drawing/2014/main" id="{FE262248-AEC5-42CE-849D-4DEBC1432554}"/>
              </a:ext>
            </a:extLst>
          </p:cNvPr>
          <p:cNvPicPr>
            <a:picLocks noChangeAspect="1"/>
          </p:cNvPicPr>
          <p:nvPr/>
        </p:nvPicPr>
        <p:blipFill>
          <a:blip r:embed="rId2"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1194" y="4866795"/>
            <a:ext cx="298329" cy="298329"/>
          </a:xfrm>
          <a:prstGeom prst="rect">
            <a:avLst/>
          </a:prstGeom>
        </p:spPr>
      </p:pic>
      <p:sp>
        <p:nvSpPr>
          <p:cNvPr id="5" name="TextBox 4"/>
          <p:cNvSpPr txBox="1"/>
          <p:nvPr/>
        </p:nvSpPr>
        <p:spPr>
          <a:xfrm>
            <a:off x="1796604" y="1400785"/>
            <a:ext cx="8212918"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a:ea typeface="+mn-ea"/>
                <a:cs typeface="+mn-cs"/>
              </a:rPr>
              <a:t>A1C is the gold standard, primary marker of long-term average glycemic control, but a wide range of mean glucose concentrations can be associated with a given A1C</a:t>
            </a:r>
          </a:p>
        </p:txBody>
      </p:sp>
      <p:graphicFrame>
        <p:nvGraphicFramePr>
          <p:cNvPr id="87" name="Table 86">
            <a:extLst>
              <a:ext uri="{FF2B5EF4-FFF2-40B4-BE49-F238E27FC236}">
                <a16:creationId xmlns:a16="http://schemas.microsoft.com/office/drawing/2014/main" id="{4EDAAE18-087E-4D04-BED6-E7C07B5EA155}"/>
              </a:ext>
            </a:extLst>
          </p:cNvPr>
          <p:cNvGraphicFramePr>
            <a:graphicFrameLocks noGrp="1"/>
          </p:cNvGraphicFramePr>
          <p:nvPr/>
        </p:nvGraphicFramePr>
        <p:xfrm>
          <a:off x="4701902" y="2945663"/>
          <a:ext cx="6138000" cy="2160000"/>
        </p:xfrm>
        <a:graphic>
          <a:graphicData uri="http://schemas.openxmlformats.org/drawingml/2006/table">
            <a:tbl>
              <a:tblPr firstRow="1" bandRow="1">
                <a:tableStyleId>{2D5ABB26-0587-4C30-8999-92F81FD0307C}</a:tableStyleId>
              </a:tblPr>
              <a:tblGrid>
                <a:gridCol w="864000">
                  <a:extLst>
                    <a:ext uri="{9D8B030D-6E8A-4147-A177-3AD203B41FA5}">
                      <a16:colId xmlns:a16="http://schemas.microsoft.com/office/drawing/2014/main" val="557250376"/>
                    </a:ext>
                  </a:extLst>
                </a:gridCol>
                <a:gridCol w="5274000">
                  <a:extLst>
                    <a:ext uri="{9D8B030D-6E8A-4147-A177-3AD203B41FA5}">
                      <a16:colId xmlns:a16="http://schemas.microsoft.com/office/drawing/2014/main" val="3422255881"/>
                    </a:ext>
                  </a:extLst>
                </a:gridCol>
              </a:tblGrid>
              <a:tr h="432000">
                <a:tc>
                  <a:txBody>
                    <a:bodyPr/>
                    <a:lstStyle/>
                    <a:p>
                      <a:pPr algn="ctr"/>
                      <a:r>
                        <a:rPr lang="en-CA" b="1" i="1" dirty="0"/>
                        <a:t>6%</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984146062"/>
                  </a:ext>
                </a:extLst>
              </a:tr>
              <a:tr h="432000">
                <a:tc>
                  <a:txBody>
                    <a:bodyPr/>
                    <a:lstStyle/>
                    <a:p>
                      <a:pPr algn="ctr"/>
                      <a:r>
                        <a:rPr lang="en-CA" b="1" i="1" dirty="0"/>
                        <a:t>7%</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732093783"/>
                  </a:ext>
                </a:extLst>
              </a:tr>
              <a:tr h="432000">
                <a:tc>
                  <a:txBody>
                    <a:bodyPr/>
                    <a:lstStyle/>
                    <a:p>
                      <a:pPr algn="ctr"/>
                      <a:r>
                        <a:rPr lang="en-CA" b="1" i="1" dirty="0"/>
                        <a:t>8%</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2573043564"/>
                  </a:ext>
                </a:extLst>
              </a:tr>
              <a:tr h="432000">
                <a:tc>
                  <a:txBody>
                    <a:bodyPr/>
                    <a:lstStyle/>
                    <a:p>
                      <a:pPr algn="ctr"/>
                      <a:r>
                        <a:rPr lang="en-CA" b="1" i="1" dirty="0"/>
                        <a:t>9%</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431289991"/>
                  </a:ext>
                </a:extLst>
              </a:tr>
              <a:tr h="432000">
                <a:tc>
                  <a:txBody>
                    <a:bodyPr/>
                    <a:lstStyle/>
                    <a:p>
                      <a:pPr algn="ctr"/>
                      <a:r>
                        <a:rPr lang="en-CA" b="1" i="1" dirty="0"/>
                        <a:t>10%</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tc>
                  <a:txBody>
                    <a:bodyPr/>
                    <a:lstStyle/>
                    <a:p>
                      <a:endParaRPr lang="en-CA" dirty="0"/>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solidFill>
                      <a:schemeClr val="bg1">
                        <a:lumMod val="95000"/>
                      </a:schemeClr>
                    </a:solidFill>
                  </a:tcPr>
                </a:tc>
                <a:extLst>
                  <a:ext uri="{0D108BD9-81ED-4DB2-BD59-A6C34878D82A}">
                    <a16:rowId xmlns:a16="http://schemas.microsoft.com/office/drawing/2014/main" val="183012367"/>
                  </a:ext>
                </a:extLst>
              </a:tr>
            </a:tbl>
          </a:graphicData>
        </a:graphic>
      </p:graphicFrame>
      <p:sp>
        <p:nvSpPr>
          <p:cNvPr id="89" name="TextBox 88">
            <a:extLst>
              <a:ext uri="{FF2B5EF4-FFF2-40B4-BE49-F238E27FC236}">
                <a16:creationId xmlns:a16="http://schemas.microsoft.com/office/drawing/2014/main" id="{DB08583B-0630-4EDA-86AB-A838AE33EE39}"/>
              </a:ext>
            </a:extLst>
          </p:cNvPr>
          <p:cNvSpPr txBox="1"/>
          <p:nvPr/>
        </p:nvSpPr>
        <p:spPr>
          <a:xfrm>
            <a:off x="4782014" y="2622768"/>
            <a:ext cx="66725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8B9EC9">
                    <a:lumMod val="75000"/>
                  </a:srgbClr>
                </a:solidFill>
                <a:effectLst/>
                <a:uLnTx/>
                <a:uFillTx/>
                <a:latin typeface="Calibri"/>
                <a:ea typeface="+mn-ea"/>
                <a:cs typeface="+mn-cs"/>
              </a:rPr>
              <a:t>A1C:</a:t>
            </a:r>
          </a:p>
        </p:txBody>
      </p:sp>
      <p:sp>
        <p:nvSpPr>
          <p:cNvPr id="90" name="Rectangle 89">
            <a:extLst>
              <a:ext uri="{FF2B5EF4-FFF2-40B4-BE49-F238E27FC236}">
                <a16:creationId xmlns:a16="http://schemas.microsoft.com/office/drawing/2014/main" id="{AA222640-8AF9-4981-9EF0-EA5BADAAF9D6}"/>
              </a:ext>
            </a:extLst>
          </p:cNvPr>
          <p:cNvSpPr/>
          <p:nvPr/>
        </p:nvSpPr>
        <p:spPr>
          <a:xfrm>
            <a:off x="5649487" y="3018010"/>
            <a:ext cx="1467293" cy="324000"/>
          </a:xfrm>
          <a:prstGeom prst="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232936"/>
                </a:solidFill>
                <a:effectLst/>
                <a:uLnTx/>
                <a:uFillTx/>
                <a:latin typeface="Calibri"/>
                <a:ea typeface="+mn-ea"/>
                <a:cs typeface="+mn-cs"/>
              </a:rPr>
              <a:t>5.6     –     9.0</a:t>
            </a:r>
          </a:p>
        </p:txBody>
      </p:sp>
      <p:sp>
        <p:nvSpPr>
          <p:cNvPr id="91" name="Rectangle 90">
            <a:extLst>
              <a:ext uri="{FF2B5EF4-FFF2-40B4-BE49-F238E27FC236}">
                <a16:creationId xmlns:a16="http://schemas.microsoft.com/office/drawing/2014/main" id="{F88F832C-4E15-426D-86E0-45C80F0F7970}"/>
              </a:ext>
            </a:extLst>
          </p:cNvPr>
          <p:cNvSpPr/>
          <p:nvPr/>
        </p:nvSpPr>
        <p:spPr>
          <a:xfrm>
            <a:off x="6436296" y="3442091"/>
            <a:ext cx="1467293" cy="324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232936"/>
                </a:solidFill>
                <a:effectLst/>
                <a:uLnTx/>
                <a:uFillTx/>
                <a:latin typeface="Calibri"/>
                <a:ea typeface="+mn-ea"/>
                <a:cs typeface="+mn-cs"/>
              </a:rPr>
              <a:t>7.1     –     10.5</a:t>
            </a:r>
          </a:p>
        </p:txBody>
      </p:sp>
      <p:sp>
        <p:nvSpPr>
          <p:cNvPr id="92" name="Rectangle 91">
            <a:extLst>
              <a:ext uri="{FF2B5EF4-FFF2-40B4-BE49-F238E27FC236}">
                <a16:creationId xmlns:a16="http://schemas.microsoft.com/office/drawing/2014/main" id="{EC361392-5310-47D7-92A9-FDFEE58D6227}"/>
              </a:ext>
            </a:extLst>
          </p:cNvPr>
          <p:cNvSpPr/>
          <p:nvPr/>
        </p:nvSpPr>
        <p:spPr>
          <a:xfrm>
            <a:off x="7233739" y="3883116"/>
            <a:ext cx="1467293" cy="324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232936"/>
                </a:solidFill>
                <a:effectLst/>
                <a:uLnTx/>
                <a:uFillTx/>
                <a:latin typeface="Calibri"/>
                <a:ea typeface="+mn-ea"/>
                <a:cs typeface="+mn-cs"/>
              </a:rPr>
              <a:t>8.6     –     12.1</a:t>
            </a:r>
          </a:p>
        </p:txBody>
      </p:sp>
      <p:sp>
        <p:nvSpPr>
          <p:cNvPr id="93" name="Rectangle 92">
            <a:extLst>
              <a:ext uri="{FF2B5EF4-FFF2-40B4-BE49-F238E27FC236}">
                <a16:creationId xmlns:a16="http://schemas.microsoft.com/office/drawing/2014/main" id="{7ABA1A30-07D0-40DE-8B48-A73BC1132555}"/>
              </a:ext>
            </a:extLst>
          </p:cNvPr>
          <p:cNvSpPr/>
          <p:nvPr/>
        </p:nvSpPr>
        <p:spPr>
          <a:xfrm>
            <a:off x="7999280" y="4300662"/>
            <a:ext cx="1476000" cy="32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white">
                    <a:lumMod val="95000"/>
                  </a:prstClr>
                </a:solidFill>
                <a:effectLst/>
                <a:uLnTx/>
                <a:uFillTx/>
                <a:latin typeface="Calibri"/>
                <a:ea typeface="+mn-ea"/>
                <a:cs typeface="+mn-cs"/>
              </a:rPr>
              <a:t>10.1     –     13.8</a:t>
            </a:r>
          </a:p>
        </p:txBody>
      </p:sp>
      <p:sp>
        <p:nvSpPr>
          <p:cNvPr id="94" name="Rectangle 93">
            <a:extLst>
              <a:ext uri="{FF2B5EF4-FFF2-40B4-BE49-F238E27FC236}">
                <a16:creationId xmlns:a16="http://schemas.microsoft.com/office/drawing/2014/main" id="{BBEB242F-160D-43D9-A204-870186288101}"/>
              </a:ext>
            </a:extLst>
          </p:cNvPr>
          <p:cNvSpPr/>
          <p:nvPr/>
        </p:nvSpPr>
        <p:spPr>
          <a:xfrm>
            <a:off x="9098784" y="4730139"/>
            <a:ext cx="1476000" cy="32400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prstClr val="white"/>
                </a:solidFill>
                <a:effectLst/>
                <a:uLnTx/>
                <a:uFillTx/>
                <a:latin typeface="Calibri"/>
                <a:ea typeface="+mn-ea"/>
                <a:cs typeface="+mn-cs"/>
              </a:rPr>
              <a:t>11.6     –     15.2</a:t>
            </a:r>
          </a:p>
        </p:txBody>
      </p:sp>
      <p:sp>
        <p:nvSpPr>
          <p:cNvPr id="95" name="TextBox 94">
            <a:extLst>
              <a:ext uri="{FF2B5EF4-FFF2-40B4-BE49-F238E27FC236}">
                <a16:creationId xmlns:a16="http://schemas.microsoft.com/office/drawing/2014/main" id="{FCA4094C-1E26-4E75-BC2A-E241229C7941}"/>
              </a:ext>
            </a:extLst>
          </p:cNvPr>
          <p:cNvSpPr txBox="1"/>
          <p:nvPr/>
        </p:nvSpPr>
        <p:spPr>
          <a:xfrm>
            <a:off x="5999441" y="2631172"/>
            <a:ext cx="4434949" cy="33855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600" b="1" i="0" u="none" strike="noStrike" kern="1200" cap="none" spc="0" normalizeH="0" baseline="0" noProof="0" dirty="0">
                <a:ln>
                  <a:noFill/>
                </a:ln>
                <a:solidFill>
                  <a:srgbClr val="8B9EC9">
                    <a:lumMod val="75000"/>
                  </a:srgbClr>
                </a:solidFill>
                <a:effectLst/>
                <a:uLnTx/>
                <a:uFillTx/>
                <a:latin typeface="Calibri"/>
                <a:ea typeface="+mn-ea"/>
                <a:cs typeface="+mn-cs"/>
              </a:rPr>
              <a:t>Estimated mean glucose concentration (mmol/L)</a:t>
            </a:r>
          </a:p>
        </p:txBody>
      </p:sp>
    </p:spTree>
    <p:extLst>
      <p:ext uri="{BB962C8B-B14F-4D97-AF65-F5344CB8AC3E}">
        <p14:creationId xmlns:p14="http://schemas.microsoft.com/office/powerpoint/2010/main" val="163094844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4F9797-509B-4A43-95FF-172246D2C7D0}"/>
              </a:ext>
            </a:extLst>
          </p:cNvPr>
          <p:cNvSpPr>
            <a:spLocks noGrp="1"/>
          </p:cNvSpPr>
          <p:nvPr>
            <p:ph type="title"/>
          </p:nvPr>
        </p:nvSpPr>
        <p:spPr>
          <a:xfrm>
            <a:off x="815287" y="2661826"/>
            <a:ext cx="5096256" cy="914400"/>
          </a:xfrm>
        </p:spPr>
        <p:txBody>
          <a:bodyPr/>
          <a:lstStyle/>
          <a:p>
            <a:r>
              <a:rPr lang="en-US"/>
              <a:t>Optimizing glycemic management</a:t>
            </a:r>
          </a:p>
        </p:txBody>
      </p:sp>
      <p:sp>
        <p:nvSpPr>
          <p:cNvPr id="15" name="TextBox 14">
            <a:extLst>
              <a:ext uri="{FF2B5EF4-FFF2-40B4-BE49-F238E27FC236}">
                <a16:creationId xmlns:a16="http://schemas.microsoft.com/office/drawing/2014/main" id="{FA766C9D-77F6-7C49-A182-C4C3898A7F6A}"/>
              </a:ext>
            </a:extLst>
          </p:cNvPr>
          <p:cNvSpPr txBox="1"/>
          <p:nvPr/>
        </p:nvSpPr>
        <p:spPr>
          <a:xfrm>
            <a:off x="635320" y="5946035"/>
            <a:ext cx="11150280" cy="430887"/>
          </a:xfrm>
          <a:prstGeom prst="rect">
            <a:avLst/>
          </a:prstGeom>
          <a:noFill/>
        </p:spPr>
        <p:txBody>
          <a:bodyPr wrap="square" lIns="0" tIns="0" rIns="0" bIns="0" rtlCol="0" anchor="b">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7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References: 1.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Bolinder</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J,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Antuna</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R,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Geelhoed-Duijvestijn</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P,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Kröger</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J,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Weitgasser</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R. Novel glucose-sensing technology and hypoglycemia in type 1 diabetes: a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multicentre</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non-masked, randomized controlled trial. </a:t>
            </a:r>
            <a:r>
              <a:rPr kumimoji="0" lang="en-US" sz="7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Lancet.</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2016;388(10057):2254-2263. </a:t>
            </a:r>
            <a:r>
              <a:rPr kumimoji="0" lang="en-US" sz="7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2.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Haak</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T,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Hanaire</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H,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Ajjan</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R, et al. Flash glucose-sensing technology as a replacement for blood glucose monitoring for the management of insulin-treated type 2 diabetes: a multicenter, open-label randomized controlled trial. </a:t>
            </a:r>
            <a:r>
              <a:rPr kumimoji="0" lang="en-US" sz="700" b="0" i="1"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Diabetes </a:t>
            </a:r>
            <a:r>
              <a:rPr kumimoji="0" lang="en-US" sz="700" b="0" i="1"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Ther</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2017;8(1):55-73. </a:t>
            </a:r>
            <a:r>
              <a:rPr kumimoji="0" lang="en-US" sz="7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3.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Ajjan</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R. Insights from real world use of flash continuous glucose monitoring. Symposium conducted at: American Diabetes Association 78th Scientific Sessions; June 22-26, 2018; Orlando, FL.</a:t>
            </a:r>
            <a:r>
              <a:rPr kumimoji="0" lang="en-US" sz="700" b="1"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4. </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Seibold A, Ells S, </a:t>
            </a:r>
            <a:r>
              <a:rPr kumimoji="0" lang="en-US" sz="700" b="0" i="0" u="none" strike="noStrike" kern="1200" cap="none" spc="0" normalizeH="0" baseline="0" noProof="0" err="1">
                <a:ln>
                  <a:noFill/>
                </a:ln>
                <a:solidFill>
                  <a:srgbClr val="000000"/>
                </a:solidFill>
                <a:effectLst/>
                <a:uLnTx/>
                <a:uFillTx/>
                <a:latin typeface="Calibri" panose="020F0502020204030204" pitchFamily="34" charset="0"/>
                <a:ea typeface="+mn-ea"/>
                <a:cs typeface="Calibri" panose="020F0502020204030204" pitchFamily="34" charset="0"/>
              </a:rPr>
              <a:t>Schlaeger</a:t>
            </a:r>
            <a:r>
              <a:rPr kumimoji="0" lang="en-US"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C, Welsh Z. A meta-analysis of real world observational studies on the impact of flash glucose monitoring on glycemic control as measured by A1c. Poster presented at: American Diabetes Association 78th Scientific Sessions; June 22-26; Orlando, FL. </a:t>
            </a:r>
          </a:p>
        </p:txBody>
      </p:sp>
      <p:grpSp>
        <p:nvGrpSpPr>
          <p:cNvPr id="16" name="Group 15">
            <a:extLst>
              <a:ext uri="{FF2B5EF4-FFF2-40B4-BE49-F238E27FC236}">
                <a16:creationId xmlns:a16="http://schemas.microsoft.com/office/drawing/2014/main" id="{CE3AB629-9277-EE49-8B83-1791160BF606}"/>
              </a:ext>
            </a:extLst>
          </p:cNvPr>
          <p:cNvGrpSpPr/>
          <p:nvPr/>
        </p:nvGrpSpPr>
        <p:grpSpPr>
          <a:xfrm>
            <a:off x="5572543" y="481078"/>
            <a:ext cx="5541002" cy="4776722"/>
            <a:chOff x="3141290" y="1720658"/>
            <a:chExt cx="5239295" cy="4516630"/>
          </a:xfrm>
        </p:grpSpPr>
        <p:grpSp>
          <p:nvGrpSpPr>
            <p:cNvPr id="17" name="Group 16">
              <a:extLst>
                <a:ext uri="{FF2B5EF4-FFF2-40B4-BE49-F238E27FC236}">
                  <a16:creationId xmlns:a16="http://schemas.microsoft.com/office/drawing/2014/main" id="{813C664B-BBF6-134C-96F6-C153BA85427B}"/>
                </a:ext>
              </a:extLst>
            </p:cNvPr>
            <p:cNvGrpSpPr/>
            <p:nvPr/>
          </p:nvGrpSpPr>
          <p:grpSpPr>
            <a:xfrm rot="10800000">
              <a:off x="3141290" y="1720658"/>
              <a:ext cx="5239295" cy="4516630"/>
              <a:chOff x="3095798" y="1720658"/>
              <a:chExt cx="5239295" cy="4516630"/>
            </a:xfrm>
            <a:solidFill>
              <a:schemeClr val="bg2">
                <a:alpha val="70000"/>
              </a:schemeClr>
            </a:solidFill>
          </p:grpSpPr>
          <p:sp>
            <p:nvSpPr>
              <p:cNvPr id="25" name="Triangle 24">
                <a:extLst>
                  <a:ext uri="{FF2B5EF4-FFF2-40B4-BE49-F238E27FC236}">
                    <a16:creationId xmlns:a16="http://schemas.microsoft.com/office/drawing/2014/main" id="{C1200DAD-56A6-AF49-A14E-76D8308F86EF}"/>
                  </a:ext>
                </a:extLst>
              </p:cNvPr>
              <p:cNvSpPr/>
              <p:nvPr/>
            </p:nvSpPr>
            <p:spPr>
              <a:xfrm rot="10800000">
                <a:off x="4405622" y="3978973"/>
                <a:ext cx="2619646" cy="2258315"/>
              </a:xfrm>
              <a:prstGeom prst="triangl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Georgia"/>
                  <a:ea typeface="+mn-ea"/>
                  <a:cs typeface="+mn-cs"/>
                </a:endParaRPr>
              </a:p>
            </p:txBody>
          </p:sp>
          <p:sp>
            <p:nvSpPr>
              <p:cNvPr id="26" name="Triangle 25">
                <a:extLst>
                  <a:ext uri="{FF2B5EF4-FFF2-40B4-BE49-F238E27FC236}">
                    <a16:creationId xmlns:a16="http://schemas.microsoft.com/office/drawing/2014/main" id="{0F267C97-60D2-6345-B27E-F79DDC6470B1}"/>
                  </a:ext>
                </a:extLst>
              </p:cNvPr>
              <p:cNvSpPr/>
              <p:nvPr/>
            </p:nvSpPr>
            <p:spPr>
              <a:xfrm rot="10800000">
                <a:off x="3095798" y="1720658"/>
                <a:ext cx="2619646" cy="2258315"/>
              </a:xfrm>
              <a:prstGeom prs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Georgia"/>
                  <a:ea typeface="+mn-ea"/>
                  <a:cs typeface="+mn-cs"/>
                </a:endParaRPr>
              </a:p>
            </p:txBody>
          </p:sp>
          <p:sp>
            <p:nvSpPr>
              <p:cNvPr id="27" name="Triangle 26">
                <a:extLst>
                  <a:ext uri="{FF2B5EF4-FFF2-40B4-BE49-F238E27FC236}">
                    <a16:creationId xmlns:a16="http://schemas.microsoft.com/office/drawing/2014/main" id="{130ED48F-A005-A04C-8C3E-990543C8E80F}"/>
                  </a:ext>
                </a:extLst>
              </p:cNvPr>
              <p:cNvSpPr/>
              <p:nvPr/>
            </p:nvSpPr>
            <p:spPr>
              <a:xfrm rot="10800000">
                <a:off x="5715447" y="1720658"/>
                <a:ext cx="2619646" cy="225831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white"/>
                  </a:solidFill>
                  <a:effectLst/>
                  <a:uLnTx/>
                  <a:uFillTx/>
                  <a:latin typeface="Georgia"/>
                  <a:ea typeface="+mn-ea"/>
                  <a:cs typeface="+mn-cs"/>
                </a:endParaRPr>
              </a:p>
            </p:txBody>
          </p:sp>
        </p:grpSp>
        <p:sp>
          <p:nvSpPr>
            <p:cNvPr id="18" name="Rectangle 17">
              <a:extLst>
                <a:ext uri="{FF2B5EF4-FFF2-40B4-BE49-F238E27FC236}">
                  <a16:creationId xmlns:a16="http://schemas.microsoft.com/office/drawing/2014/main" id="{6B55ECA0-AC61-7D44-A41D-872DF043B3F7}"/>
                </a:ext>
              </a:extLst>
            </p:cNvPr>
            <p:cNvSpPr/>
            <p:nvPr/>
          </p:nvSpPr>
          <p:spPr>
            <a:xfrm>
              <a:off x="5531041" y="1979405"/>
              <a:ext cx="1094128" cy="681256"/>
            </a:xfrm>
            <a:prstGeom prst="rect">
              <a:avLst/>
            </a:prstGeom>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CA" altLang="en-US" sz="6600" b="1" i="0" u="none" strike="noStrike" kern="1200" cap="none" spc="0" normalizeH="0" baseline="0" noProof="0">
                  <a:ln>
                    <a:noFill/>
                  </a:ln>
                  <a:solidFill>
                    <a:prstClr val="white"/>
                  </a:solidFill>
                  <a:effectLst/>
                  <a:uLnTx/>
                  <a:uFillTx/>
                  <a:latin typeface="Georgia"/>
                  <a:ea typeface="+mn-ea"/>
                  <a:cs typeface="+mn-cs"/>
                </a:rPr>
                <a:t>1</a:t>
              </a:r>
            </a:p>
          </p:txBody>
        </p:sp>
        <p:sp>
          <p:nvSpPr>
            <p:cNvPr id="19" name="Rectangle 18">
              <a:extLst>
                <a:ext uri="{FF2B5EF4-FFF2-40B4-BE49-F238E27FC236}">
                  <a16:creationId xmlns:a16="http://schemas.microsoft.com/office/drawing/2014/main" id="{E33DE248-AD2A-1046-8C9B-320DE1164121}"/>
                </a:ext>
              </a:extLst>
            </p:cNvPr>
            <p:cNvSpPr/>
            <p:nvPr/>
          </p:nvSpPr>
          <p:spPr>
            <a:xfrm>
              <a:off x="4173522" y="4226307"/>
              <a:ext cx="1094128" cy="681256"/>
            </a:xfrm>
            <a:prstGeom prst="rect">
              <a:avLst/>
            </a:prstGeom>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CA" altLang="en-US" sz="6600" b="1" i="0" u="none" strike="noStrike" kern="1200" cap="none" spc="0" normalizeH="0" baseline="0" noProof="0">
                  <a:ln>
                    <a:noFill/>
                  </a:ln>
                  <a:solidFill>
                    <a:prstClr val="white"/>
                  </a:solidFill>
                  <a:effectLst/>
                  <a:uLnTx/>
                  <a:uFillTx/>
                  <a:latin typeface="Georgia"/>
                  <a:ea typeface="+mn-ea"/>
                  <a:cs typeface="+mn-cs"/>
                </a:rPr>
                <a:t>2</a:t>
              </a:r>
            </a:p>
          </p:txBody>
        </p:sp>
        <p:sp>
          <p:nvSpPr>
            <p:cNvPr id="20" name="Rectangle 19">
              <a:extLst>
                <a:ext uri="{FF2B5EF4-FFF2-40B4-BE49-F238E27FC236}">
                  <a16:creationId xmlns:a16="http://schemas.microsoft.com/office/drawing/2014/main" id="{67994596-5765-6F45-87D9-A07AF9330D5E}"/>
                </a:ext>
              </a:extLst>
            </p:cNvPr>
            <p:cNvSpPr/>
            <p:nvPr/>
          </p:nvSpPr>
          <p:spPr>
            <a:xfrm>
              <a:off x="6892273" y="4248609"/>
              <a:ext cx="1094128" cy="681256"/>
            </a:xfrm>
            <a:prstGeom prst="rect">
              <a:avLst/>
            </a:prstGeom>
          </p:spPr>
          <p:txBody>
            <a:bodyPr wrap="none" lIns="0" tIns="0" rIns="0" bIns="0">
              <a:noAutofit/>
            </a:bodyPr>
            <a:lstStyle/>
            <a:p>
              <a:pPr marL="0" marR="0" lvl="0" indent="0" algn="l" defTabSz="914400" rtl="0" eaLnBrk="1" fontAlgn="auto" latinLnBrk="0" hangingPunct="1">
                <a:lnSpc>
                  <a:spcPct val="100000"/>
                </a:lnSpc>
                <a:spcBef>
                  <a:spcPts val="0"/>
                </a:spcBef>
                <a:spcAft>
                  <a:spcPts val="0"/>
                </a:spcAft>
                <a:buClr>
                  <a:srgbClr val="000000"/>
                </a:buClr>
                <a:buSzTx/>
                <a:buFontTx/>
                <a:buNone/>
                <a:tabLst/>
                <a:defRPr/>
              </a:pPr>
              <a:r>
                <a:rPr kumimoji="0" lang="en-CA" altLang="en-US" sz="5400" b="1" i="0" u="none" strike="noStrike" kern="1200" cap="none" spc="0" normalizeH="0" baseline="0" noProof="0">
                  <a:ln>
                    <a:noFill/>
                  </a:ln>
                  <a:solidFill>
                    <a:prstClr val="white"/>
                  </a:solidFill>
                  <a:effectLst/>
                  <a:uLnTx/>
                  <a:uFillTx/>
                  <a:latin typeface="Georgia"/>
                  <a:ea typeface="+mn-ea"/>
                  <a:cs typeface="+mn-cs"/>
                </a:rPr>
                <a:t>3</a:t>
              </a:r>
            </a:p>
          </p:txBody>
        </p:sp>
        <p:sp>
          <p:nvSpPr>
            <p:cNvPr id="21" name="Rectangle 20">
              <a:extLst>
                <a:ext uri="{FF2B5EF4-FFF2-40B4-BE49-F238E27FC236}">
                  <a16:creationId xmlns:a16="http://schemas.microsoft.com/office/drawing/2014/main" id="{41AB88CA-3795-1741-8B45-017D5C0F8428}"/>
                </a:ext>
              </a:extLst>
            </p:cNvPr>
            <p:cNvSpPr/>
            <p:nvPr/>
          </p:nvSpPr>
          <p:spPr>
            <a:xfrm>
              <a:off x="4808743" y="3054742"/>
              <a:ext cx="1896949" cy="669342"/>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INCREASE</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TIME IN RANGE</a:t>
              </a:r>
              <a:r>
                <a:rPr kumimoji="0" lang="en-US" sz="1600" b="1" i="0" u="none" strike="noStrike" kern="1200" cap="none" spc="0" normalizeH="0" baseline="30000" noProof="0">
                  <a:ln>
                    <a:noFill/>
                  </a:ln>
                  <a:solidFill>
                    <a:prstClr val="white"/>
                  </a:solidFill>
                  <a:effectLst/>
                  <a:uLnTx/>
                  <a:uFillTx/>
                  <a:latin typeface="Calibri" panose="020F0502020204030204" pitchFamily="34" charset="0"/>
                  <a:ea typeface="+mn-ea"/>
                  <a:cs typeface="Calibri" panose="020F0502020204030204" pitchFamily="34" charset="0"/>
                </a:rPr>
                <a:t>1,2</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(AVOID HYPOGLYCEMIA</a:t>
              </a:r>
              <a:r>
                <a:rPr kumimoji="0" lang="en-US" sz="1400" b="0" i="0" u="none" strike="noStrike" kern="1200" cap="none" spc="0" normalizeH="0" baseline="0" noProof="0">
                  <a:ln>
                    <a:noFill/>
                  </a:ln>
                  <a:solidFill>
                    <a:prstClr val="white"/>
                  </a:solidFill>
                  <a:effectLst/>
                  <a:uLnTx/>
                  <a:uFillTx/>
                  <a:latin typeface="Georgia"/>
                  <a:ea typeface="+mn-ea"/>
                  <a:cs typeface="+mn-cs"/>
                </a:rPr>
                <a:t>)</a:t>
              </a:r>
            </a:p>
          </p:txBody>
        </p:sp>
        <p:sp>
          <p:nvSpPr>
            <p:cNvPr id="22" name="Rectangle 21">
              <a:extLst>
                <a:ext uri="{FF2B5EF4-FFF2-40B4-BE49-F238E27FC236}">
                  <a16:creationId xmlns:a16="http://schemas.microsoft.com/office/drawing/2014/main" id="{54C86C7A-2E7C-8043-B45C-66FB66E11C39}"/>
                </a:ext>
              </a:extLst>
            </p:cNvPr>
            <p:cNvSpPr/>
            <p:nvPr/>
          </p:nvSpPr>
          <p:spPr>
            <a:xfrm>
              <a:off x="3519560" y="5227873"/>
              <a:ext cx="1858938" cy="69844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LIMIT</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GLYCEMIC VARIABILITY</a:t>
              </a:r>
              <a:r>
                <a:rPr kumimoji="0" lang="en-US" sz="1600" b="1" i="0" u="none" strike="noStrike" kern="1200" cap="none" spc="0" normalizeH="0" baseline="30000" noProof="0">
                  <a:ln>
                    <a:noFill/>
                  </a:ln>
                  <a:solidFill>
                    <a:prstClr val="white"/>
                  </a:solidFill>
                  <a:effectLst/>
                  <a:uLnTx/>
                  <a:uFillTx/>
                  <a:latin typeface="Calibri" panose="020F0502020204030204" pitchFamily="34" charset="0"/>
                  <a:ea typeface="+mn-ea"/>
                  <a:cs typeface="Calibri" panose="020F0502020204030204" pitchFamily="34" charset="0"/>
                </a:rPr>
                <a:t>3</a:t>
              </a:r>
            </a:p>
          </p:txBody>
        </p:sp>
        <p:sp>
          <p:nvSpPr>
            <p:cNvPr id="23" name="Rectangle 22">
              <a:extLst>
                <a:ext uri="{FF2B5EF4-FFF2-40B4-BE49-F238E27FC236}">
                  <a16:creationId xmlns:a16="http://schemas.microsoft.com/office/drawing/2014/main" id="{80C6CFEB-2E58-9D48-9D26-4CFE7FDCB5E5}"/>
                </a:ext>
              </a:extLst>
            </p:cNvPr>
            <p:cNvSpPr/>
            <p:nvPr/>
          </p:nvSpPr>
          <p:spPr>
            <a:xfrm>
              <a:off x="6267874" y="5558082"/>
              <a:ext cx="1605774" cy="232814"/>
            </a:xfrm>
            <a:prstGeom prst="rect">
              <a:avLst/>
            </a:prstGeom>
          </p:spPr>
          <p:txBody>
            <a:bodyPr wrap="square" lIns="0" tIns="0" rIns="0" bIns="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a:ln>
                    <a:noFill/>
                  </a:ln>
                  <a:solidFill>
                    <a:prstClr val="white"/>
                  </a:solidFill>
                  <a:effectLst/>
                  <a:uLnTx/>
                  <a:uFillTx/>
                  <a:latin typeface="Calibri" panose="020F0502020204030204" pitchFamily="34" charset="0"/>
                  <a:ea typeface="+mn-ea"/>
                  <a:cs typeface="Calibri" panose="020F0502020204030204" pitchFamily="34" charset="0"/>
                </a:rPr>
                <a:t>IMPROVE A1C</a:t>
              </a:r>
              <a:r>
                <a:rPr kumimoji="0" lang="en-US" sz="1600" b="1" i="0" u="none" strike="noStrike" kern="1200" cap="none" spc="0" normalizeH="0" baseline="30000" noProof="0">
                  <a:ln>
                    <a:noFill/>
                  </a:ln>
                  <a:solidFill>
                    <a:prstClr val="white"/>
                  </a:solidFill>
                  <a:effectLst/>
                  <a:uLnTx/>
                  <a:uFillTx/>
                  <a:latin typeface="Calibri" panose="020F0502020204030204" pitchFamily="34" charset="0"/>
                  <a:ea typeface="+mn-ea"/>
                  <a:cs typeface="Calibri" panose="020F0502020204030204" pitchFamily="34" charset="0"/>
                </a:rPr>
                <a:t>4</a:t>
              </a:r>
            </a:p>
          </p:txBody>
        </p:sp>
        <p:sp>
          <p:nvSpPr>
            <p:cNvPr id="24" name="Rectangle 23">
              <a:extLst>
                <a:ext uri="{FF2B5EF4-FFF2-40B4-BE49-F238E27FC236}">
                  <a16:creationId xmlns:a16="http://schemas.microsoft.com/office/drawing/2014/main" id="{094FE2B0-0EB0-E046-BC5F-49B524A1441B}"/>
                </a:ext>
              </a:extLst>
            </p:cNvPr>
            <p:cNvSpPr/>
            <p:nvPr/>
          </p:nvSpPr>
          <p:spPr>
            <a:xfrm>
              <a:off x="4968854" y="4290331"/>
              <a:ext cx="1605775" cy="471449"/>
            </a:xfrm>
            <a:prstGeom prst="rect">
              <a:avLst/>
            </a:prstGeom>
          </p:spPr>
          <p:txBody>
            <a:bodyPr wrap="square" lIns="0" tIns="0" rIns="0" bIns="0">
              <a:spAutoFit/>
            </a:bodyPr>
            <a:lstStyle/>
            <a:p>
              <a:pPr marL="0" marR="0" lvl="0" indent="0" algn="ctr" defTabSz="914400" rtl="0" eaLnBrk="1" fontAlgn="auto" latinLnBrk="0" hangingPunct="1">
                <a:lnSpc>
                  <a:spcPct val="90000"/>
                </a:lnSpc>
                <a:spcBef>
                  <a:spcPts val="0"/>
                </a:spcBef>
                <a:spcAft>
                  <a:spcPts val="0"/>
                </a:spcAft>
                <a:buClrTx/>
                <a:buSzTx/>
                <a:buFontTx/>
                <a:buNone/>
                <a:tabLst/>
                <a:defRPr/>
              </a:pPr>
              <a:r>
                <a:rPr kumimoji="0" lang="en-US" sz="1800" b="1" i="0" u="none" strike="noStrike" kern="1200" cap="none" spc="0" normalizeH="0" baseline="0" noProof="0">
                  <a:ln w="0"/>
                  <a:solidFill>
                    <a:srgbClr val="004F71"/>
                  </a:solidFill>
                  <a:effectLst/>
                  <a:uLnTx/>
                  <a:uFillTx/>
                  <a:latin typeface="Calibri" panose="020F0502020204030204" pitchFamily="34" charset="0"/>
                  <a:ea typeface="+mn-ea"/>
                  <a:cs typeface="Calibri" panose="020F0502020204030204" pitchFamily="34" charset="0"/>
                </a:rPr>
                <a:t>BETTER DIABETES MANAGEMENT</a:t>
              </a:r>
            </a:p>
          </p:txBody>
        </p:sp>
      </p:grpSp>
      <p:sp>
        <p:nvSpPr>
          <p:cNvPr id="3" name="Rectangle 2">
            <a:extLst>
              <a:ext uri="{FF2B5EF4-FFF2-40B4-BE49-F238E27FC236}">
                <a16:creationId xmlns:a16="http://schemas.microsoft.com/office/drawing/2014/main" id="{46B2CD3A-7EBC-48B3-8FEE-0CBA6685ECF3}"/>
              </a:ext>
            </a:extLst>
          </p:cNvPr>
          <p:cNvSpPr/>
          <p:nvPr/>
        </p:nvSpPr>
        <p:spPr>
          <a:xfrm>
            <a:off x="551045" y="5769080"/>
            <a:ext cx="11234555" cy="189283"/>
          </a:xfrm>
          <a:prstGeom prst="rect">
            <a:avLst/>
          </a:prstGeom>
        </p:spPr>
        <p:txBody>
          <a:bodyPr wrap="square">
            <a:spAutoFit/>
          </a:bodyPr>
          <a:lstStyle/>
          <a:p>
            <a:pPr marL="0" marR="0" lvl="0" indent="0" algn="l" defTabSz="914400" rtl="0" eaLnBrk="1" fontAlgn="auto" latinLnBrk="0" hangingPunct="1">
              <a:lnSpc>
                <a:spcPct val="90000"/>
              </a:lnSpc>
              <a:spcBef>
                <a:spcPts val="0"/>
              </a:spcBef>
              <a:spcAft>
                <a:spcPts val="0"/>
              </a:spcAft>
              <a:buClrTx/>
              <a:buSzTx/>
              <a:buFontTx/>
              <a:buNone/>
              <a:tabLst/>
              <a:defRPr/>
            </a:pPr>
            <a:r>
              <a:rPr kumimoji="0" lang="en-CA" sz="700" b="0" i="0" u="none" strike="noStrike" kern="1200" cap="none" spc="0" normalizeH="0" baseline="0" noProof="0">
                <a:ln>
                  <a:noFill/>
                </a:ln>
                <a:solidFill>
                  <a:srgbClr val="000000"/>
                </a:solidFill>
                <a:effectLst/>
                <a:uLnTx/>
                <a:uFillTx/>
                <a:latin typeface="Calibri" panose="020F0502020204030204" pitchFamily="34" charset="0"/>
                <a:ea typeface="+mn-ea"/>
                <a:cs typeface="Calibri" panose="020F0502020204030204" pitchFamily="34" charset="0"/>
              </a:rPr>
              <a:t>† Data collected with the FreeStyle Libre system.  The FreeStyle Libre 2 system has the same features as the FreeStyle Libre system but with optional real-time glucose alarms.  Therefore, study data are applicable to both products.</a:t>
            </a:r>
          </a:p>
        </p:txBody>
      </p:sp>
    </p:spTree>
    <p:extLst>
      <p:ext uri="{BB962C8B-B14F-4D97-AF65-F5344CB8AC3E}">
        <p14:creationId xmlns:p14="http://schemas.microsoft.com/office/powerpoint/2010/main" val="292493588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hqprint">
            <a:extLst>
              <a:ext uri="{28A0092B-C50C-407E-A947-70E740481C1C}">
                <a14:useLocalDpi xmlns:a14="http://schemas.microsoft.com/office/drawing/2010/main" val="0"/>
              </a:ext>
            </a:extLst>
          </a:blip>
          <a:srcRect r="21542"/>
          <a:stretch/>
        </p:blipFill>
        <p:spPr>
          <a:xfrm>
            <a:off x="392924" y="936010"/>
            <a:ext cx="1779441" cy="1512000"/>
          </a:xfrm>
          <a:prstGeom prst="rect">
            <a:avLst/>
          </a:prstGeom>
        </p:spPr>
      </p:pic>
      <p:sp>
        <p:nvSpPr>
          <p:cNvPr id="6" name="Title 5">
            <a:extLst>
              <a:ext uri="{FF2B5EF4-FFF2-40B4-BE49-F238E27FC236}">
                <a16:creationId xmlns:a16="http://schemas.microsoft.com/office/drawing/2014/main" id="{D878CAE2-7A08-4386-B7F3-BF6E78C96F79}"/>
              </a:ext>
            </a:extLst>
          </p:cNvPr>
          <p:cNvSpPr>
            <a:spLocks noGrp="1"/>
          </p:cNvSpPr>
          <p:nvPr>
            <p:ph type="title"/>
          </p:nvPr>
        </p:nvSpPr>
        <p:spPr/>
        <p:txBody>
          <a:bodyPr/>
          <a:lstStyle/>
          <a:p>
            <a:r>
              <a:rPr lang="en-CA" dirty="0"/>
              <a:t>Case Study: Leo</a:t>
            </a:r>
          </a:p>
        </p:txBody>
      </p:sp>
      <p:sp>
        <p:nvSpPr>
          <p:cNvPr id="5" name="Slide Number Placeholder 4">
            <a:extLst>
              <a:ext uri="{FF2B5EF4-FFF2-40B4-BE49-F238E27FC236}">
                <a16:creationId xmlns:a16="http://schemas.microsoft.com/office/drawing/2014/main" id="{AE82510E-C8EE-41C9-9BCD-E9B6F5564092}"/>
              </a:ext>
            </a:extLst>
          </p:cNvPr>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44" name="TextBox 43">
            <a:extLst>
              <a:ext uri="{FF2B5EF4-FFF2-40B4-BE49-F238E27FC236}">
                <a16:creationId xmlns:a16="http://schemas.microsoft.com/office/drawing/2014/main" id="{3DB185DE-0E68-42F9-9D2B-646BEAD85BD9}"/>
              </a:ext>
            </a:extLst>
          </p:cNvPr>
          <p:cNvSpPr txBox="1"/>
          <p:nvPr/>
        </p:nvSpPr>
        <p:spPr>
          <a:xfrm>
            <a:off x="2311341" y="970092"/>
            <a:ext cx="2562368" cy="1477328"/>
          </a:xfrm>
          <a:prstGeom prst="rect">
            <a:avLst/>
          </a:prstGeom>
          <a:noFill/>
        </p:spPr>
        <p:txBody>
          <a:bodyPr wrap="none" rtlCol="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1600" b="1" i="0" u="none" strike="noStrike" kern="1200" cap="none" spc="0" normalizeH="0" baseline="0" noProof="0" dirty="0">
                <a:ln>
                  <a:noFill/>
                </a:ln>
                <a:solidFill>
                  <a:srgbClr val="000612"/>
                </a:solidFill>
                <a:effectLst/>
                <a:uLnTx/>
                <a:uFillTx/>
                <a:latin typeface="Calibri"/>
                <a:ea typeface="+mn-ea"/>
                <a:cs typeface="+mn-cs"/>
              </a:rPr>
              <a:t>T2D</a:t>
            </a:r>
            <a:r>
              <a:rPr kumimoji="0" lang="en-US" sz="1600" b="0" i="0" u="none" strike="noStrike" kern="1200" cap="none" spc="0" normalizeH="0" baseline="0" noProof="0" dirty="0">
                <a:ln>
                  <a:noFill/>
                </a:ln>
                <a:solidFill>
                  <a:srgbClr val="000612"/>
                </a:solidFill>
                <a:effectLst/>
                <a:uLnTx/>
                <a:uFillTx/>
                <a:latin typeface="Calibri"/>
                <a:ea typeface="+mn-ea"/>
                <a:cs typeface="+mn-cs"/>
              </a:rPr>
              <a:t> for </a:t>
            </a:r>
            <a:r>
              <a:rPr kumimoji="0" lang="en-US" sz="1600" b="1" i="0" u="none" strike="noStrike" kern="1200" cap="none" spc="0" normalizeH="0" baseline="0" noProof="0" dirty="0">
                <a:ln>
                  <a:noFill/>
                </a:ln>
                <a:solidFill>
                  <a:srgbClr val="000612"/>
                </a:solidFill>
                <a:effectLst/>
                <a:uLnTx/>
                <a:uFillTx/>
                <a:latin typeface="Calibri"/>
                <a:ea typeface="+mn-ea"/>
                <a:cs typeface="+mn-cs"/>
              </a:rPr>
              <a:t>10 years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1600" b="1" i="0" u="none" strike="noStrike" kern="1200" cap="none" spc="0" normalizeH="0" baseline="0" noProof="0" dirty="0">
                <a:ln>
                  <a:noFill/>
                </a:ln>
                <a:solidFill>
                  <a:srgbClr val="000612"/>
                </a:solidFill>
                <a:effectLst/>
                <a:uLnTx/>
                <a:uFillTx/>
                <a:latin typeface="Calibri"/>
                <a:ea typeface="+mn-ea"/>
                <a:cs typeface="+mn-cs"/>
              </a:rPr>
              <a:t>Age:</a:t>
            </a:r>
            <a:r>
              <a:rPr kumimoji="0" lang="en-US" sz="1600" b="0" i="0" u="none" strike="noStrike" kern="1200" cap="none" spc="0" normalizeH="0" baseline="0" noProof="0" dirty="0">
                <a:ln>
                  <a:noFill/>
                </a:ln>
                <a:solidFill>
                  <a:srgbClr val="000612"/>
                </a:solidFill>
                <a:effectLst/>
                <a:uLnTx/>
                <a:uFillTx/>
                <a:latin typeface="Calibri"/>
                <a:ea typeface="+mn-ea"/>
                <a:cs typeface="+mn-cs"/>
              </a:rPr>
              <a:t> 56</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1600" b="1" i="0" u="none" strike="noStrike" kern="1200" cap="none" spc="0" normalizeH="0" baseline="0" noProof="0" dirty="0">
                <a:ln>
                  <a:noFill/>
                </a:ln>
                <a:solidFill>
                  <a:srgbClr val="000612"/>
                </a:solidFill>
                <a:effectLst/>
                <a:uLnTx/>
                <a:uFillTx/>
                <a:latin typeface="Calibri"/>
                <a:ea typeface="+mn-ea"/>
                <a:cs typeface="+mn-cs"/>
              </a:rPr>
              <a:t>BMI:</a:t>
            </a:r>
            <a:r>
              <a:rPr kumimoji="0" lang="en-US" sz="1600" b="0" i="0" u="none" strike="noStrike" kern="1200" cap="none" spc="0" normalizeH="0" baseline="0" noProof="0" dirty="0">
                <a:ln>
                  <a:noFill/>
                </a:ln>
                <a:solidFill>
                  <a:srgbClr val="000612"/>
                </a:solidFill>
                <a:effectLst/>
                <a:uLnTx/>
                <a:uFillTx/>
                <a:latin typeface="Calibri"/>
                <a:ea typeface="+mn-ea"/>
                <a:cs typeface="+mn-cs"/>
              </a:rPr>
              <a:t> 31 kg/m</a:t>
            </a:r>
            <a:r>
              <a:rPr kumimoji="0" lang="en-US" sz="1600" b="0" i="0" u="none" strike="noStrike" kern="1200" cap="none" spc="0" normalizeH="0" baseline="30000" noProof="0" dirty="0">
                <a:ln>
                  <a:noFill/>
                </a:ln>
                <a:solidFill>
                  <a:srgbClr val="000612"/>
                </a:solidFill>
                <a:effectLst/>
                <a:uLnTx/>
                <a:uFillTx/>
                <a:latin typeface="Calibri"/>
                <a:ea typeface="+mn-ea"/>
                <a:cs typeface="+mn-cs"/>
              </a:rPr>
              <a:t>2</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1600" b="1" i="0" u="none" strike="noStrike" kern="1200" cap="none" spc="0" normalizeH="0" baseline="0" noProof="0" dirty="0">
                <a:ln>
                  <a:noFill/>
                </a:ln>
                <a:solidFill>
                  <a:srgbClr val="000612"/>
                </a:solidFill>
                <a:effectLst/>
                <a:uLnTx/>
                <a:uFillTx/>
                <a:latin typeface="Calibri"/>
                <a:ea typeface="+mn-ea"/>
                <a:cs typeface="+mn-cs"/>
              </a:rPr>
              <a:t>Occupation:</a:t>
            </a:r>
            <a:r>
              <a:rPr kumimoji="0" lang="en-US" sz="1600" b="0" i="0" u="none" strike="noStrike" kern="1200" cap="none" spc="0" normalizeH="0" baseline="0" noProof="0" dirty="0">
                <a:ln>
                  <a:noFill/>
                </a:ln>
                <a:solidFill>
                  <a:srgbClr val="000612"/>
                </a:solidFill>
                <a:effectLst/>
                <a:uLnTx/>
                <a:uFillTx/>
                <a:latin typeface="Calibri"/>
                <a:ea typeface="+mn-ea"/>
                <a:cs typeface="+mn-cs"/>
              </a:rPr>
              <a:t> Business owner</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1600" b="1" i="0" u="none" strike="noStrike" kern="1200" cap="none" spc="0" normalizeH="0" baseline="0" noProof="0" dirty="0">
                <a:ln>
                  <a:noFill/>
                </a:ln>
                <a:solidFill>
                  <a:srgbClr val="000612"/>
                </a:solidFill>
                <a:effectLst/>
                <a:uLnTx/>
                <a:uFillTx/>
                <a:latin typeface="Calibri"/>
                <a:ea typeface="+mn-ea"/>
                <a:cs typeface="+mn-cs"/>
              </a:rPr>
              <a:t>Current values: </a:t>
            </a:r>
            <a:endParaRPr kumimoji="0" lang="en-US" sz="1600" b="0" i="0" u="none" strike="noStrike" kern="1200" cap="none" spc="0" normalizeH="0" baseline="0" noProof="0" dirty="0">
              <a:ln>
                <a:noFill/>
              </a:ln>
              <a:solidFill>
                <a:srgbClr val="000612"/>
              </a:solidFill>
              <a:effectLst/>
              <a:uLnTx/>
              <a:uFillTx/>
              <a:latin typeface="Calibri"/>
              <a:ea typeface="+mn-ea"/>
              <a:cs typeface="+mn-cs"/>
            </a:endParaRPr>
          </a:p>
        </p:txBody>
      </p:sp>
      <p:sp>
        <p:nvSpPr>
          <p:cNvPr id="40" name="Rectangle: Top Corners Rounded 39">
            <a:extLst>
              <a:ext uri="{FF2B5EF4-FFF2-40B4-BE49-F238E27FC236}">
                <a16:creationId xmlns:a16="http://schemas.microsoft.com/office/drawing/2014/main" id="{7BE0ACAC-42A1-4AD3-B349-4130CCCAE4A2}"/>
              </a:ext>
            </a:extLst>
          </p:cNvPr>
          <p:cNvSpPr/>
          <p:nvPr/>
        </p:nvSpPr>
        <p:spPr>
          <a:xfrm>
            <a:off x="270374" y="2890038"/>
            <a:ext cx="5199170" cy="360000"/>
          </a:xfrm>
          <a:prstGeom prst="round2SameRect">
            <a:avLst>
              <a:gd name="adj1" fmla="val 50000"/>
              <a:gd name="adj2" fmla="val 0"/>
            </a:avLst>
          </a:prstGeom>
          <a:solidFill>
            <a:schemeClr val="accent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41" name="Rectangle: Top Corners Rounded 40">
            <a:extLst>
              <a:ext uri="{FF2B5EF4-FFF2-40B4-BE49-F238E27FC236}">
                <a16:creationId xmlns:a16="http://schemas.microsoft.com/office/drawing/2014/main" id="{E0393885-051D-4B7C-8E2D-7F9BF2BFB9B2}"/>
              </a:ext>
            </a:extLst>
          </p:cNvPr>
          <p:cNvSpPr/>
          <p:nvPr/>
        </p:nvSpPr>
        <p:spPr>
          <a:xfrm flipV="1">
            <a:off x="270374" y="3250981"/>
            <a:ext cx="5199170" cy="1014658"/>
          </a:xfrm>
          <a:prstGeom prst="round2SameRect">
            <a:avLst>
              <a:gd name="adj1" fmla="val 22570"/>
              <a:gd name="adj2" fmla="val 0"/>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46" name="TextBox 45">
            <a:extLst>
              <a:ext uri="{FF2B5EF4-FFF2-40B4-BE49-F238E27FC236}">
                <a16:creationId xmlns:a16="http://schemas.microsoft.com/office/drawing/2014/main" id="{DDD6442B-39E8-44A5-A220-76C43DE9E5CA}"/>
              </a:ext>
            </a:extLst>
          </p:cNvPr>
          <p:cNvSpPr txBox="1"/>
          <p:nvPr/>
        </p:nvSpPr>
        <p:spPr>
          <a:xfrm>
            <a:off x="2067334" y="2874140"/>
            <a:ext cx="1606850" cy="3694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dirty="0">
                <a:ln>
                  <a:noFill/>
                </a:ln>
                <a:solidFill>
                  <a:prstClr val="white"/>
                </a:solidFill>
                <a:effectLst/>
                <a:uLnTx/>
                <a:uFillTx/>
                <a:latin typeface="Calibri"/>
                <a:ea typeface="+mn-ea"/>
                <a:cs typeface="+mn-cs"/>
              </a:rPr>
              <a:t>Patient History</a:t>
            </a:r>
          </a:p>
        </p:txBody>
      </p:sp>
      <p:sp>
        <p:nvSpPr>
          <p:cNvPr id="48" name="Rectangle 47">
            <a:extLst>
              <a:ext uri="{FF2B5EF4-FFF2-40B4-BE49-F238E27FC236}">
                <a16:creationId xmlns:a16="http://schemas.microsoft.com/office/drawing/2014/main" id="{FEEC2C6A-3290-4AAA-9F34-AA4CAA5D67B7}"/>
              </a:ext>
            </a:extLst>
          </p:cNvPr>
          <p:cNvSpPr/>
          <p:nvPr/>
        </p:nvSpPr>
        <p:spPr>
          <a:xfrm>
            <a:off x="515326" y="3306500"/>
            <a:ext cx="4917044" cy="891609"/>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06460" marR="0" lvl="0" indent="-265116" algn="l" defTabSz="457200"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CA" sz="1500" b="0" i="0" u="none" strike="noStrike" kern="1200" cap="none" spc="0" normalizeH="0" baseline="0" noProof="0" dirty="0">
                <a:ln>
                  <a:noFill/>
                </a:ln>
                <a:solidFill>
                  <a:srgbClr val="000000"/>
                </a:solidFill>
                <a:effectLst/>
                <a:uLnTx/>
                <a:uFillTx/>
                <a:latin typeface="Calibri"/>
                <a:ea typeface="+mn-ea"/>
                <a:cs typeface="+mn-cs"/>
              </a:rPr>
              <a:t>No clinical CVD; taking statin for protection</a:t>
            </a:r>
          </a:p>
          <a:p>
            <a:pPr marL="806460" marR="0" lvl="0" indent="-265116" algn="l" defTabSz="457200"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Normal renal function and normal ACR</a:t>
            </a:r>
          </a:p>
          <a:p>
            <a:pPr marL="806460" marR="0" lvl="0" indent="-265116" algn="l" defTabSz="457200"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Morning headaches</a:t>
            </a:r>
          </a:p>
        </p:txBody>
      </p:sp>
      <p:pic>
        <p:nvPicPr>
          <p:cNvPr id="25" name="Graphic 24" descr="Research">
            <a:extLst>
              <a:ext uri="{FF2B5EF4-FFF2-40B4-BE49-F238E27FC236}">
                <a16:creationId xmlns:a16="http://schemas.microsoft.com/office/drawing/2014/main" id="{CEB29AB3-0CE9-4092-BC6C-FAF2CD324B9C}"/>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1502" y="3317761"/>
            <a:ext cx="548640" cy="548640"/>
          </a:xfrm>
          <a:prstGeom prst="rect">
            <a:avLst/>
          </a:prstGeom>
        </p:spPr>
      </p:pic>
      <p:sp>
        <p:nvSpPr>
          <p:cNvPr id="62" name="Rectangle: Top Corners Rounded 49">
            <a:extLst>
              <a:ext uri="{FF2B5EF4-FFF2-40B4-BE49-F238E27FC236}">
                <a16:creationId xmlns:a16="http://schemas.microsoft.com/office/drawing/2014/main" id="{98EEEB69-37C6-498B-856D-894FEAAF51A7}"/>
              </a:ext>
            </a:extLst>
          </p:cNvPr>
          <p:cNvSpPr/>
          <p:nvPr/>
        </p:nvSpPr>
        <p:spPr>
          <a:xfrm rot="5400000" flipH="1" flipV="1">
            <a:off x="8336055" y="-256871"/>
            <a:ext cx="1840226" cy="5871671"/>
          </a:xfrm>
          <a:prstGeom prst="round2SameRect">
            <a:avLst>
              <a:gd name="adj1" fmla="val 8888"/>
              <a:gd name="adj2" fmla="val 0"/>
            </a:avLst>
          </a:prstGeom>
          <a:solidFill>
            <a:schemeClr val="accent5">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63" name="TextBox 62">
            <a:extLst>
              <a:ext uri="{FF2B5EF4-FFF2-40B4-BE49-F238E27FC236}">
                <a16:creationId xmlns:a16="http://schemas.microsoft.com/office/drawing/2014/main" id="{B60995C1-C02D-46B1-B579-419EC8C84B0D}"/>
              </a:ext>
            </a:extLst>
          </p:cNvPr>
          <p:cNvSpPr txBox="1"/>
          <p:nvPr/>
        </p:nvSpPr>
        <p:spPr>
          <a:xfrm>
            <a:off x="6529163" y="1999280"/>
            <a:ext cx="5394612" cy="1385379"/>
          </a:xfrm>
          <a:prstGeom prst="rect">
            <a:avLst/>
          </a:prstGeom>
          <a:noFill/>
        </p:spPr>
        <p:txBody>
          <a:bodyPr wrap="square" rtlCol="0">
            <a:spAutoFit/>
          </a:bodyPr>
          <a:lstStyle/>
          <a:p>
            <a:pPr marL="0" marR="0" lvl="1" indent="0" algn="l" defTabSz="457200" rtl="0" eaLnBrk="1" fontAlgn="auto" latinLnBrk="0" hangingPunct="1">
              <a:lnSpc>
                <a:spcPct val="100000"/>
              </a:lnSpc>
              <a:spcBef>
                <a:spcPts val="0"/>
              </a:spcBef>
              <a:spcAft>
                <a:spcPts val="601"/>
              </a:spcAft>
              <a:buClrTx/>
              <a:buSzTx/>
              <a:buFontTx/>
              <a:buNone/>
              <a:tabLst/>
              <a:defRPr/>
            </a:pPr>
            <a:r>
              <a:rPr kumimoji="0" lang="en-CA" sz="1801" b="1" i="0" u="none" strike="noStrike" kern="1200" cap="none" spc="0" normalizeH="0" baseline="0" noProof="0" dirty="0">
                <a:ln>
                  <a:noFill/>
                </a:ln>
                <a:solidFill>
                  <a:srgbClr val="000000"/>
                </a:solidFill>
                <a:effectLst/>
                <a:uLnTx/>
                <a:uFillTx/>
                <a:latin typeface="Calibri"/>
                <a:ea typeface="+mn-ea"/>
                <a:cs typeface="+mn-cs"/>
              </a:rPr>
              <a:t>Would you consider isCGM/rtCGM in this patient?</a:t>
            </a:r>
            <a:endParaRPr kumimoji="0" lang="en-US" sz="1801" b="1" i="1" u="none" strike="noStrike" kern="1200" cap="none" spc="0" normalizeH="0" baseline="0" noProof="0" dirty="0">
              <a:ln>
                <a:noFill/>
              </a:ln>
              <a:solidFill>
                <a:srgbClr val="000000"/>
              </a:solidFill>
              <a:effectLst/>
              <a:uLnTx/>
              <a:uFillTx/>
              <a:latin typeface="Calibri"/>
              <a:ea typeface="+mn-ea"/>
              <a:cs typeface="+mn-cs"/>
            </a:endParaRPr>
          </a:p>
          <a:p>
            <a:pPr marL="285753" marR="0" lvl="1" indent="-285753" algn="l" defTabSz="457200" rtl="0" eaLnBrk="1" fontAlgn="auto" latinLnBrk="0" hangingPunct="1">
              <a:lnSpc>
                <a:spcPct val="100000"/>
              </a:lnSpc>
              <a:spcBef>
                <a:spcPts val="1200"/>
              </a:spcBef>
              <a:spcAft>
                <a:spcPts val="601"/>
              </a:spcAft>
              <a:buClrTx/>
              <a:buSzTx/>
              <a:buFont typeface="Wingdings" panose="05000000000000000000" pitchFamily="2" charset="2"/>
              <a:buChar char="q"/>
              <a:tabLst/>
              <a:defRPr/>
            </a:pPr>
            <a:r>
              <a:rPr kumimoji="0" lang="en-CA" sz="1801" b="0" i="0" u="none" strike="noStrike" kern="1200" cap="none" spc="0" normalizeH="0" baseline="0" noProof="0" dirty="0">
                <a:ln>
                  <a:noFill/>
                </a:ln>
                <a:solidFill>
                  <a:srgbClr val="232936"/>
                </a:solidFill>
                <a:effectLst/>
                <a:uLnTx/>
                <a:uFillTx/>
                <a:latin typeface="Calibri"/>
                <a:ea typeface="+mn-ea"/>
                <a:cs typeface="+mn-cs"/>
              </a:rPr>
              <a:t>Yes</a:t>
            </a:r>
          </a:p>
          <a:p>
            <a:pPr marL="285753" marR="0" lvl="1" indent="-285753" algn="l" defTabSz="457200" rtl="0" eaLnBrk="1" fontAlgn="auto" latinLnBrk="0" hangingPunct="1">
              <a:lnSpc>
                <a:spcPct val="100000"/>
              </a:lnSpc>
              <a:spcBef>
                <a:spcPts val="1200"/>
              </a:spcBef>
              <a:spcAft>
                <a:spcPts val="601"/>
              </a:spcAft>
              <a:buClrTx/>
              <a:buSzTx/>
              <a:buFont typeface="Wingdings" panose="05000000000000000000" pitchFamily="2" charset="2"/>
              <a:buChar char="q"/>
              <a:tabLst/>
              <a:defRPr/>
            </a:pPr>
            <a:r>
              <a:rPr kumimoji="0" lang="en-CA" sz="1801" b="0" i="0" u="none" strike="noStrike" kern="1200" cap="none" spc="0" normalizeH="0" baseline="0" noProof="0" dirty="0">
                <a:ln>
                  <a:noFill/>
                </a:ln>
                <a:solidFill>
                  <a:srgbClr val="232936"/>
                </a:solidFill>
                <a:effectLst/>
                <a:uLnTx/>
                <a:uFillTx/>
                <a:latin typeface="Calibri"/>
                <a:ea typeface="+mn-ea"/>
                <a:cs typeface="+mn-cs"/>
              </a:rPr>
              <a:t>No</a:t>
            </a:r>
          </a:p>
        </p:txBody>
      </p:sp>
      <p:pic>
        <p:nvPicPr>
          <p:cNvPr id="64" name="Graphic 51" descr="Doctor">
            <a:extLst>
              <a:ext uri="{FF2B5EF4-FFF2-40B4-BE49-F238E27FC236}">
                <a16:creationId xmlns:a16="http://schemas.microsoft.com/office/drawing/2014/main" id="{786574A3-2AEA-4DEC-9339-C21103C0DE25}"/>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6598041" y="993077"/>
            <a:ext cx="914400" cy="914400"/>
          </a:xfrm>
          <a:prstGeom prst="rect">
            <a:avLst/>
          </a:prstGeom>
        </p:spPr>
      </p:pic>
      <p:pic>
        <p:nvPicPr>
          <p:cNvPr id="65" name="Graphic 52" descr="Signpost">
            <a:extLst>
              <a:ext uri="{FF2B5EF4-FFF2-40B4-BE49-F238E27FC236}">
                <a16:creationId xmlns:a16="http://schemas.microsoft.com/office/drawing/2014/main" id="{8686197F-9325-40B5-83D4-41EBEDAB6CBA}"/>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7514829" y="1024607"/>
            <a:ext cx="804259" cy="804259"/>
          </a:xfrm>
          <a:prstGeom prst="rect">
            <a:avLst/>
          </a:prstGeom>
          <a:effectLst>
            <a:outerShdw blurRad="50800" dist="38100" dir="2700000" algn="tl" rotWithShape="0">
              <a:prstClr val="black">
                <a:alpha val="40000"/>
              </a:prstClr>
            </a:outerShdw>
          </a:effectLst>
        </p:spPr>
      </p:pic>
      <p:sp>
        <p:nvSpPr>
          <p:cNvPr id="66" name="Oval 65">
            <a:extLst>
              <a:ext uri="{FF2B5EF4-FFF2-40B4-BE49-F238E27FC236}">
                <a16:creationId xmlns:a16="http://schemas.microsoft.com/office/drawing/2014/main" id="{191C5539-D95F-47D7-A281-0CA78581441F}"/>
              </a:ext>
            </a:extLst>
          </p:cNvPr>
          <p:cNvSpPr/>
          <p:nvPr/>
        </p:nvSpPr>
        <p:spPr>
          <a:xfrm>
            <a:off x="7291896" y="1406783"/>
            <a:ext cx="540000" cy="540000"/>
          </a:xfrm>
          <a:prstGeom prst="ellipse">
            <a:avLst/>
          </a:prstGeom>
          <a:ln w="28575">
            <a:solidFill>
              <a:schemeClr val="bg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a:noFill/>
                </a:ln>
                <a:solidFill>
                  <a:prstClr val="white"/>
                </a:solidFill>
                <a:effectLst/>
                <a:uLnTx/>
                <a:uFillTx/>
                <a:latin typeface="Calibri Light"/>
                <a:ea typeface="+mn-ea"/>
                <a:cs typeface="+mn-cs"/>
              </a:rPr>
              <a:t>?</a:t>
            </a:r>
          </a:p>
        </p:txBody>
      </p:sp>
      <p:sp>
        <p:nvSpPr>
          <p:cNvPr id="2" name="Footer Placeholder 1">
            <a:extLst>
              <a:ext uri="{FF2B5EF4-FFF2-40B4-BE49-F238E27FC236}">
                <a16:creationId xmlns:a16="http://schemas.microsoft.com/office/drawing/2014/main" id="{928F6FDA-4F13-4DE6-84AC-BD9A684C0A09}"/>
              </a:ext>
            </a:extLst>
          </p:cNvPr>
          <p:cNvSpPr>
            <a:spLocks noGrp="1"/>
          </p:cNvSpPr>
          <p:nvPr>
            <p:ph type="ftr" sz="quarter" idx="11"/>
          </p:nvPr>
        </p:nvSpPr>
        <p:spPr>
          <a:xfrm>
            <a:off x="37070" y="6356350"/>
            <a:ext cx="11444688" cy="36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ACR: albumin to creatinine ratio; BMI: body mass index; CVD: cardiovascular disease; FPG: fasting plasma glucose; </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GLP-1 RA: glucagon-like peptide 1 receptor agonist;</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isCGM: intermittently scanned continuous glucose monitoring; </a:t>
            </a:r>
            <a:r>
              <a:rPr kumimoji="0" lang="en-CA" altLang="en-US" sz="1001" b="0" i="0" u="none" strike="noStrike" kern="1200" cap="none" spc="0" normalizeH="0" baseline="0" noProof="0" dirty="0">
                <a:ln>
                  <a:noFill/>
                </a:ln>
                <a:solidFill>
                  <a:srgbClr val="515869">
                    <a:lumMod val="50000"/>
                  </a:srgbClr>
                </a:solidFill>
                <a:effectLst/>
                <a:uLnTx/>
                <a:uFillTx/>
                <a:latin typeface="Calibri"/>
                <a:ea typeface="MS PGothic" panose="020B0600070205080204" pitchFamily="34" charset="-128"/>
                <a:cs typeface="+mn-cs"/>
              </a:rPr>
              <a:t>rtCGM real-time continuous glucose monitoring;</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a:t>
            </a:r>
            <a:r>
              <a:rPr kumimoji="0" lang="en-CA" altLang="en-US" sz="1001" b="0" i="0" u="none" strike="noStrike" kern="1200" cap="none" spc="0" normalizeH="0" baseline="0" noProof="0" dirty="0">
                <a:ln>
                  <a:noFill/>
                </a:ln>
                <a:solidFill>
                  <a:srgbClr val="515869">
                    <a:lumMod val="50000"/>
                  </a:srgbClr>
                </a:solidFill>
                <a:effectLst/>
                <a:uLnTx/>
                <a:uFillTx/>
                <a:latin typeface="Calibri"/>
                <a:ea typeface="MS PGothic" panose="020B0600070205080204" pitchFamily="34" charset="-128"/>
                <a:cs typeface="+mn-cs"/>
              </a:rPr>
              <a:t>SGLT2i: sodium-glucose cotransporter-2 inhibitor;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T2D: type 2 diabetes.</a:t>
            </a:r>
          </a:p>
        </p:txBody>
      </p:sp>
      <p:sp>
        <p:nvSpPr>
          <p:cNvPr id="36" name="Rectangle: Top Corners Rounded 35">
            <a:extLst>
              <a:ext uri="{FF2B5EF4-FFF2-40B4-BE49-F238E27FC236}">
                <a16:creationId xmlns:a16="http://schemas.microsoft.com/office/drawing/2014/main" id="{994EE4A8-FA30-4824-889F-5F294A2AC08A}"/>
              </a:ext>
            </a:extLst>
          </p:cNvPr>
          <p:cNvSpPr/>
          <p:nvPr/>
        </p:nvSpPr>
        <p:spPr>
          <a:xfrm>
            <a:off x="270374" y="4383806"/>
            <a:ext cx="5199170" cy="360000"/>
          </a:xfrm>
          <a:prstGeom prst="round2SameRect">
            <a:avLst>
              <a:gd name="adj1" fmla="val 50000"/>
              <a:gd name="adj2" fmla="val 0"/>
            </a:avLst>
          </a:prstGeom>
          <a:solidFill>
            <a:schemeClr val="accent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Top Corners Rounded 36">
            <a:extLst>
              <a:ext uri="{FF2B5EF4-FFF2-40B4-BE49-F238E27FC236}">
                <a16:creationId xmlns:a16="http://schemas.microsoft.com/office/drawing/2014/main" id="{35C3A2D7-A8D3-4F88-B5E0-5B0B1AFEAFCB}"/>
              </a:ext>
            </a:extLst>
          </p:cNvPr>
          <p:cNvSpPr/>
          <p:nvPr/>
        </p:nvSpPr>
        <p:spPr>
          <a:xfrm flipV="1">
            <a:off x="270374" y="4744749"/>
            <a:ext cx="5199170" cy="1417118"/>
          </a:xfrm>
          <a:prstGeom prst="round2SameRect">
            <a:avLst>
              <a:gd name="adj1" fmla="val 13799"/>
              <a:gd name="adj2" fmla="val 0"/>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BA6AD6EE-5826-433D-BD18-7736C5819C98}"/>
              </a:ext>
            </a:extLst>
          </p:cNvPr>
          <p:cNvSpPr txBox="1"/>
          <p:nvPr/>
        </p:nvSpPr>
        <p:spPr>
          <a:xfrm>
            <a:off x="1355634" y="4367909"/>
            <a:ext cx="3035062" cy="3694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dirty="0">
                <a:ln>
                  <a:noFill/>
                </a:ln>
                <a:solidFill>
                  <a:prstClr val="white"/>
                </a:solidFill>
                <a:effectLst/>
                <a:uLnTx/>
                <a:uFillTx/>
                <a:latin typeface="Calibri"/>
                <a:ea typeface="+mn-ea"/>
                <a:cs typeface="+mn-cs"/>
              </a:rPr>
              <a:t>Current Diabetes Medications</a:t>
            </a:r>
          </a:p>
        </p:txBody>
      </p:sp>
      <p:sp>
        <p:nvSpPr>
          <p:cNvPr id="20" name="Rectangle 19">
            <a:extLst>
              <a:ext uri="{FF2B5EF4-FFF2-40B4-BE49-F238E27FC236}">
                <a16:creationId xmlns:a16="http://schemas.microsoft.com/office/drawing/2014/main" id="{59CAD439-78CA-4561-8BFB-174013A7B3A1}"/>
              </a:ext>
            </a:extLst>
          </p:cNvPr>
          <p:cNvSpPr/>
          <p:nvPr/>
        </p:nvSpPr>
        <p:spPr>
          <a:xfrm>
            <a:off x="515325" y="4829999"/>
            <a:ext cx="5145533" cy="133186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806460" marR="0" lvl="0" indent="-265116" algn="l" defTabSz="457206"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CA" sz="1500" b="1" i="0" u="none" strike="noStrike" kern="1200" cap="none" spc="0" normalizeH="0" baseline="0" noProof="0" dirty="0">
                <a:ln>
                  <a:noFill/>
                </a:ln>
                <a:solidFill>
                  <a:srgbClr val="000000"/>
                </a:solidFill>
                <a:effectLst/>
                <a:uLnTx/>
                <a:uFillTx/>
                <a:latin typeface="Calibri"/>
                <a:ea typeface="+mn-ea"/>
                <a:cs typeface="+mn-cs"/>
              </a:rPr>
              <a:t>Metformin</a:t>
            </a:r>
          </a:p>
          <a:p>
            <a:pPr marL="806460" marR="0" lvl="0" indent="-265116" algn="l" defTabSz="457206"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CA" sz="1500" b="1" i="0" u="none" strike="noStrike" kern="1200" cap="none" spc="0" normalizeH="0" baseline="0" noProof="0" dirty="0">
                <a:ln>
                  <a:noFill/>
                </a:ln>
                <a:solidFill>
                  <a:srgbClr val="000000"/>
                </a:solidFill>
                <a:effectLst/>
                <a:uLnTx/>
                <a:uFillTx/>
                <a:latin typeface="Calibri"/>
                <a:ea typeface="+mn-ea"/>
                <a:cs typeface="+mn-cs"/>
              </a:rPr>
              <a:t>SGLT2i </a:t>
            </a:r>
            <a:endParaRPr kumimoji="0" lang="en-CA" sz="1500" b="0" i="0" u="none" strike="noStrike" kern="1200" cap="none" spc="0" normalizeH="0" baseline="0" noProof="0" dirty="0">
              <a:ln>
                <a:noFill/>
              </a:ln>
              <a:solidFill>
                <a:srgbClr val="000000"/>
              </a:solidFill>
              <a:effectLst/>
              <a:uLnTx/>
              <a:uFillTx/>
              <a:latin typeface="Calibri"/>
              <a:ea typeface="+mn-ea"/>
              <a:cs typeface="+mn-cs"/>
            </a:endParaRPr>
          </a:p>
          <a:p>
            <a:pPr marL="806460" marR="0" lvl="0" indent="-265116" algn="l" defTabSz="457206"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CA" sz="1500" b="1" i="0" u="none" strike="noStrike" kern="1200" cap="none" spc="0" normalizeH="0" baseline="0" noProof="0" dirty="0">
                <a:ln>
                  <a:noFill/>
                </a:ln>
                <a:solidFill>
                  <a:srgbClr val="000000"/>
                </a:solidFill>
                <a:effectLst/>
                <a:uLnTx/>
                <a:uFillTx/>
                <a:latin typeface="Calibri"/>
                <a:ea typeface="+mn-ea"/>
                <a:cs typeface="+mn-cs"/>
              </a:rPr>
              <a:t>Insulin glargine U-100 </a:t>
            </a:r>
            <a:r>
              <a:rPr kumimoji="0" lang="en-CA" sz="1500" b="0" i="0" u="none" strike="noStrike" kern="1200" cap="none" spc="0" normalizeH="0" baseline="0" noProof="0" dirty="0">
                <a:ln>
                  <a:noFill/>
                </a:ln>
                <a:solidFill>
                  <a:srgbClr val="000000"/>
                </a:solidFill>
                <a:effectLst/>
                <a:uLnTx/>
                <a:uFillTx/>
                <a:latin typeface="Calibri"/>
                <a:ea typeface="+mn-ea"/>
                <a:cs typeface="+mn-cs"/>
              </a:rPr>
              <a:t>for 5 years </a:t>
            </a:r>
            <a:r>
              <a:rPr kumimoji="0" lang="en-CA" sz="1400" b="0" i="0" u="none" strike="noStrike" kern="1200" cap="none" spc="0" normalizeH="0" baseline="0" noProof="0" dirty="0">
                <a:ln>
                  <a:noFill/>
                </a:ln>
                <a:solidFill>
                  <a:srgbClr val="000000"/>
                </a:solidFill>
                <a:effectLst/>
                <a:uLnTx/>
                <a:uFillTx/>
                <a:latin typeface="Calibri"/>
                <a:ea typeface="+mn-ea"/>
                <a:cs typeface="+mn-cs"/>
              </a:rPr>
              <a:t>(OD evening, 42U)</a:t>
            </a:r>
            <a:endParaRPr kumimoji="0" lang="en-CA" sz="1500" b="0" i="0" u="none" strike="noStrike" kern="1200" cap="none" spc="0" normalizeH="0" baseline="0" noProof="0" dirty="0">
              <a:ln>
                <a:noFill/>
              </a:ln>
              <a:solidFill>
                <a:srgbClr val="000000"/>
              </a:solidFill>
              <a:effectLst/>
              <a:uLnTx/>
              <a:uFillTx/>
              <a:latin typeface="Calibri"/>
              <a:ea typeface="+mn-ea"/>
              <a:cs typeface="+mn-cs"/>
            </a:endParaRPr>
          </a:p>
          <a:p>
            <a:pPr marL="806460" marR="0" lvl="0" indent="-265116" algn="l" defTabSz="457200"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CA" sz="1500" b="1" i="0" u="none" strike="noStrike" kern="1200" cap="none" spc="0" normalizeH="0" baseline="0" noProof="0" dirty="0">
                <a:ln>
                  <a:noFill/>
                </a:ln>
                <a:solidFill>
                  <a:srgbClr val="000000"/>
                </a:solidFill>
                <a:effectLst/>
                <a:uLnTx/>
                <a:uFillTx/>
                <a:latin typeface="Calibri"/>
                <a:ea typeface="+mn-ea"/>
                <a:cs typeface="+mn-cs"/>
              </a:rPr>
              <a:t>GLP-1 RA </a:t>
            </a:r>
            <a:r>
              <a:rPr kumimoji="0" lang="en-CA" sz="1500" b="0" i="0" u="none" strike="noStrike" kern="1200" cap="none" spc="0" normalizeH="0" baseline="0" noProof="0" dirty="0">
                <a:ln>
                  <a:noFill/>
                </a:ln>
                <a:solidFill>
                  <a:srgbClr val="000000"/>
                </a:solidFill>
                <a:effectLst/>
                <a:uLnTx/>
                <a:uFillTx/>
                <a:latin typeface="Calibri"/>
                <a:ea typeface="+mn-ea"/>
                <a:cs typeface="+mn-cs"/>
              </a:rPr>
              <a:t>for 2 years </a:t>
            </a:r>
          </a:p>
        </p:txBody>
      </p:sp>
      <p:sp>
        <p:nvSpPr>
          <p:cNvPr id="29" name="Rectangle: Rounded Corners 9">
            <a:extLst>
              <a:ext uri="{FF2B5EF4-FFF2-40B4-BE49-F238E27FC236}">
                <a16:creationId xmlns:a16="http://schemas.microsoft.com/office/drawing/2014/main" id="{54443289-6471-4038-95F0-E2B40F071A2E}"/>
              </a:ext>
            </a:extLst>
          </p:cNvPr>
          <p:cNvSpPr/>
          <p:nvPr/>
        </p:nvSpPr>
        <p:spPr>
          <a:xfrm>
            <a:off x="3740370" y="2120872"/>
            <a:ext cx="972000" cy="2880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1" b="1" i="0" u="none" strike="noStrike" kern="1200" cap="none" spc="0" normalizeH="0" baseline="0" noProof="0" dirty="0">
                <a:ln>
                  <a:noFill/>
                </a:ln>
                <a:solidFill>
                  <a:srgbClr val="232936"/>
                </a:solidFill>
                <a:effectLst/>
                <a:uLnTx/>
                <a:uFillTx/>
                <a:latin typeface="Calibri" pitchFamily="34" charset="0"/>
                <a:ea typeface="+mn-ea"/>
                <a:cs typeface="+mn-cs"/>
              </a:rPr>
              <a:t>A1C: 7.6%</a:t>
            </a:r>
          </a:p>
        </p:txBody>
      </p:sp>
      <p:sp>
        <p:nvSpPr>
          <p:cNvPr id="32" name="Rectangle: Rounded Corners 9">
            <a:extLst>
              <a:ext uri="{FF2B5EF4-FFF2-40B4-BE49-F238E27FC236}">
                <a16:creationId xmlns:a16="http://schemas.microsoft.com/office/drawing/2014/main" id="{54443289-6471-4038-95F0-E2B40F071A2E}"/>
              </a:ext>
            </a:extLst>
          </p:cNvPr>
          <p:cNvSpPr/>
          <p:nvPr/>
        </p:nvSpPr>
        <p:spPr>
          <a:xfrm>
            <a:off x="3740370" y="2451261"/>
            <a:ext cx="1584000" cy="28800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401" b="1" i="0" u="none" strike="noStrike" kern="1200" cap="none" spc="0" normalizeH="0" baseline="0" noProof="0" dirty="0">
                <a:ln>
                  <a:noFill/>
                </a:ln>
                <a:solidFill>
                  <a:srgbClr val="232936"/>
                </a:solidFill>
                <a:effectLst/>
                <a:uLnTx/>
                <a:uFillTx/>
                <a:latin typeface="Calibri" pitchFamily="34" charset="0"/>
                <a:ea typeface="+mn-ea"/>
                <a:cs typeface="+mn-cs"/>
              </a:rPr>
              <a:t>FPG: 5–8 mmol/L</a:t>
            </a:r>
          </a:p>
        </p:txBody>
      </p:sp>
      <p:grpSp>
        <p:nvGrpSpPr>
          <p:cNvPr id="7" name="Group 6"/>
          <p:cNvGrpSpPr/>
          <p:nvPr/>
        </p:nvGrpSpPr>
        <p:grpSpPr>
          <a:xfrm>
            <a:off x="553884" y="5382000"/>
            <a:ext cx="175611" cy="742937"/>
            <a:chOff x="553884" y="5401875"/>
            <a:chExt cx="175611" cy="742937"/>
          </a:xfrm>
        </p:grpSpPr>
        <p:grpSp>
          <p:nvGrpSpPr>
            <p:cNvPr id="38" name="Group 37">
              <a:extLst>
                <a:ext uri="{FF2B5EF4-FFF2-40B4-BE49-F238E27FC236}">
                  <a16:creationId xmlns:a16="http://schemas.microsoft.com/office/drawing/2014/main" id="{38E58B53-271B-420F-A16B-BC1CFB4A71F1}"/>
                </a:ext>
              </a:extLst>
            </p:cNvPr>
            <p:cNvGrpSpPr>
              <a:grpSpLocks noChangeAspect="1"/>
            </p:cNvGrpSpPr>
            <p:nvPr/>
          </p:nvGrpSpPr>
          <p:grpSpPr>
            <a:xfrm rot="2625882">
              <a:off x="553884" y="5401875"/>
              <a:ext cx="65031" cy="576000"/>
              <a:chOff x="11152538" y="2474621"/>
              <a:chExt cx="744967" cy="3508094"/>
            </a:xfrm>
          </p:grpSpPr>
          <p:sp>
            <p:nvSpPr>
              <p:cNvPr id="39"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42" name="Flowchart: Alternate Process 41">
                <a:extLst>
                  <a:ext uri="{FF2B5EF4-FFF2-40B4-BE49-F238E27FC236}">
                    <a16:creationId xmlns:a16="http://schemas.microsoft.com/office/drawing/2014/main" id="{EDD93A0E-B99D-4136-AD8F-66FD55C420F8}"/>
                  </a:ext>
                </a:extLst>
              </p:cNvPr>
              <p:cNvSpPr/>
              <p:nvPr/>
            </p:nvSpPr>
            <p:spPr>
              <a:xfrm>
                <a:off x="11152538" y="2594393"/>
                <a:ext cx="744967" cy="1794737"/>
              </a:xfrm>
              <a:prstGeom prst="flowChartAlternateProcess">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43"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cxnSp>
            <p:nvCxnSpPr>
              <p:cNvPr id="45" name="Straight Connector 44">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50"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51" name="Rectangle 50">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52" name="Straight Connector 51">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3" name="Straight Connector 52">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4" name="Straight Connector 53">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8" name="Straight Connector 57">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59" name="Straight Connector 58">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0" name="Straight Connector 59">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67" name="Group 66">
              <a:extLst>
                <a:ext uri="{FF2B5EF4-FFF2-40B4-BE49-F238E27FC236}">
                  <a16:creationId xmlns:a16="http://schemas.microsoft.com/office/drawing/2014/main" id="{38E58B53-271B-420F-A16B-BC1CFB4A71F1}"/>
                </a:ext>
              </a:extLst>
            </p:cNvPr>
            <p:cNvGrpSpPr>
              <a:grpSpLocks noChangeAspect="1"/>
            </p:cNvGrpSpPr>
            <p:nvPr/>
          </p:nvGrpSpPr>
          <p:grpSpPr>
            <a:xfrm rot="2625882">
              <a:off x="664464" y="5568812"/>
              <a:ext cx="65031" cy="576000"/>
              <a:chOff x="11152425" y="2474621"/>
              <a:chExt cx="744960" cy="3508094"/>
            </a:xfrm>
          </p:grpSpPr>
          <p:sp>
            <p:nvSpPr>
              <p:cNvPr id="68"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69" name="Flowchart: Alternate Process 68">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70"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cxnSp>
            <p:nvCxnSpPr>
              <p:cNvPr id="71" name="Straight Connector 70">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74"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75" name="Rectangle 74">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76" name="Straight Connector 75">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7" name="Straight Connector 76">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8" name="Straight Connector 77">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pic>
        <p:nvPicPr>
          <p:cNvPr id="85" name="Picture 84">
            <a:extLst>
              <a:ext uri="{FF2B5EF4-FFF2-40B4-BE49-F238E27FC236}">
                <a16:creationId xmlns:a16="http://schemas.microsoft.com/office/drawing/2014/main" id="{3AEB6AB0-DE66-4434-90BD-93A84730DA04}"/>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61689" y="4968955"/>
            <a:ext cx="360000" cy="360000"/>
          </a:xfrm>
          <a:prstGeom prst="rect">
            <a:avLst/>
          </a:prstGeom>
        </p:spPr>
      </p:pic>
    </p:spTree>
    <p:extLst>
      <p:ext uri="{BB962C8B-B14F-4D97-AF65-F5344CB8AC3E}">
        <p14:creationId xmlns:p14="http://schemas.microsoft.com/office/powerpoint/2010/main" val="680972241"/>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a:xfrm>
            <a:off x="241541" y="180000"/>
            <a:ext cx="11723297" cy="720000"/>
          </a:xfrm>
        </p:spPr>
        <p:txBody>
          <a:bodyPr>
            <a:noAutofit/>
          </a:bodyPr>
          <a:lstStyle/>
          <a:p>
            <a:r>
              <a:rPr lang="en-US" sz="2800" dirty="0"/>
              <a:t>Case Study: Leo</a:t>
            </a:r>
          </a:p>
        </p:txBody>
      </p:sp>
      <p:sp>
        <p:nvSpPr>
          <p:cNvPr id="3" name="Footer Placeholder 2"/>
          <p:cNvSpPr>
            <a:spLocks noGrp="1"/>
          </p:cNvSpPr>
          <p:nvPr>
            <p:ph type="ftr" sz="quarter" idx="11"/>
          </p:nvPr>
        </p:nvSpPr>
        <p:spPr>
          <a:xfrm>
            <a:off x="37070" y="6356350"/>
            <a:ext cx="11880000" cy="36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BMI: body mass index;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FPG: fasting plasma glucose; </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GLP-1 RA: glucagon-like peptide 1 receptor agonist;</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GV: glycemic variability; isCGM: intermittently scanned continuous glucose monitoring; </a:t>
            </a:r>
            <a:r>
              <a:rPr kumimoji="0" lang="en-CA" altLang="en-US" sz="1001" b="0" i="0" u="none" strike="noStrike" kern="1200" cap="none" spc="0" normalizeH="0" baseline="0" noProof="0" dirty="0">
                <a:ln>
                  <a:noFill/>
                </a:ln>
                <a:solidFill>
                  <a:srgbClr val="515869">
                    <a:lumMod val="50000"/>
                  </a:srgbClr>
                </a:solidFill>
                <a:effectLst/>
                <a:uLnTx/>
                <a:uFillTx/>
                <a:latin typeface="Calibri"/>
                <a:ea typeface="MS PGothic" panose="020B0600070205080204" pitchFamily="34" charset="-128"/>
                <a:cs typeface="+mn-cs"/>
              </a:rPr>
              <a:t>SGLT2i: sodium-glucose cotransporter-2 inhibitor</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a:t>
            </a:r>
            <a:r>
              <a:rPr kumimoji="0" lang="en-CA" sz="1001" b="0" i="0" u="none" strike="noStrike" kern="1200" cap="none" spc="0" normalizeH="0" baseline="0" noProof="0" dirty="0" err="1">
                <a:ln>
                  <a:noFill/>
                </a:ln>
                <a:solidFill>
                  <a:srgbClr val="515869">
                    <a:lumMod val="50000"/>
                  </a:srgbClr>
                </a:solidFill>
                <a:effectLst/>
                <a:uLnTx/>
                <a:uFillTx/>
                <a:latin typeface="Calibri"/>
                <a:ea typeface="+mn-ea"/>
                <a:cs typeface="+mn-cs"/>
              </a:rPr>
              <a:t>Dovc</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K and Battelino T. </a:t>
            </a:r>
            <a:r>
              <a:rPr kumimoji="0" lang="it-IT" sz="1001" b="0" i="1" u="none" strike="noStrike" kern="1200" cap="none" spc="0" normalizeH="0" baseline="0" noProof="0" dirty="0">
                <a:ln>
                  <a:noFill/>
                </a:ln>
                <a:solidFill>
                  <a:srgbClr val="515869">
                    <a:lumMod val="50000"/>
                  </a:srgbClr>
                </a:solidFill>
                <a:effectLst/>
                <a:uLnTx/>
                <a:uFillTx/>
                <a:latin typeface="Calibri"/>
                <a:ea typeface="+mn-ea"/>
                <a:cs typeface="+mn-cs"/>
              </a:rPr>
              <a:t>Clin Pediatr Endocrinol</a:t>
            </a:r>
            <a:r>
              <a:rPr kumimoji="0" lang="it-IT" sz="1001" b="0" i="0" u="none" strike="noStrike" kern="1200" cap="none" spc="0" normalizeH="0" baseline="0" noProof="0" dirty="0">
                <a:ln>
                  <a:noFill/>
                </a:ln>
                <a:solidFill>
                  <a:srgbClr val="515869">
                    <a:lumMod val="50000"/>
                  </a:srgbClr>
                </a:solidFill>
                <a:effectLst/>
                <a:uLnTx/>
                <a:uFillTx/>
                <a:latin typeface="Calibri"/>
                <a:ea typeface="+mn-ea"/>
                <a:cs typeface="+mn-cs"/>
              </a:rPr>
              <a:t>. 2021;30(1):1-10;</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a:t>
            </a:r>
            <a:r>
              <a:rPr kumimoji="0" lang="en-CA" sz="1001" b="0" i="0" u="none" strike="noStrike" kern="1200" cap="none" spc="0" normalizeH="0" baseline="0" noProof="0" dirty="0" err="1">
                <a:ln>
                  <a:noFill/>
                </a:ln>
                <a:solidFill>
                  <a:srgbClr val="515869">
                    <a:lumMod val="50000"/>
                  </a:srgbClr>
                </a:solidFill>
                <a:effectLst/>
                <a:uLnTx/>
                <a:uFillTx/>
                <a:latin typeface="Calibri"/>
                <a:ea typeface="+mn-ea"/>
                <a:cs typeface="+mn-cs"/>
              </a:rPr>
              <a:t>Chehregosha</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H et al</a:t>
            </a:r>
            <a:r>
              <a:rPr kumimoji="0" lang="en-CA" sz="1001" b="0" i="1" u="none" strike="noStrike" kern="1200" cap="none" spc="0" normalizeH="0" baseline="0" noProof="0" dirty="0">
                <a:ln>
                  <a:noFill/>
                </a:ln>
                <a:solidFill>
                  <a:srgbClr val="515869">
                    <a:lumMod val="50000"/>
                  </a:srgbClr>
                </a:solidFill>
                <a:effectLst/>
                <a:uLnTx/>
                <a:uFillTx/>
                <a:latin typeface="Calibri"/>
                <a:ea typeface="+mn-ea"/>
                <a:cs typeface="+mn-cs"/>
              </a:rPr>
              <a:t>. Diabetes </a:t>
            </a:r>
            <a:r>
              <a:rPr kumimoji="0" lang="en-CA" sz="1001" b="0" i="1" u="none" strike="noStrike" kern="1200" cap="none" spc="0" normalizeH="0" baseline="0" noProof="0" dirty="0" err="1">
                <a:ln>
                  <a:noFill/>
                </a:ln>
                <a:solidFill>
                  <a:srgbClr val="515869">
                    <a:lumMod val="50000"/>
                  </a:srgbClr>
                </a:solidFill>
                <a:effectLst/>
                <a:uLnTx/>
                <a:uFillTx/>
                <a:latin typeface="Calibri"/>
                <a:ea typeface="+mn-ea"/>
                <a:cs typeface="+mn-cs"/>
              </a:rPr>
              <a:t>Ther</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2019 Jun;10(3):853-863; Suh S and Kim JH </a:t>
            </a:r>
            <a:r>
              <a:rPr kumimoji="0" lang="en-CA" sz="1001" b="0" i="1" u="none" strike="noStrike" kern="1200" cap="none" spc="0" normalizeH="0" baseline="0" noProof="0" dirty="0">
                <a:ln>
                  <a:noFill/>
                </a:ln>
                <a:solidFill>
                  <a:srgbClr val="515869">
                    <a:lumMod val="50000"/>
                  </a:srgbClr>
                </a:solidFill>
                <a:effectLst/>
                <a:uLnTx/>
                <a:uFillTx/>
                <a:latin typeface="Calibri"/>
                <a:ea typeface="+mn-ea"/>
                <a:cs typeface="+mn-cs"/>
              </a:rPr>
              <a:t>Diabetes </a:t>
            </a:r>
            <a:r>
              <a:rPr kumimoji="0" lang="en-CA" sz="1001" b="0" i="1" u="none" strike="noStrike" kern="1200" cap="none" spc="0" normalizeH="0" baseline="0" noProof="0" dirty="0" err="1">
                <a:ln>
                  <a:noFill/>
                </a:ln>
                <a:solidFill>
                  <a:srgbClr val="515869">
                    <a:lumMod val="50000"/>
                  </a:srgbClr>
                </a:solidFill>
                <a:effectLst/>
                <a:uLnTx/>
                <a:uFillTx/>
                <a:latin typeface="Calibri"/>
                <a:ea typeface="+mn-ea"/>
                <a:cs typeface="+mn-cs"/>
              </a:rPr>
              <a:t>Metab</a:t>
            </a:r>
            <a:r>
              <a:rPr kumimoji="0" lang="en-CA" sz="1001" b="0" i="1" u="none" strike="noStrike" kern="1200" cap="none" spc="0" normalizeH="0" baseline="0" noProof="0" dirty="0">
                <a:ln>
                  <a:noFill/>
                </a:ln>
                <a:solidFill>
                  <a:srgbClr val="515869">
                    <a:lumMod val="50000"/>
                  </a:srgbClr>
                </a:solidFill>
                <a:effectLst/>
                <a:uLnTx/>
                <a:uFillTx/>
                <a:latin typeface="Calibri"/>
                <a:ea typeface="+mn-ea"/>
                <a:cs typeface="+mn-cs"/>
              </a:rPr>
              <a:t> J</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2015 Aug; 39(4): 273–282</a:t>
            </a:r>
            <a:r>
              <a:rPr kumimoji="0" lang="it-IT" sz="1001" b="0" i="0" u="none" strike="noStrike" kern="1200" cap="none" spc="0" normalizeH="0" baseline="0" noProof="0" dirty="0">
                <a:ln>
                  <a:noFill/>
                </a:ln>
                <a:solidFill>
                  <a:srgbClr val="515869">
                    <a:lumMod val="50000"/>
                  </a:srgbClr>
                </a:solidFill>
                <a:effectLst/>
                <a:uLnTx/>
                <a:uFillTx/>
                <a:latin typeface="Calibri"/>
                <a:ea typeface="+mn-ea"/>
                <a:cs typeface="+mn-cs"/>
              </a:rPr>
              <a:t>.</a:t>
            </a:r>
            <a:endPar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68</a:t>
            </a:fld>
            <a:endParaRPr kumimoji="0" lang="en-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87" name="TextBox 86"/>
          <p:cNvSpPr txBox="1"/>
          <p:nvPr/>
        </p:nvSpPr>
        <p:spPr>
          <a:xfrm>
            <a:off x="3666044" y="1718463"/>
            <a:ext cx="8212918"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0" i="1" u="none" strike="noStrike" kern="1200" cap="none" spc="0" normalizeH="0" baseline="0" noProof="0" dirty="0">
                <a:ln>
                  <a:noFill/>
                </a:ln>
                <a:solidFill>
                  <a:srgbClr val="000000"/>
                </a:solidFill>
                <a:effectLst/>
                <a:uLnTx/>
                <a:uFillTx/>
                <a:latin typeface="Calibri"/>
                <a:ea typeface="+mn-ea"/>
                <a:cs typeface="+mn-cs"/>
              </a:rPr>
              <a:t>A1C is limited in assessing short-term outcomes and day-to-day glucose fluctuations </a:t>
            </a:r>
          </a:p>
        </p:txBody>
      </p:sp>
      <p:pic>
        <p:nvPicPr>
          <p:cNvPr id="90" name="Graphic 14" descr="Male profile">
            <a:extLst>
              <a:ext uri="{FF2B5EF4-FFF2-40B4-BE49-F238E27FC236}">
                <a16:creationId xmlns:a16="http://schemas.microsoft.com/office/drawing/2014/main" id="{5A960309-063C-4846-84DE-11C3450FCBDF}"/>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19702" y="2170911"/>
            <a:ext cx="576000" cy="576000"/>
          </a:xfrm>
          <a:prstGeom prst="rect">
            <a:avLst/>
          </a:prstGeom>
        </p:spPr>
      </p:pic>
      <p:pic>
        <p:nvPicPr>
          <p:cNvPr id="91" name="Graphic 16" descr="Female Profile">
            <a:extLst>
              <a:ext uri="{FF2B5EF4-FFF2-40B4-BE49-F238E27FC236}">
                <a16:creationId xmlns:a16="http://schemas.microsoft.com/office/drawing/2014/main" id="{8EC58E54-3F37-433A-9215-DB582BCCDA87}"/>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5076136" y="2170911"/>
            <a:ext cx="576000" cy="576000"/>
          </a:xfrm>
          <a:prstGeom prst="rect">
            <a:avLst/>
          </a:prstGeom>
        </p:spPr>
      </p:pic>
      <p:sp>
        <p:nvSpPr>
          <p:cNvPr id="92" name="TextBox 91">
            <a:extLst>
              <a:ext uri="{FF2B5EF4-FFF2-40B4-BE49-F238E27FC236}">
                <a16:creationId xmlns:a16="http://schemas.microsoft.com/office/drawing/2014/main" id="{F3CA5611-29E5-4C8B-A423-EF4F21037E2C}"/>
              </a:ext>
            </a:extLst>
          </p:cNvPr>
          <p:cNvSpPr txBox="1"/>
          <p:nvPr/>
        </p:nvSpPr>
        <p:spPr>
          <a:xfrm>
            <a:off x="5676008" y="2160279"/>
            <a:ext cx="150404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667393"/>
                </a:solidFill>
                <a:effectLst/>
                <a:uLnTx/>
                <a:uFillTx/>
                <a:latin typeface="Calibri"/>
                <a:ea typeface="+mn-ea"/>
                <a:cs typeface="+mn-cs"/>
              </a:rPr>
              <a:t>Patient A</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32936"/>
                </a:solidFill>
                <a:effectLst/>
                <a:uLnTx/>
                <a:uFillTx/>
                <a:latin typeface="Calibri"/>
                <a:ea typeface="+mn-ea"/>
                <a:cs typeface="+mn-cs"/>
              </a:rPr>
              <a:t>A1C: 7.5%</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32936"/>
                </a:solidFill>
                <a:effectLst/>
                <a:uLnTx/>
                <a:uFillTx/>
                <a:latin typeface="Calibri"/>
                <a:ea typeface="+mn-ea"/>
                <a:cs typeface="+mn-cs"/>
              </a:rPr>
              <a:t>Mean glucose: 7 mmol/L</a:t>
            </a:r>
          </a:p>
        </p:txBody>
      </p:sp>
      <p:sp>
        <p:nvSpPr>
          <p:cNvPr id="93" name="TextBox 92">
            <a:extLst>
              <a:ext uri="{FF2B5EF4-FFF2-40B4-BE49-F238E27FC236}">
                <a16:creationId xmlns:a16="http://schemas.microsoft.com/office/drawing/2014/main" id="{568C4616-24B9-4E4D-A41E-3C7D8236C6FF}"/>
              </a:ext>
            </a:extLst>
          </p:cNvPr>
          <p:cNvSpPr txBox="1"/>
          <p:nvPr/>
        </p:nvSpPr>
        <p:spPr>
          <a:xfrm>
            <a:off x="9121854" y="2160279"/>
            <a:ext cx="1504042" cy="58477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232936"/>
                </a:solidFill>
                <a:effectLst/>
                <a:uLnTx/>
                <a:uFillTx/>
                <a:latin typeface="Calibri"/>
                <a:ea typeface="+mn-ea"/>
                <a:cs typeface="+mn-cs"/>
              </a:rPr>
              <a:t>Patient B</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32936"/>
                </a:solidFill>
                <a:effectLst/>
                <a:uLnTx/>
                <a:uFillTx/>
                <a:latin typeface="Calibri"/>
                <a:ea typeface="+mn-ea"/>
                <a:cs typeface="+mn-cs"/>
              </a:rPr>
              <a:t>A1C</a:t>
            </a:r>
            <a:r>
              <a:rPr kumimoji="0" lang="en-CA" sz="1000" b="0" i="0" u="none" strike="noStrike" kern="1200" cap="none" spc="0" normalizeH="0" baseline="0" noProof="0">
                <a:ln>
                  <a:noFill/>
                </a:ln>
                <a:solidFill>
                  <a:srgbClr val="232936"/>
                </a:solidFill>
                <a:effectLst/>
                <a:uLnTx/>
                <a:uFillTx/>
                <a:latin typeface="Calibri"/>
                <a:ea typeface="+mn-ea"/>
                <a:cs typeface="+mn-cs"/>
              </a:rPr>
              <a:t>: 7.5%</a:t>
            </a:r>
            <a:endParaRPr kumimoji="0" lang="en-CA" sz="1000" b="0" i="0" u="none" strike="noStrike" kern="1200" cap="none" spc="0" normalizeH="0" baseline="0" noProof="0" dirty="0">
              <a:ln>
                <a:noFill/>
              </a:ln>
              <a:solidFill>
                <a:srgbClr val="232936"/>
              </a:solidFill>
              <a:effectLst/>
              <a:uLnTx/>
              <a:uFillTx/>
              <a:latin typeface="Calibri"/>
              <a:ea typeface="+mn-ea"/>
              <a:cs typeface="+mn-cs"/>
            </a:endParaRP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000" b="0" i="0" u="none" strike="noStrike" kern="1200" cap="none" spc="0" normalizeH="0" baseline="0" noProof="0" dirty="0">
                <a:ln>
                  <a:noFill/>
                </a:ln>
                <a:solidFill>
                  <a:srgbClr val="232936"/>
                </a:solidFill>
                <a:effectLst/>
                <a:uLnTx/>
                <a:uFillTx/>
                <a:latin typeface="Calibri"/>
                <a:ea typeface="+mn-ea"/>
                <a:cs typeface="+mn-cs"/>
              </a:rPr>
              <a:t>Mean glucose: 7 mmol/L</a:t>
            </a:r>
          </a:p>
        </p:txBody>
      </p:sp>
      <p:cxnSp>
        <p:nvCxnSpPr>
          <p:cNvPr id="94" name="Straight Connector 93">
            <a:extLst>
              <a:ext uri="{FF2B5EF4-FFF2-40B4-BE49-F238E27FC236}">
                <a16:creationId xmlns:a16="http://schemas.microsoft.com/office/drawing/2014/main" id="{68845DB1-C893-4364-B49B-1A327D79343F}"/>
              </a:ext>
            </a:extLst>
          </p:cNvPr>
          <p:cNvCxnSpPr>
            <a:cxnSpLocks/>
          </p:cNvCxnSpPr>
          <p:nvPr/>
        </p:nvCxnSpPr>
        <p:spPr>
          <a:xfrm>
            <a:off x="7823898" y="2164140"/>
            <a:ext cx="0" cy="3276000"/>
          </a:xfrm>
          <a:prstGeom prst="line">
            <a:avLst/>
          </a:prstGeom>
          <a:ln w="28575">
            <a:solidFill>
              <a:schemeClr val="accent5"/>
            </a:solidFill>
            <a:prstDash val="sysDash"/>
          </a:ln>
        </p:spPr>
        <p:style>
          <a:lnRef idx="1">
            <a:schemeClr val="accent1"/>
          </a:lnRef>
          <a:fillRef idx="0">
            <a:schemeClr val="accent1"/>
          </a:fillRef>
          <a:effectRef idx="0">
            <a:schemeClr val="accent1"/>
          </a:effectRef>
          <a:fontRef idx="minor">
            <a:schemeClr val="tx1"/>
          </a:fontRef>
        </p:style>
      </p:cxnSp>
      <p:grpSp>
        <p:nvGrpSpPr>
          <p:cNvPr id="95" name="Group 94">
            <a:extLst>
              <a:ext uri="{FF2B5EF4-FFF2-40B4-BE49-F238E27FC236}">
                <a16:creationId xmlns:a16="http://schemas.microsoft.com/office/drawing/2014/main" id="{F0090FD8-9069-430F-98CE-541460AF33CC}"/>
              </a:ext>
            </a:extLst>
          </p:cNvPr>
          <p:cNvGrpSpPr/>
          <p:nvPr/>
        </p:nvGrpSpPr>
        <p:grpSpPr>
          <a:xfrm>
            <a:off x="4639249" y="2759990"/>
            <a:ext cx="2952000" cy="1368000"/>
            <a:chOff x="972033" y="1362181"/>
            <a:chExt cx="3270653" cy="1575303"/>
          </a:xfrm>
        </p:grpSpPr>
        <p:sp>
          <p:nvSpPr>
            <p:cNvPr id="96" name="Freeform 442">
              <a:extLst>
                <a:ext uri="{FF2B5EF4-FFF2-40B4-BE49-F238E27FC236}">
                  <a16:creationId xmlns:a16="http://schemas.microsoft.com/office/drawing/2014/main" id="{F4C4BD33-D110-4E97-B9CA-9B08B6A2EA22}"/>
                </a:ext>
              </a:extLst>
            </p:cNvPr>
            <p:cNvSpPr>
              <a:spLocks/>
            </p:cNvSpPr>
            <p:nvPr/>
          </p:nvSpPr>
          <p:spPr bwMode="auto">
            <a:xfrm>
              <a:off x="1548826" y="1496929"/>
              <a:ext cx="2506117" cy="986264"/>
            </a:xfrm>
            <a:custGeom>
              <a:avLst/>
              <a:gdLst>
                <a:gd name="T0" fmla="*/ 0 w 2604"/>
                <a:gd name="T1" fmla="*/ 0 h 832"/>
                <a:gd name="T2" fmla="*/ 0 w 2604"/>
                <a:gd name="T3" fmla="*/ 832 h 832"/>
                <a:gd name="T4" fmla="*/ 2604 w 2604"/>
                <a:gd name="T5" fmla="*/ 832 h 832"/>
              </a:gdLst>
              <a:ahLst/>
              <a:cxnLst>
                <a:cxn ang="0">
                  <a:pos x="T0" y="T1"/>
                </a:cxn>
                <a:cxn ang="0">
                  <a:pos x="T2" y="T3"/>
                </a:cxn>
                <a:cxn ang="0">
                  <a:pos x="T4" y="T5"/>
                </a:cxn>
              </a:cxnLst>
              <a:rect l="0" t="0" r="r" b="b"/>
              <a:pathLst>
                <a:path w="2604" h="832">
                  <a:moveTo>
                    <a:pt x="0" y="0"/>
                  </a:moveTo>
                  <a:lnTo>
                    <a:pt x="0" y="832"/>
                  </a:lnTo>
                  <a:lnTo>
                    <a:pt x="2604" y="832"/>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97" name="Line 443">
              <a:extLst>
                <a:ext uri="{FF2B5EF4-FFF2-40B4-BE49-F238E27FC236}">
                  <a16:creationId xmlns:a16="http://schemas.microsoft.com/office/drawing/2014/main" id="{7E25BE2C-0EBA-4073-90EB-2D40D4A27D72}"/>
                </a:ext>
              </a:extLst>
            </p:cNvPr>
            <p:cNvSpPr>
              <a:spLocks noChangeShapeType="1"/>
            </p:cNvSpPr>
            <p:nvPr/>
          </p:nvSpPr>
          <p:spPr bwMode="auto">
            <a:xfrm>
              <a:off x="1548825"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98" name="Line 444">
              <a:extLst>
                <a:ext uri="{FF2B5EF4-FFF2-40B4-BE49-F238E27FC236}">
                  <a16:creationId xmlns:a16="http://schemas.microsoft.com/office/drawing/2014/main" id="{0A864AF3-9606-4029-B72B-A3688F9B71C8}"/>
                </a:ext>
              </a:extLst>
            </p:cNvPr>
            <p:cNvSpPr>
              <a:spLocks noChangeShapeType="1"/>
            </p:cNvSpPr>
            <p:nvPr/>
          </p:nvSpPr>
          <p:spPr bwMode="auto">
            <a:xfrm flipH="1">
              <a:off x="1470111" y="2483193"/>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99" name="Line 445">
              <a:extLst>
                <a:ext uri="{FF2B5EF4-FFF2-40B4-BE49-F238E27FC236}">
                  <a16:creationId xmlns:a16="http://schemas.microsoft.com/office/drawing/2014/main" id="{D06F9F5D-9C8A-4061-81DB-FA380B854FD6}"/>
                </a:ext>
              </a:extLst>
            </p:cNvPr>
            <p:cNvSpPr>
              <a:spLocks noChangeShapeType="1"/>
            </p:cNvSpPr>
            <p:nvPr/>
          </p:nvSpPr>
          <p:spPr bwMode="auto">
            <a:xfrm flipH="1">
              <a:off x="1470111" y="2236626"/>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00" name="Line 446">
              <a:extLst>
                <a:ext uri="{FF2B5EF4-FFF2-40B4-BE49-F238E27FC236}">
                  <a16:creationId xmlns:a16="http://schemas.microsoft.com/office/drawing/2014/main" id="{E5AA7563-9DA3-4AE2-A0A3-78D8768F15AB}"/>
                </a:ext>
              </a:extLst>
            </p:cNvPr>
            <p:cNvSpPr>
              <a:spLocks noChangeShapeType="1"/>
            </p:cNvSpPr>
            <p:nvPr/>
          </p:nvSpPr>
          <p:spPr bwMode="auto">
            <a:xfrm flipH="1">
              <a:off x="1470111" y="1990061"/>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01" name="Line 447">
              <a:extLst>
                <a:ext uri="{FF2B5EF4-FFF2-40B4-BE49-F238E27FC236}">
                  <a16:creationId xmlns:a16="http://schemas.microsoft.com/office/drawing/2014/main" id="{C5FDFBB4-2CD1-49A0-96F2-541087552B64}"/>
                </a:ext>
              </a:extLst>
            </p:cNvPr>
            <p:cNvSpPr>
              <a:spLocks noChangeShapeType="1"/>
            </p:cNvSpPr>
            <p:nvPr/>
          </p:nvSpPr>
          <p:spPr bwMode="auto">
            <a:xfrm flipH="1">
              <a:off x="1470111" y="1743495"/>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02" name="Line 448">
              <a:extLst>
                <a:ext uri="{FF2B5EF4-FFF2-40B4-BE49-F238E27FC236}">
                  <a16:creationId xmlns:a16="http://schemas.microsoft.com/office/drawing/2014/main" id="{DCAB88CE-2D99-446B-8276-BE89DE97F4BE}"/>
                </a:ext>
              </a:extLst>
            </p:cNvPr>
            <p:cNvSpPr>
              <a:spLocks noChangeShapeType="1"/>
            </p:cNvSpPr>
            <p:nvPr/>
          </p:nvSpPr>
          <p:spPr bwMode="auto">
            <a:xfrm flipH="1">
              <a:off x="1470111" y="1491630"/>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03" name="Line 449">
              <a:extLst>
                <a:ext uri="{FF2B5EF4-FFF2-40B4-BE49-F238E27FC236}">
                  <a16:creationId xmlns:a16="http://schemas.microsoft.com/office/drawing/2014/main" id="{A1864CE7-8BDA-4233-8C94-0B96FA001551}"/>
                </a:ext>
              </a:extLst>
            </p:cNvPr>
            <p:cNvSpPr>
              <a:spLocks noChangeShapeType="1"/>
            </p:cNvSpPr>
            <p:nvPr/>
          </p:nvSpPr>
          <p:spPr bwMode="auto">
            <a:xfrm>
              <a:off x="1800688"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04" name="Line 450">
              <a:extLst>
                <a:ext uri="{FF2B5EF4-FFF2-40B4-BE49-F238E27FC236}">
                  <a16:creationId xmlns:a16="http://schemas.microsoft.com/office/drawing/2014/main" id="{0A90AD5D-1037-4CB4-8205-51A26C5BCD34}"/>
                </a:ext>
              </a:extLst>
            </p:cNvPr>
            <p:cNvSpPr>
              <a:spLocks noChangeShapeType="1"/>
            </p:cNvSpPr>
            <p:nvPr/>
          </p:nvSpPr>
          <p:spPr bwMode="auto">
            <a:xfrm>
              <a:off x="2052552"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05" name="Line 451">
              <a:extLst>
                <a:ext uri="{FF2B5EF4-FFF2-40B4-BE49-F238E27FC236}">
                  <a16:creationId xmlns:a16="http://schemas.microsoft.com/office/drawing/2014/main" id="{5B935E01-C14B-40E4-BEE1-87D20967085C}"/>
                </a:ext>
              </a:extLst>
            </p:cNvPr>
            <p:cNvSpPr>
              <a:spLocks noChangeShapeType="1"/>
            </p:cNvSpPr>
            <p:nvPr/>
          </p:nvSpPr>
          <p:spPr bwMode="auto">
            <a:xfrm>
              <a:off x="2304416"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06" name="Line 452">
              <a:extLst>
                <a:ext uri="{FF2B5EF4-FFF2-40B4-BE49-F238E27FC236}">
                  <a16:creationId xmlns:a16="http://schemas.microsoft.com/office/drawing/2014/main" id="{1B328BFD-BD0D-466A-9602-679B790BF9BC}"/>
                </a:ext>
              </a:extLst>
            </p:cNvPr>
            <p:cNvSpPr>
              <a:spLocks noChangeShapeType="1"/>
            </p:cNvSpPr>
            <p:nvPr/>
          </p:nvSpPr>
          <p:spPr bwMode="auto">
            <a:xfrm>
              <a:off x="2556279"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07" name="Line 453">
              <a:extLst>
                <a:ext uri="{FF2B5EF4-FFF2-40B4-BE49-F238E27FC236}">
                  <a16:creationId xmlns:a16="http://schemas.microsoft.com/office/drawing/2014/main" id="{091F5865-86BB-45D0-8776-A671C9D34FDE}"/>
                </a:ext>
              </a:extLst>
            </p:cNvPr>
            <p:cNvSpPr>
              <a:spLocks noChangeShapeType="1"/>
            </p:cNvSpPr>
            <p:nvPr/>
          </p:nvSpPr>
          <p:spPr bwMode="auto">
            <a:xfrm>
              <a:off x="2808144"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08" name="Line 454">
              <a:extLst>
                <a:ext uri="{FF2B5EF4-FFF2-40B4-BE49-F238E27FC236}">
                  <a16:creationId xmlns:a16="http://schemas.microsoft.com/office/drawing/2014/main" id="{800C5285-17D1-4587-93E2-065CA67B4385}"/>
                </a:ext>
              </a:extLst>
            </p:cNvPr>
            <p:cNvSpPr>
              <a:spLocks noChangeShapeType="1"/>
            </p:cNvSpPr>
            <p:nvPr/>
          </p:nvSpPr>
          <p:spPr bwMode="auto">
            <a:xfrm>
              <a:off x="3060008"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09" name="Line 455">
              <a:extLst>
                <a:ext uri="{FF2B5EF4-FFF2-40B4-BE49-F238E27FC236}">
                  <a16:creationId xmlns:a16="http://schemas.microsoft.com/office/drawing/2014/main" id="{67426A53-92AD-4F46-A46A-5EE87D7C0C3C}"/>
                </a:ext>
              </a:extLst>
            </p:cNvPr>
            <p:cNvSpPr>
              <a:spLocks noChangeShapeType="1"/>
            </p:cNvSpPr>
            <p:nvPr/>
          </p:nvSpPr>
          <p:spPr bwMode="auto">
            <a:xfrm>
              <a:off x="3311872"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10" name="Line 456">
              <a:extLst>
                <a:ext uri="{FF2B5EF4-FFF2-40B4-BE49-F238E27FC236}">
                  <a16:creationId xmlns:a16="http://schemas.microsoft.com/office/drawing/2014/main" id="{7BCA1EF8-2336-4A55-9A2C-4D9E008F7A47}"/>
                </a:ext>
              </a:extLst>
            </p:cNvPr>
            <p:cNvSpPr>
              <a:spLocks noChangeShapeType="1"/>
            </p:cNvSpPr>
            <p:nvPr/>
          </p:nvSpPr>
          <p:spPr bwMode="auto">
            <a:xfrm>
              <a:off x="3563735"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11" name="Line 457">
              <a:extLst>
                <a:ext uri="{FF2B5EF4-FFF2-40B4-BE49-F238E27FC236}">
                  <a16:creationId xmlns:a16="http://schemas.microsoft.com/office/drawing/2014/main" id="{00D89CFD-FCD1-483A-A6D2-98FB5E7C2DFC}"/>
                </a:ext>
              </a:extLst>
            </p:cNvPr>
            <p:cNvSpPr>
              <a:spLocks noChangeShapeType="1"/>
            </p:cNvSpPr>
            <p:nvPr/>
          </p:nvSpPr>
          <p:spPr bwMode="auto">
            <a:xfrm>
              <a:off x="3815600"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12" name="Line 458">
              <a:extLst>
                <a:ext uri="{FF2B5EF4-FFF2-40B4-BE49-F238E27FC236}">
                  <a16:creationId xmlns:a16="http://schemas.microsoft.com/office/drawing/2014/main" id="{216750CF-3C87-4232-A577-EDD43BAB2F88}"/>
                </a:ext>
              </a:extLst>
            </p:cNvPr>
            <p:cNvSpPr>
              <a:spLocks noChangeShapeType="1"/>
            </p:cNvSpPr>
            <p:nvPr/>
          </p:nvSpPr>
          <p:spPr bwMode="auto">
            <a:xfrm>
              <a:off x="4067463"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13" name="TextBox 112">
              <a:extLst>
                <a:ext uri="{FF2B5EF4-FFF2-40B4-BE49-F238E27FC236}">
                  <a16:creationId xmlns:a16="http://schemas.microsoft.com/office/drawing/2014/main" id="{3D6DDCDA-4B23-43B8-8505-B73F7165F339}"/>
                </a:ext>
              </a:extLst>
            </p:cNvPr>
            <p:cNvSpPr txBox="1"/>
            <p:nvPr/>
          </p:nvSpPr>
          <p:spPr>
            <a:xfrm>
              <a:off x="1167201" y="1369029"/>
              <a:ext cx="322524"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11</a:t>
              </a:r>
            </a:p>
          </p:txBody>
        </p:sp>
        <p:sp>
          <p:nvSpPr>
            <p:cNvPr id="114" name="TextBox 113">
              <a:extLst>
                <a:ext uri="{FF2B5EF4-FFF2-40B4-BE49-F238E27FC236}">
                  <a16:creationId xmlns:a16="http://schemas.microsoft.com/office/drawing/2014/main" id="{7EE39654-457F-4765-BB9D-DCEB8255F79C}"/>
                </a:ext>
              </a:extLst>
            </p:cNvPr>
            <p:cNvSpPr txBox="1"/>
            <p:nvPr/>
          </p:nvSpPr>
          <p:spPr>
            <a:xfrm>
              <a:off x="1236128" y="1615281"/>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9</a:t>
              </a:r>
            </a:p>
          </p:txBody>
        </p:sp>
        <p:sp>
          <p:nvSpPr>
            <p:cNvPr id="115" name="TextBox 114">
              <a:extLst>
                <a:ext uri="{FF2B5EF4-FFF2-40B4-BE49-F238E27FC236}">
                  <a16:creationId xmlns:a16="http://schemas.microsoft.com/office/drawing/2014/main" id="{ADD0E673-C800-41D3-9311-A9AE729F99BC}"/>
                </a:ext>
              </a:extLst>
            </p:cNvPr>
            <p:cNvSpPr txBox="1"/>
            <p:nvPr/>
          </p:nvSpPr>
          <p:spPr>
            <a:xfrm>
              <a:off x="1236129" y="1861536"/>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7</a:t>
              </a:r>
            </a:p>
          </p:txBody>
        </p:sp>
        <p:sp>
          <p:nvSpPr>
            <p:cNvPr id="116" name="TextBox 115">
              <a:extLst>
                <a:ext uri="{FF2B5EF4-FFF2-40B4-BE49-F238E27FC236}">
                  <a16:creationId xmlns:a16="http://schemas.microsoft.com/office/drawing/2014/main" id="{E611FFC7-26BB-42B4-89DF-6F522FA4A8B9}"/>
                </a:ext>
              </a:extLst>
            </p:cNvPr>
            <p:cNvSpPr txBox="1"/>
            <p:nvPr/>
          </p:nvSpPr>
          <p:spPr>
            <a:xfrm>
              <a:off x="1236129" y="2107789"/>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5</a:t>
              </a:r>
            </a:p>
          </p:txBody>
        </p:sp>
        <p:sp>
          <p:nvSpPr>
            <p:cNvPr id="117" name="TextBox 116">
              <a:extLst>
                <a:ext uri="{FF2B5EF4-FFF2-40B4-BE49-F238E27FC236}">
                  <a16:creationId xmlns:a16="http://schemas.microsoft.com/office/drawing/2014/main" id="{D1A6D7DC-EFC2-419F-8736-4920B1C082C8}"/>
                </a:ext>
              </a:extLst>
            </p:cNvPr>
            <p:cNvSpPr txBox="1"/>
            <p:nvPr/>
          </p:nvSpPr>
          <p:spPr>
            <a:xfrm>
              <a:off x="1236129" y="2354042"/>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3</a:t>
              </a:r>
            </a:p>
          </p:txBody>
        </p:sp>
        <p:sp>
          <p:nvSpPr>
            <p:cNvPr id="118" name="TextBox 117">
              <a:extLst>
                <a:ext uri="{FF2B5EF4-FFF2-40B4-BE49-F238E27FC236}">
                  <a16:creationId xmlns:a16="http://schemas.microsoft.com/office/drawing/2014/main" id="{9E548F6C-04D3-4EFC-8E8C-8C3AD173924A}"/>
                </a:ext>
              </a:extLst>
            </p:cNvPr>
            <p:cNvSpPr txBox="1"/>
            <p:nvPr/>
          </p:nvSpPr>
          <p:spPr>
            <a:xfrm>
              <a:off x="1422987" y="2525678"/>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0</a:t>
              </a:r>
            </a:p>
          </p:txBody>
        </p:sp>
        <p:sp>
          <p:nvSpPr>
            <p:cNvPr id="119" name="TextBox 118">
              <a:extLst>
                <a:ext uri="{FF2B5EF4-FFF2-40B4-BE49-F238E27FC236}">
                  <a16:creationId xmlns:a16="http://schemas.microsoft.com/office/drawing/2014/main" id="{A20DDD27-846E-4318-A72D-A63807FAF403}"/>
                </a:ext>
              </a:extLst>
            </p:cNvPr>
            <p:cNvSpPr txBox="1"/>
            <p:nvPr/>
          </p:nvSpPr>
          <p:spPr>
            <a:xfrm>
              <a:off x="1681361" y="2525678"/>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2</a:t>
              </a:r>
            </a:p>
          </p:txBody>
        </p:sp>
        <p:sp>
          <p:nvSpPr>
            <p:cNvPr id="120" name="TextBox 119">
              <a:extLst>
                <a:ext uri="{FF2B5EF4-FFF2-40B4-BE49-F238E27FC236}">
                  <a16:creationId xmlns:a16="http://schemas.microsoft.com/office/drawing/2014/main" id="{3AAE843F-85E1-4E18-8433-F96A78A37626}"/>
                </a:ext>
              </a:extLst>
            </p:cNvPr>
            <p:cNvSpPr txBox="1"/>
            <p:nvPr/>
          </p:nvSpPr>
          <p:spPr>
            <a:xfrm>
              <a:off x="1914513" y="2525678"/>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4</a:t>
              </a:r>
            </a:p>
          </p:txBody>
        </p:sp>
        <p:sp>
          <p:nvSpPr>
            <p:cNvPr id="121" name="TextBox 120">
              <a:extLst>
                <a:ext uri="{FF2B5EF4-FFF2-40B4-BE49-F238E27FC236}">
                  <a16:creationId xmlns:a16="http://schemas.microsoft.com/office/drawing/2014/main" id="{4A01478B-1B54-4396-9E79-7D60CF8B4F69}"/>
                </a:ext>
              </a:extLst>
            </p:cNvPr>
            <p:cNvSpPr txBox="1"/>
            <p:nvPr/>
          </p:nvSpPr>
          <p:spPr>
            <a:xfrm>
              <a:off x="2178081" y="2525678"/>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6</a:t>
              </a:r>
            </a:p>
          </p:txBody>
        </p:sp>
        <p:sp>
          <p:nvSpPr>
            <p:cNvPr id="122" name="TextBox 121">
              <a:extLst>
                <a:ext uri="{FF2B5EF4-FFF2-40B4-BE49-F238E27FC236}">
                  <a16:creationId xmlns:a16="http://schemas.microsoft.com/office/drawing/2014/main" id="{3D0B8AD4-4965-46A1-AA78-D95121AB8576}"/>
                </a:ext>
              </a:extLst>
            </p:cNvPr>
            <p:cNvSpPr txBox="1"/>
            <p:nvPr/>
          </p:nvSpPr>
          <p:spPr>
            <a:xfrm>
              <a:off x="2439109" y="2525678"/>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8</a:t>
              </a:r>
            </a:p>
          </p:txBody>
        </p:sp>
        <p:sp>
          <p:nvSpPr>
            <p:cNvPr id="123" name="TextBox 122">
              <a:extLst>
                <a:ext uri="{FF2B5EF4-FFF2-40B4-BE49-F238E27FC236}">
                  <a16:creationId xmlns:a16="http://schemas.microsoft.com/office/drawing/2014/main" id="{F85F3271-851F-492D-900B-A0C50000D537}"/>
                </a:ext>
              </a:extLst>
            </p:cNvPr>
            <p:cNvSpPr txBox="1"/>
            <p:nvPr/>
          </p:nvSpPr>
          <p:spPr>
            <a:xfrm>
              <a:off x="2637821" y="2525678"/>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10</a:t>
              </a:r>
            </a:p>
          </p:txBody>
        </p:sp>
        <p:sp>
          <p:nvSpPr>
            <p:cNvPr id="124" name="TextBox 123">
              <a:extLst>
                <a:ext uri="{FF2B5EF4-FFF2-40B4-BE49-F238E27FC236}">
                  <a16:creationId xmlns:a16="http://schemas.microsoft.com/office/drawing/2014/main" id="{E2FA69F1-83D9-438C-BB82-28096E60576A}"/>
                </a:ext>
              </a:extLst>
            </p:cNvPr>
            <p:cNvSpPr txBox="1"/>
            <p:nvPr/>
          </p:nvSpPr>
          <p:spPr>
            <a:xfrm>
              <a:off x="2901341" y="2525678"/>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12</a:t>
              </a:r>
            </a:p>
          </p:txBody>
        </p:sp>
        <p:sp>
          <p:nvSpPr>
            <p:cNvPr id="125" name="TextBox 124">
              <a:extLst>
                <a:ext uri="{FF2B5EF4-FFF2-40B4-BE49-F238E27FC236}">
                  <a16:creationId xmlns:a16="http://schemas.microsoft.com/office/drawing/2014/main" id="{49B42845-D5BD-40CC-9758-4B3EC6832DAD}"/>
                </a:ext>
              </a:extLst>
            </p:cNvPr>
            <p:cNvSpPr txBox="1"/>
            <p:nvPr/>
          </p:nvSpPr>
          <p:spPr>
            <a:xfrm>
              <a:off x="3162415" y="2525678"/>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14</a:t>
              </a:r>
            </a:p>
          </p:txBody>
        </p:sp>
        <p:sp>
          <p:nvSpPr>
            <p:cNvPr id="126" name="TextBox 125">
              <a:extLst>
                <a:ext uri="{FF2B5EF4-FFF2-40B4-BE49-F238E27FC236}">
                  <a16:creationId xmlns:a16="http://schemas.microsoft.com/office/drawing/2014/main" id="{13F9734E-722C-409A-A19E-486F101BDB5C}"/>
                </a:ext>
              </a:extLst>
            </p:cNvPr>
            <p:cNvSpPr txBox="1"/>
            <p:nvPr/>
          </p:nvSpPr>
          <p:spPr>
            <a:xfrm>
              <a:off x="3395569" y="2525678"/>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16</a:t>
              </a:r>
            </a:p>
          </p:txBody>
        </p:sp>
        <p:sp>
          <p:nvSpPr>
            <p:cNvPr id="127" name="TextBox 126">
              <a:extLst>
                <a:ext uri="{FF2B5EF4-FFF2-40B4-BE49-F238E27FC236}">
                  <a16:creationId xmlns:a16="http://schemas.microsoft.com/office/drawing/2014/main" id="{4E9C0EA2-511F-4AF5-B12D-6754850A67FD}"/>
                </a:ext>
              </a:extLst>
            </p:cNvPr>
            <p:cNvSpPr txBox="1"/>
            <p:nvPr/>
          </p:nvSpPr>
          <p:spPr>
            <a:xfrm>
              <a:off x="3659089" y="2525678"/>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18</a:t>
              </a:r>
            </a:p>
          </p:txBody>
        </p:sp>
        <p:sp>
          <p:nvSpPr>
            <p:cNvPr id="128" name="TextBox 127">
              <a:extLst>
                <a:ext uri="{FF2B5EF4-FFF2-40B4-BE49-F238E27FC236}">
                  <a16:creationId xmlns:a16="http://schemas.microsoft.com/office/drawing/2014/main" id="{7B12C5B7-87B0-425B-96FD-8DD0EA3005B8}"/>
                </a:ext>
              </a:extLst>
            </p:cNvPr>
            <p:cNvSpPr txBox="1"/>
            <p:nvPr/>
          </p:nvSpPr>
          <p:spPr>
            <a:xfrm>
              <a:off x="3920162" y="2525678"/>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20</a:t>
              </a:r>
            </a:p>
          </p:txBody>
        </p:sp>
        <p:sp>
          <p:nvSpPr>
            <p:cNvPr id="129" name="TextBox 128">
              <a:extLst>
                <a:ext uri="{FF2B5EF4-FFF2-40B4-BE49-F238E27FC236}">
                  <a16:creationId xmlns:a16="http://schemas.microsoft.com/office/drawing/2014/main" id="{8F2DED16-7F90-486F-905B-FCA6DFA7324D}"/>
                </a:ext>
              </a:extLst>
            </p:cNvPr>
            <p:cNvSpPr txBox="1"/>
            <p:nvPr/>
          </p:nvSpPr>
          <p:spPr>
            <a:xfrm>
              <a:off x="2584795" y="2691262"/>
              <a:ext cx="615874" cy="246222"/>
            </a:xfrm>
            <a:prstGeom prst="rect">
              <a:avLst/>
            </a:prstGeom>
            <a:noFill/>
          </p:spPr>
          <p:txBody>
            <a:bodyPr wrap="non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Time (h)</a:t>
              </a:r>
              <a:endParaRPr kumimoji="0" lang="en-GB" sz="1000" b="0" i="0" u="none" strike="noStrike" kern="0" cap="none" spc="0" normalizeH="0" baseline="30000" noProof="0" dirty="0">
                <a:ln>
                  <a:noFill/>
                </a:ln>
                <a:solidFill>
                  <a:srgbClr val="000000"/>
                </a:solidFill>
                <a:effectLst/>
                <a:uLnTx/>
                <a:uFillTx/>
                <a:latin typeface="Calibri"/>
                <a:ea typeface="ヒラギノ角ゴ Pro W3" pitchFamily="110" charset="-128"/>
                <a:cs typeface="+mn-cs"/>
              </a:endParaRPr>
            </a:p>
          </p:txBody>
        </p:sp>
        <p:sp>
          <p:nvSpPr>
            <p:cNvPr id="130" name="TextBox 129">
              <a:extLst>
                <a:ext uri="{FF2B5EF4-FFF2-40B4-BE49-F238E27FC236}">
                  <a16:creationId xmlns:a16="http://schemas.microsoft.com/office/drawing/2014/main" id="{24CEC176-9929-4F82-A27D-565A82F2B617}"/>
                </a:ext>
              </a:extLst>
            </p:cNvPr>
            <p:cNvSpPr txBox="1"/>
            <p:nvPr/>
          </p:nvSpPr>
          <p:spPr bwMode="auto">
            <a:xfrm>
              <a:off x="972033" y="1362181"/>
              <a:ext cx="346377" cy="1352447"/>
            </a:xfrm>
            <a:prstGeom prst="rect">
              <a:avLst/>
            </a:prstGeom>
            <a:noFill/>
          </p:spPr>
          <p:txBody>
            <a:bodyPr vert="vert270"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Glucose (mmol/L)</a:t>
              </a:r>
            </a:p>
          </p:txBody>
        </p:sp>
        <p:cxnSp>
          <p:nvCxnSpPr>
            <p:cNvPr id="131" name="Straight Connector 130">
              <a:extLst>
                <a:ext uri="{FF2B5EF4-FFF2-40B4-BE49-F238E27FC236}">
                  <a16:creationId xmlns:a16="http://schemas.microsoft.com/office/drawing/2014/main" id="{2C0A24DC-DEC5-4731-826C-0ED989D368AE}"/>
                </a:ext>
              </a:extLst>
            </p:cNvPr>
            <p:cNvCxnSpPr/>
            <p:nvPr/>
          </p:nvCxnSpPr>
          <p:spPr>
            <a:xfrm>
              <a:off x="1548096" y="1995686"/>
              <a:ext cx="2520000" cy="0"/>
            </a:xfrm>
            <a:prstGeom prst="line">
              <a:avLst/>
            </a:prstGeom>
            <a:ln>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132" name="Freeform: Shape 76">
              <a:extLst>
                <a:ext uri="{FF2B5EF4-FFF2-40B4-BE49-F238E27FC236}">
                  <a16:creationId xmlns:a16="http://schemas.microsoft.com/office/drawing/2014/main" id="{E7005EF3-5C08-4382-B08A-B9C34ED9D2AB}"/>
                </a:ext>
              </a:extLst>
            </p:cNvPr>
            <p:cNvSpPr/>
            <p:nvPr/>
          </p:nvSpPr>
          <p:spPr>
            <a:xfrm>
              <a:off x="1555200" y="1563638"/>
              <a:ext cx="2514600" cy="720000"/>
            </a:xfrm>
            <a:custGeom>
              <a:avLst/>
              <a:gdLst>
                <a:gd name="connsiteX0" fmla="*/ 0 w 2514600"/>
                <a:gd name="connsiteY0" fmla="*/ 358108 h 915186"/>
                <a:gd name="connsiteX1" fmla="*/ 142875 w 2514600"/>
                <a:gd name="connsiteY1" fmla="*/ 796258 h 915186"/>
                <a:gd name="connsiteX2" fmla="*/ 314325 w 2514600"/>
                <a:gd name="connsiteY2" fmla="*/ 396208 h 915186"/>
                <a:gd name="connsiteX3" fmla="*/ 419100 w 2514600"/>
                <a:gd name="connsiteY3" fmla="*/ 377158 h 915186"/>
                <a:gd name="connsiteX4" fmla="*/ 466725 w 2514600"/>
                <a:gd name="connsiteY4" fmla="*/ 758158 h 915186"/>
                <a:gd name="connsiteX5" fmla="*/ 609600 w 2514600"/>
                <a:gd name="connsiteY5" fmla="*/ 396208 h 915186"/>
                <a:gd name="connsiteX6" fmla="*/ 838200 w 2514600"/>
                <a:gd name="connsiteY6" fmla="*/ 758158 h 915186"/>
                <a:gd name="connsiteX7" fmla="*/ 990600 w 2514600"/>
                <a:gd name="connsiteY7" fmla="*/ 177133 h 915186"/>
                <a:gd name="connsiteX8" fmla="*/ 1133475 w 2514600"/>
                <a:gd name="connsiteY8" fmla="*/ 91408 h 915186"/>
                <a:gd name="connsiteX9" fmla="*/ 1209675 w 2514600"/>
                <a:gd name="connsiteY9" fmla="*/ 824833 h 915186"/>
                <a:gd name="connsiteX10" fmla="*/ 1352550 w 2514600"/>
                <a:gd name="connsiteY10" fmla="*/ 500983 h 915186"/>
                <a:gd name="connsiteX11" fmla="*/ 1466850 w 2514600"/>
                <a:gd name="connsiteY11" fmla="*/ 443833 h 915186"/>
                <a:gd name="connsiteX12" fmla="*/ 1581150 w 2514600"/>
                <a:gd name="connsiteY12" fmla="*/ 310483 h 915186"/>
                <a:gd name="connsiteX13" fmla="*/ 1638300 w 2514600"/>
                <a:gd name="connsiteY13" fmla="*/ 91408 h 915186"/>
                <a:gd name="connsiteX14" fmla="*/ 1724025 w 2514600"/>
                <a:gd name="connsiteY14" fmla="*/ 53308 h 915186"/>
                <a:gd name="connsiteX15" fmla="*/ 1828800 w 2514600"/>
                <a:gd name="connsiteY15" fmla="*/ 815308 h 915186"/>
                <a:gd name="connsiteX16" fmla="*/ 2000250 w 2514600"/>
                <a:gd name="connsiteY16" fmla="*/ 872458 h 915186"/>
                <a:gd name="connsiteX17" fmla="*/ 2038350 w 2514600"/>
                <a:gd name="connsiteY17" fmla="*/ 500983 h 915186"/>
                <a:gd name="connsiteX18" fmla="*/ 2124075 w 2514600"/>
                <a:gd name="connsiteY18" fmla="*/ 415258 h 915186"/>
                <a:gd name="connsiteX19" fmla="*/ 2200275 w 2514600"/>
                <a:gd name="connsiteY19" fmla="*/ 777208 h 915186"/>
                <a:gd name="connsiteX20" fmla="*/ 2314575 w 2514600"/>
                <a:gd name="connsiteY20" fmla="*/ 262858 h 915186"/>
                <a:gd name="connsiteX21" fmla="*/ 2409825 w 2514600"/>
                <a:gd name="connsiteY21" fmla="*/ 81883 h 915186"/>
                <a:gd name="connsiteX22" fmla="*/ 2466975 w 2514600"/>
                <a:gd name="connsiteY22" fmla="*/ 748633 h 915186"/>
                <a:gd name="connsiteX23" fmla="*/ 2514600 w 2514600"/>
                <a:gd name="connsiteY23" fmla="*/ 853408 h 9151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514600" h="915186">
                  <a:moveTo>
                    <a:pt x="0" y="358108"/>
                  </a:moveTo>
                  <a:cubicBezTo>
                    <a:pt x="45244" y="574008"/>
                    <a:pt x="90488" y="789908"/>
                    <a:pt x="142875" y="796258"/>
                  </a:cubicBezTo>
                  <a:cubicBezTo>
                    <a:pt x="195262" y="802608"/>
                    <a:pt x="268288" y="466058"/>
                    <a:pt x="314325" y="396208"/>
                  </a:cubicBezTo>
                  <a:cubicBezTo>
                    <a:pt x="360362" y="326358"/>
                    <a:pt x="393700" y="316833"/>
                    <a:pt x="419100" y="377158"/>
                  </a:cubicBezTo>
                  <a:cubicBezTo>
                    <a:pt x="444500" y="437483"/>
                    <a:pt x="434975" y="754983"/>
                    <a:pt x="466725" y="758158"/>
                  </a:cubicBezTo>
                  <a:cubicBezTo>
                    <a:pt x="498475" y="761333"/>
                    <a:pt x="547688" y="396208"/>
                    <a:pt x="609600" y="396208"/>
                  </a:cubicBezTo>
                  <a:cubicBezTo>
                    <a:pt x="671512" y="396208"/>
                    <a:pt x="774700" y="794670"/>
                    <a:pt x="838200" y="758158"/>
                  </a:cubicBezTo>
                  <a:cubicBezTo>
                    <a:pt x="901700" y="721646"/>
                    <a:pt x="941388" y="288258"/>
                    <a:pt x="990600" y="177133"/>
                  </a:cubicBezTo>
                  <a:cubicBezTo>
                    <a:pt x="1039812" y="66008"/>
                    <a:pt x="1096962" y="-16542"/>
                    <a:pt x="1133475" y="91408"/>
                  </a:cubicBezTo>
                  <a:cubicBezTo>
                    <a:pt x="1169988" y="199358"/>
                    <a:pt x="1173163" y="756571"/>
                    <a:pt x="1209675" y="824833"/>
                  </a:cubicBezTo>
                  <a:cubicBezTo>
                    <a:pt x="1246187" y="893095"/>
                    <a:pt x="1309688" y="564483"/>
                    <a:pt x="1352550" y="500983"/>
                  </a:cubicBezTo>
                  <a:cubicBezTo>
                    <a:pt x="1395413" y="437483"/>
                    <a:pt x="1428750" y="475583"/>
                    <a:pt x="1466850" y="443833"/>
                  </a:cubicBezTo>
                  <a:cubicBezTo>
                    <a:pt x="1504950" y="412083"/>
                    <a:pt x="1552575" y="369220"/>
                    <a:pt x="1581150" y="310483"/>
                  </a:cubicBezTo>
                  <a:cubicBezTo>
                    <a:pt x="1609725" y="251746"/>
                    <a:pt x="1614488" y="134270"/>
                    <a:pt x="1638300" y="91408"/>
                  </a:cubicBezTo>
                  <a:cubicBezTo>
                    <a:pt x="1662113" y="48545"/>
                    <a:pt x="1692275" y="-67342"/>
                    <a:pt x="1724025" y="53308"/>
                  </a:cubicBezTo>
                  <a:cubicBezTo>
                    <a:pt x="1755775" y="173958"/>
                    <a:pt x="1782763" y="678783"/>
                    <a:pt x="1828800" y="815308"/>
                  </a:cubicBezTo>
                  <a:cubicBezTo>
                    <a:pt x="1874837" y="951833"/>
                    <a:pt x="1965325" y="924846"/>
                    <a:pt x="2000250" y="872458"/>
                  </a:cubicBezTo>
                  <a:cubicBezTo>
                    <a:pt x="2035175" y="820071"/>
                    <a:pt x="2017713" y="577183"/>
                    <a:pt x="2038350" y="500983"/>
                  </a:cubicBezTo>
                  <a:cubicBezTo>
                    <a:pt x="2058988" y="424783"/>
                    <a:pt x="2097087" y="369220"/>
                    <a:pt x="2124075" y="415258"/>
                  </a:cubicBezTo>
                  <a:cubicBezTo>
                    <a:pt x="2151063" y="461296"/>
                    <a:pt x="2168525" y="802608"/>
                    <a:pt x="2200275" y="777208"/>
                  </a:cubicBezTo>
                  <a:cubicBezTo>
                    <a:pt x="2232025" y="751808"/>
                    <a:pt x="2279650" y="378746"/>
                    <a:pt x="2314575" y="262858"/>
                  </a:cubicBezTo>
                  <a:cubicBezTo>
                    <a:pt x="2349500" y="146970"/>
                    <a:pt x="2384425" y="921"/>
                    <a:pt x="2409825" y="81883"/>
                  </a:cubicBezTo>
                  <a:cubicBezTo>
                    <a:pt x="2435225" y="162845"/>
                    <a:pt x="2449513" y="620046"/>
                    <a:pt x="2466975" y="748633"/>
                  </a:cubicBezTo>
                  <a:cubicBezTo>
                    <a:pt x="2484437" y="877220"/>
                    <a:pt x="2499518" y="865314"/>
                    <a:pt x="2514600" y="853408"/>
                  </a:cubicBez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133" name="Group 132">
            <a:extLst>
              <a:ext uri="{FF2B5EF4-FFF2-40B4-BE49-F238E27FC236}">
                <a16:creationId xmlns:a16="http://schemas.microsoft.com/office/drawing/2014/main" id="{D2FBD771-565D-4ACF-88CB-D89A9324DEC3}"/>
              </a:ext>
            </a:extLst>
          </p:cNvPr>
          <p:cNvGrpSpPr/>
          <p:nvPr/>
        </p:nvGrpSpPr>
        <p:grpSpPr>
          <a:xfrm>
            <a:off x="8053635" y="2759990"/>
            <a:ext cx="2952000" cy="1368000"/>
            <a:chOff x="972033" y="3029988"/>
            <a:chExt cx="3270653" cy="1562177"/>
          </a:xfrm>
        </p:grpSpPr>
        <p:sp>
          <p:nvSpPr>
            <p:cNvPr id="134" name="Freeform 442">
              <a:extLst>
                <a:ext uri="{FF2B5EF4-FFF2-40B4-BE49-F238E27FC236}">
                  <a16:creationId xmlns:a16="http://schemas.microsoft.com/office/drawing/2014/main" id="{3A9C12AE-C3D5-4CD8-A1EC-A2D35D589558}"/>
                </a:ext>
              </a:extLst>
            </p:cNvPr>
            <p:cNvSpPr>
              <a:spLocks/>
            </p:cNvSpPr>
            <p:nvPr/>
          </p:nvSpPr>
          <p:spPr bwMode="auto">
            <a:xfrm>
              <a:off x="1548826" y="3157889"/>
              <a:ext cx="2506117" cy="986264"/>
            </a:xfrm>
            <a:custGeom>
              <a:avLst/>
              <a:gdLst>
                <a:gd name="T0" fmla="*/ 0 w 2604"/>
                <a:gd name="T1" fmla="*/ 0 h 832"/>
                <a:gd name="T2" fmla="*/ 0 w 2604"/>
                <a:gd name="T3" fmla="*/ 832 h 832"/>
                <a:gd name="T4" fmla="*/ 2604 w 2604"/>
                <a:gd name="T5" fmla="*/ 832 h 832"/>
              </a:gdLst>
              <a:ahLst/>
              <a:cxnLst>
                <a:cxn ang="0">
                  <a:pos x="T0" y="T1"/>
                </a:cxn>
                <a:cxn ang="0">
                  <a:pos x="T2" y="T3"/>
                </a:cxn>
                <a:cxn ang="0">
                  <a:pos x="T4" y="T5"/>
                </a:cxn>
              </a:cxnLst>
              <a:rect l="0" t="0" r="r" b="b"/>
              <a:pathLst>
                <a:path w="2604" h="832">
                  <a:moveTo>
                    <a:pt x="0" y="0"/>
                  </a:moveTo>
                  <a:lnTo>
                    <a:pt x="0" y="832"/>
                  </a:lnTo>
                  <a:lnTo>
                    <a:pt x="2604" y="832"/>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35" name="Line 443">
              <a:extLst>
                <a:ext uri="{FF2B5EF4-FFF2-40B4-BE49-F238E27FC236}">
                  <a16:creationId xmlns:a16="http://schemas.microsoft.com/office/drawing/2014/main" id="{81D66C31-A8F2-4740-8E70-8BDC360496BC}"/>
                </a:ext>
              </a:extLst>
            </p:cNvPr>
            <p:cNvSpPr>
              <a:spLocks noChangeShapeType="1"/>
            </p:cNvSpPr>
            <p:nvPr/>
          </p:nvSpPr>
          <p:spPr bwMode="auto">
            <a:xfrm>
              <a:off x="1548825" y="4144154"/>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36" name="Line 444">
              <a:extLst>
                <a:ext uri="{FF2B5EF4-FFF2-40B4-BE49-F238E27FC236}">
                  <a16:creationId xmlns:a16="http://schemas.microsoft.com/office/drawing/2014/main" id="{4E1563F8-C1A9-4CAB-93A0-04EF3F02C128}"/>
                </a:ext>
              </a:extLst>
            </p:cNvPr>
            <p:cNvSpPr>
              <a:spLocks noChangeShapeType="1"/>
            </p:cNvSpPr>
            <p:nvPr/>
          </p:nvSpPr>
          <p:spPr bwMode="auto">
            <a:xfrm flipH="1">
              <a:off x="1470111" y="4144153"/>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37" name="Line 445">
              <a:extLst>
                <a:ext uri="{FF2B5EF4-FFF2-40B4-BE49-F238E27FC236}">
                  <a16:creationId xmlns:a16="http://schemas.microsoft.com/office/drawing/2014/main" id="{3D418909-96FA-45FF-8A90-5A72237A6A87}"/>
                </a:ext>
              </a:extLst>
            </p:cNvPr>
            <p:cNvSpPr>
              <a:spLocks noChangeShapeType="1"/>
            </p:cNvSpPr>
            <p:nvPr/>
          </p:nvSpPr>
          <p:spPr bwMode="auto">
            <a:xfrm flipH="1">
              <a:off x="1470111" y="3897585"/>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38" name="Line 446">
              <a:extLst>
                <a:ext uri="{FF2B5EF4-FFF2-40B4-BE49-F238E27FC236}">
                  <a16:creationId xmlns:a16="http://schemas.microsoft.com/office/drawing/2014/main" id="{0FB69BFE-D29F-496B-AC98-BE8644E7779B}"/>
                </a:ext>
              </a:extLst>
            </p:cNvPr>
            <p:cNvSpPr>
              <a:spLocks noChangeShapeType="1"/>
            </p:cNvSpPr>
            <p:nvPr/>
          </p:nvSpPr>
          <p:spPr bwMode="auto">
            <a:xfrm flipH="1">
              <a:off x="1470111" y="3651018"/>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39" name="Line 447">
              <a:extLst>
                <a:ext uri="{FF2B5EF4-FFF2-40B4-BE49-F238E27FC236}">
                  <a16:creationId xmlns:a16="http://schemas.microsoft.com/office/drawing/2014/main" id="{8AF94C5A-7029-4D1B-B963-43DB3D412C76}"/>
                </a:ext>
              </a:extLst>
            </p:cNvPr>
            <p:cNvSpPr>
              <a:spLocks noChangeShapeType="1"/>
            </p:cNvSpPr>
            <p:nvPr/>
          </p:nvSpPr>
          <p:spPr bwMode="auto">
            <a:xfrm flipH="1">
              <a:off x="1470111" y="3404454"/>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40" name="Line 448">
              <a:extLst>
                <a:ext uri="{FF2B5EF4-FFF2-40B4-BE49-F238E27FC236}">
                  <a16:creationId xmlns:a16="http://schemas.microsoft.com/office/drawing/2014/main" id="{A1EC77EF-5BFF-4C52-B6E0-4B01958D7299}"/>
                </a:ext>
              </a:extLst>
            </p:cNvPr>
            <p:cNvSpPr>
              <a:spLocks noChangeShapeType="1"/>
            </p:cNvSpPr>
            <p:nvPr/>
          </p:nvSpPr>
          <p:spPr bwMode="auto">
            <a:xfrm flipH="1">
              <a:off x="1470111" y="3157889"/>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41" name="Line 449">
              <a:extLst>
                <a:ext uri="{FF2B5EF4-FFF2-40B4-BE49-F238E27FC236}">
                  <a16:creationId xmlns:a16="http://schemas.microsoft.com/office/drawing/2014/main" id="{8795584E-0F26-483E-B66C-73EA35FB9C10}"/>
                </a:ext>
              </a:extLst>
            </p:cNvPr>
            <p:cNvSpPr>
              <a:spLocks noChangeShapeType="1"/>
            </p:cNvSpPr>
            <p:nvPr/>
          </p:nvSpPr>
          <p:spPr bwMode="auto">
            <a:xfrm>
              <a:off x="1800688" y="4144154"/>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42" name="Line 450">
              <a:extLst>
                <a:ext uri="{FF2B5EF4-FFF2-40B4-BE49-F238E27FC236}">
                  <a16:creationId xmlns:a16="http://schemas.microsoft.com/office/drawing/2014/main" id="{415E25D8-7E5D-4E5B-B57B-61173EBFDF7B}"/>
                </a:ext>
              </a:extLst>
            </p:cNvPr>
            <p:cNvSpPr>
              <a:spLocks noChangeShapeType="1"/>
            </p:cNvSpPr>
            <p:nvPr/>
          </p:nvSpPr>
          <p:spPr bwMode="auto">
            <a:xfrm>
              <a:off x="2052552" y="4144154"/>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43" name="Line 451">
              <a:extLst>
                <a:ext uri="{FF2B5EF4-FFF2-40B4-BE49-F238E27FC236}">
                  <a16:creationId xmlns:a16="http://schemas.microsoft.com/office/drawing/2014/main" id="{A510F8C0-1C4F-41AD-9321-41DB8C99ECF0}"/>
                </a:ext>
              </a:extLst>
            </p:cNvPr>
            <p:cNvSpPr>
              <a:spLocks noChangeShapeType="1"/>
            </p:cNvSpPr>
            <p:nvPr/>
          </p:nvSpPr>
          <p:spPr bwMode="auto">
            <a:xfrm>
              <a:off x="2304416" y="4144154"/>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44" name="Line 452">
              <a:extLst>
                <a:ext uri="{FF2B5EF4-FFF2-40B4-BE49-F238E27FC236}">
                  <a16:creationId xmlns:a16="http://schemas.microsoft.com/office/drawing/2014/main" id="{805D8A8F-3D81-4AB5-B00A-7B523886E028}"/>
                </a:ext>
              </a:extLst>
            </p:cNvPr>
            <p:cNvSpPr>
              <a:spLocks noChangeShapeType="1"/>
            </p:cNvSpPr>
            <p:nvPr/>
          </p:nvSpPr>
          <p:spPr bwMode="auto">
            <a:xfrm>
              <a:off x="2556279" y="4144154"/>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45" name="Line 453">
              <a:extLst>
                <a:ext uri="{FF2B5EF4-FFF2-40B4-BE49-F238E27FC236}">
                  <a16:creationId xmlns:a16="http://schemas.microsoft.com/office/drawing/2014/main" id="{8679722D-303A-4237-B6B1-01B3FE1BEF21}"/>
                </a:ext>
              </a:extLst>
            </p:cNvPr>
            <p:cNvSpPr>
              <a:spLocks noChangeShapeType="1"/>
            </p:cNvSpPr>
            <p:nvPr/>
          </p:nvSpPr>
          <p:spPr bwMode="auto">
            <a:xfrm>
              <a:off x="2808144" y="4144154"/>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46" name="Line 454">
              <a:extLst>
                <a:ext uri="{FF2B5EF4-FFF2-40B4-BE49-F238E27FC236}">
                  <a16:creationId xmlns:a16="http://schemas.microsoft.com/office/drawing/2014/main" id="{96B25A26-853E-417C-A8F0-4263FA9FD4FF}"/>
                </a:ext>
              </a:extLst>
            </p:cNvPr>
            <p:cNvSpPr>
              <a:spLocks noChangeShapeType="1"/>
            </p:cNvSpPr>
            <p:nvPr/>
          </p:nvSpPr>
          <p:spPr bwMode="auto">
            <a:xfrm>
              <a:off x="3060008" y="4144154"/>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47" name="Line 455">
              <a:extLst>
                <a:ext uri="{FF2B5EF4-FFF2-40B4-BE49-F238E27FC236}">
                  <a16:creationId xmlns:a16="http://schemas.microsoft.com/office/drawing/2014/main" id="{85F27131-E8F8-48EE-8FC3-E73A2E80E6B0}"/>
                </a:ext>
              </a:extLst>
            </p:cNvPr>
            <p:cNvSpPr>
              <a:spLocks noChangeShapeType="1"/>
            </p:cNvSpPr>
            <p:nvPr/>
          </p:nvSpPr>
          <p:spPr bwMode="auto">
            <a:xfrm>
              <a:off x="3311872" y="4144154"/>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48" name="Line 456">
              <a:extLst>
                <a:ext uri="{FF2B5EF4-FFF2-40B4-BE49-F238E27FC236}">
                  <a16:creationId xmlns:a16="http://schemas.microsoft.com/office/drawing/2014/main" id="{34A71A09-1B72-43C7-B166-2C529B2685A5}"/>
                </a:ext>
              </a:extLst>
            </p:cNvPr>
            <p:cNvSpPr>
              <a:spLocks noChangeShapeType="1"/>
            </p:cNvSpPr>
            <p:nvPr/>
          </p:nvSpPr>
          <p:spPr bwMode="auto">
            <a:xfrm>
              <a:off x="3563735" y="4144154"/>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49" name="Line 457">
              <a:extLst>
                <a:ext uri="{FF2B5EF4-FFF2-40B4-BE49-F238E27FC236}">
                  <a16:creationId xmlns:a16="http://schemas.microsoft.com/office/drawing/2014/main" id="{FCCF535A-6ED4-434E-B93C-CAFE6D9CEF3C}"/>
                </a:ext>
              </a:extLst>
            </p:cNvPr>
            <p:cNvSpPr>
              <a:spLocks noChangeShapeType="1"/>
            </p:cNvSpPr>
            <p:nvPr/>
          </p:nvSpPr>
          <p:spPr bwMode="auto">
            <a:xfrm>
              <a:off x="3815600" y="4144154"/>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50" name="Line 458">
              <a:extLst>
                <a:ext uri="{FF2B5EF4-FFF2-40B4-BE49-F238E27FC236}">
                  <a16:creationId xmlns:a16="http://schemas.microsoft.com/office/drawing/2014/main" id="{CBAD765A-BFA5-4605-A0C1-F88607E09A5B}"/>
                </a:ext>
              </a:extLst>
            </p:cNvPr>
            <p:cNvSpPr>
              <a:spLocks noChangeShapeType="1"/>
            </p:cNvSpPr>
            <p:nvPr/>
          </p:nvSpPr>
          <p:spPr bwMode="auto">
            <a:xfrm>
              <a:off x="4067463" y="4144154"/>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51" name="TextBox 150">
              <a:extLst>
                <a:ext uri="{FF2B5EF4-FFF2-40B4-BE49-F238E27FC236}">
                  <a16:creationId xmlns:a16="http://schemas.microsoft.com/office/drawing/2014/main" id="{912853E9-4F87-4359-8457-3D699922C3E3}"/>
                </a:ext>
              </a:extLst>
            </p:cNvPr>
            <p:cNvSpPr txBox="1"/>
            <p:nvPr/>
          </p:nvSpPr>
          <p:spPr>
            <a:xfrm>
              <a:off x="1167201" y="3029988"/>
              <a:ext cx="322524"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11</a:t>
              </a:r>
            </a:p>
          </p:txBody>
        </p:sp>
        <p:sp>
          <p:nvSpPr>
            <p:cNvPr id="152" name="TextBox 151">
              <a:extLst>
                <a:ext uri="{FF2B5EF4-FFF2-40B4-BE49-F238E27FC236}">
                  <a16:creationId xmlns:a16="http://schemas.microsoft.com/office/drawing/2014/main" id="{EC124EE0-6FCA-4AEF-8232-28E9C6F3E4BB}"/>
                </a:ext>
              </a:extLst>
            </p:cNvPr>
            <p:cNvSpPr txBox="1"/>
            <p:nvPr/>
          </p:nvSpPr>
          <p:spPr>
            <a:xfrm>
              <a:off x="1236128" y="3276241"/>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9</a:t>
              </a:r>
            </a:p>
          </p:txBody>
        </p:sp>
        <p:sp>
          <p:nvSpPr>
            <p:cNvPr id="153" name="TextBox 152">
              <a:extLst>
                <a:ext uri="{FF2B5EF4-FFF2-40B4-BE49-F238E27FC236}">
                  <a16:creationId xmlns:a16="http://schemas.microsoft.com/office/drawing/2014/main" id="{5018FA83-AEBF-4E4D-84A7-9B69826D2990}"/>
                </a:ext>
              </a:extLst>
            </p:cNvPr>
            <p:cNvSpPr txBox="1"/>
            <p:nvPr/>
          </p:nvSpPr>
          <p:spPr>
            <a:xfrm>
              <a:off x="1236129" y="3522494"/>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7</a:t>
              </a:r>
            </a:p>
          </p:txBody>
        </p:sp>
        <p:sp>
          <p:nvSpPr>
            <p:cNvPr id="154" name="TextBox 153">
              <a:extLst>
                <a:ext uri="{FF2B5EF4-FFF2-40B4-BE49-F238E27FC236}">
                  <a16:creationId xmlns:a16="http://schemas.microsoft.com/office/drawing/2014/main" id="{7BDE6269-3085-46C1-B46B-253E37F10494}"/>
                </a:ext>
              </a:extLst>
            </p:cNvPr>
            <p:cNvSpPr txBox="1"/>
            <p:nvPr/>
          </p:nvSpPr>
          <p:spPr>
            <a:xfrm>
              <a:off x="1236129" y="3768749"/>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5</a:t>
              </a:r>
            </a:p>
          </p:txBody>
        </p:sp>
        <p:sp>
          <p:nvSpPr>
            <p:cNvPr id="155" name="TextBox 154">
              <a:extLst>
                <a:ext uri="{FF2B5EF4-FFF2-40B4-BE49-F238E27FC236}">
                  <a16:creationId xmlns:a16="http://schemas.microsoft.com/office/drawing/2014/main" id="{53DF7ABB-613B-49CB-8E44-0A7CC0AC7158}"/>
                </a:ext>
              </a:extLst>
            </p:cNvPr>
            <p:cNvSpPr txBox="1"/>
            <p:nvPr/>
          </p:nvSpPr>
          <p:spPr>
            <a:xfrm>
              <a:off x="1236129" y="4015001"/>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3</a:t>
              </a:r>
            </a:p>
          </p:txBody>
        </p:sp>
        <p:sp>
          <p:nvSpPr>
            <p:cNvPr id="156" name="TextBox 155">
              <a:extLst>
                <a:ext uri="{FF2B5EF4-FFF2-40B4-BE49-F238E27FC236}">
                  <a16:creationId xmlns:a16="http://schemas.microsoft.com/office/drawing/2014/main" id="{7AFF9CFC-8560-45D4-8E05-9868795E8313}"/>
                </a:ext>
              </a:extLst>
            </p:cNvPr>
            <p:cNvSpPr txBox="1"/>
            <p:nvPr/>
          </p:nvSpPr>
          <p:spPr>
            <a:xfrm>
              <a:off x="1422987" y="4186637"/>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0</a:t>
              </a:r>
            </a:p>
          </p:txBody>
        </p:sp>
        <p:sp>
          <p:nvSpPr>
            <p:cNvPr id="157" name="TextBox 156">
              <a:extLst>
                <a:ext uri="{FF2B5EF4-FFF2-40B4-BE49-F238E27FC236}">
                  <a16:creationId xmlns:a16="http://schemas.microsoft.com/office/drawing/2014/main" id="{7FBE4A32-2C43-42D6-8D5B-5F44E46BF0A0}"/>
                </a:ext>
              </a:extLst>
            </p:cNvPr>
            <p:cNvSpPr txBox="1"/>
            <p:nvPr/>
          </p:nvSpPr>
          <p:spPr>
            <a:xfrm>
              <a:off x="1681361" y="4186637"/>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2</a:t>
              </a:r>
            </a:p>
          </p:txBody>
        </p:sp>
        <p:sp>
          <p:nvSpPr>
            <p:cNvPr id="158" name="TextBox 157">
              <a:extLst>
                <a:ext uri="{FF2B5EF4-FFF2-40B4-BE49-F238E27FC236}">
                  <a16:creationId xmlns:a16="http://schemas.microsoft.com/office/drawing/2014/main" id="{5CE110F5-62EE-4EC6-8FB4-77F837D6683D}"/>
                </a:ext>
              </a:extLst>
            </p:cNvPr>
            <p:cNvSpPr txBox="1"/>
            <p:nvPr/>
          </p:nvSpPr>
          <p:spPr>
            <a:xfrm>
              <a:off x="1914513" y="4186637"/>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4</a:t>
              </a:r>
            </a:p>
          </p:txBody>
        </p:sp>
        <p:sp>
          <p:nvSpPr>
            <p:cNvPr id="159" name="TextBox 158">
              <a:extLst>
                <a:ext uri="{FF2B5EF4-FFF2-40B4-BE49-F238E27FC236}">
                  <a16:creationId xmlns:a16="http://schemas.microsoft.com/office/drawing/2014/main" id="{D3A65EF7-B608-4DBB-B066-D74B151C26DA}"/>
                </a:ext>
              </a:extLst>
            </p:cNvPr>
            <p:cNvSpPr txBox="1"/>
            <p:nvPr/>
          </p:nvSpPr>
          <p:spPr>
            <a:xfrm>
              <a:off x="2178081" y="4186637"/>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6</a:t>
              </a:r>
            </a:p>
          </p:txBody>
        </p:sp>
        <p:sp>
          <p:nvSpPr>
            <p:cNvPr id="160" name="TextBox 159">
              <a:extLst>
                <a:ext uri="{FF2B5EF4-FFF2-40B4-BE49-F238E27FC236}">
                  <a16:creationId xmlns:a16="http://schemas.microsoft.com/office/drawing/2014/main" id="{4AD635C2-B51F-47D5-8936-025F34D71661}"/>
                </a:ext>
              </a:extLst>
            </p:cNvPr>
            <p:cNvSpPr txBox="1"/>
            <p:nvPr/>
          </p:nvSpPr>
          <p:spPr>
            <a:xfrm>
              <a:off x="2439109" y="4186637"/>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8</a:t>
              </a:r>
            </a:p>
          </p:txBody>
        </p:sp>
        <p:sp>
          <p:nvSpPr>
            <p:cNvPr id="161" name="TextBox 160">
              <a:extLst>
                <a:ext uri="{FF2B5EF4-FFF2-40B4-BE49-F238E27FC236}">
                  <a16:creationId xmlns:a16="http://schemas.microsoft.com/office/drawing/2014/main" id="{196CBB54-19F3-4E36-9D02-97E46BB7C6CD}"/>
                </a:ext>
              </a:extLst>
            </p:cNvPr>
            <p:cNvSpPr txBox="1"/>
            <p:nvPr/>
          </p:nvSpPr>
          <p:spPr>
            <a:xfrm>
              <a:off x="2637821" y="4186637"/>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10</a:t>
              </a:r>
            </a:p>
          </p:txBody>
        </p:sp>
        <p:sp>
          <p:nvSpPr>
            <p:cNvPr id="162" name="TextBox 161">
              <a:extLst>
                <a:ext uri="{FF2B5EF4-FFF2-40B4-BE49-F238E27FC236}">
                  <a16:creationId xmlns:a16="http://schemas.microsoft.com/office/drawing/2014/main" id="{9CD93B1E-8BD3-42AB-9F29-0D2731D670A7}"/>
                </a:ext>
              </a:extLst>
            </p:cNvPr>
            <p:cNvSpPr txBox="1"/>
            <p:nvPr/>
          </p:nvSpPr>
          <p:spPr>
            <a:xfrm>
              <a:off x="2901341" y="4186637"/>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12</a:t>
              </a:r>
            </a:p>
          </p:txBody>
        </p:sp>
        <p:sp>
          <p:nvSpPr>
            <p:cNvPr id="163" name="TextBox 162">
              <a:extLst>
                <a:ext uri="{FF2B5EF4-FFF2-40B4-BE49-F238E27FC236}">
                  <a16:creationId xmlns:a16="http://schemas.microsoft.com/office/drawing/2014/main" id="{ECE74012-25F2-4703-A343-6E07E421038D}"/>
                </a:ext>
              </a:extLst>
            </p:cNvPr>
            <p:cNvSpPr txBox="1"/>
            <p:nvPr/>
          </p:nvSpPr>
          <p:spPr>
            <a:xfrm>
              <a:off x="3162415" y="4186637"/>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14</a:t>
              </a:r>
            </a:p>
          </p:txBody>
        </p:sp>
        <p:sp>
          <p:nvSpPr>
            <p:cNvPr id="164" name="TextBox 163">
              <a:extLst>
                <a:ext uri="{FF2B5EF4-FFF2-40B4-BE49-F238E27FC236}">
                  <a16:creationId xmlns:a16="http://schemas.microsoft.com/office/drawing/2014/main" id="{B83B0C33-5A35-47A2-82F7-82A908F97B46}"/>
                </a:ext>
              </a:extLst>
            </p:cNvPr>
            <p:cNvSpPr txBox="1"/>
            <p:nvPr/>
          </p:nvSpPr>
          <p:spPr>
            <a:xfrm>
              <a:off x="3395569" y="4186637"/>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16</a:t>
              </a:r>
            </a:p>
          </p:txBody>
        </p:sp>
        <p:sp>
          <p:nvSpPr>
            <p:cNvPr id="165" name="TextBox 164">
              <a:extLst>
                <a:ext uri="{FF2B5EF4-FFF2-40B4-BE49-F238E27FC236}">
                  <a16:creationId xmlns:a16="http://schemas.microsoft.com/office/drawing/2014/main" id="{F7DFB1ED-2F84-466E-8D80-81931D92D0E6}"/>
                </a:ext>
              </a:extLst>
            </p:cNvPr>
            <p:cNvSpPr txBox="1"/>
            <p:nvPr/>
          </p:nvSpPr>
          <p:spPr>
            <a:xfrm>
              <a:off x="3659089" y="4186637"/>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18</a:t>
              </a:r>
            </a:p>
          </p:txBody>
        </p:sp>
        <p:sp>
          <p:nvSpPr>
            <p:cNvPr id="166" name="TextBox 165">
              <a:extLst>
                <a:ext uri="{FF2B5EF4-FFF2-40B4-BE49-F238E27FC236}">
                  <a16:creationId xmlns:a16="http://schemas.microsoft.com/office/drawing/2014/main" id="{5C6FB98B-AC3A-4F62-A2DB-11A72BE21375}"/>
                </a:ext>
              </a:extLst>
            </p:cNvPr>
            <p:cNvSpPr txBox="1"/>
            <p:nvPr/>
          </p:nvSpPr>
          <p:spPr>
            <a:xfrm>
              <a:off x="3920162" y="4186637"/>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20</a:t>
              </a:r>
            </a:p>
          </p:txBody>
        </p:sp>
        <p:sp>
          <p:nvSpPr>
            <p:cNvPr id="167" name="TextBox 166">
              <a:extLst>
                <a:ext uri="{FF2B5EF4-FFF2-40B4-BE49-F238E27FC236}">
                  <a16:creationId xmlns:a16="http://schemas.microsoft.com/office/drawing/2014/main" id="{9B9E3F7C-EF30-4927-A69B-ED275CDB94E6}"/>
                </a:ext>
              </a:extLst>
            </p:cNvPr>
            <p:cNvSpPr txBox="1"/>
            <p:nvPr/>
          </p:nvSpPr>
          <p:spPr bwMode="auto">
            <a:xfrm>
              <a:off x="972033" y="3106158"/>
              <a:ext cx="346377" cy="1222147"/>
            </a:xfrm>
            <a:prstGeom prst="rect">
              <a:avLst/>
            </a:prstGeom>
            <a:noFill/>
          </p:spPr>
          <p:txBody>
            <a:bodyPr vert="vert270"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Glucose (mmol/L)</a:t>
              </a:r>
            </a:p>
          </p:txBody>
        </p:sp>
        <p:cxnSp>
          <p:nvCxnSpPr>
            <p:cNvPr id="168" name="Straight Connector 167">
              <a:extLst>
                <a:ext uri="{FF2B5EF4-FFF2-40B4-BE49-F238E27FC236}">
                  <a16:creationId xmlns:a16="http://schemas.microsoft.com/office/drawing/2014/main" id="{96F289D3-F0B4-4A9C-88EB-BFB68F0CB0E5}"/>
                </a:ext>
              </a:extLst>
            </p:cNvPr>
            <p:cNvCxnSpPr/>
            <p:nvPr/>
          </p:nvCxnSpPr>
          <p:spPr>
            <a:xfrm>
              <a:off x="1547944" y="3651870"/>
              <a:ext cx="2520000" cy="0"/>
            </a:xfrm>
            <a:prstGeom prst="line">
              <a:avLst/>
            </a:prstGeom>
            <a:ln>
              <a:solidFill>
                <a:schemeClr val="accent5"/>
              </a:solidFill>
              <a:prstDash val="sysDash"/>
            </a:ln>
          </p:spPr>
          <p:style>
            <a:lnRef idx="1">
              <a:schemeClr val="accent1"/>
            </a:lnRef>
            <a:fillRef idx="0">
              <a:schemeClr val="accent1"/>
            </a:fillRef>
            <a:effectRef idx="0">
              <a:schemeClr val="accent1"/>
            </a:effectRef>
            <a:fontRef idx="minor">
              <a:schemeClr val="tx1"/>
            </a:fontRef>
          </p:style>
        </p:cxnSp>
        <p:sp>
          <p:nvSpPr>
            <p:cNvPr id="169" name="TextBox 168">
              <a:extLst>
                <a:ext uri="{FF2B5EF4-FFF2-40B4-BE49-F238E27FC236}">
                  <a16:creationId xmlns:a16="http://schemas.microsoft.com/office/drawing/2014/main" id="{458800E8-5D1F-4A67-BF1D-7ACA64FC210F}"/>
                </a:ext>
              </a:extLst>
            </p:cNvPr>
            <p:cNvSpPr txBox="1"/>
            <p:nvPr/>
          </p:nvSpPr>
          <p:spPr>
            <a:xfrm>
              <a:off x="2584795" y="4345944"/>
              <a:ext cx="615874" cy="246221"/>
            </a:xfrm>
            <a:prstGeom prst="rect">
              <a:avLst/>
            </a:prstGeom>
            <a:noFill/>
          </p:spPr>
          <p:txBody>
            <a:bodyPr wrap="non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Time (h)</a:t>
              </a:r>
              <a:endParaRPr kumimoji="0" lang="en-GB" sz="1000" b="0" i="0" u="none" strike="noStrike" kern="0" cap="none" spc="0" normalizeH="0" baseline="30000" noProof="0" dirty="0">
                <a:ln>
                  <a:noFill/>
                </a:ln>
                <a:solidFill>
                  <a:srgbClr val="000000"/>
                </a:solidFill>
                <a:effectLst/>
                <a:uLnTx/>
                <a:uFillTx/>
                <a:latin typeface="Calibri"/>
                <a:ea typeface="ヒラギノ角ゴ Pro W3" pitchFamily="110" charset="-128"/>
                <a:cs typeface="+mn-cs"/>
              </a:endParaRPr>
            </a:p>
          </p:txBody>
        </p:sp>
        <p:sp>
          <p:nvSpPr>
            <p:cNvPr id="170" name="Freeform: Shape 114">
              <a:extLst>
                <a:ext uri="{FF2B5EF4-FFF2-40B4-BE49-F238E27FC236}">
                  <a16:creationId xmlns:a16="http://schemas.microsoft.com/office/drawing/2014/main" id="{DE400486-3065-4440-811E-86A41C8DF53E}"/>
                </a:ext>
              </a:extLst>
            </p:cNvPr>
            <p:cNvSpPr/>
            <p:nvPr/>
          </p:nvSpPr>
          <p:spPr>
            <a:xfrm>
              <a:off x="1548825" y="3406560"/>
              <a:ext cx="2519680" cy="533343"/>
            </a:xfrm>
            <a:custGeom>
              <a:avLst/>
              <a:gdLst>
                <a:gd name="connsiteX0" fmla="*/ 0 w 2519680"/>
                <a:gd name="connsiteY0" fmla="*/ 503705 h 533343"/>
                <a:gd name="connsiteX1" fmla="*/ 619760 w 2519680"/>
                <a:gd name="connsiteY1" fmla="*/ 524025 h 533343"/>
                <a:gd name="connsiteX2" fmla="*/ 975360 w 2519680"/>
                <a:gd name="connsiteY2" fmla="*/ 371625 h 533343"/>
                <a:gd name="connsiteX3" fmla="*/ 1554480 w 2519680"/>
                <a:gd name="connsiteY3" fmla="*/ 66825 h 533343"/>
                <a:gd name="connsiteX4" fmla="*/ 1920240 w 2519680"/>
                <a:gd name="connsiteY4" fmla="*/ 5865 h 533343"/>
                <a:gd name="connsiteX5" fmla="*/ 2519680 w 2519680"/>
                <a:gd name="connsiteY5" fmla="*/ 5865 h 5333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19680" h="533343">
                  <a:moveTo>
                    <a:pt x="0" y="503705"/>
                  </a:moveTo>
                  <a:cubicBezTo>
                    <a:pt x="228600" y="524871"/>
                    <a:pt x="457200" y="546038"/>
                    <a:pt x="619760" y="524025"/>
                  </a:cubicBezTo>
                  <a:cubicBezTo>
                    <a:pt x="782320" y="502012"/>
                    <a:pt x="819573" y="447825"/>
                    <a:pt x="975360" y="371625"/>
                  </a:cubicBezTo>
                  <a:cubicBezTo>
                    <a:pt x="1131147" y="295425"/>
                    <a:pt x="1397000" y="127785"/>
                    <a:pt x="1554480" y="66825"/>
                  </a:cubicBezTo>
                  <a:cubicBezTo>
                    <a:pt x="1711960" y="5865"/>
                    <a:pt x="1759373" y="16025"/>
                    <a:pt x="1920240" y="5865"/>
                  </a:cubicBezTo>
                  <a:cubicBezTo>
                    <a:pt x="2081107" y="-4295"/>
                    <a:pt x="2300393" y="785"/>
                    <a:pt x="2519680" y="5865"/>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171" name="Rectangle: Rounded Corners 21">
            <a:extLst>
              <a:ext uri="{FF2B5EF4-FFF2-40B4-BE49-F238E27FC236}">
                <a16:creationId xmlns:a16="http://schemas.microsoft.com/office/drawing/2014/main" id="{39277CAB-C0E6-415A-805F-D6BD9EF5781A}"/>
              </a:ext>
            </a:extLst>
          </p:cNvPr>
          <p:cNvSpPr/>
          <p:nvPr/>
        </p:nvSpPr>
        <p:spPr>
          <a:xfrm>
            <a:off x="6580431" y="2252289"/>
            <a:ext cx="936000" cy="216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667393"/>
                </a:solidFill>
                <a:effectLst/>
                <a:uLnTx/>
                <a:uFillTx/>
                <a:latin typeface="Calibri"/>
                <a:ea typeface="+mn-ea"/>
                <a:cs typeface="+mn-cs"/>
              </a:rPr>
              <a:t>High GV</a:t>
            </a:r>
          </a:p>
        </p:txBody>
      </p:sp>
      <p:sp>
        <p:nvSpPr>
          <p:cNvPr id="172" name="Rectangle: Rounded Corners 118">
            <a:extLst>
              <a:ext uri="{FF2B5EF4-FFF2-40B4-BE49-F238E27FC236}">
                <a16:creationId xmlns:a16="http://schemas.microsoft.com/office/drawing/2014/main" id="{7B649E2B-4B08-4011-80E8-AF2532858A12}"/>
              </a:ext>
            </a:extLst>
          </p:cNvPr>
          <p:cNvSpPr/>
          <p:nvPr/>
        </p:nvSpPr>
        <p:spPr>
          <a:xfrm>
            <a:off x="10010565" y="2247842"/>
            <a:ext cx="936000" cy="216000"/>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1" i="0" u="none" strike="noStrike" kern="1200" cap="none" spc="0" normalizeH="0" baseline="0" noProof="0" dirty="0">
                <a:ln>
                  <a:noFill/>
                </a:ln>
                <a:solidFill>
                  <a:srgbClr val="232936"/>
                </a:solidFill>
                <a:effectLst/>
                <a:uLnTx/>
                <a:uFillTx/>
                <a:latin typeface="Calibri"/>
                <a:ea typeface="+mn-ea"/>
                <a:cs typeface="+mn-cs"/>
              </a:rPr>
              <a:t>Low GV</a:t>
            </a:r>
          </a:p>
        </p:txBody>
      </p:sp>
      <p:sp>
        <p:nvSpPr>
          <p:cNvPr id="173" name="TextBox 172">
            <a:extLst>
              <a:ext uri="{FF2B5EF4-FFF2-40B4-BE49-F238E27FC236}">
                <a16:creationId xmlns:a16="http://schemas.microsoft.com/office/drawing/2014/main" id="{ED917294-6885-4B0A-846F-441F460A12D1}"/>
              </a:ext>
            </a:extLst>
          </p:cNvPr>
          <p:cNvSpPr txBox="1"/>
          <p:nvPr/>
        </p:nvSpPr>
        <p:spPr>
          <a:xfrm>
            <a:off x="5801558" y="2715132"/>
            <a:ext cx="93692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Calibri"/>
                <a:ea typeface="+mn-ea"/>
                <a:cs typeface="+mn-cs"/>
              </a:rPr>
              <a:t>Within-day:</a:t>
            </a:r>
          </a:p>
        </p:txBody>
      </p:sp>
      <p:sp>
        <p:nvSpPr>
          <p:cNvPr id="174" name="TextBox 173">
            <a:extLst>
              <a:ext uri="{FF2B5EF4-FFF2-40B4-BE49-F238E27FC236}">
                <a16:creationId xmlns:a16="http://schemas.microsoft.com/office/drawing/2014/main" id="{250AC7FE-89C8-414B-A776-8735D2EB0155}"/>
              </a:ext>
            </a:extLst>
          </p:cNvPr>
          <p:cNvSpPr txBox="1"/>
          <p:nvPr/>
        </p:nvSpPr>
        <p:spPr>
          <a:xfrm>
            <a:off x="9256207" y="2715132"/>
            <a:ext cx="93692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Calibri"/>
                <a:ea typeface="+mn-ea"/>
                <a:cs typeface="+mn-cs"/>
              </a:rPr>
              <a:t>Within-day:</a:t>
            </a:r>
          </a:p>
        </p:txBody>
      </p:sp>
      <p:sp>
        <p:nvSpPr>
          <p:cNvPr id="175" name="TextBox 174">
            <a:extLst>
              <a:ext uri="{FF2B5EF4-FFF2-40B4-BE49-F238E27FC236}">
                <a16:creationId xmlns:a16="http://schemas.microsoft.com/office/drawing/2014/main" id="{1053A399-C22A-4BED-8DBD-6920BAB16EF5}"/>
              </a:ext>
            </a:extLst>
          </p:cNvPr>
          <p:cNvSpPr txBox="1"/>
          <p:nvPr/>
        </p:nvSpPr>
        <p:spPr>
          <a:xfrm>
            <a:off x="5835765" y="4118417"/>
            <a:ext cx="924677"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Calibri"/>
                <a:ea typeface="+mn-ea"/>
                <a:cs typeface="+mn-cs"/>
              </a:rPr>
              <a:t>Day-to-day:</a:t>
            </a:r>
          </a:p>
        </p:txBody>
      </p:sp>
      <p:sp>
        <p:nvSpPr>
          <p:cNvPr id="176" name="TextBox 175">
            <a:extLst>
              <a:ext uri="{FF2B5EF4-FFF2-40B4-BE49-F238E27FC236}">
                <a16:creationId xmlns:a16="http://schemas.microsoft.com/office/drawing/2014/main" id="{3D6585F4-B2E2-4816-9BA0-14712BAC4CD4}"/>
              </a:ext>
            </a:extLst>
          </p:cNvPr>
          <p:cNvSpPr txBox="1"/>
          <p:nvPr/>
        </p:nvSpPr>
        <p:spPr>
          <a:xfrm>
            <a:off x="9278384" y="4118417"/>
            <a:ext cx="93692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200" b="1" i="0" u="none" strike="noStrike" kern="1200" cap="none" spc="0" normalizeH="0" baseline="0" noProof="0" dirty="0">
                <a:ln>
                  <a:noFill/>
                </a:ln>
                <a:solidFill>
                  <a:srgbClr val="000000"/>
                </a:solidFill>
                <a:effectLst/>
                <a:uLnTx/>
                <a:uFillTx/>
                <a:latin typeface="Calibri"/>
                <a:ea typeface="+mn-ea"/>
                <a:cs typeface="+mn-cs"/>
              </a:rPr>
              <a:t>Day-to-day:</a:t>
            </a:r>
          </a:p>
        </p:txBody>
      </p:sp>
      <p:grpSp>
        <p:nvGrpSpPr>
          <p:cNvPr id="177" name="Group 176">
            <a:extLst>
              <a:ext uri="{FF2B5EF4-FFF2-40B4-BE49-F238E27FC236}">
                <a16:creationId xmlns:a16="http://schemas.microsoft.com/office/drawing/2014/main" id="{56088972-1BD7-4F81-97B2-47B21A32EDA8}"/>
              </a:ext>
            </a:extLst>
          </p:cNvPr>
          <p:cNvGrpSpPr/>
          <p:nvPr/>
        </p:nvGrpSpPr>
        <p:grpSpPr>
          <a:xfrm>
            <a:off x="4639249" y="4109111"/>
            <a:ext cx="2952000" cy="1384201"/>
            <a:chOff x="1536008" y="2961726"/>
            <a:chExt cx="2952000" cy="1384201"/>
          </a:xfrm>
        </p:grpSpPr>
        <p:grpSp>
          <p:nvGrpSpPr>
            <p:cNvPr id="178" name="Group 177">
              <a:extLst>
                <a:ext uri="{FF2B5EF4-FFF2-40B4-BE49-F238E27FC236}">
                  <a16:creationId xmlns:a16="http://schemas.microsoft.com/office/drawing/2014/main" id="{6FD98ED2-59E6-4771-9059-26A4C4F8D6DF}"/>
                </a:ext>
              </a:extLst>
            </p:cNvPr>
            <p:cNvGrpSpPr/>
            <p:nvPr/>
          </p:nvGrpSpPr>
          <p:grpSpPr>
            <a:xfrm>
              <a:off x="1536008" y="2961726"/>
              <a:ext cx="2952000" cy="1384201"/>
              <a:chOff x="972033" y="1362181"/>
              <a:chExt cx="3270653" cy="1593958"/>
            </a:xfrm>
          </p:grpSpPr>
          <p:sp>
            <p:nvSpPr>
              <p:cNvPr id="180" name="Freeform 442">
                <a:extLst>
                  <a:ext uri="{FF2B5EF4-FFF2-40B4-BE49-F238E27FC236}">
                    <a16:creationId xmlns:a16="http://schemas.microsoft.com/office/drawing/2014/main" id="{2BA7A8A1-C996-452C-BBD5-1C39FA6E6562}"/>
                  </a:ext>
                </a:extLst>
              </p:cNvPr>
              <p:cNvSpPr>
                <a:spLocks/>
              </p:cNvSpPr>
              <p:nvPr/>
            </p:nvSpPr>
            <p:spPr bwMode="auto">
              <a:xfrm>
                <a:off x="1548826" y="1496929"/>
                <a:ext cx="2506117" cy="986264"/>
              </a:xfrm>
              <a:custGeom>
                <a:avLst/>
                <a:gdLst>
                  <a:gd name="T0" fmla="*/ 0 w 2604"/>
                  <a:gd name="T1" fmla="*/ 0 h 832"/>
                  <a:gd name="T2" fmla="*/ 0 w 2604"/>
                  <a:gd name="T3" fmla="*/ 832 h 832"/>
                  <a:gd name="T4" fmla="*/ 2604 w 2604"/>
                  <a:gd name="T5" fmla="*/ 832 h 832"/>
                </a:gdLst>
                <a:ahLst/>
                <a:cxnLst>
                  <a:cxn ang="0">
                    <a:pos x="T0" y="T1"/>
                  </a:cxn>
                  <a:cxn ang="0">
                    <a:pos x="T2" y="T3"/>
                  </a:cxn>
                  <a:cxn ang="0">
                    <a:pos x="T4" y="T5"/>
                  </a:cxn>
                </a:cxnLst>
                <a:rect l="0" t="0" r="r" b="b"/>
                <a:pathLst>
                  <a:path w="2604" h="832">
                    <a:moveTo>
                      <a:pt x="0" y="0"/>
                    </a:moveTo>
                    <a:lnTo>
                      <a:pt x="0" y="832"/>
                    </a:lnTo>
                    <a:lnTo>
                      <a:pt x="2604" y="832"/>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81" name="Line 443">
                <a:extLst>
                  <a:ext uri="{FF2B5EF4-FFF2-40B4-BE49-F238E27FC236}">
                    <a16:creationId xmlns:a16="http://schemas.microsoft.com/office/drawing/2014/main" id="{3191E6AB-F689-450B-B813-76B03EE9AF5A}"/>
                  </a:ext>
                </a:extLst>
              </p:cNvPr>
              <p:cNvSpPr>
                <a:spLocks noChangeShapeType="1"/>
              </p:cNvSpPr>
              <p:nvPr/>
            </p:nvSpPr>
            <p:spPr bwMode="auto">
              <a:xfrm>
                <a:off x="1548825"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82" name="Line 444">
                <a:extLst>
                  <a:ext uri="{FF2B5EF4-FFF2-40B4-BE49-F238E27FC236}">
                    <a16:creationId xmlns:a16="http://schemas.microsoft.com/office/drawing/2014/main" id="{B8EE06E8-8718-41D9-B695-6D22825A9AF0}"/>
                  </a:ext>
                </a:extLst>
              </p:cNvPr>
              <p:cNvSpPr>
                <a:spLocks noChangeShapeType="1"/>
              </p:cNvSpPr>
              <p:nvPr/>
            </p:nvSpPr>
            <p:spPr bwMode="auto">
              <a:xfrm flipH="1">
                <a:off x="1470111" y="2483193"/>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83" name="Line 445">
                <a:extLst>
                  <a:ext uri="{FF2B5EF4-FFF2-40B4-BE49-F238E27FC236}">
                    <a16:creationId xmlns:a16="http://schemas.microsoft.com/office/drawing/2014/main" id="{052D8D72-146F-4A20-94FA-9EC3FA0ED7FD}"/>
                  </a:ext>
                </a:extLst>
              </p:cNvPr>
              <p:cNvSpPr>
                <a:spLocks noChangeShapeType="1"/>
              </p:cNvSpPr>
              <p:nvPr/>
            </p:nvSpPr>
            <p:spPr bwMode="auto">
              <a:xfrm flipH="1">
                <a:off x="1470111" y="2236626"/>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84" name="Line 446">
                <a:extLst>
                  <a:ext uri="{FF2B5EF4-FFF2-40B4-BE49-F238E27FC236}">
                    <a16:creationId xmlns:a16="http://schemas.microsoft.com/office/drawing/2014/main" id="{170454B7-1359-4274-921B-B695C17F1BD0}"/>
                  </a:ext>
                </a:extLst>
              </p:cNvPr>
              <p:cNvSpPr>
                <a:spLocks noChangeShapeType="1"/>
              </p:cNvSpPr>
              <p:nvPr/>
            </p:nvSpPr>
            <p:spPr bwMode="auto">
              <a:xfrm flipH="1">
                <a:off x="1470111" y="1990061"/>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85" name="Line 447">
                <a:extLst>
                  <a:ext uri="{FF2B5EF4-FFF2-40B4-BE49-F238E27FC236}">
                    <a16:creationId xmlns:a16="http://schemas.microsoft.com/office/drawing/2014/main" id="{71E7F0A5-6306-43A6-9E88-E78622399409}"/>
                  </a:ext>
                </a:extLst>
              </p:cNvPr>
              <p:cNvSpPr>
                <a:spLocks noChangeShapeType="1"/>
              </p:cNvSpPr>
              <p:nvPr/>
            </p:nvSpPr>
            <p:spPr bwMode="auto">
              <a:xfrm flipH="1">
                <a:off x="1470111" y="1743495"/>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86" name="Line 448">
                <a:extLst>
                  <a:ext uri="{FF2B5EF4-FFF2-40B4-BE49-F238E27FC236}">
                    <a16:creationId xmlns:a16="http://schemas.microsoft.com/office/drawing/2014/main" id="{8C152A74-4FE3-47B2-8A85-899087319258}"/>
                  </a:ext>
                </a:extLst>
              </p:cNvPr>
              <p:cNvSpPr>
                <a:spLocks noChangeShapeType="1"/>
              </p:cNvSpPr>
              <p:nvPr/>
            </p:nvSpPr>
            <p:spPr bwMode="auto">
              <a:xfrm flipH="1">
                <a:off x="1470111" y="1491630"/>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87" name="Line 449">
                <a:extLst>
                  <a:ext uri="{FF2B5EF4-FFF2-40B4-BE49-F238E27FC236}">
                    <a16:creationId xmlns:a16="http://schemas.microsoft.com/office/drawing/2014/main" id="{D5E2B7CC-F982-497A-8902-E78CE85C0834}"/>
                  </a:ext>
                </a:extLst>
              </p:cNvPr>
              <p:cNvSpPr>
                <a:spLocks noChangeShapeType="1"/>
              </p:cNvSpPr>
              <p:nvPr/>
            </p:nvSpPr>
            <p:spPr bwMode="auto">
              <a:xfrm>
                <a:off x="1800688"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88" name="Line 450">
                <a:extLst>
                  <a:ext uri="{FF2B5EF4-FFF2-40B4-BE49-F238E27FC236}">
                    <a16:creationId xmlns:a16="http://schemas.microsoft.com/office/drawing/2014/main" id="{DC9895F8-19D0-452E-A570-AF47393AD794}"/>
                  </a:ext>
                </a:extLst>
              </p:cNvPr>
              <p:cNvSpPr>
                <a:spLocks noChangeShapeType="1"/>
              </p:cNvSpPr>
              <p:nvPr/>
            </p:nvSpPr>
            <p:spPr bwMode="auto">
              <a:xfrm>
                <a:off x="2052552"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89" name="Line 451">
                <a:extLst>
                  <a:ext uri="{FF2B5EF4-FFF2-40B4-BE49-F238E27FC236}">
                    <a16:creationId xmlns:a16="http://schemas.microsoft.com/office/drawing/2014/main" id="{E76E9137-F219-4FB4-87C4-6ABD82B43173}"/>
                  </a:ext>
                </a:extLst>
              </p:cNvPr>
              <p:cNvSpPr>
                <a:spLocks noChangeShapeType="1"/>
              </p:cNvSpPr>
              <p:nvPr/>
            </p:nvSpPr>
            <p:spPr bwMode="auto">
              <a:xfrm>
                <a:off x="2304416"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90" name="Line 452">
                <a:extLst>
                  <a:ext uri="{FF2B5EF4-FFF2-40B4-BE49-F238E27FC236}">
                    <a16:creationId xmlns:a16="http://schemas.microsoft.com/office/drawing/2014/main" id="{266DB707-111D-4811-A09A-E78D007C704C}"/>
                  </a:ext>
                </a:extLst>
              </p:cNvPr>
              <p:cNvSpPr>
                <a:spLocks noChangeShapeType="1"/>
              </p:cNvSpPr>
              <p:nvPr/>
            </p:nvSpPr>
            <p:spPr bwMode="auto">
              <a:xfrm>
                <a:off x="2556279"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91" name="Line 453">
                <a:extLst>
                  <a:ext uri="{FF2B5EF4-FFF2-40B4-BE49-F238E27FC236}">
                    <a16:creationId xmlns:a16="http://schemas.microsoft.com/office/drawing/2014/main" id="{8926AF46-58F9-49F8-B9A9-07023ED26E72}"/>
                  </a:ext>
                </a:extLst>
              </p:cNvPr>
              <p:cNvSpPr>
                <a:spLocks noChangeShapeType="1"/>
              </p:cNvSpPr>
              <p:nvPr/>
            </p:nvSpPr>
            <p:spPr bwMode="auto">
              <a:xfrm>
                <a:off x="2808144"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92" name="Line 454">
                <a:extLst>
                  <a:ext uri="{FF2B5EF4-FFF2-40B4-BE49-F238E27FC236}">
                    <a16:creationId xmlns:a16="http://schemas.microsoft.com/office/drawing/2014/main" id="{69E24FD2-34A7-446E-9066-346F42A9AE15}"/>
                  </a:ext>
                </a:extLst>
              </p:cNvPr>
              <p:cNvSpPr>
                <a:spLocks noChangeShapeType="1"/>
              </p:cNvSpPr>
              <p:nvPr/>
            </p:nvSpPr>
            <p:spPr bwMode="auto">
              <a:xfrm>
                <a:off x="3060008"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93" name="Line 455">
                <a:extLst>
                  <a:ext uri="{FF2B5EF4-FFF2-40B4-BE49-F238E27FC236}">
                    <a16:creationId xmlns:a16="http://schemas.microsoft.com/office/drawing/2014/main" id="{B7408787-3A55-4579-B86A-8C851AFBE95E}"/>
                  </a:ext>
                </a:extLst>
              </p:cNvPr>
              <p:cNvSpPr>
                <a:spLocks noChangeShapeType="1"/>
              </p:cNvSpPr>
              <p:nvPr/>
            </p:nvSpPr>
            <p:spPr bwMode="auto">
              <a:xfrm>
                <a:off x="3311872"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94" name="Line 456">
                <a:extLst>
                  <a:ext uri="{FF2B5EF4-FFF2-40B4-BE49-F238E27FC236}">
                    <a16:creationId xmlns:a16="http://schemas.microsoft.com/office/drawing/2014/main" id="{3125AE81-04B5-4A65-9423-9EBFC46842C7}"/>
                  </a:ext>
                </a:extLst>
              </p:cNvPr>
              <p:cNvSpPr>
                <a:spLocks noChangeShapeType="1"/>
              </p:cNvSpPr>
              <p:nvPr/>
            </p:nvSpPr>
            <p:spPr bwMode="auto">
              <a:xfrm>
                <a:off x="3563735"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95" name="Line 457">
                <a:extLst>
                  <a:ext uri="{FF2B5EF4-FFF2-40B4-BE49-F238E27FC236}">
                    <a16:creationId xmlns:a16="http://schemas.microsoft.com/office/drawing/2014/main" id="{FFEC2E5E-64B2-4072-BA47-2D152A6028D3}"/>
                  </a:ext>
                </a:extLst>
              </p:cNvPr>
              <p:cNvSpPr>
                <a:spLocks noChangeShapeType="1"/>
              </p:cNvSpPr>
              <p:nvPr/>
            </p:nvSpPr>
            <p:spPr bwMode="auto">
              <a:xfrm>
                <a:off x="3815600"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96" name="Line 458">
                <a:extLst>
                  <a:ext uri="{FF2B5EF4-FFF2-40B4-BE49-F238E27FC236}">
                    <a16:creationId xmlns:a16="http://schemas.microsoft.com/office/drawing/2014/main" id="{68E58ACE-BB9B-4274-B874-4FA017A35449}"/>
                  </a:ext>
                </a:extLst>
              </p:cNvPr>
              <p:cNvSpPr>
                <a:spLocks noChangeShapeType="1"/>
              </p:cNvSpPr>
              <p:nvPr/>
            </p:nvSpPr>
            <p:spPr bwMode="auto">
              <a:xfrm>
                <a:off x="4067463"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197" name="TextBox 196">
                <a:extLst>
                  <a:ext uri="{FF2B5EF4-FFF2-40B4-BE49-F238E27FC236}">
                    <a16:creationId xmlns:a16="http://schemas.microsoft.com/office/drawing/2014/main" id="{DB9BBD89-5918-4C49-9464-F6EB7A351351}"/>
                  </a:ext>
                </a:extLst>
              </p:cNvPr>
              <p:cNvSpPr txBox="1"/>
              <p:nvPr/>
            </p:nvSpPr>
            <p:spPr>
              <a:xfrm>
                <a:off x="1167201" y="1369029"/>
                <a:ext cx="322524"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11</a:t>
                </a:r>
              </a:p>
            </p:txBody>
          </p:sp>
          <p:sp>
            <p:nvSpPr>
              <p:cNvPr id="198" name="TextBox 197">
                <a:extLst>
                  <a:ext uri="{FF2B5EF4-FFF2-40B4-BE49-F238E27FC236}">
                    <a16:creationId xmlns:a16="http://schemas.microsoft.com/office/drawing/2014/main" id="{B23709FC-4B4A-4C03-9051-505091703E3E}"/>
                  </a:ext>
                </a:extLst>
              </p:cNvPr>
              <p:cNvSpPr txBox="1"/>
              <p:nvPr/>
            </p:nvSpPr>
            <p:spPr>
              <a:xfrm>
                <a:off x="1236128" y="1615281"/>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9</a:t>
                </a:r>
              </a:p>
            </p:txBody>
          </p:sp>
          <p:sp>
            <p:nvSpPr>
              <p:cNvPr id="199" name="TextBox 198">
                <a:extLst>
                  <a:ext uri="{FF2B5EF4-FFF2-40B4-BE49-F238E27FC236}">
                    <a16:creationId xmlns:a16="http://schemas.microsoft.com/office/drawing/2014/main" id="{1C566478-5243-4C69-BD1D-91C315505DBF}"/>
                  </a:ext>
                </a:extLst>
              </p:cNvPr>
              <p:cNvSpPr txBox="1"/>
              <p:nvPr/>
            </p:nvSpPr>
            <p:spPr>
              <a:xfrm>
                <a:off x="1236129" y="1861536"/>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7</a:t>
                </a:r>
              </a:p>
            </p:txBody>
          </p:sp>
          <p:sp>
            <p:nvSpPr>
              <p:cNvPr id="200" name="TextBox 199">
                <a:extLst>
                  <a:ext uri="{FF2B5EF4-FFF2-40B4-BE49-F238E27FC236}">
                    <a16:creationId xmlns:a16="http://schemas.microsoft.com/office/drawing/2014/main" id="{3F674121-86B2-4FE5-814E-8B7F60F39C6D}"/>
                  </a:ext>
                </a:extLst>
              </p:cNvPr>
              <p:cNvSpPr txBox="1"/>
              <p:nvPr/>
            </p:nvSpPr>
            <p:spPr>
              <a:xfrm>
                <a:off x="1236129" y="2107789"/>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5</a:t>
                </a:r>
              </a:p>
            </p:txBody>
          </p:sp>
          <p:sp>
            <p:nvSpPr>
              <p:cNvPr id="201" name="TextBox 200">
                <a:extLst>
                  <a:ext uri="{FF2B5EF4-FFF2-40B4-BE49-F238E27FC236}">
                    <a16:creationId xmlns:a16="http://schemas.microsoft.com/office/drawing/2014/main" id="{FD89009D-BF31-4D70-9B43-F0721E4D165D}"/>
                  </a:ext>
                </a:extLst>
              </p:cNvPr>
              <p:cNvSpPr txBox="1"/>
              <p:nvPr/>
            </p:nvSpPr>
            <p:spPr>
              <a:xfrm>
                <a:off x="1236129" y="2354042"/>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3</a:t>
                </a:r>
              </a:p>
            </p:txBody>
          </p:sp>
          <p:sp>
            <p:nvSpPr>
              <p:cNvPr id="202" name="TextBox 201">
                <a:extLst>
                  <a:ext uri="{FF2B5EF4-FFF2-40B4-BE49-F238E27FC236}">
                    <a16:creationId xmlns:a16="http://schemas.microsoft.com/office/drawing/2014/main" id="{B8A5E7A6-B513-4D40-A5D0-681E53397BDC}"/>
                  </a:ext>
                </a:extLst>
              </p:cNvPr>
              <p:cNvSpPr txBox="1"/>
              <p:nvPr/>
            </p:nvSpPr>
            <p:spPr>
              <a:xfrm>
                <a:off x="1422987" y="2525678"/>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0</a:t>
                </a:r>
              </a:p>
            </p:txBody>
          </p:sp>
          <p:sp>
            <p:nvSpPr>
              <p:cNvPr id="203" name="TextBox 202">
                <a:extLst>
                  <a:ext uri="{FF2B5EF4-FFF2-40B4-BE49-F238E27FC236}">
                    <a16:creationId xmlns:a16="http://schemas.microsoft.com/office/drawing/2014/main" id="{01156694-11A5-4C82-B3F5-9D8B24315248}"/>
                  </a:ext>
                </a:extLst>
              </p:cNvPr>
              <p:cNvSpPr txBox="1"/>
              <p:nvPr/>
            </p:nvSpPr>
            <p:spPr>
              <a:xfrm>
                <a:off x="1681361" y="2525678"/>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2</a:t>
                </a:r>
              </a:p>
            </p:txBody>
          </p:sp>
          <p:sp>
            <p:nvSpPr>
              <p:cNvPr id="204" name="TextBox 203">
                <a:extLst>
                  <a:ext uri="{FF2B5EF4-FFF2-40B4-BE49-F238E27FC236}">
                    <a16:creationId xmlns:a16="http://schemas.microsoft.com/office/drawing/2014/main" id="{1EE1D15B-C29E-4C30-92D8-B3B795A6E561}"/>
                  </a:ext>
                </a:extLst>
              </p:cNvPr>
              <p:cNvSpPr txBox="1"/>
              <p:nvPr/>
            </p:nvSpPr>
            <p:spPr>
              <a:xfrm>
                <a:off x="1914513" y="2525678"/>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4</a:t>
                </a:r>
              </a:p>
            </p:txBody>
          </p:sp>
          <p:sp>
            <p:nvSpPr>
              <p:cNvPr id="205" name="TextBox 204">
                <a:extLst>
                  <a:ext uri="{FF2B5EF4-FFF2-40B4-BE49-F238E27FC236}">
                    <a16:creationId xmlns:a16="http://schemas.microsoft.com/office/drawing/2014/main" id="{50AF011C-1265-4BE5-A4B8-940E94E3808C}"/>
                  </a:ext>
                </a:extLst>
              </p:cNvPr>
              <p:cNvSpPr txBox="1"/>
              <p:nvPr/>
            </p:nvSpPr>
            <p:spPr>
              <a:xfrm>
                <a:off x="2178081" y="2525678"/>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6</a:t>
                </a:r>
              </a:p>
            </p:txBody>
          </p:sp>
          <p:sp>
            <p:nvSpPr>
              <p:cNvPr id="206" name="TextBox 205">
                <a:extLst>
                  <a:ext uri="{FF2B5EF4-FFF2-40B4-BE49-F238E27FC236}">
                    <a16:creationId xmlns:a16="http://schemas.microsoft.com/office/drawing/2014/main" id="{EF46DDBA-EF66-4A1E-AEB1-7278E2838CFB}"/>
                  </a:ext>
                </a:extLst>
              </p:cNvPr>
              <p:cNvSpPr txBox="1"/>
              <p:nvPr/>
            </p:nvSpPr>
            <p:spPr>
              <a:xfrm>
                <a:off x="2439109" y="2525678"/>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8</a:t>
                </a:r>
              </a:p>
            </p:txBody>
          </p:sp>
          <p:sp>
            <p:nvSpPr>
              <p:cNvPr id="207" name="TextBox 206">
                <a:extLst>
                  <a:ext uri="{FF2B5EF4-FFF2-40B4-BE49-F238E27FC236}">
                    <a16:creationId xmlns:a16="http://schemas.microsoft.com/office/drawing/2014/main" id="{30ECD9A4-5884-45B7-87C2-EE8C1D25ECD0}"/>
                  </a:ext>
                </a:extLst>
              </p:cNvPr>
              <p:cNvSpPr txBox="1"/>
              <p:nvPr/>
            </p:nvSpPr>
            <p:spPr>
              <a:xfrm>
                <a:off x="2637821" y="2525678"/>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10</a:t>
                </a:r>
              </a:p>
            </p:txBody>
          </p:sp>
          <p:sp>
            <p:nvSpPr>
              <p:cNvPr id="208" name="TextBox 207">
                <a:extLst>
                  <a:ext uri="{FF2B5EF4-FFF2-40B4-BE49-F238E27FC236}">
                    <a16:creationId xmlns:a16="http://schemas.microsoft.com/office/drawing/2014/main" id="{2B7C0EC0-9277-40A1-B093-3C22B49D761D}"/>
                  </a:ext>
                </a:extLst>
              </p:cNvPr>
              <p:cNvSpPr txBox="1"/>
              <p:nvPr/>
            </p:nvSpPr>
            <p:spPr>
              <a:xfrm>
                <a:off x="2901341" y="2525678"/>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12</a:t>
                </a:r>
              </a:p>
            </p:txBody>
          </p:sp>
          <p:sp>
            <p:nvSpPr>
              <p:cNvPr id="209" name="TextBox 208">
                <a:extLst>
                  <a:ext uri="{FF2B5EF4-FFF2-40B4-BE49-F238E27FC236}">
                    <a16:creationId xmlns:a16="http://schemas.microsoft.com/office/drawing/2014/main" id="{7B2C4833-8B43-446E-B105-AAF18885E9BA}"/>
                  </a:ext>
                </a:extLst>
              </p:cNvPr>
              <p:cNvSpPr txBox="1"/>
              <p:nvPr/>
            </p:nvSpPr>
            <p:spPr>
              <a:xfrm>
                <a:off x="3162415" y="2525678"/>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14</a:t>
                </a:r>
              </a:p>
            </p:txBody>
          </p:sp>
          <p:sp>
            <p:nvSpPr>
              <p:cNvPr id="210" name="TextBox 209">
                <a:extLst>
                  <a:ext uri="{FF2B5EF4-FFF2-40B4-BE49-F238E27FC236}">
                    <a16:creationId xmlns:a16="http://schemas.microsoft.com/office/drawing/2014/main" id="{075DC7FA-2EC1-4B05-8A52-1A5D827F60E9}"/>
                  </a:ext>
                </a:extLst>
              </p:cNvPr>
              <p:cNvSpPr txBox="1"/>
              <p:nvPr/>
            </p:nvSpPr>
            <p:spPr>
              <a:xfrm>
                <a:off x="3395569" y="2525678"/>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16</a:t>
                </a:r>
              </a:p>
            </p:txBody>
          </p:sp>
          <p:sp>
            <p:nvSpPr>
              <p:cNvPr id="211" name="TextBox 210">
                <a:extLst>
                  <a:ext uri="{FF2B5EF4-FFF2-40B4-BE49-F238E27FC236}">
                    <a16:creationId xmlns:a16="http://schemas.microsoft.com/office/drawing/2014/main" id="{487F7993-E629-468C-A318-69B1C7FEF313}"/>
                  </a:ext>
                </a:extLst>
              </p:cNvPr>
              <p:cNvSpPr txBox="1"/>
              <p:nvPr/>
            </p:nvSpPr>
            <p:spPr>
              <a:xfrm>
                <a:off x="3659089" y="2525678"/>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18</a:t>
                </a:r>
              </a:p>
            </p:txBody>
          </p:sp>
          <p:sp>
            <p:nvSpPr>
              <p:cNvPr id="212" name="TextBox 211">
                <a:extLst>
                  <a:ext uri="{FF2B5EF4-FFF2-40B4-BE49-F238E27FC236}">
                    <a16:creationId xmlns:a16="http://schemas.microsoft.com/office/drawing/2014/main" id="{9D7CCAD1-CB4D-4AB4-A607-73A737E03813}"/>
                  </a:ext>
                </a:extLst>
              </p:cNvPr>
              <p:cNvSpPr txBox="1"/>
              <p:nvPr/>
            </p:nvSpPr>
            <p:spPr>
              <a:xfrm>
                <a:off x="3920162" y="2525678"/>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20</a:t>
                </a:r>
              </a:p>
            </p:txBody>
          </p:sp>
          <p:sp>
            <p:nvSpPr>
              <p:cNvPr id="213" name="TextBox 212">
                <a:extLst>
                  <a:ext uri="{FF2B5EF4-FFF2-40B4-BE49-F238E27FC236}">
                    <a16:creationId xmlns:a16="http://schemas.microsoft.com/office/drawing/2014/main" id="{96DD4F0C-DFFD-49CF-8C44-1E9B614F6BDD}"/>
                  </a:ext>
                </a:extLst>
              </p:cNvPr>
              <p:cNvSpPr txBox="1"/>
              <p:nvPr/>
            </p:nvSpPr>
            <p:spPr>
              <a:xfrm>
                <a:off x="2339804" y="2672607"/>
                <a:ext cx="868838" cy="283532"/>
              </a:xfrm>
              <a:prstGeom prst="rect">
                <a:avLst/>
              </a:prstGeom>
              <a:noFill/>
            </p:spPr>
            <p:txBody>
              <a:bodyPr wrap="non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Time (days)</a:t>
                </a:r>
                <a:endParaRPr kumimoji="0" lang="en-GB" sz="1000" b="0" i="0" u="none" strike="noStrike" kern="0" cap="none" spc="0" normalizeH="0" baseline="30000" noProof="0" dirty="0">
                  <a:ln>
                    <a:noFill/>
                  </a:ln>
                  <a:solidFill>
                    <a:srgbClr val="000000"/>
                  </a:solidFill>
                  <a:effectLst/>
                  <a:uLnTx/>
                  <a:uFillTx/>
                  <a:latin typeface="Calibri"/>
                  <a:ea typeface="ヒラギノ角ゴ Pro W3" pitchFamily="110" charset="-128"/>
                  <a:cs typeface="+mn-cs"/>
                </a:endParaRPr>
              </a:p>
            </p:txBody>
          </p:sp>
          <p:sp>
            <p:nvSpPr>
              <p:cNvPr id="214" name="TextBox 213">
                <a:extLst>
                  <a:ext uri="{FF2B5EF4-FFF2-40B4-BE49-F238E27FC236}">
                    <a16:creationId xmlns:a16="http://schemas.microsoft.com/office/drawing/2014/main" id="{7F6C84E1-B47C-4082-9E26-D24D9C57984B}"/>
                  </a:ext>
                </a:extLst>
              </p:cNvPr>
              <p:cNvSpPr txBox="1"/>
              <p:nvPr/>
            </p:nvSpPr>
            <p:spPr bwMode="auto">
              <a:xfrm>
                <a:off x="972033" y="1362181"/>
                <a:ext cx="346377" cy="1352447"/>
              </a:xfrm>
              <a:prstGeom prst="rect">
                <a:avLst/>
              </a:prstGeom>
              <a:noFill/>
            </p:spPr>
            <p:txBody>
              <a:bodyPr vert="vert270"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Glucose (mmol/L)</a:t>
                </a:r>
              </a:p>
            </p:txBody>
          </p:sp>
          <p:cxnSp>
            <p:nvCxnSpPr>
              <p:cNvPr id="215" name="Straight Connector 214">
                <a:extLst>
                  <a:ext uri="{FF2B5EF4-FFF2-40B4-BE49-F238E27FC236}">
                    <a16:creationId xmlns:a16="http://schemas.microsoft.com/office/drawing/2014/main" id="{AA7882D0-057C-4300-9B78-0C4739A947A6}"/>
                  </a:ext>
                </a:extLst>
              </p:cNvPr>
              <p:cNvCxnSpPr/>
              <p:nvPr/>
            </p:nvCxnSpPr>
            <p:spPr>
              <a:xfrm>
                <a:off x="1548096" y="1995686"/>
                <a:ext cx="2520000" cy="0"/>
              </a:xfrm>
              <a:prstGeom prst="line">
                <a:avLst/>
              </a:prstGeom>
              <a:ln>
                <a:solidFill>
                  <a:schemeClr val="accent5"/>
                </a:solidFill>
                <a:prstDash val="sysDash"/>
              </a:ln>
            </p:spPr>
            <p:style>
              <a:lnRef idx="1">
                <a:schemeClr val="accent1"/>
              </a:lnRef>
              <a:fillRef idx="0">
                <a:schemeClr val="accent1"/>
              </a:fillRef>
              <a:effectRef idx="0">
                <a:schemeClr val="accent1"/>
              </a:effectRef>
              <a:fontRef idx="minor">
                <a:schemeClr val="tx1"/>
              </a:fontRef>
            </p:style>
          </p:cxnSp>
        </p:grpSp>
        <p:sp>
          <p:nvSpPr>
            <p:cNvPr id="179" name="Freeform: Shape 124">
              <a:extLst>
                <a:ext uri="{FF2B5EF4-FFF2-40B4-BE49-F238E27FC236}">
                  <a16:creationId xmlns:a16="http://schemas.microsoft.com/office/drawing/2014/main" id="{107E3280-FAF9-4496-B458-A712A140A2B3}"/>
                </a:ext>
              </a:extLst>
            </p:cNvPr>
            <p:cNvSpPr/>
            <p:nvPr/>
          </p:nvSpPr>
          <p:spPr>
            <a:xfrm>
              <a:off x="2054956" y="3067457"/>
              <a:ext cx="2261951" cy="684000"/>
            </a:xfrm>
            <a:custGeom>
              <a:avLst/>
              <a:gdLst>
                <a:gd name="connsiteX0" fmla="*/ 0 w 3911600"/>
                <a:gd name="connsiteY0" fmla="*/ 308173 h 1816786"/>
                <a:gd name="connsiteX1" fmla="*/ 121920 w 3911600"/>
                <a:gd name="connsiteY1" fmla="*/ 897453 h 1816786"/>
                <a:gd name="connsiteX2" fmla="*/ 182880 w 3911600"/>
                <a:gd name="connsiteY2" fmla="*/ 1527373 h 1816786"/>
                <a:gd name="connsiteX3" fmla="*/ 325120 w 3911600"/>
                <a:gd name="connsiteY3" fmla="*/ 1293693 h 1816786"/>
                <a:gd name="connsiteX4" fmla="*/ 436880 w 3911600"/>
                <a:gd name="connsiteY4" fmla="*/ 1273373 h 1816786"/>
                <a:gd name="connsiteX5" fmla="*/ 558800 w 3911600"/>
                <a:gd name="connsiteY5" fmla="*/ 785693 h 1816786"/>
                <a:gd name="connsiteX6" fmla="*/ 680720 w 3911600"/>
                <a:gd name="connsiteY6" fmla="*/ 917773 h 1816786"/>
                <a:gd name="connsiteX7" fmla="*/ 792480 w 3911600"/>
                <a:gd name="connsiteY7" fmla="*/ 450413 h 1816786"/>
                <a:gd name="connsiteX8" fmla="*/ 894080 w 3911600"/>
                <a:gd name="connsiteY8" fmla="*/ 917773 h 1816786"/>
                <a:gd name="connsiteX9" fmla="*/ 934720 w 3911600"/>
                <a:gd name="connsiteY9" fmla="*/ 1425773 h 1816786"/>
                <a:gd name="connsiteX10" fmla="*/ 995680 w 3911600"/>
                <a:gd name="connsiteY10" fmla="*/ 1517213 h 1816786"/>
                <a:gd name="connsiteX11" fmla="*/ 1036320 w 3911600"/>
                <a:gd name="connsiteY11" fmla="*/ 1334333 h 1816786"/>
                <a:gd name="connsiteX12" fmla="*/ 1097280 w 3911600"/>
                <a:gd name="connsiteY12" fmla="*/ 1588333 h 1816786"/>
                <a:gd name="connsiteX13" fmla="*/ 1127760 w 3911600"/>
                <a:gd name="connsiteY13" fmla="*/ 1598493 h 1816786"/>
                <a:gd name="connsiteX14" fmla="*/ 1158240 w 3911600"/>
                <a:gd name="connsiteY14" fmla="*/ 1395293 h 1816786"/>
                <a:gd name="connsiteX15" fmla="*/ 1290320 w 3911600"/>
                <a:gd name="connsiteY15" fmla="*/ 1740733 h 1816786"/>
                <a:gd name="connsiteX16" fmla="*/ 1361440 w 3911600"/>
                <a:gd name="connsiteY16" fmla="*/ 1771213 h 1816786"/>
                <a:gd name="connsiteX17" fmla="*/ 1371600 w 3911600"/>
                <a:gd name="connsiteY17" fmla="*/ 1212413 h 1816786"/>
                <a:gd name="connsiteX18" fmla="*/ 1391920 w 3911600"/>
                <a:gd name="connsiteY18" fmla="*/ 938093 h 1816786"/>
                <a:gd name="connsiteX19" fmla="*/ 1503680 w 3911600"/>
                <a:gd name="connsiteY19" fmla="*/ 1212413 h 1816786"/>
                <a:gd name="connsiteX20" fmla="*/ 1544320 w 3911600"/>
                <a:gd name="connsiteY20" fmla="*/ 1628973 h 1816786"/>
                <a:gd name="connsiteX21" fmla="*/ 1584960 w 3911600"/>
                <a:gd name="connsiteY21" fmla="*/ 1740733 h 1816786"/>
                <a:gd name="connsiteX22" fmla="*/ 1635760 w 3911600"/>
                <a:gd name="connsiteY22" fmla="*/ 1700093 h 1816786"/>
                <a:gd name="connsiteX23" fmla="*/ 1676400 w 3911600"/>
                <a:gd name="connsiteY23" fmla="*/ 1771213 h 1816786"/>
                <a:gd name="connsiteX24" fmla="*/ 1767840 w 3911600"/>
                <a:gd name="connsiteY24" fmla="*/ 1293693 h 1816786"/>
                <a:gd name="connsiteX25" fmla="*/ 1849120 w 3911600"/>
                <a:gd name="connsiteY25" fmla="*/ 1374973 h 1816786"/>
                <a:gd name="connsiteX26" fmla="*/ 1910080 w 3911600"/>
                <a:gd name="connsiteY26" fmla="*/ 1415613 h 1816786"/>
                <a:gd name="connsiteX27" fmla="*/ 1991360 w 3911600"/>
                <a:gd name="connsiteY27" fmla="*/ 1618813 h 1816786"/>
                <a:gd name="connsiteX28" fmla="*/ 2062480 w 3911600"/>
                <a:gd name="connsiteY28" fmla="*/ 1628973 h 1816786"/>
                <a:gd name="connsiteX29" fmla="*/ 2113280 w 3911600"/>
                <a:gd name="connsiteY29" fmla="*/ 1679773 h 1816786"/>
                <a:gd name="connsiteX30" fmla="*/ 2255520 w 3911600"/>
                <a:gd name="connsiteY30" fmla="*/ 541853 h 1816786"/>
                <a:gd name="connsiteX31" fmla="*/ 2326640 w 3911600"/>
                <a:gd name="connsiteY31" fmla="*/ 1354653 h 1816786"/>
                <a:gd name="connsiteX32" fmla="*/ 2397760 w 3911600"/>
                <a:gd name="connsiteY32" fmla="*/ 1476573 h 1816786"/>
                <a:gd name="connsiteX33" fmla="*/ 2458720 w 3911600"/>
                <a:gd name="connsiteY33" fmla="*/ 1710253 h 1816786"/>
                <a:gd name="connsiteX34" fmla="*/ 2529840 w 3911600"/>
                <a:gd name="connsiteY34" fmla="*/ 1730573 h 1816786"/>
                <a:gd name="connsiteX35" fmla="*/ 2570480 w 3911600"/>
                <a:gd name="connsiteY35" fmla="*/ 1761053 h 1816786"/>
                <a:gd name="connsiteX36" fmla="*/ 2682240 w 3911600"/>
                <a:gd name="connsiteY36" fmla="*/ 1314013 h 1816786"/>
                <a:gd name="connsiteX37" fmla="*/ 2794000 w 3911600"/>
                <a:gd name="connsiteY37" fmla="*/ 1161613 h 1816786"/>
                <a:gd name="connsiteX38" fmla="*/ 2865120 w 3911600"/>
                <a:gd name="connsiteY38" fmla="*/ 23693 h 1816786"/>
                <a:gd name="connsiteX39" fmla="*/ 2976880 w 3911600"/>
                <a:gd name="connsiteY39" fmla="*/ 430093 h 1816786"/>
                <a:gd name="connsiteX40" fmla="*/ 3068320 w 3911600"/>
                <a:gd name="connsiteY40" fmla="*/ 907613 h 1816786"/>
                <a:gd name="connsiteX41" fmla="*/ 3098800 w 3911600"/>
                <a:gd name="connsiteY41" fmla="*/ 1476573 h 1816786"/>
                <a:gd name="connsiteX42" fmla="*/ 3098800 w 3911600"/>
                <a:gd name="connsiteY42" fmla="*/ 1689933 h 1816786"/>
                <a:gd name="connsiteX43" fmla="*/ 3159760 w 3911600"/>
                <a:gd name="connsiteY43" fmla="*/ 1527373 h 1816786"/>
                <a:gd name="connsiteX44" fmla="*/ 3230880 w 3911600"/>
                <a:gd name="connsiteY44" fmla="*/ 1476573 h 1816786"/>
                <a:gd name="connsiteX45" fmla="*/ 3281680 w 3911600"/>
                <a:gd name="connsiteY45" fmla="*/ 1557853 h 1816786"/>
                <a:gd name="connsiteX46" fmla="*/ 3322320 w 3911600"/>
                <a:gd name="connsiteY46" fmla="*/ 1689933 h 1816786"/>
                <a:gd name="connsiteX47" fmla="*/ 3515360 w 3911600"/>
                <a:gd name="connsiteY47" fmla="*/ 612973 h 1816786"/>
                <a:gd name="connsiteX48" fmla="*/ 3596640 w 3911600"/>
                <a:gd name="connsiteY48" fmla="*/ 531693 h 1816786"/>
                <a:gd name="connsiteX49" fmla="*/ 3627120 w 3911600"/>
                <a:gd name="connsiteY49" fmla="*/ 714573 h 1816786"/>
                <a:gd name="connsiteX50" fmla="*/ 3698240 w 3911600"/>
                <a:gd name="connsiteY50" fmla="*/ 582493 h 1816786"/>
                <a:gd name="connsiteX51" fmla="*/ 3789680 w 3911600"/>
                <a:gd name="connsiteY51" fmla="*/ 1303853 h 1816786"/>
                <a:gd name="connsiteX52" fmla="*/ 3860800 w 3911600"/>
                <a:gd name="connsiteY52" fmla="*/ 1527373 h 1816786"/>
                <a:gd name="connsiteX53" fmla="*/ 3911600 w 3911600"/>
                <a:gd name="connsiteY53" fmla="*/ 1283533 h 181678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3911600" h="1816786">
                  <a:moveTo>
                    <a:pt x="0" y="308173"/>
                  </a:moveTo>
                  <a:cubicBezTo>
                    <a:pt x="45720" y="501213"/>
                    <a:pt x="91440" y="694253"/>
                    <a:pt x="121920" y="897453"/>
                  </a:cubicBezTo>
                  <a:cubicBezTo>
                    <a:pt x="152400" y="1100653"/>
                    <a:pt x="149013" y="1461333"/>
                    <a:pt x="182880" y="1527373"/>
                  </a:cubicBezTo>
                  <a:cubicBezTo>
                    <a:pt x="216747" y="1593413"/>
                    <a:pt x="282787" y="1336026"/>
                    <a:pt x="325120" y="1293693"/>
                  </a:cubicBezTo>
                  <a:cubicBezTo>
                    <a:pt x="367453" y="1251360"/>
                    <a:pt x="397933" y="1358040"/>
                    <a:pt x="436880" y="1273373"/>
                  </a:cubicBezTo>
                  <a:cubicBezTo>
                    <a:pt x="475827" y="1188706"/>
                    <a:pt x="518160" y="844960"/>
                    <a:pt x="558800" y="785693"/>
                  </a:cubicBezTo>
                  <a:cubicBezTo>
                    <a:pt x="599440" y="726426"/>
                    <a:pt x="641773" y="973653"/>
                    <a:pt x="680720" y="917773"/>
                  </a:cubicBezTo>
                  <a:cubicBezTo>
                    <a:pt x="719667" y="861893"/>
                    <a:pt x="756920" y="450413"/>
                    <a:pt x="792480" y="450413"/>
                  </a:cubicBezTo>
                  <a:cubicBezTo>
                    <a:pt x="828040" y="450413"/>
                    <a:pt x="870373" y="755213"/>
                    <a:pt x="894080" y="917773"/>
                  </a:cubicBezTo>
                  <a:cubicBezTo>
                    <a:pt x="917787" y="1080333"/>
                    <a:pt x="917787" y="1325866"/>
                    <a:pt x="934720" y="1425773"/>
                  </a:cubicBezTo>
                  <a:cubicBezTo>
                    <a:pt x="951653" y="1525680"/>
                    <a:pt x="978747" y="1532453"/>
                    <a:pt x="995680" y="1517213"/>
                  </a:cubicBezTo>
                  <a:cubicBezTo>
                    <a:pt x="1012613" y="1501973"/>
                    <a:pt x="1019387" y="1322480"/>
                    <a:pt x="1036320" y="1334333"/>
                  </a:cubicBezTo>
                  <a:cubicBezTo>
                    <a:pt x="1053253" y="1346186"/>
                    <a:pt x="1082040" y="1544306"/>
                    <a:pt x="1097280" y="1588333"/>
                  </a:cubicBezTo>
                  <a:cubicBezTo>
                    <a:pt x="1112520" y="1632360"/>
                    <a:pt x="1117600" y="1630666"/>
                    <a:pt x="1127760" y="1598493"/>
                  </a:cubicBezTo>
                  <a:cubicBezTo>
                    <a:pt x="1137920" y="1566320"/>
                    <a:pt x="1131147" y="1371586"/>
                    <a:pt x="1158240" y="1395293"/>
                  </a:cubicBezTo>
                  <a:cubicBezTo>
                    <a:pt x="1185333" y="1419000"/>
                    <a:pt x="1256453" y="1678080"/>
                    <a:pt x="1290320" y="1740733"/>
                  </a:cubicBezTo>
                  <a:cubicBezTo>
                    <a:pt x="1324187" y="1803386"/>
                    <a:pt x="1347893" y="1859266"/>
                    <a:pt x="1361440" y="1771213"/>
                  </a:cubicBezTo>
                  <a:cubicBezTo>
                    <a:pt x="1374987" y="1683160"/>
                    <a:pt x="1366520" y="1351266"/>
                    <a:pt x="1371600" y="1212413"/>
                  </a:cubicBezTo>
                  <a:cubicBezTo>
                    <a:pt x="1376680" y="1073560"/>
                    <a:pt x="1369907" y="938093"/>
                    <a:pt x="1391920" y="938093"/>
                  </a:cubicBezTo>
                  <a:cubicBezTo>
                    <a:pt x="1413933" y="938093"/>
                    <a:pt x="1478280" y="1097266"/>
                    <a:pt x="1503680" y="1212413"/>
                  </a:cubicBezTo>
                  <a:cubicBezTo>
                    <a:pt x="1529080" y="1327560"/>
                    <a:pt x="1530773" y="1540920"/>
                    <a:pt x="1544320" y="1628973"/>
                  </a:cubicBezTo>
                  <a:cubicBezTo>
                    <a:pt x="1557867" y="1717026"/>
                    <a:pt x="1569720" y="1728880"/>
                    <a:pt x="1584960" y="1740733"/>
                  </a:cubicBezTo>
                  <a:cubicBezTo>
                    <a:pt x="1600200" y="1752586"/>
                    <a:pt x="1620520" y="1695013"/>
                    <a:pt x="1635760" y="1700093"/>
                  </a:cubicBezTo>
                  <a:cubicBezTo>
                    <a:pt x="1651000" y="1705173"/>
                    <a:pt x="1654387" y="1838946"/>
                    <a:pt x="1676400" y="1771213"/>
                  </a:cubicBezTo>
                  <a:cubicBezTo>
                    <a:pt x="1698413" y="1703480"/>
                    <a:pt x="1739053" y="1359733"/>
                    <a:pt x="1767840" y="1293693"/>
                  </a:cubicBezTo>
                  <a:cubicBezTo>
                    <a:pt x="1796627" y="1227653"/>
                    <a:pt x="1825413" y="1354653"/>
                    <a:pt x="1849120" y="1374973"/>
                  </a:cubicBezTo>
                  <a:cubicBezTo>
                    <a:pt x="1872827" y="1395293"/>
                    <a:pt x="1886373" y="1374973"/>
                    <a:pt x="1910080" y="1415613"/>
                  </a:cubicBezTo>
                  <a:cubicBezTo>
                    <a:pt x="1933787" y="1456253"/>
                    <a:pt x="1965960" y="1583253"/>
                    <a:pt x="1991360" y="1618813"/>
                  </a:cubicBezTo>
                  <a:cubicBezTo>
                    <a:pt x="2016760" y="1654373"/>
                    <a:pt x="2042160" y="1618813"/>
                    <a:pt x="2062480" y="1628973"/>
                  </a:cubicBezTo>
                  <a:cubicBezTo>
                    <a:pt x="2082800" y="1639133"/>
                    <a:pt x="2081107" y="1860960"/>
                    <a:pt x="2113280" y="1679773"/>
                  </a:cubicBezTo>
                  <a:cubicBezTo>
                    <a:pt x="2145453" y="1498586"/>
                    <a:pt x="2219960" y="596040"/>
                    <a:pt x="2255520" y="541853"/>
                  </a:cubicBezTo>
                  <a:cubicBezTo>
                    <a:pt x="2291080" y="487666"/>
                    <a:pt x="2302933" y="1198866"/>
                    <a:pt x="2326640" y="1354653"/>
                  </a:cubicBezTo>
                  <a:cubicBezTo>
                    <a:pt x="2350347" y="1510440"/>
                    <a:pt x="2375747" y="1417306"/>
                    <a:pt x="2397760" y="1476573"/>
                  </a:cubicBezTo>
                  <a:cubicBezTo>
                    <a:pt x="2419773" y="1535840"/>
                    <a:pt x="2436707" y="1667920"/>
                    <a:pt x="2458720" y="1710253"/>
                  </a:cubicBezTo>
                  <a:cubicBezTo>
                    <a:pt x="2480733" y="1752586"/>
                    <a:pt x="2529840" y="1730573"/>
                    <a:pt x="2529840" y="1730573"/>
                  </a:cubicBezTo>
                  <a:cubicBezTo>
                    <a:pt x="2548467" y="1739040"/>
                    <a:pt x="2545080" y="1830480"/>
                    <a:pt x="2570480" y="1761053"/>
                  </a:cubicBezTo>
                  <a:cubicBezTo>
                    <a:pt x="2595880" y="1691626"/>
                    <a:pt x="2644987" y="1413920"/>
                    <a:pt x="2682240" y="1314013"/>
                  </a:cubicBezTo>
                  <a:cubicBezTo>
                    <a:pt x="2719493" y="1214106"/>
                    <a:pt x="2763520" y="1376666"/>
                    <a:pt x="2794000" y="1161613"/>
                  </a:cubicBezTo>
                  <a:cubicBezTo>
                    <a:pt x="2824480" y="946560"/>
                    <a:pt x="2834640" y="145613"/>
                    <a:pt x="2865120" y="23693"/>
                  </a:cubicBezTo>
                  <a:cubicBezTo>
                    <a:pt x="2895600" y="-98227"/>
                    <a:pt x="2943013" y="282773"/>
                    <a:pt x="2976880" y="430093"/>
                  </a:cubicBezTo>
                  <a:cubicBezTo>
                    <a:pt x="3010747" y="577413"/>
                    <a:pt x="3048000" y="733200"/>
                    <a:pt x="3068320" y="907613"/>
                  </a:cubicBezTo>
                  <a:cubicBezTo>
                    <a:pt x="3088640" y="1082026"/>
                    <a:pt x="3093720" y="1346186"/>
                    <a:pt x="3098800" y="1476573"/>
                  </a:cubicBezTo>
                  <a:cubicBezTo>
                    <a:pt x="3103880" y="1606960"/>
                    <a:pt x="3088640" y="1681466"/>
                    <a:pt x="3098800" y="1689933"/>
                  </a:cubicBezTo>
                  <a:cubicBezTo>
                    <a:pt x="3108960" y="1698400"/>
                    <a:pt x="3137747" y="1562933"/>
                    <a:pt x="3159760" y="1527373"/>
                  </a:cubicBezTo>
                  <a:cubicBezTo>
                    <a:pt x="3181773" y="1491813"/>
                    <a:pt x="3210560" y="1471493"/>
                    <a:pt x="3230880" y="1476573"/>
                  </a:cubicBezTo>
                  <a:cubicBezTo>
                    <a:pt x="3251200" y="1481653"/>
                    <a:pt x="3266440" y="1522293"/>
                    <a:pt x="3281680" y="1557853"/>
                  </a:cubicBezTo>
                  <a:cubicBezTo>
                    <a:pt x="3296920" y="1593413"/>
                    <a:pt x="3283373" y="1847413"/>
                    <a:pt x="3322320" y="1689933"/>
                  </a:cubicBezTo>
                  <a:cubicBezTo>
                    <a:pt x="3361267" y="1532453"/>
                    <a:pt x="3469640" y="806013"/>
                    <a:pt x="3515360" y="612973"/>
                  </a:cubicBezTo>
                  <a:cubicBezTo>
                    <a:pt x="3561080" y="419933"/>
                    <a:pt x="3578013" y="514760"/>
                    <a:pt x="3596640" y="531693"/>
                  </a:cubicBezTo>
                  <a:cubicBezTo>
                    <a:pt x="3615267" y="548626"/>
                    <a:pt x="3610187" y="706106"/>
                    <a:pt x="3627120" y="714573"/>
                  </a:cubicBezTo>
                  <a:cubicBezTo>
                    <a:pt x="3644053" y="723040"/>
                    <a:pt x="3671147" y="484280"/>
                    <a:pt x="3698240" y="582493"/>
                  </a:cubicBezTo>
                  <a:cubicBezTo>
                    <a:pt x="3725333" y="680706"/>
                    <a:pt x="3762587" y="1146373"/>
                    <a:pt x="3789680" y="1303853"/>
                  </a:cubicBezTo>
                  <a:cubicBezTo>
                    <a:pt x="3816773" y="1461333"/>
                    <a:pt x="3840480" y="1530760"/>
                    <a:pt x="3860800" y="1527373"/>
                  </a:cubicBezTo>
                  <a:cubicBezTo>
                    <a:pt x="3881120" y="1523986"/>
                    <a:pt x="3896360" y="1403759"/>
                    <a:pt x="3911600" y="1283533"/>
                  </a:cubicBezTo>
                </a:path>
              </a:pathLst>
            </a:cu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216" name="Group 215">
            <a:extLst>
              <a:ext uri="{FF2B5EF4-FFF2-40B4-BE49-F238E27FC236}">
                <a16:creationId xmlns:a16="http://schemas.microsoft.com/office/drawing/2014/main" id="{1E1D47B2-07D2-4B43-A212-E98F5D2BD34A}"/>
              </a:ext>
            </a:extLst>
          </p:cNvPr>
          <p:cNvGrpSpPr/>
          <p:nvPr/>
        </p:nvGrpSpPr>
        <p:grpSpPr>
          <a:xfrm>
            <a:off x="8053635" y="4109111"/>
            <a:ext cx="2952000" cy="1384201"/>
            <a:chOff x="5245795" y="2945525"/>
            <a:chExt cx="2952000" cy="1384201"/>
          </a:xfrm>
        </p:grpSpPr>
        <p:grpSp>
          <p:nvGrpSpPr>
            <p:cNvPr id="217" name="Group 216">
              <a:extLst>
                <a:ext uri="{FF2B5EF4-FFF2-40B4-BE49-F238E27FC236}">
                  <a16:creationId xmlns:a16="http://schemas.microsoft.com/office/drawing/2014/main" id="{FC13161D-B34C-4E68-A03F-E87EA53769F5}"/>
                </a:ext>
              </a:extLst>
            </p:cNvPr>
            <p:cNvGrpSpPr/>
            <p:nvPr/>
          </p:nvGrpSpPr>
          <p:grpSpPr>
            <a:xfrm>
              <a:off x="5245795" y="2945525"/>
              <a:ext cx="2952000" cy="1384201"/>
              <a:chOff x="972033" y="1362181"/>
              <a:chExt cx="3270653" cy="1593958"/>
            </a:xfrm>
          </p:grpSpPr>
          <p:sp>
            <p:nvSpPr>
              <p:cNvPr id="219" name="Freeform 442">
                <a:extLst>
                  <a:ext uri="{FF2B5EF4-FFF2-40B4-BE49-F238E27FC236}">
                    <a16:creationId xmlns:a16="http://schemas.microsoft.com/office/drawing/2014/main" id="{27A07F15-E023-4D0C-944A-D60A748317D7}"/>
                  </a:ext>
                </a:extLst>
              </p:cNvPr>
              <p:cNvSpPr>
                <a:spLocks/>
              </p:cNvSpPr>
              <p:nvPr/>
            </p:nvSpPr>
            <p:spPr bwMode="auto">
              <a:xfrm>
                <a:off x="1548826" y="1496929"/>
                <a:ext cx="2506117" cy="986264"/>
              </a:xfrm>
              <a:custGeom>
                <a:avLst/>
                <a:gdLst>
                  <a:gd name="T0" fmla="*/ 0 w 2604"/>
                  <a:gd name="T1" fmla="*/ 0 h 832"/>
                  <a:gd name="T2" fmla="*/ 0 w 2604"/>
                  <a:gd name="T3" fmla="*/ 832 h 832"/>
                  <a:gd name="T4" fmla="*/ 2604 w 2604"/>
                  <a:gd name="T5" fmla="*/ 832 h 832"/>
                </a:gdLst>
                <a:ahLst/>
                <a:cxnLst>
                  <a:cxn ang="0">
                    <a:pos x="T0" y="T1"/>
                  </a:cxn>
                  <a:cxn ang="0">
                    <a:pos x="T2" y="T3"/>
                  </a:cxn>
                  <a:cxn ang="0">
                    <a:pos x="T4" y="T5"/>
                  </a:cxn>
                </a:cxnLst>
                <a:rect l="0" t="0" r="r" b="b"/>
                <a:pathLst>
                  <a:path w="2604" h="832">
                    <a:moveTo>
                      <a:pt x="0" y="0"/>
                    </a:moveTo>
                    <a:lnTo>
                      <a:pt x="0" y="832"/>
                    </a:lnTo>
                    <a:lnTo>
                      <a:pt x="2604" y="832"/>
                    </a:lnTo>
                  </a:path>
                </a:pathLst>
              </a:custGeom>
              <a:noFill/>
              <a:ln w="12700" cap="sq">
                <a:solidFill>
                  <a:schemeClr val="tx1"/>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20" name="Line 443">
                <a:extLst>
                  <a:ext uri="{FF2B5EF4-FFF2-40B4-BE49-F238E27FC236}">
                    <a16:creationId xmlns:a16="http://schemas.microsoft.com/office/drawing/2014/main" id="{FE7A93BB-7AFE-47E4-B93C-F5270318C4D3}"/>
                  </a:ext>
                </a:extLst>
              </p:cNvPr>
              <p:cNvSpPr>
                <a:spLocks noChangeShapeType="1"/>
              </p:cNvSpPr>
              <p:nvPr/>
            </p:nvSpPr>
            <p:spPr bwMode="auto">
              <a:xfrm>
                <a:off x="1548825"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21" name="Line 444">
                <a:extLst>
                  <a:ext uri="{FF2B5EF4-FFF2-40B4-BE49-F238E27FC236}">
                    <a16:creationId xmlns:a16="http://schemas.microsoft.com/office/drawing/2014/main" id="{52A1246F-6A03-4879-979B-3E47E397D68C}"/>
                  </a:ext>
                </a:extLst>
              </p:cNvPr>
              <p:cNvSpPr>
                <a:spLocks noChangeShapeType="1"/>
              </p:cNvSpPr>
              <p:nvPr/>
            </p:nvSpPr>
            <p:spPr bwMode="auto">
              <a:xfrm flipH="1">
                <a:off x="1470111" y="2483193"/>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22" name="Line 445">
                <a:extLst>
                  <a:ext uri="{FF2B5EF4-FFF2-40B4-BE49-F238E27FC236}">
                    <a16:creationId xmlns:a16="http://schemas.microsoft.com/office/drawing/2014/main" id="{DB0F0222-2B6D-4427-8CFE-42584AA82190}"/>
                  </a:ext>
                </a:extLst>
              </p:cNvPr>
              <p:cNvSpPr>
                <a:spLocks noChangeShapeType="1"/>
              </p:cNvSpPr>
              <p:nvPr/>
            </p:nvSpPr>
            <p:spPr bwMode="auto">
              <a:xfrm flipH="1">
                <a:off x="1470111" y="2236626"/>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23" name="Line 446">
                <a:extLst>
                  <a:ext uri="{FF2B5EF4-FFF2-40B4-BE49-F238E27FC236}">
                    <a16:creationId xmlns:a16="http://schemas.microsoft.com/office/drawing/2014/main" id="{B0678C7C-C894-403C-8DF3-0A03A6FDD2BB}"/>
                  </a:ext>
                </a:extLst>
              </p:cNvPr>
              <p:cNvSpPr>
                <a:spLocks noChangeShapeType="1"/>
              </p:cNvSpPr>
              <p:nvPr/>
            </p:nvSpPr>
            <p:spPr bwMode="auto">
              <a:xfrm flipH="1">
                <a:off x="1470111" y="1990061"/>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24" name="Line 447">
                <a:extLst>
                  <a:ext uri="{FF2B5EF4-FFF2-40B4-BE49-F238E27FC236}">
                    <a16:creationId xmlns:a16="http://schemas.microsoft.com/office/drawing/2014/main" id="{19E5B261-3867-451D-9123-67FB4045A670}"/>
                  </a:ext>
                </a:extLst>
              </p:cNvPr>
              <p:cNvSpPr>
                <a:spLocks noChangeShapeType="1"/>
              </p:cNvSpPr>
              <p:nvPr/>
            </p:nvSpPr>
            <p:spPr bwMode="auto">
              <a:xfrm flipH="1">
                <a:off x="1470111" y="1743495"/>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25" name="Line 448">
                <a:extLst>
                  <a:ext uri="{FF2B5EF4-FFF2-40B4-BE49-F238E27FC236}">
                    <a16:creationId xmlns:a16="http://schemas.microsoft.com/office/drawing/2014/main" id="{8C5B21B1-EDF6-4D16-81D2-2BACD31B5624}"/>
                  </a:ext>
                </a:extLst>
              </p:cNvPr>
              <p:cNvSpPr>
                <a:spLocks noChangeShapeType="1"/>
              </p:cNvSpPr>
              <p:nvPr/>
            </p:nvSpPr>
            <p:spPr bwMode="auto">
              <a:xfrm flipH="1">
                <a:off x="1470111" y="1491630"/>
                <a:ext cx="78716" cy="0"/>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26" name="Line 449">
                <a:extLst>
                  <a:ext uri="{FF2B5EF4-FFF2-40B4-BE49-F238E27FC236}">
                    <a16:creationId xmlns:a16="http://schemas.microsoft.com/office/drawing/2014/main" id="{CEC54530-F4B7-4162-A97A-FF0BD862A7C9}"/>
                  </a:ext>
                </a:extLst>
              </p:cNvPr>
              <p:cNvSpPr>
                <a:spLocks noChangeShapeType="1"/>
              </p:cNvSpPr>
              <p:nvPr/>
            </p:nvSpPr>
            <p:spPr bwMode="auto">
              <a:xfrm>
                <a:off x="1800688"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27" name="Line 450">
                <a:extLst>
                  <a:ext uri="{FF2B5EF4-FFF2-40B4-BE49-F238E27FC236}">
                    <a16:creationId xmlns:a16="http://schemas.microsoft.com/office/drawing/2014/main" id="{008C26A8-993F-4E68-AA1D-BB1F3B349A5A}"/>
                  </a:ext>
                </a:extLst>
              </p:cNvPr>
              <p:cNvSpPr>
                <a:spLocks noChangeShapeType="1"/>
              </p:cNvSpPr>
              <p:nvPr/>
            </p:nvSpPr>
            <p:spPr bwMode="auto">
              <a:xfrm>
                <a:off x="2052552"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28" name="Line 451">
                <a:extLst>
                  <a:ext uri="{FF2B5EF4-FFF2-40B4-BE49-F238E27FC236}">
                    <a16:creationId xmlns:a16="http://schemas.microsoft.com/office/drawing/2014/main" id="{480CF2FB-8804-47C0-80D0-AE6E97E55620}"/>
                  </a:ext>
                </a:extLst>
              </p:cNvPr>
              <p:cNvSpPr>
                <a:spLocks noChangeShapeType="1"/>
              </p:cNvSpPr>
              <p:nvPr/>
            </p:nvSpPr>
            <p:spPr bwMode="auto">
              <a:xfrm>
                <a:off x="2304416"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29" name="Line 452">
                <a:extLst>
                  <a:ext uri="{FF2B5EF4-FFF2-40B4-BE49-F238E27FC236}">
                    <a16:creationId xmlns:a16="http://schemas.microsoft.com/office/drawing/2014/main" id="{6712B136-AB45-4896-9C32-75E276186AB5}"/>
                  </a:ext>
                </a:extLst>
              </p:cNvPr>
              <p:cNvSpPr>
                <a:spLocks noChangeShapeType="1"/>
              </p:cNvSpPr>
              <p:nvPr/>
            </p:nvSpPr>
            <p:spPr bwMode="auto">
              <a:xfrm>
                <a:off x="2556279"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30" name="Line 453">
                <a:extLst>
                  <a:ext uri="{FF2B5EF4-FFF2-40B4-BE49-F238E27FC236}">
                    <a16:creationId xmlns:a16="http://schemas.microsoft.com/office/drawing/2014/main" id="{7710DDCC-1809-4F05-A175-EDB24095C771}"/>
                  </a:ext>
                </a:extLst>
              </p:cNvPr>
              <p:cNvSpPr>
                <a:spLocks noChangeShapeType="1"/>
              </p:cNvSpPr>
              <p:nvPr/>
            </p:nvSpPr>
            <p:spPr bwMode="auto">
              <a:xfrm>
                <a:off x="2808144"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31" name="Line 454">
                <a:extLst>
                  <a:ext uri="{FF2B5EF4-FFF2-40B4-BE49-F238E27FC236}">
                    <a16:creationId xmlns:a16="http://schemas.microsoft.com/office/drawing/2014/main" id="{F7A5AFB5-8FD4-479A-A3FF-E45195E9D814}"/>
                  </a:ext>
                </a:extLst>
              </p:cNvPr>
              <p:cNvSpPr>
                <a:spLocks noChangeShapeType="1"/>
              </p:cNvSpPr>
              <p:nvPr/>
            </p:nvSpPr>
            <p:spPr bwMode="auto">
              <a:xfrm>
                <a:off x="3060008"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32" name="Line 455">
                <a:extLst>
                  <a:ext uri="{FF2B5EF4-FFF2-40B4-BE49-F238E27FC236}">
                    <a16:creationId xmlns:a16="http://schemas.microsoft.com/office/drawing/2014/main" id="{0766F0CB-F5E0-40B8-941A-67A1101F4EAF}"/>
                  </a:ext>
                </a:extLst>
              </p:cNvPr>
              <p:cNvSpPr>
                <a:spLocks noChangeShapeType="1"/>
              </p:cNvSpPr>
              <p:nvPr/>
            </p:nvSpPr>
            <p:spPr bwMode="auto">
              <a:xfrm>
                <a:off x="3311872"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33" name="Line 456">
                <a:extLst>
                  <a:ext uri="{FF2B5EF4-FFF2-40B4-BE49-F238E27FC236}">
                    <a16:creationId xmlns:a16="http://schemas.microsoft.com/office/drawing/2014/main" id="{3A8A050D-F424-439B-AC13-83F3A3463E48}"/>
                  </a:ext>
                </a:extLst>
              </p:cNvPr>
              <p:cNvSpPr>
                <a:spLocks noChangeShapeType="1"/>
              </p:cNvSpPr>
              <p:nvPr/>
            </p:nvSpPr>
            <p:spPr bwMode="auto">
              <a:xfrm>
                <a:off x="3563735"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34" name="Line 457">
                <a:extLst>
                  <a:ext uri="{FF2B5EF4-FFF2-40B4-BE49-F238E27FC236}">
                    <a16:creationId xmlns:a16="http://schemas.microsoft.com/office/drawing/2014/main" id="{B7F36909-4E60-4CFF-BC98-3ED08D3CFCB4}"/>
                  </a:ext>
                </a:extLst>
              </p:cNvPr>
              <p:cNvSpPr>
                <a:spLocks noChangeShapeType="1"/>
              </p:cNvSpPr>
              <p:nvPr/>
            </p:nvSpPr>
            <p:spPr bwMode="auto">
              <a:xfrm>
                <a:off x="3815600"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35" name="Line 458">
                <a:extLst>
                  <a:ext uri="{FF2B5EF4-FFF2-40B4-BE49-F238E27FC236}">
                    <a16:creationId xmlns:a16="http://schemas.microsoft.com/office/drawing/2014/main" id="{A0FC2B86-4788-4973-8418-F1D3CE5B9EC2}"/>
                  </a:ext>
                </a:extLst>
              </p:cNvPr>
              <p:cNvSpPr>
                <a:spLocks noChangeShapeType="1"/>
              </p:cNvSpPr>
              <p:nvPr/>
            </p:nvSpPr>
            <p:spPr bwMode="auto">
              <a:xfrm>
                <a:off x="4067463" y="2483195"/>
                <a:ext cx="0" cy="68753"/>
              </a:xfrm>
              <a:prstGeom prst="line">
                <a:avLst/>
              </a:prstGeom>
              <a:noFill/>
              <a:ln w="12700" cap="flat">
                <a:solidFill>
                  <a:schemeClr val="tx1"/>
                </a:solidFill>
                <a:prstDash val="solid"/>
                <a:miter lim="800000"/>
                <a:headEnd/>
                <a:tailEnd/>
              </a:ln>
              <a:extLst>
                <a:ext uri="{909E8E84-426E-40DD-AFC4-6F175D3DCCD1}">
                  <a14:hiddenFill xmlns:a14="http://schemas.microsoft.com/office/drawing/2010/main">
                    <a:noFill/>
                  </a14:hiddenFill>
                </a:ext>
              </a:extLst>
            </p:spPr>
            <p:txBody>
              <a:bodyPr vert="horz" wrap="square" lIns="91440" tIns="45720" rIns="91440" bIns="45720" numCol="1" anchor="t" anchorCtr="0" compatLnSpc="1">
                <a:prstTxWarp prst="textNoShape">
                  <a:avLst/>
                </a:prstTxWarp>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GB" sz="2400" b="0" i="0" u="none" strike="noStrike" kern="0" cap="none" spc="0" normalizeH="0" baseline="0" noProof="0" dirty="0">
                  <a:ln>
                    <a:noFill/>
                  </a:ln>
                  <a:solidFill>
                    <a:srgbClr val="444492"/>
                  </a:solidFill>
                  <a:effectLst/>
                  <a:uLnTx/>
                  <a:uFillTx/>
                  <a:latin typeface="Calibri"/>
                  <a:ea typeface="ヒラギノ角ゴ Pro W3" pitchFamily="110" charset="-128"/>
                  <a:cs typeface="+mn-cs"/>
                </a:endParaRPr>
              </a:p>
            </p:txBody>
          </p:sp>
          <p:sp>
            <p:nvSpPr>
              <p:cNvPr id="236" name="TextBox 235">
                <a:extLst>
                  <a:ext uri="{FF2B5EF4-FFF2-40B4-BE49-F238E27FC236}">
                    <a16:creationId xmlns:a16="http://schemas.microsoft.com/office/drawing/2014/main" id="{640160FA-7510-46C6-8993-0E6F407697A6}"/>
                  </a:ext>
                </a:extLst>
              </p:cNvPr>
              <p:cNvSpPr txBox="1"/>
              <p:nvPr/>
            </p:nvSpPr>
            <p:spPr>
              <a:xfrm>
                <a:off x="1167201" y="1369029"/>
                <a:ext cx="322524"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11</a:t>
                </a:r>
              </a:p>
            </p:txBody>
          </p:sp>
          <p:sp>
            <p:nvSpPr>
              <p:cNvPr id="237" name="TextBox 236">
                <a:extLst>
                  <a:ext uri="{FF2B5EF4-FFF2-40B4-BE49-F238E27FC236}">
                    <a16:creationId xmlns:a16="http://schemas.microsoft.com/office/drawing/2014/main" id="{6D014203-603F-442A-9B2F-90585E26DF1C}"/>
                  </a:ext>
                </a:extLst>
              </p:cNvPr>
              <p:cNvSpPr txBox="1"/>
              <p:nvPr/>
            </p:nvSpPr>
            <p:spPr>
              <a:xfrm>
                <a:off x="1236128" y="1615281"/>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9</a:t>
                </a:r>
              </a:p>
            </p:txBody>
          </p:sp>
          <p:sp>
            <p:nvSpPr>
              <p:cNvPr id="238" name="TextBox 237">
                <a:extLst>
                  <a:ext uri="{FF2B5EF4-FFF2-40B4-BE49-F238E27FC236}">
                    <a16:creationId xmlns:a16="http://schemas.microsoft.com/office/drawing/2014/main" id="{5D562D73-CC8E-4865-8F69-2C0087148829}"/>
                  </a:ext>
                </a:extLst>
              </p:cNvPr>
              <p:cNvSpPr txBox="1"/>
              <p:nvPr/>
            </p:nvSpPr>
            <p:spPr>
              <a:xfrm>
                <a:off x="1236129" y="1861536"/>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7</a:t>
                </a:r>
              </a:p>
            </p:txBody>
          </p:sp>
          <p:sp>
            <p:nvSpPr>
              <p:cNvPr id="239" name="TextBox 238">
                <a:extLst>
                  <a:ext uri="{FF2B5EF4-FFF2-40B4-BE49-F238E27FC236}">
                    <a16:creationId xmlns:a16="http://schemas.microsoft.com/office/drawing/2014/main" id="{5F152A30-8D6E-4B94-A8D7-0874C1D4B9FE}"/>
                  </a:ext>
                </a:extLst>
              </p:cNvPr>
              <p:cNvSpPr txBox="1"/>
              <p:nvPr/>
            </p:nvSpPr>
            <p:spPr>
              <a:xfrm>
                <a:off x="1236129" y="2107789"/>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5</a:t>
                </a:r>
              </a:p>
            </p:txBody>
          </p:sp>
          <p:sp>
            <p:nvSpPr>
              <p:cNvPr id="240" name="TextBox 239">
                <a:extLst>
                  <a:ext uri="{FF2B5EF4-FFF2-40B4-BE49-F238E27FC236}">
                    <a16:creationId xmlns:a16="http://schemas.microsoft.com/office/drawing/2014/main" id="{252642B2-415D-41A0-807E-A67BC81A5464}"/>
                  </a:ext>
                </a:extLst>
              </p:cNvPr>
              <p:cNvSpPr txBox="1"/>
              <p:nvPr/>
            </p:nvSpPr>
            <p:spPr>
              <a:xfrm>
                <a:off x="1236129" y="2354042"/>
                <a:ext cx="253596" cy="254044"/>
              </a:xfrm>
              <a:prstGeom prst="rect">
                <a:avLst/>
              </a:prstGeom>
              <a:noFill/>
            </p:spPr>
            <p:txBody>
              <a:bodyPr wrap="none" rtlCol="0" anchor="ctr">
                <a:spAutoFit/>
              </a:bodyPr>
              <a:lstStyle/>
              <a:p>
                <a:pPr marL="0" marR="0" lvl="0" indent="0" algn="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3</a:t>
                </a:r>
              </a:p>
            </p:txBody>
          </p:sp>
          <p:sp>
            <p:nvSpPr>
              <p:cNvPr id="241" name="TextBox 240">
                <a:extLst>
                  <a:ext uri="{FF2B5EF4-FFF2-40B4-BE49-F238E27FC236}">
                    <a16:creationId xmlns:a16="http://schemas.microsoft.com/office/drawing/2014/main" id="{B119618B-99C6-40A1-BE12-5922A165C529}"/>
                  </a:ext>
                </a:extLst>
              </p:cNvPr>
              <p:cNvSpPr txBox="1"/>
              <p:nvPr/>
            </p:nvSpPr>
            <p:spPr>
              <a:xfrm>
                <a:off x="1422987" y="2525678"/>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0</a:t>
                </a:r>
              </a:p>
            </p:txBody>
          </p:sp>
          <p:sp>
            <p:nvSpPr>
              <p:cNvPr id="242" name="TextBox 241">
                <a:extLst>
                  <a:ext uri="{FF2B5EF4-FFF2-40B4-BE49-F238E27FC236}">
                    <a16:creationId xmlns:a16="http://schemas.microsoft.com/office/drawing/2014/main" id="{E9A24191-4FD7-4194-AD15-75882D1BD02C}"/>
                  </a:ext>
                </a:extLst>
              </p:cNvPr>
              <p:cNvSpPr txBox="1"/>
              <p:nvPr/>
            </p:nvSpPr>
            <p:spPr>
              <a:xfrm>
                <a:off x="1681361" y="2525678"/>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2</a:t>
                </a:r>
              </a:p>
            </p:txBody>
          </p:sp>
          <p:sp>
            <p:nvSpPr>
              <p:cNvPr id="243" name="TextBox 242">
                <a:extLst>
                  <a:ext uri="{FF2B5EF4-FFF2-40B4-BE49-F238E27FC236}">
                    <a16:creationId xmlns:a16="http://schemas.microsoft.com/office/drawing/2014/main" id="{FECC6EA5-E3C0-4692-8026-1E7D41E70BF3}"/>
                  </a:ext>
                </a:extLst>
              </p:cNvPr>
              <p:cNvSpPr txBox="1"/>
              <p:nvPr/>
            </p:nvSpPr>
            <p:spPr>
              <a:xfrm>
                <a:off x="1914513" y="2525678"/>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4</a:t>
                </a:r>
              </a:p>
            </p:txBody>
          </p:sp>
          <p:sp>
            <p:nvSpPr>
              <p:cNvPr id="244" name="TextBox 243">
                <a:extLst>
                  <a:ext uri="{FF2B5EF4-FFF2-40B4-BE49-F238E27FC236}">
                    <a16:creationId xmlns:a16="http://schemas.microsoft.com/office/drawing/2014/main" id="{55B8A342-CC78-43B5-A65F-D881DB9E6282}"/>
                  </a:ext>
                </a:extLst>
              </p:cNvPr>
              <p:cNvSpPr txBox="1"/>
              <p:nvPr/>
            </p:nvSpPr>
            <p:spPr>
              <a:xfrm>
                <a:off x="2178081" y="2525678"/>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6</a:t>
                </a:r>
              </a:p>
            </p:txBody>
          </p:sp>
          <p:sp>
            <p:nvSpPr>
              <p:cNvPr id="245" name="TextBox 244">
                <a:extLst>
                  <a:ext uri="{FF2B5EF4-FFF2-40B4-BE49-F238E27FC236}">
                    <a16:creationId xmlns:a16="http://schemas.microsoft.com/office/drawing/2014/main" id="{FA6AEE0C-733F-4193-95DE-CFDAE559411E}"/>
                  </a:ext>
                </a:extLst>
              </p:cNvPr>
              <p:cNvSpPr txBox="1"/>
              <p:nvPr/>
            </p:nvSpPr>
            <p:spPr>
              <a:xfrm>
                <a:off x="2439109" y="2525678"/>
                <a:ext cx="253595"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8</a:t>
                </a:r>
              </a:p>
            </p:txBody>
          </p:sp>
          <p:sp>
            <p:nvSpPr>
              <p:cNvPr id="246" name="TextBox 245">
                <a:extLst>
                  <a:ext uri="{FF2B5EF4-FFF2-40B4-BE49-F238E27FC236}">
                    <a16:creationId xmlns:a16="http://schemas.microsoft.com/office/drawing/2014/main" id="{CBA1C987-00CC-429D-AE6F-0FA58A0DBD40}"/>
                  </a:ext>
                </a:extLst>
              </p:cNvPr>
              <p:cNvSpPr txBox="1"/>
              <p:nvPr/>
            </p:nvSpPr>
            <p:spPr>
              <a:xfrm>
                <a:off x="2637821" y="2525678"/>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10</a:t>
                </a:r>
              </a:p>
            </p:txBody>
          </p:sp>
          <p:sp>
            <p:nvSpPr>
              <p:cNvPr id="247" name="TextBox 246">
                <a:extLst>
                  <a:ext uri="{FF2B5EF4-FFF2-40B4-BE49-F238E27FC236}">
                    <a16:creationId xmlns:a16="http://schemas.microsoft.com/office/drawing/2014/main" id="{ED043390-E6AF-424E-A733-7FF0D3E42D18}"/>
                  </a:ext>
                </a:extLst>
              </p:cNvPr>
              <p:cNvSpPr txBox="1"/>
              <p:nvPr/>
            </p:nvSpPr>
            <p:spPr>
              <a:xfrm>
                <a:off x="2901341" y="2525678"/>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12</a:t>
                </a:r>
              </a:p>
            </p:txBody>
          </p:sp>
          <p:sp>
            <p:nvSpPr>
              <p:cNvPr id="248" name="TextBox 247">
                <a:extLst>
                  <a:ext uri="{FF2B5EF4-FFF2-40B4-BE49-F238E27FC236}">
                    <a16:creationId xmlns:a16="http://schemas.microsoft.com/office/drawing/2014/main" id="{DCEBAE45-EA65-4854-99D1-9CF069E55088}"/>
                  </a:ext>
                </a:extLst>
              </p:cNvPr>
              <p:cNvSpPr txBox="1"/>
              <p:nvPr/>
            </p:nvSpPr>
            <p:spPr>
              <a:xfrm>
                <a:off x="3162415" y="2525678"/>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14</a:t>
                </a:r>
              </a:p>
            </p:txBody>
          </p:sp>
          <p:sp>
            <p:nvSpPr>
              <p:cNvPr id="249" name="TextBox 248">
                <a:extLst>
                  <a:ext uri="{FF2B5EF4-FFF2-40B4-BE49-F238E27FC236}">
                    <a16:creationId xmlns:a16="http://schemas.microsoft.com/office/drawing/2014/main" id="{C9449E66-B38D-4EEB-BCCE-29C9DC871A94}"/>
                  </a:ext>
                </a:extLst>
              </p:cNvPr>
              <p:cNvSpPr txBox="1"/>
              <p:nvPr/>
            </p:nvSpPr>
            <p:spPr>
              <a:xfrm>
                <a:off x="3395569" y="2525678"/>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16</a:t>
                </a:r>
              </a:p>
            </p:txBody>
          </p:sp>
          <p:sp>
            <p:nvSpPr>
              <p:cNvPr id="250" name="TextBox 249">
                <a:extLst>
                  <a:ext uri="{FF2B5EF4-FFF2-40B4-BE49-F238E27FC236}">
                    <a16:creationId xmlns:a16="http://schemas.microsoft.com/office/drawing/2014/main" id="{26D116B1-BAAA-40AD-9CC9-9AB19BD98EEE}"/>
                  </a:ext>
                </a:extLst>
              </p:cNvPr>
              <p:cNvSpPr txBox="1"/>
              <p:nvPr/>
            </p:nvSpPr>
            <p:spPr>
              <a:xfrm>
                <a:off x="3659089" y="2525678"/>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18</a:t>
                </a:r>
              </a:p>
            </p:txBody>
          </p:sp>
          <p:sp>
            <p:nvSpPr>
              <p:cNvPr id="251" name="TextBox 250">
                <a:extLst>
                  <a:ext uri="{FF2B5EF4-FFF2-40B4-BE49-F238E27FC236}">
                    <a16:creationId xmlns:a16="http://schemas.microsoft.com/office/drawing/2014/main" id="{93007110-9971-4D1F-9605-824469BF97A1}"/>
                  </a:ext>
                </a:extLst>
              </p:cNvPr>
              <p:cNvSpPr txBox="1"/>
              <p:nvPr/>
            </p:nvSpPr>
            <p:spPr>
              <a:xfrm>
                <a:off x="3920162" y="2525678"/>
                <a:ext cx="322524" cy="254044"/>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GB"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20</a:t>
                </a:r>
              </a:p>
            </p:txBody>
          </p:sp>
          <p:sp>
            <p:nvSpPr>
              <p:cNvPr id="252" name="TextBox 251">
                <a:extLst>
                  <a:ext uri="{FF2B5EF4-FFF2-40B4-BE49-F238E27FC236}">
                    <a16:creationId xmlns:a16="http://schemas.microsoft.com/office/drawing/2014/main" id="{308BFCB0-946E-4AE7-8ED3-951CCFB5010D}"/>
                  </a:ext>
                </a:extLst>
              </p:cNvPr>
              <p:cNvSpPr txBox="1"/>
              <p:nvPr/>
            </p:nvSpPr>
            <p:spPr>
              <a:xfrm>
                <a:off x="2339804" y="2672607"/>
                <a:ext cx="868838" cy="283532"/>
              </a:xfrm>
              <a:prstGeom prst="rect">
                <a:avLst/>
              </a:prstGeom>
              <a:noFill/>
            </p:spPr>
            <p:txBody>
              <a:bodyPr wrap="none" rtlCol="0" anchor="ctr">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GB" sz="1000"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Time (days)</a:t>
                </a:r>
                <a:endParaRPr kumimoji="0" lang="en-GB" sz="1000" b="0" i="0" u="none" strike="noStrike" kern="0" cap="none" spc="0" normalizeH="0" baseline="30000" noProof="0" dirty="0">
                  <a:ln>
                    <a:noFill/>
                  </a:ln>
                  <a:solidFill>
                    <a:srgbClr val="000000"/>
                  </a:solidFill>
                  <a:effectLst/>
                  <a:uLnTx/>
                  <a:uFillTx/>
                  <a:latin typeface="Calibri"/>
                  <a:ea typeface="ヒラギノ角ゴ Pro W3" pitchFamily="110" charset="-128"/>
                  <a:cs typeface="+mn-cs"/>
                </a:endParaRPr>
              </a:p>
            </p:txBody>
          </p:sp>
          <p:sp>
            <p:nvSpPr>
              <p:cNvPr id="253" name="TextBox 252">
                <a:extLst>
                  <a:ext uri="{FF2B5EF4-FFF2-40B4-BE49-F238E27FC236}">
                    <a16:creationId xmlns:a16="http://schemas.microsoft.com/office/drawing/2014/main" id="{901EC2E5-ABA1-4F29-A159-09A22A5C2AD4}"/>
                  </a:ext>
                </a:extLst>
              </p:cNvPr>
              <p:cNvSpPr txBox="1"/>
              <p:nvPr/>
            </p:nvSpPr>
            <p:spPr bwMode="auto">
              <a:xfrm>
                <a:off x="972033" y="1362181"/>
                <a:ext cx="346377" cy="1352447"/>
              </a:xfrm>
              <a:prstGeom prst="rect">
                <a:avLst/>
              </a:prstGeom>
              <a:noFill/>
            </p:spPr>
            <p:txBody>
              <a:bodyPr vert="vert270"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051" b="0" i="0" u="none" strike="noStrike" kern="0" cap="none" spc="0" normalizeH="0" baseline="0" noProof="0" dirty="0">
                    <a:ln>
                      <a:noFill/>
                    </a:ln>
                    <a:solidFill>
                      <a:srgbClr val="000000"/>
                    </a:solidFill>
                    <a:effectLst/>
                    <a:uLnTx/>
                    <a:uFillTx/>
                    <a:latin typeface="Calibri"/>
                    <a:ea typeface="ヒラギノ角ゴ Pro W3" pitchFamily="110" charset="-128"/>
                    <a:cs typeface="+mn-cs"/>
                  </a:rPr>
                  <a:t>Glucose (mmol/L)</a:t>
                </a:r>
              </a:p>
            </p:txBody>
          </p:sp>
          <p:cxnSp>
            <p:nvCxnSpPr>
              <p:cNvPr id="254" name="Straight Connector 253">
                <a:extLst>
                  <a:ext uri="{FF2B5EF4-FFF2-40B4-BE49-F238E27FC236}">
                    <a16:creationId xmlns:a16="http://schemas.microsoft.com/office/drawing/2014/main" id="{D67AFBA6-F2F3-4569-9DFD-5C4D08EBDBC1}"/>
                  </a:ext>
                </a:extLst>
              </p:cNvPr>
              <p:cNvCxnSpPr/>
              <p:nvPr/>
            </p:nvCxnSpPr>
            <p:spPr>
              <a:xfrm>
                <a:off x="1548096" y="1995686"/>
                <a:ext cx="2520000" cy="0"/>
              </a:xfrm>
              <a:prstGeom prst="line">
                <a:avLst/>
              </a:prstGeom>
              <a:ln>
                <a:solidFill>
                  <a:schemeClr val="accent5"/>
                </a:solidFill>
                <a:prstDash val="sysDash"/>
              </a:ln>
            </p:spPr>
            <p:style>
              <a:lnRef idx="1">
                <a:schemeClr val="accent1"/>
              </a:lnRef>
              <a:fillRef idx="0">
                <a:schemeClr val="accent1"/>
              </a:fillRef>
              <a:effectRef idx="0">
                <a:schemeClr val="accent1"/>
              </a:effectRef>
              <a:fontRef idx="minor">
                <a:schemeClr val="tx1"/>
              </a:fontRef>
            </p:style>
          </p:cxnSp>
        </p:grpSp>
        <p:sp>
          <p:nvSpPr>
            <p:cNvPr id="218" name="Freeform: Shape 163">
              <a:extLst>
                <a:ext uri="{FF2B5EF4-FFF2-40B4-BE49-F238E27FC236}">
                  <a16:creationId xmlns:a16="http://schemas.microsoft.com/office/drawing/2014/main" id="{88E4CCB6-6E9A-47A8-95F5-C16B45DEBFFC}"/>
                </a:ext>
              </a:extLst>
            </p:cNvPr>
            <p:cNvSpPr/>
            <p:nvPr/>
          </p:nvSpPr>
          <p:spPr>
            <a:xfrm>
              <a:off x="5768583" y="3297991"/>
              <a:ext cx="2251447" cy="390747"/>
            </a:xfrm>
            <a:custGeom>
              <a:avLst/>
              <a:gdLst>
                <a:gd name="connsiteX0" fmla="*/ 0 w 1849582"/>
                <a:gd name="connsiteY0" fmla="*/ 282672 h 390747"/>
                <a:gd name="connsiteX1" fmla="*/ 58189 w 1849582"/>
                <a:gd name="connsiteY1" fmla="*/ 29134 h 390747"/>
                <a:gd name="connsiteX2" fmla="*/ 78971 w 1849582"/>
                <a:gd name="connsiteY2" fmla="*/ 307610 h 390747"/>
                <a:gd name="connsiteX3" fmla="*/ 112222 w 1849582"/>
                <a:gd name="connsiteY3" fmla="*/ 340861 h 390747"/>
                <a:gd name="connsiteX4" fmla="*/ 120534 w 1849582"/>
                <a:gd name="connsiteY4" fmla="*/ 24977 h 390747"/>
                <a:gd name="connsiteX5" fmla="*/ 178723 w 1849582"/>
                <a:gd name="connsiteY5" fmla="*/ 361643 h 390747"/>
                <a:gd name="connsiteX6" fmla="*/ 249382 w 1849582"/>
                <a:gd name="connsiteY6" fmla="*/ 33290 h 390747"/>
                <a:gd name="connsiteX7" fmla="*/ 253538 w 1849582"/>
                <a:gd name="connsiteY7" fmla="*/ 332548 h 390747"/>
                <a:gd name="connsiteX8" fmla="*/ 311727 w 1849582"/>
                <a:gd name="connsiteY8" fmla="*/ 324235 h 390747"/>
                <a:gd name="connsiteX9" fmla="*/ 332509 w 1849582"/>
                <a:gd name="connsiteY9" fmla="*/ 124730 h 390747"/>
                <a:gd name="connsiteX10" fmla="*/ 349134 w 1849582"/>
                <a:gd name="connsiteY10" fmla="*/ 66541 h 390747"/>
                <a:gd name="connsiteX11" fmla="*/ 369916 w 1849582"/>
                <a:gd name="connsiteY11" fmla="*/ 274359 h 390747"/>
                <a:gd name="connsiteX12" fmla="*/ 407323 w 1849582"/>
                <a:gd name="connsiteY12" fmla="*/ 33290 h 390747"/>
                <a:gd name="connsiteX13" fmla="*/ 453043 w 1849582"/>
                <a:gd name="connsiteY13" fmla="*/ 361643 h 390747"/>
                <a:gd name="connsiteX14" fmla="*/ 511232 w 1849582"/>
                <a:gd name="connsiteY14" fmla="*/ 45759 h 390747"/>
                <a:gd name="connsiteX15" fmla="*/ 561109 w 1849582"/>
                <a:gd name="connsiteY15" fmla="*/ 345017 h 390747"/>
                <a:gd name="connsiteX16" fmla="*/ 606829 w 1849582"/>
                <a:gd name="connsiteY16" fmla="*/ 37446 h 390747"/>
                <a:gd name="connsiteX17" fmla="*/ 660862 w 1849582"/>
                <a:gd name="connsiteY17" fmla="*/ 332548 h 390747"/>
                <a:gd name="connsiteX18" fmla="*/ 694112 w 1849582"/>
                <a:gd name="connsiteY18" fmla="*/ 120574 h 390747"/>
                <a:gd name="connsiteX19" fmla="*/ 739832 w 1849582"/>
                <a:gd name="connsiteY19" fmla="*/ 270203 h 390747"/>
                <a:gd name="connsiteX20" fmla="*/ 777240 w 1849582"/>
                <a:gd name="connsiteY20" fmla="*/ 24977 h 390747"/>
                <a:gd name="connsiteX21" fmla="*/ 814647 w 1849582"/>
                <a:gd name="connsiteY21" fmla="*/ 340861 h 390747"/>
                <a:gd name="connsiteX22" fmla="*/ 864523 w 1849582"/>
                <a:gd name="connsiteY22" fmla="*/ 58228 h 390747"/>
                <a:gd name="connsiteX23" fmla="*/ 876992 w 1849582"/>
                <a:gd name="connsiteY23" fmla="*/ 286828 h 390747"/>
                <a:gd name="connsiteX24" fmla="*/ 918556 w 1849582"/>
                <a:gd name="connsiteY24" fmla="*/ 16665 h 390747"/>
                <a:gd name="connsiteX25" fmla="*/ 964276 w 1849582"/>
                <a:gd name="connsiteY25" fmla="*/ 320079 h 390747"/>
                <a:gd name="connsiteX26" fmla="*/ 1001683 w 1849582"/>
                <a:gd name="connsiteY26" fmla="*/ 62385 h 390747"/>
                <a:gd name="connsiteX27" fmla="*/ 1034934 w 1849582"/>
                <a:gd name="connsiteY27" fmla="*/ 390737 h 390747"/>
                <a:gd name="connsiteX28" fmla="*/ 1080654 w 1849582"/>
                <a:gd name="connsiteY28" fmla="*/ 49915 h 390747"/>
                <a:gd name="connsiteX29" fmla="*/ 1151312 w 1849582"/>
                <a:gd name="connsiteY29" fmla="*/ 365799 h 390747"/>
                <a:gd name="connsiteX30" fmla="*/ 1188720 w 1849582"/>
                <a:gd name="connsiteY30" fmla="*/ 29134 h 390747"/>
                <a:gd name="connsiteX31" fmla="*/ 1226127 w 1849582"/>
                <a:gd name="connsiteY31" fmla="*/ 303454 h 390747"/>
                <a:gd name="connsiteX32" fmla="*/ 1271847 w 1849582"/>
                <a:gd name="connsiteY32" fmla="*/ 8352 h 390747"/>
                <a:gd name="connsiteX33" fmla="*/ 1313411 w 1849582"/>
                <a:gd name="connsiteY33" fmla="*/ 365799 h 390747"/>
                <a:gd name="connsiteX34" fmla="*/ 1384069 w 1849582"/>
                <a:gd name="connsiteY34" fmla="*/ 58228 h 390747"/>
                <a:gd name="connsiteX35" fmla="*/ 1425632 w 1849582"/>
                <a:gd name="connsiteY35" fmla="*/ 353330 h 390747"/>
                <a:gd name="connsiteX36" fmla="*/ 1467196 w 1849582"/>
                <a:gd name="connsiteY36" fmla="*/ 16665 h 390747"/>
                <a:gd name="connsiteX37" fmla="*/ 1517072 w 1849582"/>
                <a:gd name="connsiteY37" fmla="*/ 324235 h 390747"/>
                <a:gd name="connsiteX38" fmla="*/ 1571105 w 1849582"/>
                <a:gd name="connsiteY38" fmla="*/ 39 h 390747"/>
                <a:gd name="connsiteX39" fmla="*/ 1650076 w 1849582"/>
                <a:gd name="connsiteY39" fmla="*/ 349174 h 390747"/>
                <a:gd name="connsiteX40" fmla="*/ 1699952 w 1849582"/>
                <a:gd name="connsiteY40" fmla="*/ 16665 h 390747"/>
                <a:gd name="connsiteX41" fmla="*/ 1803862 w 1849582"/>
                <a:gd name="connsiteY41" fmla="*/ 369955 h 390747"/>
                <a:gd name="connsiteX42" fmla="*/ 1849582 w 1849582"/>
                <a:gd name="connsiteY42" fmla="*/ 8352 h 3907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849582" h="390747">
                  <a:moveTo>
                    <a:pt x="0" y="282672"/>
                  </a:moveTo>
                  <a:cubicBezTo>
                    <a:pt x="22513" y="153825"/>
                    <a:pt x="45027" y="24978"/>
                    <a:pt x="58189" y="29134"/>
                  </a:cubicBezTo>
                  <a:cubicBezTo>
                    <a:pt x="71351" y="33290"/>
                    <a:pt x="69966" y="255656"/>
                    <a:pt x="78971" y="307610"/>
                  </a:cubicBezTo>
                  <a:cubicBezTo>
                    <a:pt x="87976" y="359564"/>
                    <a:pt x="105295" y="387967"/>
                    <a:pt x="112222" y="340861"/>
                  </a:cubicBezTo>
                  <a:cubicBezTo>
                    <a:pt x="119149" y="293756"/>
                    <a:pt x="109451" y="21513"/>
                    <a:pt x="120534" y="24977"/>
                  </a:cubicBezTo>
                  <a:cubicBezTo>
                    <a:pt x="131617" y="28441"/>
                    <a:pt x="157248" y="360258"/>
                    <a:pt x="178723" y="361643"/>
                  </a:cubicBezTo>
                  <a:cubicBezTo>
                    <a:pt x="200198" y="363028"/>
                    <a:pt x="236913" y="38139"/>
                    <a:pt x="249382" y="33290"/>
                  </a:cubicBezTo>
                  <a:cubicBezTo>
                    <a:pt x="261851" y="28441"/>
                    <a:pt x="243147" y="284057"/>
                    <a:pt x="253538" y="332548"/>
                  </a:cubicBezTo>
                  <a:cubicBezTo>
                    <a:pt x="263929" y="381039"/>
                    <a:pt x="298565" y="358871"/>
                    <a:pt x="311727" y="324235"/>
                  </a:cubicBezTo>
                  <a:cubicBezTo>
                    <a:pt x="324889" y="289599"/>
                    <a:pt x="326275" y="167679"/>
                    <a:pt x="332509" y="124730"/>
                  </a:cubicBezTo>
                  <a:cubicBezTo>
                    <a:pt x="338743" y="81781"/>
                    <a:pt x="342899" y="41603"/>
                    <a:pt x="349134" y="66541"/>
                  </a:cubicBezTo>
                  <a:cubicBezTo>
                    <a:pt x="355369" y="91479"/>
                    <a:pt x="360218" y="279901"/>
                    <a:pt x="369916" y="274359"/>
                  </a:cubicBezTo>
                  <a:cubicBezTo>
                    <a:pt x="379614" y="268817"/>
                    <a:pt x="393469" y="18743"/>
                    <a:pt x="407323" y="33290"/>
                  </a:cubicBezTo>
                  <a:cubicBezTo>
                    <a:pt x="421177" y="47837"/>
                    <a:pt x="435725" y="359565"/>
                    <a:pt x="453043" y="361643"/>
                  </a:cubicBezTo>
                  <a:cubicBezTo>
                    <a:pt x="470361" y="363721"/>
                    <a:pt x="493221" y="48530"/>
                    <a:pt x="511232" y="45759"/>
                  </a:cubicBezTo>
                  <a:cubicBezTo>
                    <a:pt x="529243" y="42988"/>
                    <a:pt x="545176" y="346402"/>
                    <a:pt x="561109" y="345017"/>
                  </a:cubicBezTo>
                  <a:cubicBezTo>
                    <a:pt x="577042" y="343632"/>
                    <a:pt x="590204" y="39524"/>
                    <a:pt x="606829" y="37446"/>
                  </a:cubicBezTo>
                  <a:cubicBezTo>
                    <a:pt x="623454" y="35368"/>
                    <a:pt x="646315" y="318693"/>
                    <a:pt x="660862" y="332548"/>
                  </a:cubicBezTo>
                  <a:cubicBezTo>
                    <a:pt x="675409" y="346403"/>
                    <a:pt x="680950" y="130965"/>
                    <a:pt x="694112" y="120574"/>
                  </a:cubicBezTo>
                  <a:cubicBezTo>
                    <a:pt x="707274" y="110183"/>
                    <a:pt x="725977" y="286136"/>
                    <a:pt x="739832" y="270203"/>
                  </a:cubicBezTo>
                  <a:cubicBezTo>
                    <a:pt x="753687" y="254270"/>
                    <a:pt x="764771" y="13201"/>
                    <a:pt x="777240" y="24977"/>
                  </a:cubicBezTo>
                  <a:cubicBezTo>
                    <a:pt x="789709" y="36753"/>
                    <a:pt x="800100" y="335319"/>
                    <a:pt x="814647" y="340861"/>
                  </a:cubicBezTo>
                  <a:cubicBezTo>
                    <a:pt x="829194" y="346403"/>
                    <a:pt x="854132" y="67234"/>
                    <a:pt x="864523" y="58228"/>
                  </a:cubicBezTo>
                  <a:cubicBezTo>
                    <a:pt x="874914" y="49222"/>
                    <a:pt x="867987" y="293755"/>
                    <a:pt x="876992" y="286828"/>
                  </a:cubicBezTo>
                  <a:cubicBezTo>
                    <a:pt x="885997" y="279901"/>
                    <a:pt x="904009" y="11123"/>
                    <a:pt x="918556" y="16665"/>
                  </a:cubicBezTo>
                  <a:cubicBezTo>
                    <a:pt x="933103" y="22207"/>
                    <a:pt x="950422" y="312459"/>
                    <a:pt x="964276" y="320079"/>
                  </a:cubicBezTo>
                  <a:cubicBezTo>
                    <a:pt x="978130" y="327699"/>
                    <a:pt x="989907" y="50609"/>
                    <a:pt x="1001683" y="62385"/>
                  </a:cubicBezTo>
                  <a:cubicBezTo>
                    <a:pt x="1013459" y="74161"/>
                    <a:pt x="1021772" y="392815"/>
                    <a:pt x="1034934" y="390737"/>
                  </a:cubicBezTo>
                  <a:cubicBezTo>
                    <a:pt x="1048096" y="388659"/>
                    <a:pt x="1061258" y="54071"/>
                    <a:pt x="1080654" y="49915"/>
                  </a:cubicBezTo>
                  <a:cubicBezTo>
                    <a:pt x="1100050" y="45759"/>
                    <a:pt x="1133301" y="369263"/>
                    <a:pt x="1151312" y="365799"/>
                  </a:cubicBezTo>
                  <a:cubicBezTo>
                    <a:pt x="1169323" y="362335"/>
                    <a:pt x="1176251" y="39525"/>
                    <a:pt x="1188720" y="29134"/>
                  </a:cubicBezTo>
                  <a:cubicBezTo>
                    <a:pt x="1201189" y="18743"/>
                    <a:pt x="1212273" y="306918"/>
                    <a:pt x="1226127" y="303454"/>
                  </a:cubicBezTo>
                  <a:cubicBezTo>
                    <a:pt x="1239982" y="299990"/>
                    <a:pt x="1257300" y="-2039"/>
                    <a:pt x="1271847" y="8352"/>
                  </a:cubicBezTo>
                  <a:cubicBezTo>
                    <a:pt x="1286394" y="18743"/>
                    <a:pt x="1294707" y="357486"/>
                    <a:pt x="1313411" y="365799"/>
                  </a:cubicBezTo>
                  <a:cubicBezTo>
                    <a:pt x="1332115" y="374112"/>
                    <a:pt x="1365366" y="60306"/>
                    <a:pt x="1384069" y="58228"/>
                  </a:cubicBezTo>
                  <a:cubicBezTo>
                    <a:pt x="1402773" y="56150"/>
                    <a:pt x="1411778" y="360257"/>
                    <a:pt x="1425632" y="353330"/>
                  </a:cubicBezTo>
                  <a:cubicBezTo>
                    <a:pt x="1439487" y="346403"/>
                    <a:pt x="1451956" y="21514"/>
                    <a:pt x="1467196" y="16665"/>
                  </a:cubicBezTo>
                  <a:cubicBezTo>
                    <a:pt x="1482436" y="11816"/>
                    <a:pt x="1499754" y="327006"/>
                    <a:pt x="1517072" y="324235"/>
                  </a:cubicBezTo>
                  <a:cubicBezTo>
                    <a:pt x="1534390" y="321464"/>
                    <a:pt x="1548938" y="-4117"/>
                    <a:pt x="1571105" y="39"/>
                  </a:cubicBezTo>
                  <a:cubicBezTo>
                    <a:pt x="1593272" y="4195"/>
                    <a:pt x="1628601" y="346403"/>
                    <a:pt x="1650076" y="349174"/>
                  </a:cubicBezTo>
                  <a:cubicBezTo>
                    <a:pt x="1671551" y="351945"/>
                    <a:pt x="1674321" y="13201"/>
                    <a:pt x="1699952" y="16665"/>
                  </a:cubicBezTo>
                  <a:cubicBezTo>
                    <a:pt x="1725583" y="20128"/>
                    <a:pt x="1778924" y="371340"/>
                    <a:pt x="1803862" y="369955"/>
                  </a:cubicBezTo>
                  <a:cubicBezTo>
                    <a:pt x="1828800" y="368570"/>
                    <a:pt x="1839191" y="188461"/>
                    <a:pt x="1849582" y="8352"/>
                  </a:cubicBezTo>
                </a:path>
              </a:pathLst>
            </a:cu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grpSp>
      <p:sp>
        <p:nvSpPr>
          <p:cNvPr id="255" name="Rectangle: Rounded Corners 132">
            <a:extLst>
              <a:ext uri="{FF2B5EF4-FFF2-40B4-BE49-F238E27FC236}">
                <a16:creationId xmlns:a16="http://schemas.microsoft.com/office/drawing/2014/main" id="{4F567D03-BA8D-4321-8438-0167067572F1}"/>
              </a:ext>
            </a:extLst>
          </p:cNvPr>
          <p:cNvSpPr/>
          <p:nvPr/>
        </p:nvSpPr>
        <p:spPr>
          <a:xfrm>
            <a:off x="4165131" y="5632098"/>
            <a:ext cx="7214744" cy="6120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232936"/>
                </a:solidFill>
                <a:effectLst/>
                <a:uLnTx/>
                <a:uFillTx/>
                <a:latin typeface="Calibri" pitchFamily="34" charset="0"/>
                <a:ea typeface="+mn-ea"/>
                <a:cs typeface="+mn-cs"/>
              </a:rPr>
              <a:t>Patients with similar A1C and mean glucose values can have markedly different patterns of glycemic variability</a:t>
            </a:r>
          </a:p>
        </p:txBody>
      </p:sp>
      <p:sp>
        <p:nvSpPr>
          <p:cNvPr id="370" name="TextBox 369">
            <a:extLst>
              <a:ext uri="{FF2B5EF4-FFF2-40B4-BE49-F238E27FC236}">
                <a16:creationId xmlns:a16="http://schemas.microsoft.com/office/drawing/2014/main" id="{665612D2-5BBE-485D-8E74-C9043A0BAF0D}"/>
              </a:ext>
            </a:extLst>
          </p:cNvPr>
          <p:cNvSpPr txBox="1"/>
          <p:nvPr/>
        </p:nvSpPr>
        <p:spPr>
          <a:xfrm>
            <a:off x="3158752" y="971642"/>
            <a:ext cx="1653017" cy="52322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2800" b="1" i="0" u="none" strike="noStrike" kern="1200" cap="none" spc="0" normalizeH="0" baseline="0" noProof="0" dirty="0">
                <a:ln>
                  <a:noFill/>
                </a:ln>
                <a:solidFill>
                  <a:srgbClr val="232936"/>
                </a:solidFill>
                <a:effectLst>
                  <a:outerShdw blurRad="38100" dist="38100" dir="2700000" algn="tl">
                    <a:srgbClr val="000000">
                      <a:alpha val="43137"/>
                    </a:srgbClr>
                  </a:outerShdw>
                </a:effectLst>
                <a:uLnTx/>
                <a:uFillTx/>
                <a:latin typeface="MV Boli" panose="02000500030200090000" pitchFamily="2" charset="0"/>
                <a:ea typeface="+mn-ea"/>
                <a:cs typeface="MV Boli" panose="02000500030200090000" pitchFamily="2" charset="0"/>
              </a:rPr>
              <a:t>What if?</a:t>
            </a:r>
          </a:p>
        </p:txBody>
      </p:sp>
      <p:grpSp>
        <p:nvGrpSpPr>
          <p:cNvPr id="371" name="Group 370">
            <a:extLst>
              <a:ext uri="{FF2B5EF4-FFF2-40B4-BE49-F238E27FC236}">
                <a16:creationId xmlns:a16="http://schemas.microsoft.com/office/drawing/2014/main" id="{E914048A-191C-4B03-8483-F6863EF55CB6}"/>
              </a:ext>
            </a:extLst>
          </p:cNvPr>
          <p:cNvGrpSpPr/>
          <p:nvPr/>
        </p:nvGrpSpPr>
        <p:grpSpPr>
          <a:xfrm>
            <a:off x="5101491" y="886544"/>
            <a:ext cx="6293339" cy="690519"/>
            <a:chOff x="6135422" y="2214262"/>
            <a:chExt cx="4747177" cy="690519"/>
          </a:xfrm>
        </p:grpSpPr>
        <p:sp>
          <p:nvSpPr>
            <p:cNvPr id="372" name="TextBox 371">
              <a:extLst>
                <a:ext uri="{FF2B5EF4-FFF2-40B4-BE49-F238E27FC236}">
                  <a16:creationId xmlns:a16="http://schemas.microsoft.com/office/drawing/2014/main" id="{943EE11F-963C-499F-A01C-E668F00FBA54}"/>
                </a:ext>
              </a:extLst>
            </p:cNvPr>
            <p:cNvSpPr txBox="1"/>
            <p:nvPr/>
          </p:nvSpPr>
          <p:spPr>
            <a:xfrm>
              <a:off x="6566341" y="2243388"/>
              <a:ext cx="4210144"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Calibri"/>
                  <a:ea typeface="+mn-ea"/>
                  <a:cs typeface="+mn-cs"/>
                </a:rPr>
                <a:t>After using isCGM, Leo notices not only nocturnal hypoglycemia but his sugars swinging up and down</a:t>
              </a:r>
            </a:p>
          </p:txBody>
        </p:sp>
        <p:sp>
          <p:nvSpPr>
            <p:cNvPr id="373" name="Rectangle: Rounded Corners 50">
              <a:extLst>
                <a:ext uri="{FF2B5EF4-FFF2-40B4-BE49-F238E27FC236}">
                  <a16:creationId xmlns:a16="http://schemas.microsoft.com/office/drawing/2014/main" id="{35046E5F-EF78-4C88-ADD1-A8E728AC4091}"/>
                </a:ext>
              </a:extLst>
            </p:cNvPr>
            <p:cNvSpPr/>
            <p:nvPr/>
          </p:nvSpPr>
          <p:spPr>
            <a:xfrm>
              <a:off x="6135422" y="2214262"/>
              <a:ext cx="4747177" cy="690519"/>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grpSp>
      <p:grpSp>
        <p:nvGrpSpPr>
          <p:cNvPr id="374" name="Group 373">
            <a:extLst>
              <a:ext uri="{FF2B5EF4-FFF2-40B4-BE49-F238E27FC236}">
                <a16:creationId xmlns:a16="http://schemas.microsoft.com/office/drawing/2014/main" id="{017EB1AD-9B48-44BF-844A-65E5A83D7F06}"/>
              </a:ext>
            </a:extLst>
          </p:cNvPr>
          <p:cNvGrpSpPr/>
          <p:nvPr/>
        </p:nvGrpSpPr>
        <p:grpSpPr>
          <a:xfrm>
            <a:off x="4869019" y="865716"/>
            <a:ext cx="720000" cy="730085"/>
            <a:chOff x="4812149" y="3877358"/>
            <a:chExt cx="720000" cy="730085"/>
          </a:xfrm>
        </p:grpSpPr>
        <p:sp>
          <p:nvSpPr>
            <p:cNvPr id="375" name="Oval 374">
              <a:extLst>
                <a:ext uri="{FF2B5EF4-FFF2-40B4-BE49-F238E27FC236}">
                  <a16:creationId xmlns:a16="http://schemas.microsoft.com/office/drawing/2014/main" id="{1E4E4EF2-273E-455F-A5ED-CF24FE96F2FE}"/>
                </a:ext>
              </a:extLst>
            </p:cNvPr>
            <p:cNvSpPr/>
            <p:nvPr/>
          </p:nvSpPr>
          <p:spPr>
            <a:xfrm>
              <a:off x="4812149" y="3887443"/>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a:ln>
                  <a:noFill/>
                </a:ln>
                <a:solidFill>
                  <a:prstClr val="white"/>
                </a:solidFill>
                <a:effectLst/>
                <a:uLnTx/>
                <a:uFillTx/>
                <a:latin typeface="Calibri"/>
                <a:ea typeface="+mn-ea"/>
                <a:cs typeface="+mn-cs"/>
              </a:endParaRPr>
            </a:p>
          </p:txBody>
        </p:sp>
        <p:pic>
          <p:nvPicPr>
            <p:cNvPr id="376" name="Graphic 60" descr="Doctor">
              <a:extLst>
                <a:ext uri="{FF2B5EF4-FFF2-40B4-BE49-F238E27FC236}">
                  <a16:creationId xmlns:a16="http://schemas.microsoft.com/office/drawing/2014/main" id="{6609B397-6CC9-42DD-89D7-D5A6BC5631A4}"/>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825642" y="3877358"/>
              <a:ext cx="684000" cy="684000"/>
            </a:xfrm>
            <a:prstGeom prst="rect">
              <a:avLst/>
            </a:prstGeom>
          </p:spPr>
        </p:pic>
      </p:grpSp>
      <p:sp>
        <p:nvSpPr>
          <p:cNvPr id="378" name="Rectangle: Top Corners Rounded 50">
            <a:extLst>
              <a:ext uri="{FF2B5EF4-FFF2-40B4-BE49-F238E27FC236}">
                <a16:creationId xmlns:a16="http://schemas.microsoft.com/office/drawing/2014/main" id="{C829C3EA-1D74-4C84-A8EC-CD9E856B50A6}"/>
              </a:ext>
            </a:extLst>
          </p:cNvPr>
          <p:cNvSpPr/>
          <p:nvPr/>
        </p:nvSpPr>
        <p:spPr>
          <a:xfrm>
            <a:off x="244694" y="578107"/>
            <a:ext cx="2342654" cy="360000"/>
          </a:xfrm>
          <a:prstGeom prst="round2SameRect">
            <a:avLst>
              <a:gd name="adj1" fmla="val 50000"/>
              <a:gd name="adj2" fmla="val 0"/>
            </a:avLst>
          </a:prstGeom>
          <a:solidFill>
            <a:schemeClr val="accent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379" name="Rectangle: Top Corners Rounded 51">
            <a:extLst>
              <a:ext uri="{FF2B5EF4-FFF2-40B4-BE49-F238E27FC236}">
                <a16:creationId xmlns:a16="http://schemas.microsoft.com/office/drawing/2014/main" id="{C6FF6BC6-66A3-489C-BB68-A76C3449D942}"/>
              </a:ext>
            </a:extLst>
          </p:cNvPr>
          <p:cNvSpPr/>
          <p:nvPr/>
        </p:nvSpPr>
        <p:spPr>
          <a:xfrm flipV="1">
            <a:off x="244694" y="943027"/>
            <a:ext cx="2342654" cy="5362890"/>
          </a:xfrm>
          <a:prstGeom prst="round2SameRect">
            <a:avLst>
              <a:gd name="adj1" fmla="val 7190"/>
              <a:gd name="adj2" fmla="val 0"/>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381" name="TextBox 380">
            <a:extLst>
              <a:ext uri="{FF2B5EF4-FFF2-40B4-BE49-F238E27FC236}">
                <a16:creationId xmlns:a16="http://schemas.microsoft.com/office/drawing/2014/main" id="{2623E4D2-30B8-4038-AF91-DBE29C9018B7}"/>
              </a:ext>
            </a:extLst>
          </p:cNvPr>
          <p:cNvSpPr txBox="1"/>
          <p:nvPr/>
        </p:nvSpPr>
        <p:spPr>
          <a:xfrm>
            <a:off x="960576" y="562208"/>
            <a:ext cx="914096" cy="3694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dirty="0">
                <a:ln>
                  <a:noFill/>
                </a:ln>
                <a:solidFill>
                  <a:prstClr val="white"/>
                </a:solidFill>
                <a:effectLst/>
                <a:uLnTx/>
                <a:uFillTx/>
                <a:latin typeface="Calibri"/>
                <a:ea typeface="+mn-ea"/>
                <a:cs typeface="+mn-cs"/>
              </a:rPr>
              <a:t>Recall…</a:t>
            </a:r>
          </a:p>
        </p:txBody>
      </p:sp>
      <p:pic>
        <p:nvPicPr>
          <p:cNvPr id="382" name="Graphic 56" descr="Research">
            <a:extLst>
              <a:ext uri="{FF2B5EF4-FFF2-40B4-BE49-F238E27FC236}">
                <a16:creationId xmlns:a16="http://schemas.microsoft.com/office/drawing/2014/main" id="{567F07A3-E647-4CDE-92B1-E09250912DB1}"/>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2999" y="4181108"/>
            <a:ext cx="504000" cy="504000"/>
          </a:xfrm>
          <a:prstGeom prst="rect">
            <a:avLst/>
          </a:prstGeom>
        </p:spPr>
      </p:pic>
      <p:sp>
        <p:nvSpPr>
          <p:cNvPr id="388" name="Rectangle 387">
            <a:extLst>
              <a:ext uri="{FF2B5EF4-FFF2-40B4-BE49-F238E27FC236}">
                <a16:creationId xmlns:a16="http://schemas.microsoft.com/office/drawing/2014/main" id="{91B67618-35C3-40E6-8803-39D8949EC8B8}"/>
              </a:ext>
            </a:extLst>
          </p:cNvPr>
          <p:cNvSpPr/>
          <p:nvPr/>
        </p:nvSpPr>
        <p:spPr>
          <a:xfrm>
            <a:off x="247900" y="4259454"/>
            <a:ext cx="2138597" cy="368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723909" marR="0" lvl="0" indent="-182566" algn="l" defTabSz="457200"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CA" sz="1350" b="0" i="0" u="none" strike="noStrike" kern="1200" cap="none" spc="0" normalizeH="0" baseline="0" noProof="0" dirty="0">
                <a:ln>
                  <a:noFill/>
                </a:ln>
                <a:solidFill>
                  <a:srgbClr val="000000"/>
                </a:solidFill>
                <a:effectLst/>
                <a:uLnTx/>
                <a:uFillTx/>
                <a:latin typeface="Calibri"/>
                <a:ea typeface="+mn-ea"/>
                <a:cs typeface="+mn-cs"/>
              </a:rPr>
              <a:t>No health issues</a:t>
            </a:r>
          </a:p>
        </p:txBody>
      </p:sp>
      <p:sp>
        <p:nvSpPr>
          <p:cNvPr id="389" name="Rectangle 388">
            <a:extLst>
              <a:ext uri="{FF2B5EF4-FFF2-40B4-BE49-F238E27FC236}">
                <a16:creationId xmlns:a16="http://schemas.microsoft.com/office/drawing/2014/main" id="{B7755A7C-44C3-4889-B390-D8DE0B75B988}"/>
              </a:ext>
            </a:extLst>
          </p:cNvPr>
          <p:cNvSpPr/>
          <p:nvPr/>
        </p:nvSpPr>
        <p:spPr>
          <a:xfrm>
            <a:off x="247897" y="4716094"/>
            <a:ext cx="2383918" cy="1157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714375" marR="0" lvl="0" indent="-173038" algn="l" defTabSz="457206"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CA" sz="1350" b="1" i="0" u="none" strike="noStrike" kern="1200" cap="none" spc="0" normalizeH="0" baseline="0" noProof="0" dirty="0">
                <a:ln>
                  <a:noFill/>
                </a:ln>
                <a:solidFill>
                  <a:srgbClr val="000000"/>
                </a:solidFill>
                <a:effectLst/>
                <a:uLnTx/>
                <a:uFillTx/>
                <a:latin typeface="Calibri"/>
                <a:ea typeface="+mn-ea"/>
                <a:cs typeface="+mn-cs"/>
              </a:rPr>
              <a:t>Metformin</a:t>
            </a:r>
          </a:p>
          <a:p>
            <a:pPr marL="714375" marR="0" lvl="0" indent="-173038" algn="l" defTabSz="457206"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CA" sz="1350" b="1" i="0" u="none" strike="noStrike" kern="1200" cap="none" spc="0" normalizeH="0" baseline="0" noProof="0" dirty="0">
                <a:ln>
                  <a:noFill/>
                </a:ln>
                <a:solidFill>
                  <a:srgbClr val="000000"/>
                </a:solidFill>
                <a:effectLst/>
                <a:uLnTx/>
                <a:uFillTx/>
                <a:latin typeface="Calibri"/>
                <a:ea typeface="+mn-ea"/>
                <a:cs typeface="+mn-cs"/>
              </a:rPr>
              <a:t>SGLT2i</a:t>
            </a:r>
          </a:p>
          <a:p>
            <a:pPr marL="714375" marR="0" lvl="0" indent="-173038" algn="l" defTabSz="457206"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CA" sz="1350" b="1" i="0" u="none" strike="noStrike" kern="1200" cap="none" spc="0" normalizeH="0" baseline="0" noProof="0" dirty="0">
                <a:ln>
                  <a:noFill/>
                </a:ln>
                <a:solidFill>
                  <a:srgbClr val="000000"/>
                </a:solidFill>
                <a:effectLst/>
                <a:uLnTx/>
                <a:uFillTx/>
                <a:latin typeface="Calibri"/>
                <a:ea typeface="+mn-ea"/>
                <a:cs typeface="+mn-cs"/>
              </a:rPr>
              <a:t>Insulin glargine       U-100 </a:t>
            </a:r>
            <a:r>
              <a:rPr kumimoji="0" lang="en-CA" sz="1200" b="0" i="0" u="none" strike="noStrike" kern="1200" cap="none" spc="0" normalizeH="0" baseline="0" noProof="0" dirty="0">
                <a:ln>
                  <a:noFill/>
                </a:ln>
                <a:solidFill>
                  <a:srgbClr val="000000"/>
                </a:solidFill>
                <a:effectLst/>
                <a:uLnTx/>
                <a:uFillTx/>
                <a:latin typeface="Calibri"/>
                <a:ea typeface="+mn-ea"/>
                <a:cs typeface="+mn-cs"/>
              </a:rPr>
              <a:t>(OD, 42U)</a:t>
            </a:r>
          </a:p>
          <a:p>
            <a:pPr marL="723909" marR="0" lvl="0" indent="-182566"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sz="1350" b="1" i="0" u="none" strike="noStrike" kern="1200" cap="none" spc="0" normalizeH="0" baseline="0" noProof="0" dirty="0">
                <a:ln>
                  <a:noFill/>
                </a:ln>
                <a:solidFill>
                  <a:srgbClr val="000000"/>
                </a:solidFill>
                <a:effectLst/>
                <a:uLnTx/>
                <a:uFillTx/>
                <a:latin typeface="Calibri"/>
                <a:ea typeface="+mn-ea"/>
                <a:cs typeface="+mn-cs"/>
              </a:rPr>
              <a:t>GLP-1 RA</a:t>
            </a:r>
            <a:endParaRPr kumimoji="0" lang="en-CA" sz="12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391" name="Group 390">
            <a:extLst>
              <a:ext uri="{FF2B5EF4-FFF2-40B4-BE49-F238E27FC236}">
                <a16:creationId xmlns:a16="http://schemas.microsoft.com/office/drawing/2014/main" id="{38E58B53-271B-420F-A16B-BC1CFB4A71F1}"/>
              </a:ext>
            </a:extLst>
          </p:cNvPr>
          <p:cNvGrpSpPr>
            <a:grpSpLocks noChangeAspect="1"/>
          </p:cNvGrpSpPr>
          <p:nvPr/>
        </p:nvGrpSpPr>
        <p:grpSpPr>
          <a:xfrm rot="2625882">
            <a:off x="497011" y="5285012"/>
            <a:ext cx="56903" cy="504000"/>
            <a:chOff x="11152425" y="2474621"/>
            <a:chExt cx="744960" cy="3508094"/>
          </a:xfrm>
        </p:grpSpPr>
        <p:sp>
          <p:nvSpPr>
            <p:cNvPr id="392"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393" name="Flowchart: Alternate Process 392">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394"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cxnSp>
          <p:nvCxnSpPr>
            <p:cNvPr id="395" name="Straight Connector 394">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6" name="Straight Connector 395">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397" name="Straight Connector 396">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398"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399" name="Rectangle 398">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400" name="Straight Connector 399">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1" name="Straight Connector 400">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2" name="Straight Connector 401">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3" name="Straight Connector 402">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4" name="Straight Connector 403">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5" name="Straight Connector 404">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6" name="Straight Connector 405">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7" name="Straight Connector 406">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408" name="Straight Connector 407">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409" name="Group 408">
            <a:extLst>
              <a:ext uri="{FF2B5EF4-FFF2-40B4-BE49-F238E27FC236}">
                <a16:creationId xmlns:a16="http://schemas.microsoft.com/office/drawing/2014/main" id="{38E58B53-271B-420F-A16B-BC1CFB4A71F1}"/>
              </a:ext>
            </a:extLst>
          </p:cNvPr>
          <p:cNvGrpSpPr>
            <a:grpSpLocks noChangeAspect="1"/>
          </p:cNvGrpSpPr>
          <p:nvPr/>
        </p:nvGrpSpPr>
        <p:grpSpPr>
          <a:xfrm rot="2625882">
            <a:off x="497011" y="5766977"/>
            <a:ext cx="56903" cy="504000"/>
            <a:chOff x="11152425" y="2474621"/>
            <a:chExt cx="744960" cy="3508094"/>
          </a:xfrm>
        </p:grpSpPr>
        <p:sp>
          <p:nvSpPr>
            <p:cNvPr id="410"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411" name="Flowchart: Alternate Process 410">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412"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cxnSp>
          <p:nvCxnSpPr>
            <p:cNvPr id="413" name="Straight Connector 412">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4" name="Straight Connector 413">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5" name="Straight Connector 414">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416"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417" name="Rectangle 416">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418" name="Straight Connector 417">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19" name="Straight Connector 418">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0" name="Straight Connector 419">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1" name="Straight Connector 420">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2" name="Straight Connector 421">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3" name="Straight Connector 422">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4" name="Straight Connector 423">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5" name="Straight Connector 424">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426" name="Straight Connector 425">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429" name="Picture 428">
            <a:extLst>
              <a:ext uri="{FF2B5EF4-FFF2-40B4-BE49-F238E27FC236}">
                <a16:creationId xmlns:a16="http://schemas.microsoft.com/office/drawing/2014/main" id="{FE262248-AEC5-42CE-849D-4DEBC1432554}"/>
              </a:ext>
            </a:extLst>
          </p:cNvPr>
          <p:cNvPicPr>
            <a:picLocks noChangeAspect="1"/>
          </p:cNvPicPr>
          <p:nvPr/>
        </p:nvPicPr>
        <p:blipFill>
          <a:blip r:embed="rId10"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1194" y="4866795"/>
            <a:ext cx="298329" cy="298329"/>
          </a:xfrm>
          <a:prstGeom prst="rect">
            <a:avLst/>
          </a:prstGeom>
        </p:spPr>
      </p:pic>
      <p:sp>
        <p:nvSpPr>
          <p:cNvPr id="256" name="Rectangle 255">
            <a:extLst>
              <a:ext uri="{FF2B5EF4-FFF2-40B4-BE49-F238E27FC236}">
                <a16:creationId xmlns:a16="http://schemas.microsoft.com/office/drawing/2014/main" id="{8A21AD48-CB9A-410D-BE95-B78D2CB455D3}"/>
              </a:ext>
            </a:extLst>
          </p:cNvPr>
          <p:cNvSpPr/>
          <p:nvPr/>
        </p:nvSpPr>
        <p:spPr>
          <a:xfrm>
            <a:off x="244692" y="3019731"/>
            <a:ext cx="2340000" cy="929213"/>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258" name="Oval 257">
            <a:extLst>
              <a:ext uri="{FF2B5EF4-FFF2-40B4-BE49-F238E27FC236}">
                <a16:creationId xmlns:a16="http://schemas.microsoft.com/office/drawing/2014/main" id="{9A8E0B11-9FF9-4749-9908-E4279E9EABF4}"/>
              </a:ext>
            </a:extLst>
          </p:cNvPr>
          <p:cNvSpPr/>
          <p:nvPr/>
        </p:nvSpPr>
        <p:spPr>
          <a:xfrm>
            <a:off x="2322761" y="3196337"/>
            <a:ext cx="576000" cy="576000"/>
          </a:xfrm>
          <a:prstGeom prst="ellipse">
            <a:avLst/>
          </a:prstGeom>
          <a:solidFill>
            <a:schemeClr val="accent5"/>
          </a:solidFill>
          <a:ln w="28575">
            <a:solidFill>
              <a:schemeClr val="bg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4400" b="1" i="0" u="none" strike="noStrike" kern="1200" cap="none" spc="0" normalizeH="0" baseline="0" noProof="0" dirty="0">
                <a:ln>
                  <a:noFill/>
                </a:ln>
                <a:solidFill>
                  <a:srgbClr val="232936"/>
                </a:solidFill>
                <a:effectLst/>
                <a:uLnTx/>
                <a:uFillTx/>
                <a:latin typeface="Calibri Light"/>
                <a:ea typeface="+mn-ea"/>
                <a:cs typeface="+mn-cs"/>
              </a:rPr>
              <a:t>?</a:t>
            </a:r>
          </a:p>
        </p:txBody>
      </p:sp>
      <p:cxnSp>
        <p:nvCxnSpPr>
          <p:cNvPr id="259" name="Connector: Elbow 175">
            <a:extLst>
              <a:ext uri="{FF2B5EF4-FFF2-40B4-BE49-F238E27FC236}">
                <a16:creationId xmlns:a16="http://schemas.microsoft.com/office/drawing/2014/main" id="{2FFB6CA2-94A5-46BE-85F7-6FE5DEE58CF2}"/>
              </a:ext>
            </a:extLst>
          </p:cNvPr>
          <p:cNvCxnSpPr>
            <a:cxnSpLocks/>
          </p:cNvCxnSpPr>
          <p:nvPr/>
        </p:nvCxnSpPr>
        <p:spPr>
          <a:xfrm rot="10800000" flipH="1">
            <a:off x="2938757" y="1245932"/>
            <a:ext cx="180000" cy="2232000"/>
          </a:xfrm>
          <a:prstGeom prst="bentConnector3">
            <a:avLst>
              <a:gd name="adj1" fmla="val 50000"/>
            </a:avLst>
          </a:prstGeom>
          <a:ln w="19050" cap="rnd">
            <a:solidFill>
              <a:srgbClr val="3B3838"/>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384" name="Rectangle: Rounded Corners 9">
            <a:extLst>
              <a:ext uri="{FF2B5EF4-FFF2-40B4-BE49-F238E27FC236}">
                <a16:creationId xmlns:a16="http://schemas.microsoft.com/office/drawing/2014/main" id="{54443289-6471-4038-95F0-E2B40F071A2E}"/>
              </a:ext>
            </a:extLst>
          </p:cNvPr>
          <p:cNvSpPr/>
          <p:nvPr/>
        </p:nvSpPr>
        <p:spPr>
          <a:xfrm>
            <a:off x="343927" y="3273407"/>
            <a:ext cx="972000" cy="2520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350" b="1" i="0" u="none" strike="noStrike" kern="1200" cap="none" spc="0" normalizeH="0" baseline="0" noProof="0" dirty="0">
                <a:ln>
                  <a:noFill/>
                </a:ln>
                <a:solidFill>
                  <a:srgbClr val="232936"/>
                </a:solidFill>
                <a:effectLst/>
                <a:uLnTx/>
                <a:uFillTx/>
                <a:latin typeface="Calibri" pitchFamily="34" charset="0"/>
                <a:ea typeface="+mn-ea"/>
                <a:cs typeface="+mn-cs"/>
              </a:rPr>
              <a:t>A1C: 7.6%</a:t>
            </a:r>
          </a:p>
        </p:txBody>
      </p:sp>
      <p:sp>
        <p:nvSpPr>
          <p:cNvPr id="386" name="Rectangle: Rounded Corners 9">
            <a:extLst>
              <a:ext uri="{FF2B5EF4-FFF2-40B4-BE49-F238E27FC236}">
                <a16:creationId xmlns:a16="http://schemas.microsoft.com/office/drawing/2014/main" id="{54443289-6471-4038-95F0-E2B40F071A2E}"/>
              </a:ext>
            </a:extLst>
          </p:cNvPr>
          <p:cNvSpPr/>
          <p:nvPr/>
        </p:nvSpPr>
        <p:spPr>
          <a:xfrm>
            <a:off x="343927" y="3573654"/>
            <a:ext cx="1584000" cy="252000"/>
          </a:xfrm>
          <a:prstGeom prst="round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350" b="1" i="0" u="none" strike="noStrike" kern="1200" cap="none" spc="0" normalizeH="0" baseline="0" noProof="0" dirty="0">
                <a:ln>
                  <a:noFill/>
                </a:ln>
                <a:solidFill>
                  <a:srgbClr val="232936"/>
                </a:solidFill>
                <a:effectLst/>
                <a:uLnTx/>
                <a:uFillTx/>
                <a:latin typeface="Calibri" pitchFamily="34" charset="0"/>
                <a:ea typeface="+mn-ea"/>
                <a:cs typeface="+mn-cs"/>
              </a:rPr>
              <a:t>FPG: 5–8 mmol/L</a:t>
            </a:r>
          </a:p>
        </p:txBody>
      </p:sp>
      <p:sp>
        <p:nvSpPr>
          <p:cNvPr id="383" name="TextBox 382">
            <a:extLst>
              <a:ext uri="{FF2B5EF4-FFF2-40B4-BE49-F238E27FC236}">
                <a16:creationId xmlns:a16="http://schemas.microsoft.com/office/drawing/2014/main" id="{9122DB5B-8475-49F2-940B-148FFB1FF2CF}"/>
              </a:ext>
            </a:extLst>
          </p:cNvPr>
          <p:cNvSpPr txBox="1"/>
          <p:nvPr/>
        </p:nvSpPr>
        <p:spPr>
          <a:xfrm>
            <a:off x="284540" y="2036647"/>
            <a:ext cx="2264594" cy="1310743"/>
          </a:xfrm>
          <a:prstGeom prst="rect">
            <a:avLst/>
          </a:prstGeom>
          <a:noFill/>
        </p:spPr>
        <p:txBody>
          <a:bodyPr wrap="none" rtlCol="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1350" b="1" i="0" u="none" strike="noStrike" kern="1200" cap="none" spc="0" normalizeH="0" baseline="0" noProof="0" dirty="0">
                <a:ln>
                  <a:noFill/>
                </a:ln>
                <a:solidFill>
                  <a:srgbClr val="000612"/>
                </a:solidFill>
                <a:effectLst/>
                <a:uLnTx/>
                <a:uFillTx/>
                <a:latin typeface="Calibri"/>
                <a:ea typeface="+mn-ea"/>
                <a:cs typeface="+mn-cs"/>
              </a:rPr>
              <a:t>T2D</a:t>
            </a:r>
            <a:r>
              <a:rPr kumimoji="0" lang="en-US" sz="1350" b="0" i="0" u="none" strike="noStrike" kern="1200" cap="none" spc="0" normalizeH="0" baseline="0" noProof="0" dirty="0">
                <a:ln>
                  <a:noFill/>
                </a:ln>
                <a:solidFill>
                  <a:srgbClr val="000612"/>
                </a:solidFill>
                <a:effectLst/>
                <a:uLnTx/>
                <a:uFillTx/>
                <a:latin typeface="Calibri"/>
                <a:ea typeface="+mn-ea"/>
                <a:cs typeface="+mn-cs"/>
              </a:rPr>
              <a:t> for </a:t>
            </a:r>
            <a:r>
              <a:rPr kumimoji="0" lang="en-US" sz="1350" b="1" i="0" u="none" strike="noStrike" kern="1200" cap="none" spc="0" normalizeH="0" baseline="0" noProof="0" dirty="0">
                <a:ln>
                  <a:noFill/>
                </a:ln>
                <a:solidFill>
                  <a:srgbClr val="000612"/>
                </a:solidFill>
                <a:effectLst/>
                <a:uLnTx/>
                <a:uFillTx/>
                <a:latin typeface="Calibri"/>
                <a:ea typeface="+mn-ea"/>
                <a:cs typeface="+mn-cs"/>
              </a:rPr>
              <a:t>10 years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1350" b="1" i="0" u="none" strike="noStrike" kern="1200" cap="none" spc="0" normalizeH="0" baseline="0" noProof="0" dirty="0">
                <a:ln>
                  <a:noFill/>
                </a:ln>
                <a:solidFill>
                  <a:srgbClr val="000612"/>
                </a:solidFill>
                <a:effectLst/>
                <a:uLnTx/>
                <a:uFillTx/>
                <a:latin typeface="Calibri"/>
                <a:ea typeface="+mn-ea"/>
                <a:cs typeface="+mn-cs"/>
              </a:rPr>
              <a:t>Age:</a:t>
            </a:r>
            <a:r>
              <a:rPr kumimoji="0" lang="en-US" sz="1350" b="0" i="0" u="none" strike="noStrike" kern="1200" cap="none" spc="0" normalizeH="0" baseline="0" noProof="0" dirty="0">
                <a:ln>
                  <a:noFill/>
                </a:ln>
                <a:solidFill>
                  <a:srgbClr val="000612"/>
                </a:solidFill>
                <a:effectLst/>
                <a:uLnTx/>
                <a:uFillTx/>
                <a:latin typeface="Calibri"/>
                <a:ea typeface="+mn-ea"/>
                <a:cs typeface="+mn-cs"/>
              </a:rPr>
              <a:t> 56</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1350" b="1" i="0" u="none" strike="noStrike" kern="1200" cap="none" spc="0" normalizeH="0" baseline="0" noProof="0" dirty="0">
                <a:ln>
                  <a:noFill/>
                </a:ln>
                <a:solidFill>
                  <a:srgbClr val="000612"/>
                </a:solidFill>
                <a:effectLst/>
                <a:uLnTx/>
                <a:uFillTx/>
                <a:latin typeface="Calibri"/>
                <a:ea typeface="+mn-ea"/>
                <a:cs typeface="+mn-cs"/>
              </a:rPr>
              <a:t>BMI:</a:t>
            </a:r>
            <a:r>
              <a:rPr kumimoji="0" lang="en-US" sz="1350" b="0" i="0" u="none" strike="noStrike" kern="1200" cap="none" spc="0" normalizeH="0" baseline="0" noProof="0" dirty="0">
                <a:ln>
                  <a:noFill/>
                </a:ln>
                <a:solidFill>
                  <a:srgbClr val="000612"/>
                </a:solidFill>
                <a:effectLst/>
                <a:uLnTx/>
                <a:uFillTx/>
                <a:latin typeface="Calibri"/>
                <a:ea typeface="+mn-ea"/>
                <a:cs typeface="+mn-cs"/>
              </a:rPr>
              <a:t> 31 kg/m</a:t>
            </a:r>
            <a:r>
              <a:rPr kumimoji="0" lang="en-US" sz="1350" b="0" i="0" u="none" strike="noStrike" kern="1200" cap="none" spc="0" normalizeH="0" baseline="30000" noProof="0" dirty="0">
                <a:ln>
                  <a:noFill/>
                </a:ln>
                <a:solidFill>
                  <a:srgbClr val="000612"/>
                </a:solidFill>
                <a:effectLst/>
                <a:uLnTx/>
                <a:uFillTx/>
                <a:latin typeface="Calibri"/>
                <a:ea typeface="+mn-ea"/>
                <a:cs typeface="+mn-cs"/>
              </a:rPr>
              <a:t>2</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1350" b="1" i="0" u="none" strike="noStrike" kern="1200" cap="none" spc="0" normalizeH="0" baseline="0" noProof="0" dirty="0">
                <a:ln>
                  <a:noFill/>
                </a:ln>
                <a:solidFill>
                  <a:srgbClr val="000612"/>
                </a:solidFill>
                <a:effectLst/>
                <a:uLnTx/>
                <a:uFillTx/>
                <a:latin typeface="Calibri"/>
                <a:ea typeface="+mn-ea"/>
                <a:cs typeface="+mn-cs"/>
              </a:rPr>
              <a:t>Occupation:</a:t>
            </a:r>
            <a:r>
              <a:rPr kumimoji="0" lang="en-US" sz="1350" b="0" i="0" u="none" strike="noStrike" kern="1200" cap="none" spc="0" normalizeH="0" baseline="0" noProof="0" dirty="0">
                <a:ln>
                  <a:noFill/>
                </a:ln>
                <a:solidFill>
                  <a:srgbClr val="000612"/>
                </a:solidFill>
                <a:effectLst/>
                <a:uLnTx/>
                <a:uFillTx/>
                <a:latin typeface="Calibri"/>
                <a:ea typeface="+mn-ea"/>
                <a:cs typeface="+mn-cs"/>
              </a:rPr>
              <a:t> Business owner</a:t>
            </a:r>
          </a:p>
          <a:p>
            <a:pPr marL="0" marR="0" lvl="0" indent="0" algn="l" defTabSz="457200" rtl="0" eaLnBrk="1" fontAlgn="auto" latinLnBrk="0" hangingPunct="1">
              <a:lnSpc>
                <a:spcPct val="100000"/>
              </a:lnSpc>
              <a:spcBef>
                <a:spcPts val="201"/>
              </a:spcBef>
              <a:spcAft>
                <a:spcPts val="0"/>
              </a:spcAft>
              <a:buClrTx/>
              <a:buSzTx/>
              <a:buFontTx/>
              <a:buNone/>
              <a:tabLst/>
              <a:defRPr/>
            </a:pPr>
            <a:r>
              <a:rPr kumimoji="0" lang="en-US" sz="1350" b="1" i="0" u="none" strike="noStrike" kern="1200" cap="none" spc="0" normalizeH="0" baseline="0" noProof="0" dirty="0">
                <a:ln>
                  <a:noFill/>
                </a:ln>
                <a:solidFill>
                  <a:srgbClr val="000612"/>
                </a:solidFill>
                <a:effectLst/>
                <a:uLnTx/>
                <a:uFillTx/>
                <a:latin typeface="Calibri"/>
                <a:ea typeface="+mn-ea"/>
                <a:cs typeface="+mn-cs"/>
              </a:rPr>
              <a:t>Current values: </a:t>
            </a:r>
            <a:endParaRPr kumimoji="0" lang="en-US" sz="1350" b="0" i="0" u="none" strike="noStrike" kern="1200" cap="none" spc="0" normalizeH="0" baseline="0" noProof="0" dirty="0">
              <a:ln>
                <a:noFill/>
              </a:ln>
              <a:solidFill>
                <a:srgbClr val="000612"/>
              </a:solidFill>
              <a:effectLst/>
              <a:uLnTx/>
              <a:uFillTx/>
              <a:latin typeface="Calibri"/>
              <a:ea typeface="+mn-ea"/>
              <a:cs typeface="+mn-cs"/>
            </a:endParaRPr>
          </a:p>
        </p:txBody>
      </p:sp>
      <p:pic>
        <p:nvPicPr>
          <p:cNvPr id="260" name="Picture 259"/>
          <p:cNvPicPr>
            <a:picLocks noChangeAspect="1"/>
          </p:cNvPicPr>
          <p:nvPr/>
        </p:nvPicPr>
        <p:blipFill rotWithShape="1">
          <a:blip r:embed="rId11" cstate="hqprint">
            <a:extLst>
              <a:ext uri="{28A0092B-C50C-407E-A947-70E740481C1C}">
                <a14:useLocalDpi xmlns:a14="http://schemas.microsoft.com/office/drawing/2010/main" val="0"/>
              </a:ext>
            </a:extLst>
          </a:blip>
          <a:srcRect r="21542"/>
          <a:stretch/>
        </p:blipFill>
        <p:spPr>
          <a:xfrm>
            <a:off x="381938" y="1012228"/>
            <a:ext cx="1228662" cy="1044000"/>
          </a:xfrm>
          <a:prstGeom prst="rect">
            <a:avLst/>
          </a:prstGeom>
        </p:spPr>
      </p:pic>
    </p:spTree>
    <p:extLst>
      <p:ext uri="{BB962C8B-B14F-4D97-AF65-F5344CB8AC3E}">
        <p14:creationId xmlns:p14="http://schemas.microsoft.com/office/powerpoint/2010/main" val="366506776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Use of rtCGM in T2D: MOBILE Study</a:t>
            </a:r>
            <a:endParaRPr lang="en-US" dirty="0"/>
          </a:p>
        </p:txBody>
      </p:sp>
      <p:sp>
        <p:nvSpPr>
          <p:cNvPr id="3" name="Footer Placeholder 2"/>
          <p:cNvSpPr>
            <a:spLocks noGrp="1"/>
          </p:cNvSpPr>
          <p:nvPr>
            <p:ph type="ftr" sz="quarter" idx="11"/>
          </p:nvPr>
        </p:nvSpPr>
        <p:spPr>
          <a:xfrm>
            <a:off x="37070" y="6356350"/>
            <a:ext cx="11922865" cy="360000"/>
          </a:xfrm>
        </p:spPr>
        <p:txBody>
          <a:bodyPr/>
          <a:lstStyle/>
          <a:p>
            <a:pPr defTabSz="609570"/>
            <a:r>
              <a:rPr lang="en-GB" altLang="en-US" dirty="0">
                <a:ea typeface="MS PGothic" panose="020B0600070205080204" pitchFamily="34" charset="-128"/>
              </a:rPr>
              <a:t>CBG: capillary blood glucose; CI: confidence interval; </a:t>
            </a:r>
            <a:r>
              <a:rPr lang="en-US" altLang="en-US" dirty="0">
                <a:ea typeface="MS PGothic" panose="020B0600070205080204" pitchFamily="34" charset="-128"/>
              </a:rPr>
              <a:t>GLP-1 RA: glucagon-like peptide 1 receptor agonist; </a:t>
            </a:r>
            <a:r>
              <a:rPr lang="en-GB" altLang="en-US" dirty="0">
                <a:ea typeface="MS PGothic" panose="020B0600070205080204" pitchFamily="34" charset="-128"/>
              </a:rPr>
              <a:t>RCT: randomized controlled trial; </a:t>
            </a:r>
            <a:r>
              <a:rPr lang="en-CA" altLang="en-US" dirty="0">
                <a:ea typeface="MS PGothic" panose="020B0600070205080204" pitchFamily="34" charset="-128"/>
              </a:rPr>
              <a:t>rtCGM real-time continuous glucose monitoring; </a:t>
            </a:r>
            <a:r>
              <a:rPr lang="en-GB" altLang="en-US" dirty="0">
                <a:ea typeface="MS PGothic" panose="020B0600070205080204" pitchFamily="34" charset="-128"/>
              </a:rPr>
              <a:t>T2D: type 2 diabetes.</a:t>
            </a:r>
          </a:p>
          <a:p>
            <a:r>
              <a:rPr lang="en-GB" altLang="en-US" dirty="0">
                <a:ea typeface="MS PGothic" panose="020B0600070205080204" pitchFamily="34" charset="-128"/>
              </a:rPr>
              <a:t>*Instructed to </a:t>
            </a:r>
            <a:r>
              <a:rPr lang="en-US" altLang="en-US" dirty="0">
                <a:ea typeface="MS PGothic" panose="020B0600070205080204" pitchFamily="34" charset="-128"/>
              </a:rPr>
              <a:t>perform home </a:t>
            </a:r>
            <a:r>
              <a:rPr lang="en-US" dirty="0"/>
              <a:t>blood glucose monitoring as needed</a:t>
            </a:r>
            <a:r>
              <a:rPr lang="en-CA" altLang="en-US" dirty="0">
                <a:ea typeface="MS PGothic" panose="020B0600070205080204" pitchFamily="34" charset="-128"/>
              </a:rPr>
              <a:t>; </a:t>
            </a:r>
            <a:r>
              <a:rPr lang="en-GB" altLang="en-US" dirty="0">
                <a:ea typeface="MS PGothic" panose="020B0600070205080204" pitchFamily="34" charset="-128"/>
              </a:rPr>
              <a:t>†Instructed to </a:t>
            </a:r>
            <a:r>
              <a:rPr lang="en-CA" altLang="en-US" dirty="0">
                <a:ea typeface="MS PGothic" panose="020B0600070205080204" pitchFamily="34" charset="-128"/>
              </a:rPr>
              <a:t>perform home blood glucose monitoring to test fasting and postprandial glucose 1 to 3 times daily</a:t>
            </a:r>
            <a:r>
              <a:rPr lang="en-GB" altLang="en-US" dirty="0">
                <a:ea typeface="MS PGothic" panose="020B0600070205080204" pitchFamily="34" charset="-128"/>
              </a:rPr>
              <a:t>.</a:t>
            </a:r>
          </a:p>
          <a:p>
            <a:r>
              <a:rPr lang="da-DK" dirty="0"/>
              <a:t>Martens T et al. ﻿</a:t>
            </a:r>
            <a:r>
              <a:rPr lang="da-DK" i="1" dirty="0"/>
              <a:t>JAMA</a:t>
            </a:r>
            <a:r>
              <a:rPr lang="da-DK" dirty="0"/>
              <a:t>. </a:t>
            </a:r>
            <a:r>
              <a:rPr lang="fr-FR" dirty="0"/>
              <a:t>2021 Jun 2. doi: 10.1001/jama.2021.7444</a:t>
            </a:r>
            <a:r>
              <a:rPr lang="da-DK" dirty="0"/>
              <a:t>.</a:t>
            </a:r>
            <a:endParaRPr lang="en-CA" dirty="0"/>
          </a:p>
        </p:txBody>
      </p:sp>
      <p:sp>
        <p:nvSpPr>
          <p:cNvPr id="6" name="TextBox 5">
            <a:extLst>
              <a:ext uri="{FF2B5EF4-FFF2-40B4-BE49-F238E27FC236}">
                <a16:creationId xmlns:a16="http://schemas.microsoft.com/office/drawing/2014/main" id="{60386010-D196-486D-8431-F25A7C2522DE}"/>
              </a:ext>
            </a:extLst>
          </p:cNvPr>
          <p:cNvSpPr txBox="1"/>
          <p:nvPr/>
        </p:nvSpPr>
        <p:spPr>
          <a:xfrm>
            <a:off x="1094820" y="1209242"/>
            <a:ext cx="10019613" cy="972000"/>
          </a:xfrm>
          <a:prstGeom prst="roundRect">
            <a:avLst/>
          </a:prstGeom>
          <a:solidFill>
            <a:schemeClr val="accent5">
              <a:lumMod val="60000"/>
              <a:lumOff val="40000"/>
            </a:schemeClr>
          </a:solidFill>
        </p:spPr>
        <p:txBody>
          <a:bodyPr wrap="square" rtlCol="0" anchor="ctr">
            <a:noAutofit/>
          </a:bodyPr>
          <a:lstStyle/>
          <a:p>
            <a:pPr lvl="0" algn="ctr" defTabSz="914400">
              <a:defRPr/>
            </a:pPr>
            <a:r>
              <a:rPr lang="en-US" b="1" dirty="0" err="1">
                <a:solidFill>
                  <a:srgbClr val="3B3838"/>
                </a:solidFill>
              </a:rPr>
              <a:t>rtCGM</a:t>
            </a:r>
            <a:r>
              <a:rPr lang="en-US" b="1" dirty="0">
                <a:solidFill>
                  <a:srgbClr val="3B3838"/>
                </a:solidFill>
              </a:rPr>
              <a:t> has been shown to reduce A1C and increase time in glucose target range in adults with T2D using basal insulin therapy (± noninsulin antihyperglycemic agents) in a primary care setting</a:t>
            </a:r>
            <a:endParaRPr kumimoji="0" lang="en-US" b="1" i="0" u="none" strike="noStrike" kern="1200" cap="none" spc="0" normalizeH="0" baseline="0" noProof="0" dirty="0">
              <a:ln>
                <a:noFill/>
              </a:ln>
              <a:solidFill>
                <a:srgbClr val="3B3838"/>
              </a:solidFill>
              <a:effectLst/>
              <a:uLnTx/>
              <a:uFillTx/>
            </a:endParaRPr>
          </a:p>
        </p:txBody>
      </p:sp>
      <p:grpSp>
        <p:nvGrpSpPr>
          <p:cNvPr id="7" name="Group 6">
            <a:extLst>
              <a:ext uri="{FF2B5EF4-FFF2-40B4-BE49-F238E27FC236}">
                <a16:creationId xmlns:a16="http://schemas.microsoft.com/office/drawing/2014/main" id="{6487B043-0545-4C57-8B0C-5F738A88D1F6}"/>
              </a:ext>
            </a:extLst>
          </p:cNvPr>
          <p:cNvGrpSpPr>
            <a:grpSpLocks noChangeAspect="1"/>
          </p:cNvGrpSpPr>
          <p:nvPr/>
        </p:nvGrpSpPr>
        <p:grpSpPr>
          <a:xfrm>
            <a:off x="121417" y="1479242"/>
            <a:ext cx="828196" cy="432000"/>
            <a:chOff x="4336026" y="737419"/>
            <a:chExt cx="727587" cy="379521"/>
          </a:xfrm>
        </p:grpSpPr>
        <p:sp>
          <p:nvSpPr>
            <p:cNvPr id="8" name="Rectangle: Rounded Corners 90">
              <a:extLst>
                <a:ext uri="{FF2B5EF4-FFF2-40B4-BE49-F238E27FC236}">
                  <a16:creationId xmlns:a16="http://schemas.microsoft.com/office/drawing/2014/main" id="{0945A83B-B5B9-427E-B6F8-B61D529AFF37}"/>
                </a:ext>
              </a:extLst>
            </p:cNvPr>
            <p:cNvSpPr/>
            <p:nvPr/>
          </p:nvSpPr>
          <p:spPr>
            <a:xfrm>
              <a:off x="4336026" y="737419"/>
              <a:ext cx="727587" cy="379521"/>
            </a:xfrm>
            <a:prstGeom prst="round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dirty="0">
                <a:solidFill>
                  <a:schemeClr val="tx1"/>
                </a:solidFill>
              </a:endParaRPr>
            </a:p>
          </p:txBody>
        </p:sp>
        <p:sp>
          <p:nvSpPr>
            <p:cNvPr id="9" name="Rectangle 8">
              <a:extLst>
                <a:ext uri="{FF2B5EF4-FFF2-40B4-BE49-F238E27FC236}">
                  <a16:creationId xmlns:a16="http://schemas.microsoft.com/office/drawing/2014/main" id="{E7C14E2A-0F08-41AB-93EF-28EC6D5E0A73}"/>
                </a:ext>
              </a:extLst>
            </p:cNvPr>
            <p:cNvSpPr/>
            <p:nvPr/>
          </p:nvSpPr>
          <p:spPr>
            <a:xfrm>
              <a:off x="4385186" y="793831"/>
              <a:ext cx="340977" cy="272782"/>
            </a:xfrm>
            <a:prstGeom prst="rect">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dirty="0">
                <a:solidFill>
                  <a:schemeClr val="tx1"/>
                </a:solidFill>
              </a:endParaRPr>
            </a:p>
          </p:txBody>
        </p:sp>
        <p:grpSp>
          <p:nvGrpSpPr>
            <p:cNvPr id="10" name="Group 9">
              <a:extLst>
                <a:ext uri="{FF2B5EF4-FFF2-40B4-BE49-F238E27FC236}">
                  <a16:creationId xmlns:a16="http://schemas.microsoft.com/office/drawing/2014/main" id="{2EC9B2CC-90B9-4AD4-96D2-C92CBF342653}"/>
                </a:ext>
              </a:extLst>
            </p:cNvPr>
            <p:cNvGrpSpPr/>
            <p:nvPr/>
          </p:nvGrpSpPr>
          <p:grpSpPr>
            <a:xfrm>
              <a:off x="4798141" y="819450"/>
              <a:ext cx="216000" cy="216000"/>
              <a:chOff x="6753110" y="4831726"/>
              <a:chExt cx="216000" cy="216000"/>
            </a:xfrm>
          </p:grpSpPr>
          <p:sp>
            <p:nvSpPr>
              <p:cNvPr id="11" name="Oval 10">
                <a:extLst>
                  <a:ext uri="{FF2B5EF4-FFF2-40B4-BE49-F238E27FC236}">
                    <a16:creationId xmlns:a16="http://schemas.microsoft.com/office/drawing/2014/main" id="{73974064-7E03-4A7C-B394-85EF7E22D5E2}"/>
                  </a:ext>
                </a:extLst>
              </p:cNvPr>
              <p:cNvSpPr/>
              <p:nvPr/>
            </p:nvSpPr>
            <p:spPr>
              <a:xfrm>
                <a:off x="6753110" y="4831726"/>
                <a:ext cx="216000" cy="216000"/>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dirty="0">
                  <a:solidFill>
                    <a:schemeClr val="tx1"/>
                  </a:solidFill>
                </a:endParaRPr>
              </a:p>
            </p:txBody>
          </p:sp>
          <p:cxnSp>
            <p:nvCxnSpPr>
              <p:cNvPr id="12" name="Straight Connector 11">
                <a:extLst>
                  <a:ext uri="{FF2B5EF4-FFF2-40B4-BE49-F238E27FC236}">
                    <a16:creationId xmlns:a16="http://schemas.microsoft.com/office/drawing/2014/main" id="{9B836906-3ED1-487A-8A8D-1220B6B6BE8A}"/>
                  </a:ext>
                </a:extLst>
              </p:cNvPr>
              <p:cNvCxnSpPr>
                <a:stCxn id="11" idx="1"/>
                <a:endCxn id="11" idx="5"/>
              </p:cNvCxnSpPr>
              <p:nvPr/>
            </p:nvCxnSpPr>
            <p:spPr>
              <a:xfrm>
                <a:off x="6784743" y="4863359"/>
                <a:ext cx="152735" cy="15273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B223E492-F219-4200-B5B9-539AA82B82C6}"/>
                  </a:ext>
                </a:extLst>
              </p:cNvPr>
              <p:cNvCxnSpPr>
                <a:stCxn id="11" idx="7"/>
                <a:endCxn id="11" idx="3"/>
              </p:cNvCxnSpPr>
              <p:nvPr/>
            </p:nvCxnSpPr>
            <p:spPr>
              <a:xfrm flipH="1">
                <a:off x="6784743" y="4863359"/>
                <a:ext cx="152735" cy="152735"/>
              </a:xfrm>
              <a:prstGeom prst="line">
                <a:avLst/>
              </a:prstGeom>
              <a:ln w="28575">
                <a:solidFill>
                  <a:schemeClr val="tx2"/>
                </a:solidFill>
              </a:ln>
            </p:spPr>
            <p:style>
              <a:lnRef idx="1">
                <a:schemeClr val="accent1"/>
              </a:lnRef>
              <a:fillRef idx="0">
                <a:schemeClr val="accent1"/>
              </a:fillRef>
              <a:effectRef idx="0">
                <a:schemeClr val="accent1"/>
              </a:effectRef>
              <a:fontRef idx="minor">
                <a:schemeClr val="tx1"/>
              </a:fontRef>
            </p:style>
          </p:cxnSp>
          <p:sp>
            <p:nvSpPr>
              <p:cNvPr id="14" name="Oval 13">
                <a:extLst>
                  <a:ext uri="{FF2B5EF4-FFF2-40B4-BE49-F238E27FC236}">
                    <a16:creationId xmlns:a16="http://schemas.microsoft.com/office/drawing/2014/main" id="{51E51B8B-48C8-4C9E-B19F-5E9E82CA1266}"/>
                  </a:ext>
                </a:extLst>
              </p:cNvPr>
              <p:cNvSpPr/>
              <p:nvPr/>
            </p:nvSpPr>
            <p:spPr>
              <a:xfrm>
                <a:off x="6792798" y="4885103"/>
                <a:ext cx="120182" cy="120182"/>
              </a:xfrm>
              <a:prstGeom prst="ellipse">
                <a:avLst/>
              </a:prstGeom>
              <a:solidFill>
                <a:schemeClr val="bg1"/>
              </a:solid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dirty="0">
                  <a:solidFill>
                    <a:schemeClr val="tx1"/>
                  </a:solidFill>
                </a:endParaRPr>
              </a:p>
            </p:txBody>
          </p:sp>
        </p:grpSp>
      </p:grpSp>
      <p:grpSp>
        <p:nvGrpSpPr>
          <p:cNvPr id="17" name="Group 16">
            <a:extLst>
              <a:ext uri="{FF2B5EF4-FFF2-40B4-BE49-F238E27FC236}">
                <a16:creationId xmlns:a16="http://schemas.microsoft.com/office/drawing/2014/main" id="{784C9149-AA82-4319-941A-E843DACA6F7D}"/>
              </a:ext>
            </a:extLst>
          </p:cNvPr>
          <p:cNvGrpSpPr/>
          <p:nvPr/>
        </p:nvGrpSpPr>
        <p:grpSpPr>
          <a:xfrm>
            <a:off x="-4" y="2641566"/>
            <a:ext cx="2286005" cy="661015"/>
            <a:chOff x="-4" y="687841"/>
            <a:chExt cx="2286005" cy="661015"/>
          </a:xfrm>
        </p:grpSpPr>
        <p:sp>
          <p:nvSpPr>
            <p:cNvPr id="18" name="Rectangle: Top Corners Rounded 24">
              <a:extLst>
                <a:ext uri="{FF2B5EF4-FFF2-40B4-BE49-F238E27FC236}">
                  <a16:creationId xmlns:a16="http://schemas.microsoft.com/office/drawing/2014/main" id="{6C15DDDF-7D11-46FD-86AF-D6D80E915476}"/>
                </a:ext>
              </a:extLst>
            </p:cNvPr>
            <p:cNvSpPr/>
            <p:nvPr/>
          </p:nvSpPr>
          <p:spPr>
            <a:xfrm rot="5400000">
              <a:off x="812491" y="-124654"/>
              <a:ext cx="661015" cy="2286005"/>
            </a:xfrm>
            <a:prstGeom prst="round2Same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20" name="TextBox 19">
              <a:extLst>
                <a:ext uri="{FF2B5EF4-FFF2-40B4-BE49-F238E27FC236}">
                  <a16:creationId xmlns:a16="http://schemas.microsoft.com/office/drawing/2014/main" id="{E00D5FB6-8885-4F27-B4CD-9573D284DBB3}"/>
                </a:ext>
              </a:extLst>
            </p:cNvPr>
            <p:cNvSpPr txBox="1"/>
            <p:nvPr/>
          </p:nvSpPr>
          <p:spPr>
            <a:xfrm>
              <a:off x="535515" y="701869"/>
              <a:ext cx="1750486" cy="646986"/>
            </a:xfrm>
            <a:prstGeom prst="roundRect">
              <a:avLst/>
            </a:prstGeom>
            <a:noFill/>
            <a:ln w="28575">
              <a:noFill/>
              <a:prstDash val="sysDash"/>
            </a:ln>
          </p:spPr>
          <p:txBody>
            <a:bodyPr wrap="square" rtlCol="0">
              <a:spAutoFit/>
            </a:bodyPr>
            <a:lstStyle/>
            <a:p>
              <a:pPr marR="0" lvl="0" algn="l" defTabSz="914400" rtl="0" eaLnBrk="1" fontAlgn="auto" latinLnBrk="0" hangingPunct="1">
                <a:lnSpc>
                  <a:spcPct val="100000"/>
                </a:lnSpc>
                <a:spcBef>
                  <a:spcPts val="0"/>
                </a:spcBef>
                <a:spcAft>
                  <a:spcPts val="0"/>
                </a:spcAft>
                <a:buClrTx/>
                <a:buSzTx/>
                <a:buFontTx/>
                <a:buNone/>
                <a:tabLst/>
                <a:defRPr/>
              </a:pPr>
              <a:r>
                <a:rPr lang="en-US" sz="1600" b="1" dirty="0">
                  <a:solidFill>
                    <a:srgbClr val="3B3838"/>
                  </a:solidFill>
                </a:rPr>
                <a:t>MOBILE study</a:t>
              </a:r>
              <a:endParaRPr kumimoji="0" lang="en-US" sz="1600" b="1" i="0" u="none" strike="noStrike" kern="1200" cap="none" spc="0" normalizeH="0" baseline="30000" noProof="0" dirty="0">
                <a:ln>
                  <a:noFill/>
                </a:ln>
                <a:solidFill>
                  <a:srgbClr val="3B3838"/>
                </a:solidFill>
                <a:effectLst/>
                <a:uLnTx/>
                <a:uFillTx/>
              </a:endParaRPr>
            </a:p>
            <a:p>
              <a:pPr marR="0" lvl="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838"/>
                  </a:solidFill>
                  <a:effectLst/>
                  <a:uLnTx/>
                  <a:uFillTx/>
                  <a:ea typeface="+mn-ea"/>
                  <a:cs typeface="+mn-cs"/>
                </a:rPr>
                <a:t>(</a:t>
              </a:r>
              <a:r>
                <a:rPr lang="en-US" sz="1400" dirty="0">
                  <a:solidFill>
                    <a:srgbClr val="3B3838"/>
                  </a:solidFill>
                </a:rPr>
                <a:t>RCT</a:t>
              </a:r>
              <a:r>
                <a:rPr kumimoji="0" lang="en-US" sz="1600" b="0" i="0" u="none" strike="noStrike" kern="1200" cap="none" spc="0" normalizeH="0" baseline="0" noProof="0" dirty="0">
                  <a:ln>
                    <a:noFill/>
                  </a:ln>
                  <a:solidFill>
                    <a:srgbClr val="3B3838"/>
                  </a:solidFill>
                  <a:effectLst/>
                  <a:uLnTx/>
                  <a:uFillTx/>
                  <a:ea typeface="+mn-ea"/>
                  <a:cs typeface="+mn-cs"/>
                </a:rPr>
                <a:t>)</a:t>
              </a:r>
            </a:p>
          </p:txBody>
        </p:sp>
      </p:grpSp>
      <p:sp>
        <p:nvSpPr>
          <p:cNvPr id="46" name="Rectangle: Rounded Corners 15">
            <a:extLst>
              <a:ext uri="{FF2B5EF4-FFF2-40B4-BE49-F238E27FC236}">
                <a16:creationId xmlns:a16="http://schemas.microsoft.com/office/drawing/2014/main" id="{3D9C9FDF-C334-409A-9686-A427571137E3}"/>
              </a:ext>
            </a:extLst>
          </p:cNvPr>
          <p:cNvSpPr/>
          <p:nvPr/>
        </p:nvSpPr>
        <p:spPr>
          <a:xfrm>
            <a:off x="5466115" y="2394869"/>
            <a:ext cx="5866060" cy="3615833"/>
          </a:xfrm>
          <a:prstGeom prst="roundRect">
            <a:avLst>
              <a:gd name="adj" fmla="val 12078"/>
            </a:avLst>
          </a:prstGeom>
          <a:solidFill>
            <a:schemeClr val="accent3">
              <a:lumMod val="20000"/>
              <a:lumOff val="80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cxnSp>
        <p:nvCxnSpPr>
          <p:cNvPr id="22" name="Straight Connector 21">
            <a:extLst>
              <a:ext uri="{FF2B5EF4-FFF2-40B4-BE49-F238E27FC236}">
                <a16:creationId xmlns:a16="http://schemas.microsoft.com/office/drawing/2014/main" id="{687BE662-1A57-474B-9300-6A7A99B14D49}"/>
              </a:ext>
            </a:extLst>
          </p:cNvPr>
          <p:cNvCxnSpPr/>
          <p:nvPr/>
        </p:nvCxnSpPr>
        <p:spPr>
          <a:xfrm>
            <a:off x="5687018" y="4024317"/>
            <a:ext cx="2316729"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A66E4D3E-353B-4350-B297-984D6FB93026}"/>
              </a:ext>
            </a:extLst>
          </p:cNvPr>
          <p:cNvSpPr txBox="1"/>
          <p:nvPr/>
        </p:nvSpPr>
        <p:spPr>
          <a:xfrm>
            <a:off x="6002444" y="2442209"/>
            <a:ext cx="5027380" cy="646331"/>
          </a:xfrm>
          <a:prstGeom prst="rect">
            <a:avLst/>
          </a:prstGeom>
          <a:noFill/>
        </p:spPr>
        <p:txBody>
          <a:bodyPr wrap="square" rtlCol="0">
            <a:spAutoFit/>
          </a:bodyPr>
          <a:lstStyle/>
          <a:p>
            <a:pPr algn="ctr"/>
            <a:r>
              <a:rPr lang="en-CA" b="1" dirty="0">
                <a:solidFill>
                  <a:schemeClr val="accent2"/>
                </a:solidFill>
              </a:rPr>
              <a:t>rtCGM vs CBG Mean change in A1C from baseline and time in range at 8 months</a:t>
            </a:r>
            <a:endParaRPr lang="en-CA" b="1" baseline="30000" dirty="0">
              <a:solidFill>
                <a:schemeClr val="accent2"/>
              </a:solidFill>
            </a:endParaRPr>
          </a:p>
        </p:txBody>
      </p:sp>
      <p:sp>
        <p:nvSpPr>
          <p:cNvPr id="24" name="Arrow: Right 4">
            <a:extLst>
              <a:ext uri="{FF2B5EF4-FFF2-40B4-BE49-F238E27FC236}">
                <a16:creationId xmlns:a16="http://schemas.microsoft.com/office/drawing/2014/main" id="{FC11035A-C841-404A-86A3-116F0DD52591}"/>
              </a:ext>
            </a:extLst>
          </p:cNvPr>
          <p:cNvSpPr/>
          <p:nvPr/>
        </p:nvSpPr>
        <p:spPr>
          <a:xfrm rot="5400000" flipV="1">
            <a:off x="5507545" y="2426179"/>
            <a:ext cx="532855" cy="564916"/>
          </a:xfrm>
          <a:prstGeom prst="rightArrow">
            <a:avLst>
              <a:gd name="adj1" fmla="val 69099"/>
              <a:gd name="adj2" fmla="val 30851"/>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sp>
        <p:nvSpPr>
          <p:cNvPr id="27" name="TextBox 26"/>
          <p:cNvSpPr txBox="1"/>
          <p:nvPr/>
        </p:nvSpPr>
        <p:spPr>
          <a:xfrm>
            <a:off x="6213005" y="3125757"/>
            <a:ext cx="1294650" cy="369332"/>
          </a:xfrm>
          <a:prstGeom prst="rect">
            <a:avLst/>
          </a:prstGeom>
          <a:noFill/>
        </p:spPr>
        <p:txBody>
          <a:bodyPr wrap="none" rtlCol="0">
            <a:spAutoFit/>
          </a:bodyPr>
          <a:lstStyle/>
          <a:p>
            <a:r>
              <a:rPr lang="en-US" b="1" dirty="0">
                <a:solidFill>
                  <a:schemeClr val="accent2"/>
                </a:solidFill>
              </a:rPr>
              <a:t>A1C change</a:t>
            </a:r>
          </a:p>
        </p:txBody>
      </p:sp>
      <p:sp>
        <p:nvSpPr>
          <p:cNvPr id="30" name="Arrow: Down 29">
            <a:extLst>
              <a:ext uri="{FF2B5EF4-FFF2-40B4-BE49-F238E27FC236}">
                <a16:creationId xmlns:a16="http://schemas.microsoft.com/office/drawing/2014/main" id="{58ACDADD-F3F0-4A65-8280-09FCF05ACB74}"/>
              </a:ext>
            </a:extLst>
          </p:cNvPr>
          <p:cNvSpPr/>
          <p:nvPr/>
        </p:nvSpPr>
        <p:spPr>
          <a:xfrm>
            <a:off x="5651225" y="4035733"/>
            <a:ext cx="1167812" cy="964206"/>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2133" b="1" dirty="0">
              <a:solidFill>
                <a:schemeClr val="tx1"/>
              </a:solidFill>
            </a:endParaRPr>
          </a:p>
        </p:txBody>
      </p:sp>
      <p:sp>
        <p:nvSpPr>
          <p:cNvPr id="31" name="TextBox 30">
            <a:extLst>
              <a:ext uri="{FF2B5EF4-FFF2-40B4-BE49-F238E27FC236}">
                <a16:creationId xmlns:a16="http://schemas.microsoft.com/office/drawing/2014/main" id="{70453649-17BF-4B9F-B4C4-84BCA7B06725}"/>
              </a:ext>
            </a:extLst>
          </p:cNvPr>
          <p:cNvSpPr txBox="1"/>
          <p:nvPr/>
        </p:nvSpPr>
        <p:spPr>
          <a:xfrm>
            <a:off x="5777427" y="4436258"/>
            <a:ext cx="869149" cy="420564"/>
          </a:xfrm>
          <a:prstGeom prst="rect">
            <a:avLst/>
          </a:prstGeom>
          <a:noFill/>
        </p:spPr>
        <p:txBody>
          <a:bodyPr wrap="none" rtlCol="0">
            <a:spAutoFit/>
          </a:bodyPr>
          <a:lstStyle/>
          <a:p>
            <a:r>
              <a:rPr lang="en-CA" sz="2133" b="1" dirty="0">
                <a:solidFill>
                  <a:schemeClr val="bg1"/>
                </a:solidFill>
              </a:rPr>
              <a:t>–1.1%</a:t>
            </a:r>
          </a:p>
        </p:txBody>
      </p:sp>
      <p:sp>
        <p:nvSpPr>
          <p:cNvPr id="32" name="Arrow: Down 32">
            <a:extLst>
              <a:ext uri="{FF2B5EF4-FFF2-40B4-BE49-F238E27FC236}">
                <a16:creationId xmlns:a16="http://schemas.microsoft.com/office/drawing/2014/main" id="{1FB7D59E-66D0-4C39-A5F3-B75487ECED54}"/>
              </a:ext>
            </a:extLst>
          </p:cNvPr>
          <p:cNvSpPr/>
          <p:nvPr/>
        </p:nvSpPr>
        <p:spPr>
          <a:xfrm>
            <a:off x="6882871" y="4035732"/>
            <a:ext cx="1167812" cy="725789"/>
          </a:xfrm>
          <a:prstGeom prst="downArrow">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2133" b="1" dirty="0">
              <a:solidFill>
                <a:schemeClr val="tx1"/>
              </a:solidFill>
            </a:endParaRPr>
          </a:p>
        </p:txBody>
      </p:sp>
      <p:sp>
        <p:nvSpPr>
          <p:cNvPr id="33" name="TextBox 32">
            <a:extLst>
              <a:ext uri="{FF2B5EF4-FFF2-40B4-BE49-F238E27FC236}">
                <a16:creationId xmlns:a16="http://schemas.microsoft.com/office/drawing/2014/main" id="{CE4E1561-9E76-4855-A742-6D7CD56D57F7}"/>
              </a:ext>
            </a:extLst>
          </p:cNvPr>
          <p:cNvSpPr txBox="1"/>
          <p:nvPr/>
        </p:nvSpPr>
        <p:spPr>
          <a:xfrm>
            <a:off x="7038564" y="4255321"/>
            <a:ext cx="869149" cy="420564"/>
          </a:xfrm>
          <a:prstGeom prst="rect">
            <a:avLst/>
          </a:prstGeom>
          <a:noFill/>
        </p:spPr>
        <p:txBody>
          <a:bodyPr wrap="none" rtlCol="0">
            <a:spAutoFit/>
          </a:bodyPr>
          <a:lstStyle/>
          <a:p>
            <a:r>
              <a:rPr lang="en-CA" sz="2133" b="1" dirty="0">
                <a:solidFill>
                  <a:schemeClr val="bg1"/>
                </a:solidFill>
              </a:rPr>
              <a:t>–0.6%</a:t>
            </a:r>
          </a:p>
        </p:txBody>
      </p:sp>
      <p:sp>
        <p:nvSpPr>
          <p:cNvPr id="34" name="TextBox 33">
            <a:extLst>
              <a:ext uri="{FF2B5EF4-FFF2-40B4-BE49-F238E27FC236}">
                <a16:creationId xmlns:a16="http://schemas.microsoft.com/office/drawing/2014/main" id="{B573053C-2585-49CC-AC3C-2D1D2B1D9E94}"/>
              </a:ext>
            </a:extLst>
          </p:cNvPr>
          <p:cNvSpPr txBox="1"/>
          <p:nvPr/>
        </p:nvSpPr>
        <p:spPr>
          <a:xfrm>
            <a:off x="5695039" y="5058613"/>
            <a:ext cx="2308708" cy="769634"/>
          </a:xfrm>
          <a:prstGeom prst="rect">
            <a:avLst/>
          </a:prstGeom>
          <a:noFill/>
        </p:spPr>
        <p:txBody>
          <a:bodyPr wrap="square" rtlCol="0">
            <a:spAutoFit/>
          </a:bodyPr>
          <a:lstStyle/>
          <a:p>
            <a:pPr algn="ctr"/>
            <a:r>
              <a:rPr lang="en-US" sz="1467" b="1" dirty="0">
                <a:cs typeface="Arial" panose="020B0604020202020204" pitchFamily="34" charset="0"/>
              </a:rPr>
              <a:t>Adjusted difference: </a:t>
            </a:r>
            <a:br>
              <a:rPr lang="en-US" sz="1467" b="1" dirty="0">
                <a:cs typeface="Arial" panose="020B0604020202020204" pitchFamily="34" charset="0"/>
              </a:rPr>
            </a:br>
            <a:r>
              <a:rPr lang="en-US" sz="1467" b="1" dirty="0">
                <a:cs typeface="Arial" panose="020B0604020202020204" pitchFamily="34" charset="0"/>
              </a:rPr>
              <a:t>–0.4 (95% CI: –0.8 to –0.1)</a:t>
            </a:r>
          </a:p>
          <a:p>
            <a:pPr algn="ctr"/>
            <a:r>
              <a:rPr lang="en-US" sz="1467" b="1" i="1" dirty="0">
                <a:cs typeface="Arial" panose="020B0604020202020204" pitchFamily="34" charset="0"/>
              </a:rPr>
              <a:t>P</a:t>
            </a:r>
            <a:r>
              <a:rPr lang="en-US" sz="1467" b="1" dirty="0">
                <a:cs typeface="Arial" panose="020B0604020202020204" pitchFamily="34" charset="0"/>
              </a:rPr>
              <a:t>=0.02</a:t>
            </a:r>
            <a:endParaRPr lang="en-US" sz="1467" b="1" i="1" dirty="0">
              <a:cs typeface="Arial" panose="020B0604020202020204" pitchFamily="34" charset="0"/>
            </a:endParaRPr>
          </a:p>
        </p:txBody>
      </p:sp>
      <p:sp>
        <p:nvSpPr>
          <p:cNvPr id="39" name="TextBox 38">
            <a:extLst>
              <a:ext uri="{FF2B5EF4-FFF2-40B4-BE49-F238E27FC236}">
                <a16:creationId xmlns:a16="http://schemas.microsoft.com/office/drawing/2014/main" id="{69C45F4E-332C-41F3-85F0-D006CB47F169}"/>
              </a:ext>
            </a:extLst>
          </p:cNvPr>
          <p:cNvSpPr txBox="1"/>
          <p:nvPr/>
        </p:nvSpPr>
        <p:spPr>
          <a:xfrm>
            <a:off x="5861838" y="3487180"/>
            <a:ext cx="729688" cy="477054"/>
          </a:xfrm>
          <a:prstGeom prst="rect">
            <a:avLst/>
          </a:prstGeom>
          <a:noFill/>
        </p:spPr>
        <p:txBody>
          <a:bodyPr wrap="none" rtlCol="0">
            <a:spAutoFit/>
          </a:bodyPr>
          <a:lstStyle/>
          <a:p>
            <a:pPr algn="ctr"/>
            <a:r>
              <a:rPr lang="en-CA" sz="1400" dirty="0"/>
              <a:t>rtCGM</a:t>
            </a:r>
            <a:r>
              <a:rPr lang="en-US" sz="1400" baseline="30000" dirty="0">
                <a:solidFill>
                  <a:srgbClr val="0E1D55"/>
                </a:solidFill>
              </a:rPr>
              <a:t>*</a:t>
            </a:r>
            <a:endParaRPr lang="en-CA" sz="1400" dirty="0"/>
          </a:p>
          <a:p>
            <a:pPr algn="ctr"/>
            <a:r>
              <a:rPr lang="en-CA" sz="1100" dirty="0"/>
              <a:t>(n=116)</a:t>
            </a:r>
          </a:p>
        </p:txBody>
      </p:sp>
      <p:sp>
        <p:nvSpPr>
          <p:cNvPr id="40" name="TextBox 39">
            <a:extLst>
              <a:ext uri="{FF2B5EF4-FFF2-40B4-BE49-F238E27FC236}">
                <a16:creationId xmlns:a16="http://schemas.microsoft.com/office/drawing/2014/main" id="{3A6C4D62-DEE0-46BF-8B42-31826199A9E9}"/>
              </a:ext>
            </a:extLst>
          </p:cNvPr>
          <p:cNvSpPr txBox="1"/>
          <p:nvPr/>
        </p:nvSpPr>
        <p:spPr>
          <a:xfrm>
            <a:off x="7192253" y="3493591"/>
            <a:ext cx="559769" cy="477054"/>
          </a:xfrm>
          <a:prstGeom prst="rect">
            <a:avLst/>
          </a:prstGeom>
          <a:noFill/>
        </p:spPr>
        <p:txBody>
          <a:bodyPr wrap="none" rtlCol="0">
            <a:spAutoFit/>
          </a:bodyPr>
          <a:lstStyle/>
          <a:p>
            <a:pPr algn="ctr"/>
            <a:r>
              <a:rPr lang="en-CA" sz="1400" dirty="0"/>
              <a:t>CBG</a:t>
            </a:r>
            <a:r>
              <a:rPr lang="en-US" sz="1400" baseline="30000" dirty="0">
                <a:solidFill>
                  <a:srgbClr val="0E1D55"/>
                </a:solidFill>
              </a:rPr>
              <a:t>†</a:t>
            </a:r>
            <a:endParaRPr lang="en-CA" sz="1400" dirty="0"/>
          </a:p>
          <a:p>
            <a:pPr algn="ctr"/>
            <a:r>
              <a:rPr lang="en-CA" sz="1100" dirty="0"/>
              <a:t>(n=59)</a:t>
            </a:r>
          </a:p>
        </p:txBody>
      </p:sp>
      <p:cxnSp>
        <p:nvCxnSpPr>
          <p:cNvPr id="41" name="Straight Connector 40">
            <a:extLst>
              <a:ext uri="{FF2B5EF4-FFF2-40B4-BE49-F238E27FC236}">
                <a16:creationId xmlns:a16="http://schemas.microsoft.com/office/drawing/2014/main" id="{F50918FB-8CD3-407E-B217-3751BEE6CEA1}"/>
              </a:ext>
            </a:extLst>
          </p:cNvPr>
          <p:cNvCxnSpPr/>
          <p:nvPr/>
        </p:nvCxnSpPr>
        <p:spPr>
          <a:xfrm>
            <a:off x="6020330" y="3467573"/>
            <a:ext cx="16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45" name="TextBox 44">
            <a:extLst>
              <a:ext uri="{FF2B5EF4-FFF2-40B4-BE49-F238E27FC236}">
                <a16:creationId xmlns:a16="http://schemas.microsoft.com/office/drawing/2014/main" id="{B573053C-2585-49CC-AC3C-2D1D2B1D9E94}"/>
              </a:ext>
            </a:extLst>
          </p:cNvPr>
          <p:cNvSpPr txBox="1"/>
          <p:nvPr/>
        </p:nvSpPr>
        <p:spPr>
          <a:xfrm>
            <a:off x="8721116" y="5043899"/>
            <a:ext cx="2308708" cy="769634"/>
          </a:xfrm>
          <a:prstGeom prst="rect">
            <a:avLst/>
          </a:prstGeom>
          <a:noFill/>
        </p:spPr>
        <p:txBody>
          <a:bodyPr wrap="square" rtlCol="0">
            <a:spAutoFit/>
          </a:bodyPr>
          <a:lstStyle/>
          <a:p>
            <a:pPr algn="ctr"/>
            <a:r>
              <a:rPr lang="en-US" sz="1467" b="1" dirty="0">
                <a:cs typeface="Arial" panose="020B0604020202020204" pitchFamily="34" charset="0"/>
              </a:rPr>
              <a:t>Adjusted difference: </a:t>
            </a:r>
            <a:br>
              <a:rPr lang="en-US" sz="1467" b="1" dirty="0">
                <a:cs typeface="Arial" panose="020B0604020202020204" pitchFamily="34" charset="0"/>
              </a:rPr>
            </a:br>
            <a:r>
              <a:rPr lang="en-US" sz="1467" b="1" dirty="0">
                <a:cs typeface="Arial" panose="020B0604020202020204" pitchFamily="34" charset="0"/>
              </a:rPr>
              <a:t>15 (95% CI: 8 to 23)</a:t>
            </a:r>
          </a:p>
          <a:p>
            <a:pPr algn="ctr"/>
            <a:r>
              <a:rPr lang="en-US" sz="1467" b="1" i="1" dirty="0">
                <a:cs typeface="Arial" panose="020B0604020202020204" pitchFamily="34" charset="0"/>
              </a:rPr>
              <a:t>P</a:t>
            </a:r>
            <a:r>
              <a:rPr lang="en-US" sz="1467" b="1" dirty="0">
                <a:cs typeface="Arial" panose="020B0604020202020204" pitchFamily="34" charset="0"/>
              </a:rPr>
              <a:t>&lt;0.001</a:t>
            </a:r>
            <a:endParaRPr lang="en-US" sz="1467" b="1" i="1" dirty="0">
              <a:cs typeface="Arial" panose="020B0604020202020204" pitchFamily="34" charset="0"/>
            </a:endParaRPr>
          </a:p>
        </p:txBody>
      </p:sp>
      <p:grpSp>
        <p:nvGrpSpPr>
          <p:cNvPr id="48" name="Group 2">
            <a:extLst>
              <a:ext uri="{FF2B5EF4-FFF2-40B4-BE49-F238E27FC236}">
                <a16:creationId xmlns:a16="http://schemas.microsoft.com/office/drawing/2014/main" id="{12F6DDAB-D254-4657-801E-3DF882D7978C}"/>
              </a:ext>
            </a:extLst>
          </p:cNvPr>
          <p:cNvGrpSpPr/>
          <p:nvPr/>
        </p:nvGrpSpPr>
        <p:grpSpPr>
          <a:xfrm>
            <a:off x="766265" y="3144301"/>
            <a:ext cx="4763908" cy="2521751"/>
            <a:chOff x="578140" y="1336201"/>
            <a:chExt cx="4763908" cy="2521751"/>
          </a:xfrm>
        </p:grpSpPr>
        <p:sp>
          <p:nvSpPr>
            <p:cNvPr id="50" name="Rectangle: Rounded Corners 42">
              <a:extLst>
                <a:ext uri="{FF2B5EF4-FFF2-40B4-BE49-F238E27FC236}">
                  <a16:creationId xmlns:a16="http://schemas.microsoft.com/office/drawing/2014/main" id="{CD8A3907-A034-4889-BD3A-FE357886790A}"/>
                </a:ext>
              </a:extLst>
            </p:cNvPr>
            <p:cNvSpPr/>
            <p:nvPr/>
          </p:nvSpPr>
          <p:spPr>
            <a:xfrm>
              <a:off x="578140" y="1336201"/>
              <a:ext cx="4763908" cy="1372607"/>
            </a:xfrm>
            <a:prstGeom prst="roundRect">
              <a:avLst/>
            </a:prstGeom>
            <a:no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457200" marR="0" lvl="1" indent="0" algn="ctr" defTabSz="914400" rtl="0" eaLnBrk="1" fontAlgn="auto" latinLnBrk="0" hangingPunct="1">
                <a:lnSpc>
                  <a:spcPct val="100000"/>
                </a:lnSpc>
                <a:spcBef>
                  <a:spcPts val="0"/>
                </a:spcBef>
                <a:spcAft>
                  <a:spcPts val="600"/>
                </a:spcAft>
                <a:buClrTx/>
                <a:buSzTx/>
                <a:buFontTx/>
                <a:buNone/>
                <a:tabLst/>
                <a:defRPr/>
              </a:pPr>
              <a:endParaRPr kumimoji="0" lang="en-US" sz="1800" b="1" i="0" u="none" strike="noStrike" kern="1200" cap="none" spc="0" normalizeH="0" baseline="0" noProof="0" dirty="0">
                <a:ln>
                  <a:noFill/>
                </a:ln>
                <a:solidFill>
                  <a:srgbClr val="3B3838"/>
                </a:solidFill>
                <a:effectLst/>
                <a:uLnTx/>
                <a:uFillTx/>
                <a:ea typeface="+mn-ea"/>
                <a:cs typeface="+mn-cs"/>
              </a:endParaRPr>
            </a:p>
          </p:txBody>
        </p:sp>
        <p:sp>
          <p:nvSpPr>
            <p:cNvPr id="51" name="Rectangle: Rounded Corners 21">
              <a:extLst>
                <a:ext uri="{FF2B5EF4-FFF2-40B4-BE49-F238E27FC236}">
                  <a16:creationId xmlns:a16="http://schemas.microsoft.com/office/drawing/2014/main" id="{8E689221-7375-480B-82D7-0D4DAED20C76}"/>
                </a:ext>
              </a:extLst>
            </p:cNvPr>
            <p:cNvSpPr/>
            <p:nvPr/>
          </p:nvSpPr>
          <p:spPr>
            <a:xfrm>
              <a:off x="897549" y="1508373"/>
              <a:ext cx="4083076" cy="2349579"/>
            </a:xfrm>
            <a:prstGeom prst="round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solidFill>
                    <a:srgbClr val="3B3838"/>
                  </a:solidFill>
                  <a:ea typeface="Calibri" panose="020F0502020204030204" pitchFamily="34" charset="0"/>
                  <a:cs typeface="Times New Roman" panose="02020603050405020304" pitchFamily="18" charset="0"/>
                </a:rPr>
                <a:t>T2</a:t>
              </a:r>
              <a:r>
                <a:rPr kumimoji="0" lang="en-CA" b="1" i="0" u="none" strike="noStrike" kern="1200" cap="none" spc="0" normalizeH="0" noProof="0" dirty="0">
                  <a:ln>
                    <a:noFill/>
                  </a:ln>
                  <a:solidFill>
                    <a:srgbClr val="3B3838"/>
                  </a:solidFill>
                  <a:effectLst/>
                  <a:uLnTx/>
                  <a:uFillTx/>
                  <a:ea typeface="Calibri" panose="020F0502020204030204" pitchFamily="34" charset="0"/>
                  <a:cs typeface="Times New Roman" panose="02020603050405020304" pitchFamily="18" charset="0"/>
                </a:rPr>
                <a:t>D </a:t>
              </a:r>
              <a:r>
                <a:rPr kumimoji="0" lang="en-CA" b="1" i="0" u="none" strike="noStrike" kern="1200" cap="none" spc="0" normalizeH="0" baseline="0" noProof="0" dirty="0">
                  <a:ln>
                    <a:noFill/>
                  </a:ln>
                  <a:solidFill>
                    <a:srgbClr val="3B3838"/>
                  </a:solidFill>
                  <a:effectLst/>
                  <a:uLnTx/>
                  <a:uFillTx/>
                  <a:ea typeface="Calibri" panose="020F0502020204030204" pitchFamily="34" charset="0"/>
                  <a:cs typeface="Times New Roman" panose="02020603050405020304" pitchFamily="18" charset="0"/>
                </a:rPr>
                <a:t>patients: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rgbClr val="3B3838"/>
                  </a:solidFill>
                  <a:cs typeface="Times New Roman" panose="02020603050405020304" pitchFamily="18" charset="0"/>
                </a:rPr>
                <a:t>N</a:t>
              </a:r>
              <a:r>
                <a:rPr kumimoji="0" lang="en-CA" b="0" i="0" u="none" strike="noStrike" kern="1200" cap="none" spc="0" normalizeH="0" baseline="0" noProof="0" dirty="0">
                  <a:ln>
                    <a:noFill/>
                  </a:ln>
                  <a:solidFill>
                    <a:srgbClr val="3B3838"/>
                  </a:solidFill>
                  <a:effectLst/>
                  <a:uLnTx/>
                  <a:uFillTx/>
                  <a:ea typeface="+mn-ea"/>
                  <a:cs typeface="Times New Roman" panose="02020603050405020304" pitchFamily="18" charset="0"/>
                </a:rPr>
                <a:t>=175 </a:t>
              </a:r>
            </a:p>
            <a:p>
              <a:pPr marL="171450" lvl="0" indent="-171450" defTabSz="914400">
                <a:buFont typeface="Arial" panose="020B0604020202020204" pitchFamily="34" charset="0"/>
                <a:buChar char="•"/>
                <a:defRPr/>
              </a:pPr>
              <a:r>
                <a:rPr lang="en-CA" sz="1600" i="1" dirty="0">
                  <a:solidFill>
                    <a:schemeClr val="accent1">
                      <a:lumMod val="75000"/>
                    </a:schemeClr>
                  </a:solidFill>
                </a:rPr>
                <a:t>≥30 years</a:t>
              </a:r>
            </a:p>
            <a:p>
              <a:pPr marL="174625" indent="-174625">
                <a:buFont typeface="Arial" panose="020B0604020202020204" pitchFamily="34" charset="0"/>
                <a:buChar char="•"/>
              </a:pPr>
              <a:r>
                <a:rPr lang="en-CA" sz="1600" i="1" dirty="0">
                  <a:solidFill>
                    <a:schemeClr val="accent1">
                      <a:lumMod val="75000"/>
                    </a:schemeClr>
                  </a:solidFill>
                </a:rPr>
                <a:t>Basal only regimen (1 or 2 daily injections) for ≥6 months ± oral agents or GLP-1 RA</a:t>
              </a:r>
            </a:p>
            <a:p>
              <a:pPr marL="174625" indent="-174625">
                <a:buFont typeface="Arial" panose="020B0604020202020204" pitchFamily="34" charset="0"/>
                <a:buChar char="•"/>
              </a:pPr>
              <a:r>
                <a:rPr lang="en-CA" sz="1600" i="1" dirty="0">
                  <a:solidFill>
                    <a:schemeClr val="accent1">
                      <a:lumMod val="75000"/>
                    </a:schemeClr>
                  </a:solidFill>
                  <a:cs typeface="Times New Roman" panose="02020603050405020304" pitchFamily="18" charset="0"/>
                </a:rPr>
                <a:t>A1C 7.8% to 11.5%</a:t>
              </a:r>
            </a:p>
            <a:p>
              <a:pPr marL="174625" indent="-174625">
                <a:buFont typeface="Arial" panose="020B0604020202020204" pitchFamily="34" charset="0"/>
                <a:buChar char="•"/>
              </a:pPr>
              <a:r>
                <a:rPr lang="en-CA" sz="1600" i="1" dirty="0">
                  <a:solidFill>
                    <a:schemeClr val="accent1">
                      <a:lumMod val="75000"/>
                    </a:schemeClr>
                  </a:solidFill>
                  <a:cs typeface="Times New Roman" panose="02020603050405020304" pitchFamily="18" charset="0"/>
                </a:rPr>
                <a:t>Not under care of endocrinologist; recruited from primary care practice</a:t>
              </a:r>
            </a:p>
          </p:txBody>
        </p:sp>
      </p:grpSp>
      <p:graphicFrame>
        <p:nvGraphicFramePr>
          <p:cNvPr id="59" name="Chart 58">
            <a:extLst>
              <a:ext uri="{FF2B5EF4-FFF2-40B4-BE49-F238E27FC236}">
                <a16:creationId xmlns:a16="http://schemas.microsoft.com/office/drawing/2014/main" id="{C4923B8F-795A-4CC0-987C-B6B5DD26BE68}"/>
              </a:ext>
            </a:extLst>
          </p:cNvPr>
          <p:cNvGraphicFramePr/>
          <p:nvPr/>
        </p:nvGraphicFramePr>
        <p:xfrm>
          <a:off x="8089722" y="3041491"/>
          <a:ext cx="3197788" cy="1529677"/>
        </p:xfrm>
        <a:graphic>
          <a:graphicData uri="http://schemas.openxmlformats.org/drawingml/2006/chart">
            <c:chart xmlns:c="http://schemas.openxmlformats.org/drawingml/2006/chart" xmlns:r="http://schemas.openxmlformats.org/officeDocument/2006/relationships" r:id="rId3"/>
          </a:graphicData>
        </a:graphic>
      </p:graphicFrame>
      <p:sp>
        <p:nvSpPr>
          <p:cNvPr id="56" name="TextBox 55"/>
          <p:cNvSpPr txBox="1"/>
          <p:nvPr/>
        </p:nvSpPr>
        <p:spPr>
          <a:xfrm>
            <a:off x="8332695" y="3125757"/>
            <a:ext cx="2820452" cy="369332"/>
          </a:xfrm>
          <a:prstGeom prst="rect">
            <a:avLst/>
          </a:prstGeom>
          <a:noFill/>
        </p:spPr>
        <p:txBody>
          <a:bodyPr wrap="none" rtlCol="0">
            <a:spAutoFit/>
          </a:bodyPr>
          <a:lstStyle/>
          <a:p>
            <a:r>
              <a:rPr lang="en-US" b="1" dirty="0">
                <a:solidFill>
                  <a:schemeClr val="accent2"/>
                </a:solidFill>
              </a:rPr>
              <a:t>% Time in range </a:t>
            </a:r>
            <a:r>
              <a:rPr lang="en-US" sz="1200" b="1" dirty="0">
                <a:solidFill>
                  <a:schemeClr val="accent2"/>
                </a:solidFill>
              </a:rPr>
              <a:t>(3.9–10 mmol/L)</a:t>
            </a:r>
          </a:p>
        </p:txBody>
      </p:sp>
      <p:cxnSp>
        <p:nvCxnSpPr>
          <p:cNvPr id="57" name="Straight Connector 56">
            <a:extLst>
              <a:ext uri="{FF2B5EF4-FFF2-40B4-BE49-F238E27FC236}">
                <a16:creationId xmlns:a16="http://schemas.microsoft.com/office/drawing/2014/main" id="{F50918FB-8CD3-407E-B217-3751BEE6CEA1}"/>
              </a:ext>
            </a:extLst>
          </p:cNvPr>
          <p:cNvCxnSpPr/>
          <p:nvPr/>
        </p:nvCxnSpPr>
        <p:spPr>
          <a:xfrm>
            <a:off x="8902921" y="3467573"/>
            <a:ext cx="1680000" cy="0"/>
          </a:xfrm>
          <a:prstGeom prst="line">
            <a:avLst/>
          </a:prstGeom>
        </p:spPr>
        <p:style>
          <a:lnRef idx="1">
            <a:schemeClr val="accent1"/>
          </a:lnRef>
          <a:fillRef idx="0">
            <a:schemeClr val="accent1"/>
          </a:fillRef>
          <a:effectRef idx="0">
            <a:schemeClr val="accent1"/>
          </a:effectRef>
          <a:fontRef idx="minor">
            <a:schemeClr val="tx1"/>
          </a:fontRef>
        </p:style>
      </p:cxnSp>
      <p:sp>
        <p:nvSpPr>
          <p:cNvPr id="64" name="TextBox 63">
            <a:extLst>
              <a:ext uri="{FF2B5EF4-FFF2-40B4-BE49-F238E27FC236}">
                <a16:creationId xmlns:a16="http://schemas.microsoft.com/office/drawing/2014/main" id="{69C45F4E-332C-41F3-85F0-D006CB47F169}"/>
              </a:ext>
            </a:extLst>
          </p:cNvPr>
          <p:cNvSpPr txBox="1"/>
          <p:nvPr/>
        </p:nvSpPr>
        <p:spPr>
          <a:xfrm>
            <a:off x="8921021" y="4548783"/>
            <a:ext cx="729688" cy="477054"/>
          </a:xfrm>
          <a:prstGeom prst="rect">
            <a:avLst/>
          </a:prstGeom>
          <a:noFill/>
        </p:spPr>
        <p:txBody>
          <a:bodyPr wrap="none" rtlCol="0">
            <a:spAutoFit/>
          </a:bodyPr>
          <a:lstStyle/>
          <a:p>
            <a:pPr algn="ctr"/>
            <a:r>
              <a:rPr lang="en-CA" sz="1400" dirty="0"/>
              <a:t>rtCGM</a:t>
            </a:r>
            <a:r>
              <a:rPr lang="en-US" sz="1400" baseline="30000" dirty="0">
                <a:solidFill>
                  <a:srgbClr val="0E1D55"/>
                </a:solidFill>
              </a:rPr>
              <a:t>*</a:t>
            </a:r>
            <a:endParaRPr lang="en-CA" sz="1400" dirty="0"/>
          </a:p>
          <a:p>
            <a:pPr algn="ctr"/>
            <a:r>
              <a:rPr lang="en-CA" sz="1100" dirty="0"/>
              <a:t>(n=116)</a:t>
            </a:r>
          </a:p>
        </p:txBody>
      </p:sp>
      <p:sp>
        <p:nvSpPr>
          <p:cNvPr id="65" name="TextBox 64">
            <a:extLst>
              <a:ext uri="{FF2B5EF4-FFF2-40B4-BE49-F238E27FC236}">
                <a16:creationId xmlns:a16="http://schemas.microsoft.com/office/drawing/2014/main" id="{3A6C4D62-DEE0-46BF-8B42-31826199A9E9}"/>
              </a:ext>
            </a:extLst>
          </p:cNvPr>
          <p:cNvSpPr txBox="1"/>
          <p:nvPr/>
        </p:nvSpPr>
        <p:spPr>
          <a:xfrm>
            <a:off x="9906380" y="4548783"/>
            <a:ext cx="559769" cy="477054"/>
          </a:xfrm>
          <a:prstGeom prst="rect">
            <a:avLst/>
          </a:prstGeom>
          <a:noFill/>
        </p:spPr>
        <p:txBody>
          <a:bodyPr wrap="none" rtlCol="0">
            <a:spAutoFit/>
          </a:bodyPr>
          <a:lstStyle/>
          <a:p>
            <a:pPr algn="ctr"/>
            <a:r>
              <a:rPr lang="en-CA" sz="1400" dirty="0"/>
              <a:t>CBG</a:t>
            </a:r>
            <a:r>
              <a:rPr lang="en-US" sz="1400" baseline="30000" dirty="0">
                <a:solidFill>
                  <a:srgbClr val="0E1D55"/>
                </a:solidFill>
              </a:rPr>
              <a:t>†</a:t>
            </a:r>
            <a:endParaRPr lang="en-CA" sz="1400" dirty="0"/>
          </a:p>
          <a:p>
            <a:pPr algn="ctr"/>
            <a:r>
              <a:rPr lang="en-CA" sz="1100" dirty="0"/>
              <a:t>(n=59)</a:t>
            </a:r>
          </a:p>
        </p:txBody>
      </p:sp>
      <p:cxnSp>
        <p:nvCxnSpPr>
          <p:cNvPr id="66" name="Straight Connector 65">
            <a:extLst>
              <a:ext uri="{FF2B5EF4-FFF2-40B4-BE49-F238E27FC236}">
                <a16:creationId xmlns:a16="http://schemas.microsoft.com/office/drawing/2014/main" id="{687BE662-1A57-474B-9300-6A7A99B14D49}"/>
              </a:ext>
            </a:extLst>
          </p:cNvPr>
          <p:cNvCxnSpPr/>
          <p:nvPr/>
        </p:nvCxnSpPr>
        <p:spPr>
          <a:xfrm>
            <a:off x="8548112" y="4509814"/>
            <a:ext cx="2316729"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49" name="Graphic 38" descr="Lightbulb and gear">
            <a:extLst>
              <a:ext uri="{FF2B5EF4-FFF2-40B4-BE49-F238E27FC236}">
                <a16:creationId xmlns:a16="http://schemas.microsoft.com/office/drawing/2014/main" id="{9B2208B8-D407-426B-90B6-AE64B4DB80E3}"/>
              </a:ext>
            </a:extLst>
          </p:cNvPr>
          <p:cNvPicPr>
            <a:picLocks noChangeAspect="1"/>
          </p:cNvPicPr>
          <p:nvPr/>
        </p:nvPicPr>
        <p:blipFill>
          <a:blip r:embed="rId4" cstate="hq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22839" y="2675073"/>
            <a:ext cx="594000" cy="594000"/>
          </a:xfrm>
          <a:prstGeom prst="rect">
            <a:avLst/>
          </a:prstGeom>
        </p:spPr>
      </p:pic>
      <p:pic>
        <p:nvPicPr>
          <p:cNvPr id="54" name="Graphic 8" descr="User">
            <a:extLst>
              <a:ext uri="{FF2B5EF4-FFF2-40B4-BE49-F238E27FC236}">
                <a16:creationId xmlns:a16="http://schemas.microsoft.com/office/drawing/2014/main" id="{C2B58657-71BE-46A6-A8D1-BB78A8762199}"/>
              </a:ext>
            </a:extLst>
          </p:cNvPr>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33158" y="3363031"/>
            <a:ext cx="1259693" cy="1259693"/>
          </a:xfrm>
          <a:prstGeom prst="rect">
            <a:avLst/>
          </a:prstGeom>
        </p:spPr>
      </p:pic>
      <p:pic>
        <p:nvPicPr>
          <p:cNvPr id="55" name="Graphic 60" descr="Bullseye">
            <a:extLst>
              <a:ext uri="{FF2B5EF4-FFF2-40B4-BE49-F238E27FC236}">
                <a16:creationId xmlns:a16="http://schemas.microsoft.com/office/drawing/2014/main" id="{A74B1E48-2315-4BB6-A1C9-3431A42B710C}"/>
              </a:ext>
            </a:extLst>
          </p:cNvPr>
          <p:cNvPicPr>
            <a:picLocks noChangeAspect="1"/>
          </p:cNvPicPr>
          <p:nvPr/>
        </p:nvPicPr>
        <p:blipFill>
          <a:blip r:embed="rId8" cstate="hq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5597572" y="2537093"/>
            <a:ext cx="352800" cy="352800"/>
          </a:xfrm>
          <a:prstGeom prst="rect">
            <a:avLst/>
          </a:prstGeom>
        </p:spPr>
      </p:pic>
    </p:spTree>
    <p:extLst>
      <p:ext uri="{BB962C8B-B14F-4D97-AF65-F5344CB8AC3E}">
        <p14:creationId xmlns:p14="http://schemas.microsoft.com/office/powerpoint/2010/main" val="2422774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sz="3600" dirty="0"/>
              <a:t>Bias vs Credibility</a:t>
            </a:r>
          </a:p>
        </p:txBody>
      </p:sp>
      <p:sp>
        <p:nvSpPr>
          <p:cNvPr id="3" name="Content Placeholder 2"/>
          <p:cNvSpPr>
            <a:spLocks noGrp="1"/>
          </p:cNvSpPr>
          <p:nvPr>
            <p:ph idx="1"/>
          </p:nvPr>
        </p:nvSpPr>
        <p:spPr/>
        <p:txBody>
          <a:bodyPr>
            <a:normAutofit/>
          </a:bodyPr>
          <a:lstStyle/>
          <a:p>
            <a:r>
              <a:rPr lang="en-US" sz="2400" dirty="0"/>
              <a:t>Clinical Practice x 25 years</a:t>
            </a:r>
          </a:p>
          <a:p>
            <a:r>
              <a:rPr lang="en-US" sz="2400" dirty="0"/>
              <a:t>Medical Director OSMH DEC 1999 – present</a:t>
            </a:r>
          </a:p>
          <a:p>
            <a:pPr lvl="1"/>
            <a:r>
              <a:rPr lang="en-US" sz="2100" dirty="0"/>
              <a:t>Actively follow &gt;3,500 pts with Diabetes</a:t>
            </a:r>
          </a:p>
          <a:p>
            <a:r>
              <a:rPr lang="en-US" sz="2400" dirty="0"/>
              <a:t>CDA Guidelines Committee – 2013</a:t>
            </a:r>
          </a:p>
          <a:p>
            <a:r>
              <a:rPr lang="en-US" sz="2400" dirty="0"/>
              <a:t>Active Pts on SGLT-2 Inhibitors &gt; 2000</a:t>
            </a:r>
          </a:p>
          <a:p>
            <a:r>
              <a:rPr lang="en-US" sz="2400" dirty="0"/>
              <a:t>Medical Director Heart Function Program – CFHT</a:t>
            </a:r>
          </a:p>
          <a:p>
            <a:endParaRPr lang="en-US" sz="2400" dirty="0"/>
          </a:p>
          <a:p>
            <a:pPr marL="0" indent="0" algn="ctr">
              <a:buNone/>
            </a:pPr>
            <a:r>
              <a:rPr lang="en-US" sz="3200" dirty="0"/>
              <a:t>GLP-1 Agonists– 1,347 patients</a:t>
            </a:r>
          </a:p>
          <a:p>
            <a:pPr marL="0" indent="0" algn="ctr">
              <a:buNone/>
            </a:pPr>
            <a:r>
              <a:rPr lang="en-US" sz="3200" dirty="0"/>
              <a:t>SGLT-2 </a:t>
            </a:r>
            <a:r>
              <a:rPr lang="en-US" sz="3200" dirty="0" err="1"/>
              <a:t>Inh</a:t>
            </a:r>
            <a:r>
              <a:rPr lang="en-US" sz="3200" dirty="0"/>
              <a:t>. - 2,445 patients</a:t>
            </a:r>
          </a:p>
        </p:txBody>
      </p:sp>
    </p:spTree>
    <p:extLst>
      <p:ext uri="{BB962C8B-B14F-4D97-AF65-F5344CB8AC3E}">
        <p14:creationId xmlns:p14="http://schemas.microsoft.com/office/powerpoint/2010/main" val="423990426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AA2C2-B8F9-1A46-8384-E2965A6C32C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83493F5-64CA-7B46-94AA-EA296C4C8280}"/>
              </a:ext>
            </a:extLst>
          </p:cNvPr>
          <p:cNvPicPr>
            <a:picLocks noGrp="1" noChangeAspect="1"/>
          </p:cNvPicPr>
          <p:nvPr>
            <p:ph idx="1"/>
          </p:nvPr>
        </p:nvPicPr>
        <p:blipFill>
          <a:blip r:embed="rId2"/>
          <a:stretch>
            <a:fillRect/>
          </a:stretch>
        </p:blipFill>
        <p:spPr>
          <a:xfrm>
            <a:off x="228294" y="97033"/>
            <a:ext cx="11583749" cy="6239910"/>
          </a:xfrm>
        </p:spPr>
      </p:pic>
    </p:spTree>
    <p:extLst>
      <p:ext uri="{BB962C8B-B14F-4D97-AF65-F5344CB8AC3E}">
        <p14:creationId xmlns:p14="http://schemas.microsoft.com/office/powerpoint/2010/main" val="29513339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rotWithShape="1">
          <a:blip r:embed="rId2" cstate="hqprint">
            <a:extLst>
              <a:ext uri="{28A0092B-C50C-407E-A947-70E740481C1C}">
                <a14:useLocalDpi xmlns:a14="http://schemas.microsoft.com/office/drawing/2010/main" val="0"/>
              </a:ext>
            </a:extLst>
          </a:blip>
          <a:srcRect r="21542"/>
          <a:stretch/>
        </p:blipFill>
        <p:spPr>
          <a:xfrm>
            <a:off x="345427" y="794229"/>
            <a:ext cx="1482868" cy="1260000"/>
          </a:xfrm>
          <a:prstGeom prst="rect">
            <a:avLst/>
          </a:prstGeom>
        </p:spPr>
      </p:pic>
      <p:sp>
        <p:nvSpPr>
          <p:cNvPr id="2" name="Title 1"/>
          <p:cNvSpPr>
            <a:spLocks noGrp="1"/>
          </p:cNvSpPr>
          <p:nvPr>
            <p:ph type="title"/>
          </p:nvPr>
        </p:nvSpPr>
        <p:spPr/>
        <p:txBody>
          <a:bodyPr/>
          <a:lstStyle/>
          <a:p>
            <a:r>
              <a:rPr lang="en-US" dirty="0"/>
              <a:t>Case Study: Leo - AGP</a:t>
            </a:r>
          </a:p>
        </p:txBody>
      </p:sp>
      <p:sp>
        <p:nvSpPr>
          <p:cNvPr id="4" name="Slide Number Placeholder 3"/>
          <p:cNvSpPr>
            <a:spLocks noGrp="1"/>
          </p:cNvSpPr>
          <p:nvPr>
            <p:ph type="sldNum" sz="quarter" idx="12"/>
          </p:nvPr>
        </p:nvSpPr>
        <p:spPr/>
        <p:txBody>
          <a:bodyPr/>
          <a:lstStyle/>
          <a:p>
            <a:fld id="{C1A70B36-B1CC-4D4A-80B9-E27A448F84DA}" type="slidenum">
              <a:rPr lang="en-CA" smtClean="0"/>
              <a:pPr/>
              <a:t>71</a:t>
            </a:fld>
            <a:endParaRPr lang="en-CA"/>
          </a:p>
        </p:txBody>
      </p:sp>
      <p:sp>
        <p:nvSpPr>
          <p:cNvPr id="9" name="TextBox 8">
            <a:extLst>
              <a:ext uri="{FF2B5EF4-FFF2-40B4-BE49-F238E27FC236}">
                <a16:creationId xmlns:a16="http://schemas.microsoft.com/office/drawing/2014/main" id="{A673D3D6-28C5-4291-A962-CB6738147623}"/>
              </a:ext>
            </a:extLst>
          </p:cNvPr>
          <p:cNvSpPr txBox="1"/>
          <p:nvPr/>
        </p:nvSpPr>
        <p:spPr>
          <a:xfrm>
            <a:off x="2609660" y="1172955"/>
            <a:ext cx="1653017" cy="523220"/>
          </a:xfrm>
          <a:prstGeom prst="rect">
            <a:avLst/>
          </a:prstGeom>
          <a:noFill/>
        </p:spPr>
        <p:txBody>
          <a:bodyPr wrap="none" rtlCol="0">
            <a:spAutoFit/>
          </a:bodyPr>
          <a:lstStyle/>
          <a:p>
            <a:r>
              <a:rPr lang="en-CA" sz="2800" b="1" dirty="0">
                <a:solidFill>
                  <a:schemeClr val="accent2"/>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What if?</a:t>
            </a:r>
          </a:p>
        </p:txBody>
      </p:sp>
      <p:grpSp>
        <p:nvGrpSpPr>
          <p:cNvPr id="10" name="Group 9">
            <a:extLst>
              <a:ext uri="{FF2B5EF4-FFF2-40B4-BE49-F238E27FC236}">
                <a16:creationId xmlns:a16="http://schemas.microsoft.com/office/drawing/2014/main" id="{51C51B0D-FE28-4D7A-857D-8DED09DAA14F}"/>
              </a:ext>
            </a:extLst>
          </p:cNvPr>
          <p:cNvGrpSpPr/>
          <p:nvPr/>
        </p:nvGrpSpPr>
        <p:grpSpPr>
          <a:xfrm>
            <a:off x="2343813" y="1678270"/>
            <a:ext cx="9591513" cy="4065490"/>
            <a:chOff x="7068494" y="2301570"/>
            <a:chExt cx="8381798" cy="4065490"/>
          </a:xfrm>
        </p:grpSpPr>
        <p:sp>
          <p:nvSpPr>
            <p:cNvPr id="11" name="TextBox 10">
              <a:extLst>
                <a:ext uri="{FF2B5EF4-FFF2-40B4-BE49-F238E27FC236}">
                  <a16:creationId xmlns:a16="http://schemas.microsoft.com/office/drawing/2014/main" id="{3EC02243-A2F0-4CB1-906E-85566437D523}"/>
                </a:ext>
              </a:extLst>
            </p:cNvPr>
            <p:cNvSpPr txBox="1"/>
            <p:nvPr/>
          </p:nvSpPr>
          <p:spPr>
            <a:xfrm>
              <a:off x="7068494" y="2398372"/>
              <a:ext cx="8281976" cy="369332"/>
            </a:xfrm>
            <a:prstGeom prst="rect">
              <a:avLst/>
            </a:prstGeom>
            <a:noFill/>
          </p:spPr>
          <p:txBody>
            <a:bodyPr wrap="square" rtlCol="0">
              <a:spAutoFit/>
            </a:bodyPr>
            <a:lstStyle/>
            <a:p>
              <a:pPr algn="ctr"/>
              <a:r>
                <a:rPr lang="en-CA" b="1" dirty="0"/>
                <a:t>We now examine Leo’s isCGM report… </a:t>
              </a:r>
            </a:p>
          </p:txBody>
        </p:sp>
        <p:sp>
          <p:nvSpPr>
            <p:cNvPr id="12" name="Rectangle: Rounded Corners 22">
              <a:extLst>
                <a:ext uri="{FF2B5EF4-FFF2-40B4-BE49-F238E27FC236}">
                  <a16:creationId xmlns:a16="http://schemas.microsoft.com/office/drawing/2014/main" id="{AE3B3350-E239-4120-85E8-113E17977367}"/>
                </a:ext>
              </a:extLst>
            </p:cNvPr>
            <p:cNvSpPr/>
            <p:nvPr/>
          </p:nvSpPr>
          <p:spPr>
            <a:xfrm>
              <a:off x="7077003" y="2301570"/>
              <a:ext cx="8373289" cy="4065490"/>
            </a:xfrm>
            <a:prstGeom prst="roundRect">
              <a:avLst>
                <a:gd name="adj" fmla="val 6101"/>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4" name="TextBox 13">
            <a:extLst>
              <a:ext uri="{FF2B5EF4-FFF2-40B4-BE49-F238E27FC236}">
                <a16:creationId xmlns:a16="http://schemas.microsoft.com/office/drawing/2014/main" id="{34E95213-9BBF-40DA-8795-B7C567079A87}"/>
              </a:ext>
            </a:extLst>
          </p:cNvPr>
          <p:cNvSpPr txBox="1"/>
          <p:nvPr/>
        </p:nvSpPr>
        <p:spPr>
          <a:xfrm>
            <a:off x="9279346" y="2665792"/>
            <a:ext cx="1471878" cy="523220"/>
          </a:xfrm>
          <a:prstGeom prst="rect">
            <a:avLst/>
          </a:prstGeom>
          <a:noFill/>
          <a:ln>
            <a:solidFill>
              <a:schemeClr val="accent5"/>
            </a:solidFill>
          </a:ln>
        </p:spPr>
        <p:txBody>
          <a:bodyPr wrap="none" rtlCol="0">
            <a:spAutoFit/>
          </a:bodyPr>
          <a:lstStyle/>
          <a:p>
            <a:r>
              <a:rPr lang="en-CA" sz="1400" b="1" dirty="0"/>
              <a:t>Average glucose: </a:t>
            </a:r>
          </a:p>
          <a:p>
            <a:r>
              <a:rPr lang="en-CA" sz="1400" dirty="0"/>
              <a:t>9.6 mmol/L</a:t>
            </a:r>
          </a:p>
        </p:txBody>
      </p:sp>
      <p:sp>
        <p:nvSpPr>
          <p:cNvPr id="37" name="Rectangle: Top Corners Rounded 77">
            <a:extLst>
              <a:ext uri="{FF2B5EF4-FFF2-40B4-BE49-F238E27FC236}">
                <a16:creationId xmlns:a16="http://schemas.microsoft.com/office/drawing/2014/main" id="{81132398-4C9F-4E37-AD70-2D1B444A6D29}"/>
              </a:ext>
            </a:extLst>
          </p:cNvPr>
          <p:cNvSpPr/>
          <p:nvPr/>
        </p:nvSpPr>
        <p:spPr>
          <a:xfrm rot="16200000" flipV="1">
            <a:off x="3824436" y="2096574"/>
            <a:ext cx="512492" cy="8161364"/>
          </a:xfrm>
          <a:prstGeom prst="round2SameRect">
            <a:avLst>
              <a:gd name="adj1" fmla="val 20145"/>
              <a:gd name="adj2" fmla="val 0"/>
            </a:avLst>
          </a:prstGeom>
          <a:solidFill>
            <a:schemeClr val="accent3">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a:extLst>
              <a:ext uri="{FF2B5EF4-FFF2-40B4-BE49-F238E27FC236}">
                <a16:creationId xmlns:a16="http://schemas.microsoft.com/office/drawing/2014/main" id="{B5F271D7-22C3-43D6-AFD0-BB13B16E982F}"/>
              </a:ext>
            </a:extLst>
          </p:cNvPr>
          <p:cNvSpPr txBox="1"/>
          <p:nvPr/>
        </p:nvSpPr>
        <p:spPr>
          <a:xfrm>
            <a:off x="328863" y="5992589"/>
            <a:ext cx="7523471" cy="369332"/>
          </a:xfrm>
          <a:prstGeom prst="rect">
            <a:avLst/>
          </a:prstGeom>
          <a:noFill/>
        </p:spPr>
        <p:txBody>
          <a:bodyPr wrap="none" rtlCol="0">
            <a:spAutoFit/>
          </a:bodyPr>
          <a:lstStyle/>
          <a:p>
            <a:pPr marL="0" lvl="1" indent="-180975" algn="ctr">
              <a:spcBef>
                <a:spcPts val="600"/>
              </a:spcBef>
              <a:spcAft>
                <a:spcPts val="600"/>
              </a:spcAft>
            </a:pPr>
            <a:r>
              <a:rPr lang="en-CA" b="1" i="1" dirty="0"/>
              <a:t>What specific information are you looking for when looking at data like this?</a:t>
            </a:r>
          </a:p>
        </p:txBody>
      </p:sp>
      <p:grpSp>
        <p:nvGrpSpPr>
          <p:cNvPr id="8" name="Group 7"/>
          <p:cNvGrpSpPr/>
          <p:nvPr/>
        </p:nvGrpSpPr>
        <p:grpSpPr>
          <a:xfrm>
            <a:off x="9073924" y="3328302"/>
            <a:ext cx="2800235" cy="2170471"/>
            <a:chOff x="9261299" y="3328302"/>
            <a:chExt cx="2800235" cy="2170471"/>
          </a:xfrm>
        </p:grpSpPr>
        <p:grpSp>
          <p:nvGrpSpPr>
            <p:cNvPr id="15" name="Group 14">
              <a:extLst>
                <a:ext uri="{FF2B5EF4-FFF2-40B4-BE49-F238E27FC236}">
                  <a16:creationId xmlns:a16="http://schemas.microsoft.com/office/drawing/2014/main" id="{7989BA22-24A5-49B9-9F52-0DE67E37915A}"/>
                </a:ext>
              </a:extLst>
            </p:cNvPr>
            <p:cNvGrpSpPr/>
            <p:nvPr/>
          </p:nvGrpSpPr>
          <p:grpSpPr>
            <a:xfrm>
              <a:off x="9261299" y="3328302"/>
              <a:ext cx="2800235" cy="2170471"/>
              <a:chOff x="529231" y="3652588"/>
              <a:chExt cx="2800235" cy="2170471"/>
            </a:xfrm>
          </p:grpSpPr>
          <p:sp>
            <p:nvSpPr>
              <p:cNvPr id="16" name="TextBox 15">
                <a:extLst>
                  <a:ext uri="{FF2B5EF4-FFF2-40B4-BE49-F238E27FC236}">
                    <a16:creationId xmlns:a16="http://schemas.microsoft.com/office/drawing/2014/main" id="{EA13E9E6-DD43-464A-BA31-66D936550D48}"/>
                  </a:ext>
                </a:extLst>
              </p:cNvPr>
              <p:cNvSpPr txBox="1"/>
              <p:nvPr/>
            </p:nvSpPr>
            <p:spPr>
              <a:xfrm>
                <a:off x="627852" y="3678873"/>
                <a:ext cx="721087" cy="646331"/>
              </a:xfrm>
              <a:prstGeom prst="rect">
                <a:avLst/>
              </a:prstGeom>
              <a:noFill/>
            </p:spPr>
            <p:txBody>
              <a:bodyPr wrap="square" rtlCol="0">
                <a:spAutoFit/>
              </a:bodyPr>
              <a:lstStyle/>
              <a:p>
                <a:pPr algn="ctr"/>
                <a:r>
                  <a:rPr lang="en-CA" sz="1200" b="1" dirty="0">
                    <a:solidFill>
                      <a:schemeClr val="accent2"/>
                    </a:solidFill>
                  </a:rPr>
                  <a:t>Time above range </a:t>
                </a:r>
              </a:p>
            </p:txBody>
          </p:sp>
          <p:sp>
            <p:nvSpPr>
              <p:cNvPr id="17" name="TextBox 16">
                <a:extLst>
                  <a:ext uri="{FF2B5EF4-FFF2-40B4-BE49-F238E27FC236}">
                    <a16:creationId xmlns:a16="http://schemas.microsoft.com/office/drawing/2014/main" id="{AEE24002-32B7-4D15-9537-6611480BC4B7}"/>
                  </a:ext>
                </a:extLst>
              </p:cNvPr>
              <p:cNvSpPr txBox="1"/>
              <p:nvPr/>
            </p:nvSpPr>
            <p:spPr>
              <a:xfrm>
                <a:off x="627852" y="5176728"/>
                <a:ext cx="802258" cy="646331"/>
              </a:xfrm>
              <a:prstGeom prst="rect">
                <a:avLst/>
              </a:prstGeom>
              <a:noFill/>
            </p:spPr>
            <p:txBody>
              <a:bodyPr wrap="square" rtlCol="0">
                <a:spAutoFit/>
              </a:bodyPr>
              <a:lstStyle/>
              <a:p>
                <a:pPr algn="ctr"/>
                <a:r>
                  <a:rPr lang="en-CA" sz="1200" b="1" dirty="0">
                    <a:solidFill>
                      <a:schemeClr val="accent2"/>
                    </a:solidFill>
                  </a:rPr>
                  <a:t>Time below range </a:t>
                </a:r>
              </a:p>
            </p:txBody>
          </p:sp>
          <p:sp>
            <p:nvSpPr>
              <p:cNvPr id="18" name="TextBox 17">
                <a:extLst>
                  <a:ext uri="{FF2B5EF4-FFF2-40B4-BE49-F238E27FC236}">
                    <a16:creationId xmlns:a16="http://schemas.microsoft.com/office/drawing/2014/main" id="{B834D77D-A533-4954-868F-5C8C70ECE6BA}"/>
                  </a:ext>
                </a:extLst>
              </p:cNvPr>
              <p:cNvSpPr txBox="1"/>
              <p:nvPr/>
            </p:nvSpPr>
            <p:spPr>
              <a:xfrm>
                <a:off x="529231" y="4508745"/>
                <a:ext cx="802258" cy="523220"/>
              </a:xfrm>
              <a:prstGeom prst="rect">
                <a:avLst/>
              </a:prstGeom>
              <a:noFill/>
            </p:spPr>
            <p:txBody>
              <a:bodyPr wrap="square" rtlCol="0">
                <a:spAutoFit/>
              </a:bodyPr>
              <a:lstStyle/>
              <a:p>
                <a:pPr algn="ctr"/>
                <a:r>
                  <a:rPr lang="en-CA" sz="1400" b="1" dirty="0">
                    <a:solidFill>
                      <a:schemeClr val="accent2"/>
                    </a:solidFill>
                  </a:rPr>
                  <a:t>Time </a:t>
                </a:r>
                <a:br>
                  <a:rPr lang="en-CA" sz="1400" b="1" dirty="0">
                    <a:solidFill>
                      <a:schemeClr val="accent2"/>
                    </a:solidFill>
                  </a:rPr>
                </a:br>
                <a:r>
                  <a:rPr lang="en-CA" sz="1400" b="1" dirty="0">
                    <a:solidFill>
                      <a:schemeClr val="accent2"/>
                    </a:solidFill>
                  </a:rPr>
                  <a:t>in range </a:t>
                </a:r>
              </a:p>
            </p:txBody>
          </p:sp>
          <p:sp>
            <p:nvSpPr>
              <p:cNvPr id="19" name="TextBox 18">
                <a:extLst>
                  <a:ext uri="{FF2B5EF4-FFF2-40B4-BE49-F238E27FC236}">
                    <a16:creationId xmlns:a16="http://schemas.microsoft.com/office/drawing/2014/main" id="{4B986D9C-286B-4CB9-BB36-DBA508EAAAF7}"/>
                  </a:ext>
                </a:extLst>
              </p:cNvPr>
              <p:cNvSpPr txBox="1"/>
              <p:nvPr/>
            </p:nvSpPr>
            <p:spPr>
              <a:xfrm>
                <a:off x="1364331" y="5232231"/>
                <a:ext cx="407484" cy="307777"/>
              </a:xfrm>
              <a:prstGeom prst="rect">
                <a:avLst/>
              </a:prstGeom>
              <a:noFill/>
            </p:spPr>
            <p:txBody>
              <a:bodyPr wrap="none" rtlCol="0">
                <a:spAutoFit/>
              </a:bodyPr>
              <a:lstStyle/>
              <a:p>
                <a:r>
                  <a:rPr lang="en-CA" sz="1400" b="1" dirty="0">
                    <a:solidFill>
                      <a:schemeClr val="accent2"/>
                    </a:solidFill>
                    <a:cs typeface="Calibri" panose="020F0502020204030204" pitchFamily="34" charset="0"/>
                  </a:rPr>
                  <a:t>4</a:t>
                </a:r>
                <a:r>
                  <a:rPr lang="en-CA" sz="1400" b="1" dirty="0">
                    <a:solidFill>
                      <a:schemeClr val="accent2"/>
                    </a:solidFill>
                  </a:rPr>
                  <a:t>%</a:t>
                </a:r>
                <a:endParaRPr lang="en-CA" sz="900" dirty="0">
                  <a:solidFill>
                    <a:schemeClr val="accent2"/>
                  </a:solidFill>
                </a:endParaRPr>
              </a:p>
            </p:txBody>
          </p:sp>
          <p:sp>
            <p:nvSpPr>
              <p:cNvPr id="20" name="TextBox 19">
                <a:extLst>
                  <a:ext uri="{FF2B5EF4-FFF2-40B4-BE49-F238E27FC236}">
                    <a16:creationId xmlns:a16="http://schemas.microsoft.com/office/drawing/2014/main" id="{2DD9D94E-1C2C-430E-9C8D-671A237D033F}"/>
                  </a:ext>
                </a:extLst>
              </p:cNvPr>
              <p:cNvSpPr txBox="1"/>
              <p:nvPr/>
            </p:nvSpPr>
            <p:spPr>
              <a:xfrm>
                <a:off x="1297005" y="4751161"/>
                <a:ext cx="542136" cy="338554"/>
              </a:xfrm>
              <a:prstGeom prst="rect">
                <a:avLst/>
              </a:prstGeom>
              <a:noFill/>
            </p:spPr>
            <p:txBody>
              <a:bodyPr wrap="none" rtlCol="0">
                <a:spAutoFit/>
              </a:bodyPr>
              <a:lstStyle/>
              <a:p>
                <a:pPr algn="r"/>
                <a:r>
                  <a:rPr lang="en-CA" sz="1600" b="1" dirty="0">
                    <a:solidFill>
                      <a:schemeClr val="accent2"/>
                    </a:solidFill>
                    <a:cs typeface="Arial" panose="020B0604020202020204" pitchFamily="34" charset="0"/>
                  </a:rPr>
                  <a:t>47</a:t>
                </a:r>
                <a:r>
                  <a:rPr lang="en-CA" sz="1600" b="1" dirty="0">
                    <a:solidFill>
                      <a:schemeClr val="accent2"/>
                    </a:solidFill>
                  </a:rPr>
                  <a:t>%</a:t>
                </a:r>
                <a:endParaRPr lang="en-CA" sz="1600" dirty="0">
                  <a:solidFill>
                    <a:schemeClr val="accent2"/>
                  </a:solidFill>
                </a:endParaRPr>
              </a:p>
            </p:txBody>
          </p:sp>
          <p:sp>
            <p:nvSpPr>
              <p:cNvPr id="21" name="TextBox 20">
                <a:extLst>
                  <a:ext uri="{FF2B5EF4-FFF2-40B4-BE49-F238E27FC236}">
                    <a16:creationId xmlns:a16="http://schemas.microsoft.com/office/drawing/2014/main" id="{90EE5AA6-54E8-4A2E-9D68-EF867BA6D76E}"/>
                  </a:ext>
                </a:extLst>
              </p:cNvPr>
              <p:cNvSpPr txBox="1"/>
              <p:nvPr/>
            </p:nvSpPr>
            <p:spPr>
              <a:xfrm>
                <a:off x="1318645" y="4133600"/>
                <a:ext cx="498856" cy="307777"/>
              </a:xfrm>
              <a:prstGeom prst="rect">
                <a:avLst/>
              </a:prstGeom>
              <a:noFill/>
            </p:spPr>
            <p:txBody>
              <a:bodyPr wrap="none" rtlCol="0">
                <a:spAutoFit/>
              </a:bodyPr>
              <a:lstStyle/>
              <a:p>
                <a:pPr algn="r"/>
                <a:r>
                  <a:rPr lang="en-CA" sz="1400" b="1" dirty="0">
                    <a:solidFill>
                      <a:schemeClr val="accent2"/>
                    </a:solidFill>
                    <a:cs typeface="Calibri" panose="020F0502020204030204" pitchFamily="34" charset="0"/>
                  </a:rPr>
                  <a:t>23</a:t>
                </a:r>
                <a:r>
                  <a:rPr lang="en-CA" sz="1400" b="1" dirty="0">
                    <a:solidFill>
                      <a:schemeClr val="accent2"/>
                    </a:solidFill>
                  </a:rPr>
                  <a:t>%</a:t>
                </a:r>
                <a:endParaRPr lang="en-CA" sz="900" dirty="0">
                  <a:solidFill>
                    <a:schemeClr val="accent2"/>
                  </a:solidFill>
                </a:endParaRPr>
              </a:p>
            </p:txBody>
          </p:sp>
          <p:sp>
            <p:nvSpPr>
              <p:cNvPr id="22" name="TextBox 21">
                <a:extLst>
                  <a:ext uri="{FF2B5EF4-FFF2-40B4-BE49-F238E27FC236}">
                    <a16:creationId xmlns:a16="http://schemas.microsoft.com/office/drawing/2014/main" id="{FEBF443D-7DE5-465A-8D7B-5A197841C1E2}"/>
                  </a:ext>
                </a:extLst>
              </p:cNvPr>
              <p:cNvSpPr txBox="1"/>
              <p:nvPr/>
            </p:nvSpPr>
            <p:spPr>
              <a:xfrm>
                <a:off x="1318646" y="3740616"/>
                <a:ext cx="498855" cy="307777"/>
              </a:xfrm>
              <a:prstGeom prst="rect">
                <a:avLst/>
              </a:prstGeom>
              <a:noFill/>
            </p:spPr>
            <p:txBody>
              <a:bodyPr wrap="none" rtlCol="0">
                <a:spAutoFit/>
              </a:bodyPr>
              <a:lstStyle/>
              <a:p>
                <a:r>
                  <a:rPr lang="en-CA" sz="1400" b="1" dirty="0">
                    <a:solidFill>
                      <a:schemeClr val="accent2"/>
                    </a:solidFill>
                    <a:cs typeface="Calibri" panose="020F0502020204030204" pitchFamily="34" charset="0"/>
                  </a:rPr>
                  <a:t>20</a:t>
                </a:r>
                <a:r>
                  <a:rPr lang="en-CA" sz="1400" b="1" dirty="0">
                    <a:solidFill>
                      <a:schemeClr val="accent2"/>
                    </a:solidFill>
                  </a:rPr>
                  <a:t>%</a:t>
                </a:r>
                <a:endParaRPr lang="en-CA" sz="900" dirty="0">
                  <a:solidFill>
                    <a:schemeClr val="accent2"/>
                  </a:solidFill>
                </a:endParaRPr>
              </a:p>
            </p:txBody>
          </p:sp>
          <p:sp>
            <p:nvSpPr>
              <p:cNvPr id="23" name="TextBox 22">
                <a:extLst>
                  <a:ext uri="{FF2B5EF4-FFF2-40B4-BE49-F238E27FC236}">
                    <a16:creationId xmlns:a16="http://schemas.microsoft.com/office/drawing/2014/main" id="{6802070D-0DFC-4C45-B441-ACC2C5708038}"/>
                  </a:ext>
                </a:extLst>
              </p:cNvPr>
              <p:cNvSpPr txBox="1"/>
              <p:nvPr/>
            </p:nvSpPr>
            <p:spPr>
              <a:xfrm>
                <a:off x="2158953" y="3652588"/>
                <a:ext cx="952505" cy="246221"/>
              </a:xfrm>
              <a:prstGeom prst="rect">
                <a:avLst/>
              </a:prstGeom>
              <a:noFill/>
            </p:spPr>
            <p:txBody>
              <a:bodyPr wrap="none" rtlCol="0">
                <a:spAutoFit/>
              </a:bodyPr>
              <a:lstStyle/>
              <a:p>
                <a:r>
                  <a:rPr lang="en-CA" sz="1000" dirty="0">
                    <a:solidFill>
                      <a:schemeClr val="accent2"/>
                    </a:solidFill>
                    <a:latin typeface="Arial" panose="020B0604020202020204" pitchFamily="34" charset="0"/>
                    <a:cs typeface="Arial" panose="020B0604020202020204" pitchFamily="34" charset="0"/>
                  </a:rPr>
                  <a:t>&gt;</a:t>
                </a:r>
                <a:r>
                  <a:rPr lang="en-CA" sz="1000" dirty="0">
                    <a:solidFill>
                      <a:schemeClr val="accent2"/>
                    </a:solidFill>
                  </a:rPr>
                  <a:t>13.9 mmol/L </a:t>
                </a:r>
                <a:endParaRPr lang="en-CA" sz="900" dirty="0">
                  <a:solidFill>
                    <a:schemeClr val="accent2"/>
                  </a:solidFill>
                </a:endParaRPr>
              </a:p>
            </p:txBody>
          </p:sp>
          <p:sp>
            <p:nvSpPr>
              <p:cNvPr id="24" name="TextBox 23">
                <a:extLst>
                  <a:ext uri="{FF2B5EF4-FFF2-40B4-BE49-F238E27FC236}">
                    <a16:creationId xmlns:a16="http://schemas.microsoft.com/office/drawing/2014/main" id="{4E2A2500-6968-41FA-BDD7-C01D58EB1A95}"/>
                  </a:ext>
                </a:extLst>
              </p:cNvPr>
              <p:cNvSpPr txBox="1"/>
              <p:nvPr/>
            </p:nvSpPr>
            <p:spPr>
              <a:xfrm>
                <a:off x="2158953" y="4074263"/>
                <a:ext cx="1170513" cy="246221"/>
              </a:xfrm>
              <a:prstGeom prst="rect">
                <a:avLst/>
              </a:prstGeom>
              <a:noFill/>
            </p:spPr>
            <p:txBody>
              <a:bodyPr wrap="none" rtlCol="0">
                <a:spAutoFit/>
              </a:bodyPr>
              <a:lstStyle/>
              <a:p>
                <a:r>
                  <a:rPr lang="en-CA" sz="1000" dirty="0">
                    <a:solidFill>
                      <a:schemeClr val="accent2"/>
                    </a:solidFill>
                  </a:rPr>
                  <a:t>10.1–13.9 mmol/L </a:t>
                </a:r>
                <a:endParaRPr lang="en-CA" sz="900" dirty="0">
                  <a:solidFill>
                    <a:schemeClr val="accent2"/>
                  </a:solidFill>
                </a:endParaRPr>
              </a:p>
            </p:txBody>
          </p:sp>
          <p:sp>
            <p:nvSpPr>
              <p:cNvPr id="25" name="TextBox 24">
                <a:extLst>
                  <a:ext uri="{FF2B5EF4-FFF2-40B4-BE49-F238E27FC236}">
                    <a16:creationId xmlns:a16="http://schemas.microsoft.com/office/drawing/2014/main" id="{165F5736-98EE-4E71-A7CC-5DEA029C2B76}"/>
                  </a:ext>
                </a:extLst>
              </p:cNvPr>
              <p:cNvSpPr txBox="1"/>
              <p:nvPr/>
            </p:nvSpPr>
            <p:spPr>
              <a:xfrm>
                <a:off x="2158953" y="4698651"/>
                <a:ext cx="1104790" cy="400110"/>
              </a:xfrm>
              <a:prstGeom prst="rect">
                <a:avLst/>
              </a:prstGeom>
              <a:noFill/>
            </p:spPr>
            <p:txBody>
              <a:bodyPr wrap="none" rtlCol="0">
                <a:spAutoFit/>
              </a:bodyPr>
              <a:lstStyle/>
              <a:p>
                <a:r>
                  <a:rPr lang="en-CA" sz="1000" b="1" dirty="0">
                    <a:solidFill>
                      <a:schemeClr val="accent2"/>
                    </a:solidFill>
                  </a:rPr>
                  <a:t>Target range:</a:t>
                </a:r>
                <a:br>
                  <a:rPr lang="en-CA" sz="1000" b="1" dirty="0">
                    <a:solidFill>
                      <a:schemeClr val="accent2"/>
                    </a:solidFill>
                  </a:rPr>
                </a:br>
                <a:r>
                  <a:rPr lang="en-CA" sz="1000" dirty="0">
                    <a:solidFill>
                      <a:schemeClr val="accent2"/>
                    </a:solidFill>
                  </a:rPr>
                  <a:t>3.9–10.0 mmol/L </a:t>
                </a:r>
              </a:p>
            </p:txBody>
          </p:sp>
          <p:sp>
            <p:nvSpPr>
              <p:cNvPr id="26" name="TextBox 25">
                <a:extLst>
                  <a:ext uri="{FF2B5EF4-FFF2-40B4-BE49-F238E27FC236}">
                    <a16:creationId xmlns:a16="http://schemas.microsoft.com/office/drawing/2014/main" id="{1C1C1427-9762-4B41-AC8E-2038E12581EE}"/>
                  </a:ext>
                </a:extLst>
              </p:cNvPr>
              <p:cNvSpPr txBox="1"/>
              <p:nvPr/>
            </p:nvSpPr>
            <p:spPr>
              <a:xfrm>
                <a:off x="2158953" y="5304487"/>
                <a:ext cx="1039067" cy="246221"/>
              </a:xfrm>
              <a:prstGeom prst="rect">
                <a:avLst/>
              </a:prstGeom>
              <a:noFill/>
            </p:spPr>
            <p:txBody>
              <a:bodyPr wrap="none" rtlCol="0">
                <a:spAutoFit/>
              </a:bodyPr>
              <a:lstStyle/>
              <a:p>
                <a:r>
                  <a:rPr lang="en-CA" sz="1000" dirty="0">
                    <a:solidFill>
                      <a:schemeClr val="accent2"/>
                    </a:solidFill>
                  </a:rPr>
                  <a:t>3.0–3.8 mmol/L </a:t>
                </a:r>
                <a:endParaRPr lang="en-CA" sz="900" dirty="0">
                  <a:solidFill>
                    <a:schemeClr val="accent2"/>
                  </a:solidFill>
                </a:endParaRPr>
              </a:p>
            </p:txBody>
          </p:sp>
          <p:grpSp>
            <p:nvGrpSpPr>
              <p:cNvPr id="27" name="Group 26">
                <a:extLst>
                  <a:ext uri="{FF2B5EF4-FFF2-40B4-BE49-F238E27FC236}">
                    <a16:creationId xmlns:a16="http://schemas.microsoft.com/office/drawing/2014/main" id="{B8E4E300-6F77-4BCD-98AB-B01C426B326E}"/>
                  </a:ext>
                </a:extLst>
              </p:cNvPr>
              <p:cNvGrpSpPr/>
              <p:nvPr/>
            </p:nvGrpSpPr>
            <p:grpSpPr>
              <a:xfrm>
                <a:off x="1803537" y="3696442"/>
                <a:ext cx="397800" cy="1872542"/>
                <a:chOff x="1803537" y="3696442"/>
                <a:chExt cx="397800" cy="1872542"/>
              </a:xfrm>
            </p:grpSpPr>
            <p:sp>
              <p:nvSpPr>
                <p:cNvPr id="29" name="Rectangle: Rounded Corners 73">
                  <a:extLst>
                    <a:ext uri="{FF2B5EF4-FFF2-40B4-BE49-F238E27FC236}">
                      <a16:creationId xmlns:a16="http://schemas.microsoft.com/office/drawing/2014/main" id="{96880646-54B8-4618-A4E5-510FB4558C18}"/>
                    </a:ext>
                  </a:extLst>
                </p:cNvPr>
                <p:cNvSpPr/>
                <p:nvPr/>
              </p:nvSpPr>
              <p:spPr>
                <a:xfrm>
                  <a:off x="1805337" y="4607843"/>
                  <a:ext cx="396000" cy="961141"/>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dirty="0">
                    <a:solidFill>
                      <a:schemeClr val="tx1"/>
                    </a:solidFill>
                  </a:endParaRPr>
                </a:p>
              </p:txBody>
            </p:sp>
            <p:sp>
              <p:nvSpPr>
                <p:cNvPr id="30" name="Rectangle: Rounded Corners 38">
                  <a:extLst>
                    <a:ext uri="{FF2B5EF4-FFF2-40B4-BE49-F238E27FC236}">
                      <a16:creationId xmlns:a16="http://schemas.microsoft.com/office/drawing/2014/main" id="{F827D5E5-8004-4B54-8B9A-B10C4993D13E}"/>
                    </a:ext>
                  </a:extLst>
                </p:cNvPr>
                <p:cNvSpPr/>
                <p:nvPr/>
              </p:nvSpPr>
              <p:spPr>
                <a:xfrm>
                  <a:off x="1810742" y="3696442"/>
                  <a:ext cx="381590" cy="435494"/>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dirty="0">
                    <a:solidFill>
                      <a:schemeClr val="tx1"/>
                    </a:solidFill>
                  </a:endParaRPr>
                </a:p>
              </p:txBody>
            </p:sp>
            <p:sp>
              <p:nvSpPr>
                <p:cNvPr id="31" name="Rectangle 30">
                  <a:extLst>
                    <a:ext uri="{FF2B5EF4-FFF2-40B4-BE49-F238E27FC236}">
                      <a16:creationId xmlns:a16="http://schemas.microsoft.com/office/drawing/2014/main" id="{4AAB58A2-3C8C-4AE1-8CFF-A6ED9E57B81A}"/>
                    </a:ext>
                  </a:extLst>
                </p:cNvPr>
                <p:cNvSpPr/>
                <p:nvPr/>
              </p:nvSpPr>
              <p:spPr>
                <a:xfrm>
                  <a:off x="1803537" y="4206751"/>
                  <a:ext cx="396000" cy="1195572"/>
                </a:xfrm>
                <a:prstGeom prst="rect">
                  <a:avLst/>
                </a:prstGeom>
                <a:solidFill>
                  <a:srgbClr val="92D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dirty="0">
                    <a:solidFill>
                      <a:schemeClr val="tx1"/>
                    </a:solidFill>
                  </a:endParaRPr>
                </a:p>
              </p:txBody>
            </p:sp>
            <p:sp>
              <p:nvSpPr>
                <p:cNvPr id="32" name="Rectangle 31">
                  <a:extLst>
                    <a:ext uri="{FF2B5EF4-FFF2-40B4-BE49-F238E27FC236}">
                      <a16:creationId xmlns:a16="http://schemas.microsoft.com/office/drawing/2014/main" id="{AB240097-ADE8-44DC-A9D5-3876EEE32C8D}"/>
                    </a:ext>
                  </a:extLst>
                </p:cNvPr>
                <p:cNvSpPr/>
                <p:nvPr/>
              </p:nvSpPr>
              <p:spPr>
                <a:xfrm>
                  <a:off x="1803537" y="4098926"/>
                  <a:ext cx="396000" cy="353834"/>
                </a:xfrm>
                <a:prstGeom prst="rect">
                  <a:avLst/>
                </a:prstGeom>
                <a:solidFill>
                  <a:srgbClr val="FFFF66"/>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dirty="0">
                    <a:solidFill>
                      <a:schemeClr val="tx1"/>
                    </a:solidFill>
                  </a:endParaRPr>
                </a:p>
              </p:txBody>
            </p:sp>
            <p:sp>
              <p:nvSpPr>
                <p:cNvPr id="33" name="Rectangle 32">
                  <a:extLst>
                    <a:ext uri="{FF2B5EF4-FFF2-40B4-BE49-F238E27FC236}">
                      <a16:creationId xmlns:a16="http://schemas.microsoft.com/office/drawing/2014/main" id="{362B4BFC-6D20-4E03-902D-28622D909233}"/>
                    </a:ext>
                  </a:extLst>
                </p:cNvPr>
                <p:cNvSpPr/>
                <p:nvPr/>
              </p:nvSpPr>
              <p:spPr>
                <a:xfrm>
                  <a:off x="1803537" y="5402547"/>
                  <a:ext cx="396000" cy="74381"/>
                </a:xfrm>
                <a:prstGeom prst="rect">
                  <a:avLst/>
                </a:prstGeom>
                <a:solidFill>
                  <a:srgbClr val="FF7C8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dirty="0">
                    <a:solidFill>
                      <a:schemeClr val="tx1"/>
                    </a:solidFill>
                  </a:endParaRPr>
                </a:p>
              </p:txBody>
            </p:sp>
          </p:grpSp>
          <p:sp>
            <p:nvSpPr>
              <p:cNvPr id="28" name="TextBox 27">
                <a:extLst>
                  <a:ext uri="{FF2B5EF4-FFF2-40B4-BE49-F238E27FC236}">
                    <a16:creationId xmlns:a16="http://schemas.microsoft.com/office/drawing/2014/main" id="{41BA65E3-77D1-4A5C-B2D7-E4230BFE045A}"/>
                  </a:ext>
                </a:extLst>
              </p:cNvPr>
              <p:cNvSpPr txBox="1"/>
              <p:nvPr/>
            </p:nvSpPr>
            <p:spPr>
              <a:xfrm>
                <a:off x="1364331" y="5399364"/>
                <a:ext cx="407484" cy="307777"/>
              </a:xfrm>
              <a:prstGeom prst="rect">
                <a:avLst/>
              </a:prstGeom>
              <a:noFill/>
            </p:spPr>
            <p:txBody>
              <a:bodyPr wrap="none" rtlCol="0">
                <a:spAutoFit/>
              </a:bodyPr>
              <a:lstStyle/>
              <a:p>
                <a:r>
                  <a:rPr lang="en-CA" sz="1400" b="1" dirty="0">
                    <a:solidFill>
                      <a:schemeClr val="accent2"/>
                    </a:solidFill>
                    <a:cs typeface="Calibri" panose="020F0502020204030204" pitchFamily="34" charset="0"/>
                  </a:rPr>
                  <a:t>6</a:t>
                </a:r>
                <a:r>
                  <a:rPr lang="en-CA" sz="1400" b="1" dirty="0">
                    <a:solidFill>
                      <a:schemeClr val="accent2"/>
                    </a:solidFill>
                  </a:rPr>
                  <a:t>%</a:t>
                </a:r>
                <a:endParaRPr lang="en-CA" sz="900" dirty="0">
                  <a:solidFill>
                    <a:schemeClr val="accent2"/>
                  </a:solidFill>
                </a:endParaRPr>
              </a:p>
            </p:txBody>
          </p:sp>
        </p:grpSp>
        <p:sp>
          <p:nvSpPr>
            <p:cNvPr id="39" name="TextBox 38">
              <a:extLst>
                <a:ext uri="{FF2B5EF4-FFF2-40B4-BE49-F238E27FC236}">
                  <a16:creationId xmlns:a16="http://schemas.microsoft.com/office/drawing/2014/main" id="{1C1C1427-9762-4B41-AC8E-2038E12581EE}"/>
                </a:ext>
              </a:extLst>
            </p:cNvPr>
            <p:cNvSpPr txBox="1"/>
            <p:nvPr/>
          </p:nvSpPr>
          <p:spPr>
            <a:xfrm>
              <a:off x="10891233" y="5101538"/>
              <a:ext cx="875561" cy="246221"/>
            </a:xfrm>
            <a:prstGeom prst="rect">
              <a:avLst/>
            </a:prstGeom>
            <a:noFill/>
          </p:spPr>
          <p:txBody>
            <a:bodyPr wrap="none" rtlCol="0">
              <a:spAutoFit/>
            </a:bodyPr>
            <a:lstStyle/>
            <a:p>
              <a:r>
                <a:rPr lang="en-CA" sz="1000" dirty="0">
                  <a:solidFill>
                    <a:schemeClr val="accent2"/>
                  </a:solidFill>
                  <a:latin typeface="Calibri" panose="020F0502020204030204" pitchFamily="34" charset="0"/>
                  <a:cs typeface="Calibri" panose="020F0502020204030204" pitchFamily="34" charset="0"/>
                </a:rPr>
                <a:t>&lt;</a:t>
              </a:r>
              <a:r>
                <a:rPr lang="en-CA" sz="1000" dirty="0">
                  <a:solidFill>
                    <a:schemeClr val="accent2"/>
                  </a:solidFill>
                </a:rPr>
                <a:t>3.0 mmol/L </a:t>
              </a:r>
              <a:endParaRPr lang="en-CA" sz="900" dirty="0">
                <a:solidFill>
                  <a:schemeClr val="accent2"/>
                </a:solidFill>
              </a:endParaRPr>
            </a:p>
          </p:txBody>
        </p:sp>
      </p:grpSp>
      <p:grpSp>
        <p:nvGrpSpPr>
          <p:cNvPr id="5" name="Group 4"/>
          <p:cNvGrpSpPr/>
          <p:nvPr/>
        </p:nvGrpSpPr>
        <p:grpSpPr>
          <a:xfrm>
            <a:off x="2532172" y="2643543"/>
            <a:ext cx="6173870" cy="2804741"/>
            <a:chOff x="2532172" y="2643543"/>
            <a:chExt cx="6173870" cy="2804741"/>
          </a:xfrm>
        </p:grpSpPr>
        <p:grpSp>
          <p:nvGrpSpPr>
            <p:cNvPr id="61" name="Group 60"/>
            <p:cNvGrpSpPr/>
            <p:nvPr/>
          </p:nvGrpSpPr>
          <p:grpSpPr>
            <a:xfrm>
              <a:off x="2703386" y="2643543"/>
              <a:ext cx="6002656" cy="2804741"/>
              <a:chOff x="5457825" y="2367303"/>
              <a:chExt cx="5219701" cy="2438905"/>
            </a:xfrm>
          </p:grpSpPr>
          <p:pic>
            <p:nvPicPr>
              <p:cNvPr id="62" name="Picture 61"/>
              <p:cNvPicPr>
                <a:picLocks noChangeAspect="1"/>
              </p:cNvPicPr>
              <p:nvPr/>
            </p:nvPicPr>
            <p:blipFill>
              <a:blip r:embed="rId3"/>
              <a:stretch>
                <a:fillRect/>
              </a:stretch>
            </p:blipFill>
            <p:spPr>
              <a:xfrm>
                <a:off x="5640684" y="2401915"/>
                <a:ext cx="5036842" cy="2404293"/>
              </a:xfrm>
              <a:prstGeom prst="rect">
                <a:avLst/>
              </a:prstGeom>
            </p:spPr>
          </p:pic>
          <p:sp>
            <p:nvSpPr>
              <p:cNvPr id="63" name="TextBox 62"/>
              <p:cNvSpPr txBox="1"/>
              <p:nvPr/>
            </p:nvSpPr>
            <p:spPr>
              <a:xfrm>
                <a:off x="5577623" y="2367303"/>
                <a:ext cx="388247" cy="230832"/>
              </a:xfrm>
              <a:prstGeom prst="rect">
                <a:avLst/>
              </a:prstGeom>
              <a:solidFill>
                <a:schemeClr val="bg1"/>
              </a:solidFill>
            </p:spPr>
            <p:txBody>
              <a:bodyPr wrap="none" rtlCol="0">
                <a:spAutoFit/>
              </a:bodyPr>
              <a:lstStyle/>
              <a:p>
                <a:pPr algn="r"/>
                <a:r>
                  <a:rPr lang="en-US" sz="900" b="1" dirty="0"/>
                  <a:t>19.4</a:t>
                </a:r>
              </a:p>
            </p:txBody>
          </p:sp>
          <p:sp>
            <p:nvSpPr>
              <p:cNvPr id="64" name="TextBox 63"/>
              <p:cNvSpPr txBox="1"/>
              <p:nvPr/>
            </p:nvSpPr>
            <p:spPr>
              <a:xfrm>
                <a:off x="5577623" y="2966500"/>
                <a:ext cx="388247" cy="230832"/>
              </a:xfrm>
              <a:prstGeom prst="rect">
                <a:avLst/>
              </a:prstGeom>
              <a:solidFill>
                <a:schemeClr val="bg1"/>
              </a:solidFill>
            </p:spPr>
            <p:txBody>
              <a:bodyPr wrap="none" rtlCol="0">
                <a:spAutoFit/>
              </a:bodyPr>
              <a:lstStyle/>
              <a:p>
                <a:pPr algn="r"/>
                <a:r>
                  <a:rPr lang="en-US" sz="900" b="1" dirty="0"/>
                  <a:t>13.9</a:t>
                </a:r>
              </a:p>
            </p:txBody>
          </p:sp>
          <p:sp>
            <p:nvSpPr>
              <p:cNvPr id="65" name="TextBox 64"/>
              <p:cNvSpPr txBox="1"/>
              <p:nvPr/>
            </p:nvSpPr>
            <p:spPr>
              <a:xfrm>
                <a:off x="5587148" y="3362325"/>
                <a:ext cx="388247" cy="230832"/>
              </a:xfrm>
              <a:prstGeom prst="rect">
                <a:avLst/>
              </a:prstGeom>
              <a:solidFill>
                <a:schemeClr val="bg1"/>
              </a:solidFill>
            </p:spPr>
            <p:txBody>
              <a:bodyPr wrap="none" rtlCol="0">
                <a:spAutoFit/>
              </a:bodyPr>
              <a:lstStyle/>
              <a:p>
                <a:pPr algn="r"/>
                <a:r>
                  <a:rPr lang="en-US" sz="900" b="1" dirty="0">
                    <a:solidFill>
                      <a:srgbClr val="00B050"/>
                    </a:solidFill>
                  </a:rPr>
                  <a:t>10.0</a:t>
                </a:r>
              </a:p>
            </p:txBody>
          </p:sp>
          <p:sp>
            <p:nvSpPr>
              <p:cNvPr id="66" name="Rectangle 65"/>
              <p:cNvSpPr/>
              <p:nvPr/>
            </p:nvSpPr>
            <p:spPr>
              <a:xfrm>
                <a:off x="5457825" y="3193671"/>
                <a:ext cx="409575" cy="216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5644855" y="4025641"/>
                <a:ext cx="330540" cy="230832"/>
              </a:xfrm>
              <a:prstGeom prst="rect">
                <a:avLst/>
              </a:prstGeom>
              <a:solidFill>
                <a:schemeClr val="bg1"/>
              </a:solidFill>
            </p:spPr>
            <p:txBody>
              <a:bodyPr wrap="none" rtlCol="0">
                <a:spAutoFit/>
              </a:bodyPr>
              <a:lstStyle/>
              <a:p>
                <a:pPr algn="r"/>
                <a:r>
                  <a:rPr lang="en-US" sz="900" b="1" dirty="0">
                    <a:solidFill>
                      <a:srgbClr val="00B050"/>
                    </a:solidFill>
                  </a:rPr>
                  <a:t>3.9</a:t>
                </a:r>
              </a:p>
            </p:txBody>
          </p:sp>
          <p:sp>
            <p:nvSpPr>
              <p:cNvPr id="68" name="Rectangle 67"/>
              <p:cNvSpPr/>
              <p:nvPr/>
            </p:nvSpPr>
            <p:spPr>
              <a:xfrm>
                <a:off x="5550372" y="3547627"/>
                <a:ext cx="409575" cy="506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5722587" y="4534298"/>
                <a:ext cx="242374" cy="108000"/>
              </a:xfrm>
              <a:prstGeom prst="rect">
                <a:avLst/>
              </a:prstGeom>
              <a:solidFill>
                <a:schemeClr val="bg1"/>
              </a:solidFill>
            </p:spPr>
            <p:txBody>
              <a:bodyPr wrap="none" rtlCol="0" anchor="ctr">
                <a:spAutoFit/>
              </a:bodyPr>
              <a:lstStyle/>
              <a:p>
                <a:pPr algn="r"/>
                <a:r>
                  <a:rPr lang="en-US" sz="900" b="1" dirty="0"/>
                  <a:t>0</a:t>
                </a:r>
              </a:p>
            </p:txBody>
          </p:sp>
          <p:sp>
            <p:nvSpPr>
              <p:cNvPr id="70" name="TextBox 69"/>
              <p:cNvSpPr txBox="1"/>
              <p:nvPr/>
            </p:nvSpPr>
            <p:spPr>
              <a:xfrm>
                <a:off x="5644855" y="4187682"/>
                <a:ext cx="330540" cy="230832"/>
              </a:xfrm>
              <a:prstGeom prst="rect">
                <a:avLst/>
              </a:prstGeom>
              <a:solidFill>
                <a:schemeClr val="bg1"/>
              </a:solidFill>
            </p:spPr>
            <p:txBody>
              <a:bodyPr wrap="none" rtlCol="0" anchor="ctr">
                <a:spAutoFit/>
              </a:bodyPr>
              <a:lstStyle/>
              <a:p>
                <a:pPr algn="r"/>
                <a:r>
                  <a:rPr lang="en-US" sz="900" b="1" dirty="0"/>
                  <a:t>3.0</a:t>
                </a:r>
              </a:p>
            </p:txBody>
          </p:sp>
        </p:grpSp>
        <p:sp>
          <p:nvSpPr>
            <p:cNvPr id="71" name="Left Bracket 70"/>
            <p:cNvSpPr/>
            <p:nvPr/>
          </p:nvSpPr>
          <p:spPr>
            <a:xfrm>
              <a:off x="2863618" y="3939528"/>
              <a:ext cx="103859" cy="762813"/>
            </a:xfrm>
            <a:prstGeom prst="leftBracket">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2" name="TextBox 71"/>
            <p:cNvSpPr txBox="1"/>
            <p:nvPr/>
          </p:nvSpPr>
          <p:spPr>
            <a:xfrm rot="16200000">
              <a:off x="2200350" y="4190129"/>
              <a:ext cx="925253" cy="261610"/>
            </a:xfrm>
            <a:prstGeom prst="rect">
              <a:avLst/>
            </a:prstGeom>
            <a:noFill/>
          </p:spPr>
          <p:txBody>
            <a:bodyPr wrap="none" rtlCol="0">
              <a:spAutoFit/>
            </a:bodyPr>
            <a:lstStyle/>
            <a:p>
              <a:r>
                <a:rPr lang="en-US" sz="1100" b="1" dirty="0"/>
                <a:t>Target range</a:t>
              </a:r>
            </a:p>
          </p:txBody>
        </p:sp>
        <p:sp>
          <p:nvSpPr>
            <p:cNvPr id="48" name="TextBox 47"/>
            <p:cNvSpPr txBox="1"/>
            <p:nvPr/>
          </p:nvSpPr>
          <p:spPr>
            <a:xfrm rot="16200000">
              <a:off x="2361451" y="3353790"/>
              <a:ext cx="603050" cy="246221"/>
            </a:xfrm>
            <a:prstGeom prst="rect">
              <a:avLst/>
            </a:prstGeom>
            <a:noFill/>
          </p:spPr>
          <p:txBody>
            <a:bodyPr wrap="none" rtlCol="0">
              <a:spAutoFit/>
            </a:bodyPr>
            <a:lstStyle/>
            <a:p>
              <a:r>
                <a:rPr lang="en-US" sz="1000" b="1" dirty="0"/>
                <a:t>mmol/L</a:t>
              </a:r>
            </a:p>
          </p:txBody>
        </p:sp>
      </p:grpSp>
      <p:sp>
        <p:nvSpPr>
          <p:cNvPr id="46" name="Oval 45">
            <a:extLst>
              <a:ext uri="{FF2B5EF4-FFF2-40B4-BE49-F238E27FC236}">
                <a16:creationId xmlns:a16="http://schemas.microsoft.com/office/drawing/2014/main" id="{C6813322-B61B-4107-9407-F0B9BD9E8D00}"/>
              </a:ext>
            </a:extLst>
          </p:cNvPr>
          <p:cNvSpPr/>
          <p:nvPr/>
        </p:nvSpPr>
        <p:spPr>
          <a:xfrm>
            <a:off x="179014" y="550763"/>
            <a:ext cx="540000" cy="540000"/>
          </a:xfrm>
          <a:prstGeom prst="ellipse">
            <a:avLst/>
          </a:prstGeom>
          <a:ln w="28575">
            <a:solidFill>
              <a:schemeClr val="bg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400" b="1" dirty="0">
                <a:latin typeface="+mj-lt"/>
              </a:rPr>
              <a:t>?</a:t>
            </a:r>
          </a:p>
        </p:txBody>
      </p:sp>
      <p:cxnSp>
        <p:nvCxnSpPr>
          <p:cNvPr id="13" name="Straight Connector 12">
            <a:extLst>
              <a:ext uri="{FF2B5EF4-FFF2-40B4-BE49-F238E27FC236}">
                <a16:creationId xmlns:a16="http://schemas.microsoft.com/office/drawing/2014/main" id="{2534D911-02D4-47A2-AFF0-0E11BF91939D}"/>
              </a:ext>
            </a:extLst>
          </p:cNvPr>
          <p:cNvCxnSpPr/>
          <p:nvPr/>
        </p:nvCxnSpPr>
        <p:spPr>
          <a:xfrm flipH="1">
            <a:off x="1084082" y="1944371"/>
            <a:ext cx="1246230" cy="0"/>
          </a:xfrm>
          <a:prstGeom prst="line">
            <a:avLst/>
          </a:prstGeom>
          <a:ln w="38100" cap="rnd">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1" name="Footer Placeholder 2"/>
          <p:cNvSpPr>
            <a:spLocks noGrp="1"/>
          </p:cNvSpPr>
          <p:nvPr>
            <p:ph type="ftr" sz="quarter" idx="11"/>
          </p:nvPr>
        </p:nvSpPr>
        <p:spPr>
          <a:xfrm>
            <a:off x="37070" y="6356350"/>
            <a:ext cx="11520000" cy="360000"/>
          </a:xfrm>
        </p:spPr>
        <p:txBody>
          <a:bodyPr/>
          <a:lstStyle/>
          <a:p>
            <a:r>
              <a:rPr lang="en-CA" dirty="0"/>
              <a:t>isCGM: intermittently scanned continuous glucose monitoring</a:t>
            </a:r>
            <a:r>
              <a:rPr lang="en-US" dirty="0"/>
              <a:t>. Images adapted from: </a:t>
            </a:r>
            <a:r>
              <a:rPr lang="en-US" dirty="0">
                <a:hlinkClick r:id="rId4"/>
              </a:rPr>
              <a:t>http://www.agpreport.org/agp/agpreports</a:t>
            </a:r>
            <a:r>
              <a:rPr lang="en-US" dirty="0"/>
              <a:t>. </a:t>
            </a:r>
          </a:p>
        </p:txBody>
      </p:sp>
    </p:spTree>
    <p:extLst>
      <p:ext uri="{BB962C8B-B14F-4D97-AF65-F5344CB8AC3E}">
        <p14:creationId xmlns:p14="http://schemas.microsoft.com/office/powerpoint/2010/main" val="503461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 grpId="0" animBg="1"/>
      <p:bldP spid="38"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2" name="Graphic 4" descr="Line arrow: Rotate left">
            <a:hlinkClick r:id="rId3" action="ppaction://hlinksldjump"/>
            <a:extLst>
              <a:ext uri="{FF2B5EF4-FFF2-40B4-BE49-F238E27FC236}">
                <a16:creationId xmlns:a16="http://schemas.microsoft.com/office/drawing/2014/main" id="{3E751DD9-CFCB-4ED8-89DD-2263A4A047F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19273" y="105235"/>
            <a:ext cx="468000" cy="468000"/>
          </a:xfrm>
          <a:prstGeom prst="rect">
            <a:avLst/>
          </a:prstGeom>
        </p:spPr>
      </p:pic>
      <p:sp>
        <p:nvSpPr>
          <p:cNvPr id="54" name="Title 1"/>
          <p:cNvSpPr>
            <a:spLocks noGrp="1"/>
          </p:cNvSpPr>
          <p:nvPr>
            <p:ph type="title"/>
          </p:nvPr>
        </p:nvSpPr>
        <p:spPr>
          <a:xfrm>
            <a:off x="336000" y="180000"/>
            <a:ext cx="11520000" cy="720000"/>
          </a:xfrm>
        </p:spPr>
        <p:txBody>
          <a:bodyPr/>
          <a:lstStyle/>
          <a:p>
            <a:r>
              <a:rPr lang="en-US" dirty="0"/>
              <a:t>The AGP Report in Clinical Practice</a:t>
            </a:r>
          </a:p>
        </p:txBody>
      </p:sp>
      <p:sp>
        <p:nvSpPr>
          <p:cNvPr id="55" name="Footer Placeholder 2"/>
          <p:cNvSpPr>
            <a:spLocks noGrp="1"/>
          </p:cNvSpPr>
          <p:nvPr>
            <p:ph type="ftr" sz="quarter" idx="11"/>
          </p:nvPr>
        </p:nvSpPr>
        <p:spPr>
          <a:xfrm>
            <a:off x="37070" y="6356350"/>
            <a:ext cx="11520000" cy="360000"/>
          </a:xfrm>
        </p:spPr>
        <p:txBody>
          <a:bodyPr/>
          <a:lstStyle/>
          <a:p>
            <a:r>
              <a:rPr lang="en-US" dirty="0"/>
              <a:t>AGP: ambulatory glucose profile. Images adapted from: </a:t>
            </a:r>
            <a:r>
              <a:rPr lang="en-US" dirty="0">
                <a:hlinkClick r:id="rId6"/>
              </a:rPr>
              <a:t>http://www.agpreport.org/agp/agpreports</a:t>
            </a:r>
            <a:r>
              <a:rPr lang="en-US" dirty="0"/>
              <a:t>. </a:t>
            </a:r>
          </a:p>
          <a:p>
            <a:r>
              <a:rPr lang="en-CA" dirty="0"/>
              <a:t>Gibb FW et al. </a:t>
            </a:r>
            <a:r>
              <a:rPr lang="en-US" i="1" dirty="0"/>
              <a:t>Br J Diabetes </a:t>
            </a:r>
            <a:r>
              <a:rPr lang="en-US" dirty="0"/>
              <a:t>2020;20:32-40. </a:t>
            </a:r>
            <a:endParaRPr lang="en-CA" dirty="0"/>
          </a:p>
        </p:txBody>
      </p:sp>
      <p:sp>
        <p:nvSpPr>
          <p:cNvPr id="100" name="Rounded Rectangle 99"/>
          <p:cNvSpPr/>
          <p:nvPr/>
        </p:nvSpPr>
        <p:spPr>
          <a:xfrm>
            <a:off x="970626" y="1841537"/>
            <a:ext cx="2497032" cy="58412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2"/>
                </a:solidFill>
              </a:rPr>
              <a:t>Glucose Statistics                             and Targets</a:t>
            </a:r>
          </a:p>
        </p:txBody>
      </p:sp>
      <p:sp>
        <p:nvSpPr>
          <p:cNvPr id="101" name="Rounded Rectangle 100"/>
          <p:cNvSpPr/>
          <p:nvPr/>
        </p:nvSpPr>
        <p:spPr>
          <a:xfrm>
            <a:off x="8716691" y="1841537"/>
            <a:ext cx="2497032" cy="58412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2"/>
                </a:solidFill>
              </a:rPr>
              <a:t>Time in Ranges</a:t>
            </a:r>
          </a:p>
        </p:txBody>
      </p:sp>
      <p:sp>
        <p:nvSpPr>
          <p:cNvPr id="102" name="Rounded Rectangle 101"/>
          <p:cNvSpPr/>
          <p:nvPr/>
        </p:nvSpPr>
        <p:spPr>
          <a:xfrm>
            <a:off x="970626" y="3747456"/>
            <a:ext cx="2497032" cy="58412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2"/>
                </a:solidFill>
              </a:rPr>
              <a:t>Ambulatory Glucose                 Profile (AGP)</a:t>
            </a:r>
          </a:p>
        </p:txBody>
      </p:sp>
      <p:sp>
        <p:nvSpPr>
          <p:cNvPr id="103" name="Rounded Rectangle 102"/>
          <p:cNvSpPr/>
          <p:nvPr/>
        </p:nvSpPr>
        <p:spPr>
          <a:xfrm>
            <a:off x="970626" y="5426869"/>
            <a:ext cx="2497032" cy="58412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solidFill>
                  <a:schemeClr val="accent2"/>
                </a:solidFill>
              </a:rPr>
              <a:t>Daily Glucose Profiles</a:t>
            </a:r>
          </a:p>
        </p:txBody>
      </p:sp>
      <p:cxnSp>
        <p:nvCxnSpPr>
          <p:cNvPr id="105" name="Straight Connector 104">
            <a:extLst>
              <a:ext uri="{FF2B5EF4-FFF2-40B4-BE49-F238E27FC236}">
                <a16:creationId xmlns:a16="http://schemas.microsoft.com/office/drawing/2014/main" id="{79A7C406-0961-4A13-822B-1C40F8E5BEB2}"/>
              </a:ext>
            </a:extLst>
          </p:cNvPr>
          <p:cNvCxnSpPr>
            <a:cxnSpLocks/>
          </p:cNvCxnSpPr>
          <p:nvPr/>
        </p:nvCxnSpPr>
        <p:spPr>
          <a:xfrm rot="5400000">
            <a:off x="8716691" y="1845599"/>
            <a:ext cx="0" cy="576000"/>
          </a:xfrm>
          <a:prstGeom prst="line">
            <a:avLst/>
          </a:prstGeom>
          <a:ln w="28575">
            <a:solidFill>
              <a:srgbClr val="3B3838"/>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6" name="Straight Connector 105">
            <a:extLst>
              <a:ext uri="{FF2B5EF4-FFF2-40B4-BE49-F238E27FC236}">
                <a16:creationId xmlns:a16="http://schemas.microsoft.com/office/drawing/2014/main" id="{79A7C406-0961-4A13-822B-1C40F8E5BEB2}"/>
              </a:ext>
            </a:extLst>
          </p:cNvPr>
          <p:cNvCxnSpPr>
            <a:cxnSpLocks/>
          </p:cNvCxnSpPr>
          <p:nvPr/>
        </p:nvCxnSpPr>
        <p:spPr>
          <a:xfrm rot="5400000">
            <a:off x="3452342" y="1845599"/>
            <a:ext cx="0" cy="576000"/>
          </a:xfrm>
          <a:prstGeom prst="line">
            <a:avLst/>
          </a:prstGeom>
          <a:ln w="28575">
            <a:solidFill>
              <a:srgbClr val="3B3838"/>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79A7C406-0961-4A13-822B-1C40F8E5BEB2}"/>
              </a:ext>
            </a:extLst>
          </p:cNvPr>
          <p:cNvCxnSpPr>
            <a:cxnSpLocks/>
          </p:cNvCxnSpPr>
          <p:nvPr/>
        </p:nvCxnSpPr>
        <p:spPr>
          <a:xfrm rot="5400000">
            <a:off x="3452342" y="3751519"/>
            <a:ext cx="0" cy="576000"/>
          </a:xfrm>
          <a:prstGeom prst="line">
            <a:avLst/>
          </a:prstGeom>
          <a:ln w="28575">
            <a:solidFill>
              <a:srgbClr val="3B3838"/>
            </a:solidFill>
            <a:headEnd type="oval"/>
            <a:tailEnd type="oval"/>
          </a:ln>
        </p:spPr>
        <p:style>
          <a:lnRef idx="1">
            <a:schemeClr val="accent1"/>
          </a:lnRef>
          <a:fillRef idx="0">
            <a:schemeClr val="accent1"/>
          </a:fillRef>
          <a:effectRef idx="0">
            <a:schemeClr val="accent1"/>
          </a:effectRef>
          <a:fontRef idx="minor">
            <a:schemeClr val="tx1"/>
          </a:fontRef>
        </p:style>
      </p:cxnSp>
      <p:cxnSp>
        <p:nvCxnSpPr>
          <p:cNvPr id="108" name="Straight Connector 107">
            <a:extLst>
              <a:ext uri="{FF2B5EF4-FFF2-40B4-BE49-F238E27FC236}">
                <a16:creationId xmlns:a16="http://schemas.microsoft.com/office/drawing/2014/main" id="{79A7C406-0961-4A13-822B-1C40F8E5BEB2}"/>
              </a:ext>
            </a:extLst>
          </p:cNvPr>
          <p:cNvCxnSpPr>
            <a:cxnSpLocks/>
          </p:cNvCxnSpPr>
          <p:nvPr/>
        </p:nvCxnSpPr>
        <p:spPr>
          <a:xfrm rot="5400000">
            <a:off x="3452342" y="5430931"/>
            <a:ext cx="0" cy="576000"/>
          </a:xfrm>
          <a:prstGeom prst="line">
            <a:avLst/>
          </a:prstGeom>
          <a:ln w="28575">
            <a:solidFill>
              <a:srgbClr val="3B3838"/>
            </a:solidFill>
            <a:headEnd type="oval"/>
            <a:tailEnd type="oval"/>
          </a:ln>
        </p:spPr>
        <p:style>
          <a:lnRef idx="1">
            <a:schemeClr val="accent1"/>
          </a:lnRef>
          <a:fillRef idx="0">
            <a:schemeClr val="accent1"/>
          </a:fillRef>
          <a:effectRef idx="0">
            <a:schemeClr val="accent1"/>
          </a:effectRef>
          <a:fontRef idx="minor">
            <a:schemeClr val="tx1"/>
          </a:fontRef>
        </p:style>
      </p:cxnSp>
      <p:grpSp>
        <p:nvGrpSpPr>
          <p:cNvPr id="3" name="Group 2"/>
          <p:cNvGrpSpPr/>
          <p:nvPr/>
        </p:nvGrpSpPr>
        <p:grpSpPr>
          <a:xfrm>
            <a:off x="3740342" y="798897"/>
            <a:ext cx="4701014" cy="5557453"/>
            <a:chOff x="3740342" y="798897"/>
            <a:chExt cx="4701014" cy="5557453"/>
          </a:xfrm>
        </p:grpSpPr>
        <p:pic>
          <p:nvPicPr>
            <p:cNvPr id="53" name="Picture 2" descr="http://www.agpreport.org/agp/sites/default/files/2_About_CGM_AGP_V4.PNG"/>
            <p:cNvPicPr>
              <a:picLocks noChangeAspect="1" noChangeArrowheads="1"/>
            </p:cNvPicPr>
            <p:nvPr/>
          </p:nvPicPr>
          <p:blipFill rotWithShape="1">
            <a:blip r:embed="rId7">
              <a:extLst>
                <a:ext uri="{28A0092B-C50C-407E-A947-70E740481C1C}">
                  <a14:useLocalDpi xmlns:a14="http://schemas.microsoft.com/office/drawing/2010/main" val="0"/>
                </a:ext>
              </a:extLst>
            </a:blip>
            <a:srcRect b="2746"/>
            <a:stretch/>
          </p:blipFill>
          <p:spPr bwMode="auto">
            <a:xfrm>
              <a:off x="4022905" y="900994"/>
              <a:ext cx="4139712" cy="5328854"/>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4"/>
            <p:cNvSpPr/>
            <p:nvPr/>
          </p:nvSpPr>
          <p:spPr>
            <a:xfrm>
              <a:off x="3948409" y="1582529"/>
              <a:ext cx="1061302" cy="6938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b="1" dirty="0">
                  <a:solidFill>
                    <a:schemeClr val="tx1"/>
                  </a:solidFill>
                </a:rPr>
                <a:t>% Time Sensor is Active</a:t>
              </a:r>
            </a:p>
          </p:txBody>
        </p:sp>
        <p:sp>
          <p:nvSpPr>
            <p:cNvPr id="43" name="Rectangle 42"/>
            <p:cNvSpPr/>
            <p:nvPr/>
          </p:nvSpPr>
          <p:spPr>
            <a:xfrm>
              <a:off x="4022904" y="1727406"/>
              <a:ext cx="2073095" cy="5811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3" name="Rectangle 62"/>
            <p:cNvSpPr/>
            <p:nvPr/>
          </p:nvSpPr>
          <p:spPr>
            <a:xfrm>
              <a:off x="4022904" y="2357158"/>
              <a:ext cx="2073095" cy="36726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64" name="Group 63"/>
            <p:cNvGrpSpPr/>
            <p:nvPr/>
          </p:nvGrpSpPr>
          <p:grpSpPr>
            <a:xfrm>
              <a:off x="3987747" y="1456802"/>
              <a:ext cx="2108253" cy="230400"/>
              <a:chOff x="728861" y="1288398"/>
              <a:chExt cx="2108253" cy="230400"/>
            </a:xfrm>
          </p:grpSpPr>
          <p:sp>
            <p:nvSpPr>
              <p:cNvPr id="65" name="Rectangle 64"/>
              <p:cNvSpPr/>
              <p:nvPr/>
            </p:nvSpPr>
            <p:spPr>
              <a:xfrm>
                <a:off x="728861" y="1288398"/>
                <a:ext cx="1503203" cy="2302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b="1" dirty="0">
                    <a:solidFill>
                      <a:schemeClr val="tx1"/>
                    </a:solidFill>
                  </a:rPr>
                  <a:t>26 Feb 2019 – 10 March 2019</a:t>
                </a:r>
              </a:p>
              <a:p>
                <a:r>
                  <a:rPr lang="en-US" sz="700" b="1" dirty="0">
                    <a:solidFill>
                      <a:schemeClr val="tx1"/>
                    </a:solidFill>
                  </a:rPr>
                  <a:t>% Time Sensor is Active</a:t>
                </a:r>
              </a:p>
            </p:txBody>
          </p:sp>
          <p:sp>
            <p:nvSpPr>
              <p:cNvPr id="66" name="Rectangle 65"/>
              <p:cNvSpPr/>
              <p:nvPr/>
            </p:nvSpPr>
            <p:spPr>
              <a:xfrm>
                <a:off x="2227514" y="1288398"/>
                <a:ext cx="609600" cy="2304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b="1" dirty="0">
                    <a:solidFill>
                      <a:schemeClr val="tx1"/>
                    </a:solidFill>
                  </a:rPr>
                  <a:t>14 Days</a:t>
                </a:r>
              </a:p>
              <a:p>
                <a:r>
                  <a:rPr lang="en-US" sz="700" b="1" dirty="0">
                    <a:solidFill>
                      <a:schemeClr val="tx1"/>
                    </a:solidFill>
                  </a:rPr>
                  <a:t>99.9%</a:t>
                </a:r>
              </a:p>
            </p:txBody>
          </p:sp>
        </p:grpSp>
        <p:grpSp>
          <p:nvGrpSpPr>
            <p:cNvPr id="74" name="Group 73"/>
            <p:cNvGrpSpPr/>
            <p:nvPr/>
          </p:nvGrpSpPr>
          <p:grpSpPr>
            <a:xfrm>
              <a:off x="3987747" y="1725174"/>
              <a:ext cx="2241803" cy="583332"/>
              <a:chOff x="728861" y="1784415"/>
              <a:chExt cx="2241803" cy="583332"/>
            </a:xfrm>
          </p:grpSpPr>
          <p:sp>
            <p:nvSpPr>
              <p:cNvPr id="75" name="Rectangle 74"/>
              <p:cNvSpPr/>
              <p:nvPr/>
            </p:nvSpPr>
            <p:spPr>
              <a:xfrm>
                <a:off x="728861" y="1784415"/>
                <a:ext cx="1188262" cy="583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b="1" dirty="0">
                    <a:solidFill>
                      <a:schemeClr val="tx1"/>
                    </a:solidFill>
                  </a:rPr>
                  <a:t>Glucose Ranges</a:t>
                </a:r>
              </a:p>
              <a:p>
                <a:r>
                  <a:rPr lang="en-US" sz="600" dirty="0">
                    <a:solidFill>
                      <a:schemeClr val="tx1"/>
                    </a:solidFill>
                  </a:rPr>
                  <a:t>Target Range 3.9–10.0 mmol/L</a:t>
                </a:r>
              </a:p>
              <a:p>
                <a:r>
                  <a:rPr lang="en-US" sz="600" dirty="0">
                    <a:solidFill>
                      <a:schemeClr val="tx1"/>
                    </a:solidFill>
                  </a:rPr>
                  <a:t>Below 3.9 mmol/L </a:t>
                </a:r>
              </a:p>
              <a:p>
                <a:r>
                  <a:rPr lang="en-US" sz="600" dirty="0">
                    <a:solidFill>
                      <a:schemeClr val="tx1"/>
                    </a:solidFill>
                  </a:rPr>
                  <a:t>Below 3.0 mmol/L</a:t>
                </a:r>
              </a:p>
              <a:p>
                <a:r>
                  <a:rPr lang="en-US" sz="600" dirty="0">
                    <a:solidFill>
                      <a:schemeClr val="tx1"/>
                    </a:solidFill>
                  </a:rPr>
                  <a:t>Above 10.0 mmol/L </a:t>
                </a:r>
              </a:p>
              <a:p>
                <a:r>
                  <a:rPr lang="en-US" sz="600" dirty="0">
                    <a:solidFill>
                      <a:schemeClr val="tx1"/>
                    </a:solidFill>
                  </a:rPr>
                  <a:t>Above 13.9 mmol/L</a:t>
                </a:r>
              </a:p>
            </p:txBody>
          </p:sp>
          <p:sp>
            <p:nvSpPr>
              <p:cNvPr id="76" name="Rectangle 75"/>
              <p:cNvSpPr/>
              <p:nvPr/>
            </p:nvSpPr>
            <p:spPr>
              <a:xfrm>
                <a:off x="1842804" y="1784415"/>
                <a:ext cx="1127860" cy="5833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b="1" dirty="0">
                    <a:solidFill>
                      <a:schemeClr val="tx1"/>
                    </a:solidFill>
                  </a:rPr>
                  <a:t>Targets </a:t>
                </a:r>
                <a:r>
                  <a:rPr lang="en-US" sz="500" b="1" dirty="0">
                    <a:solidFill>
                      <a:schemeClr val="tx1"/>
                    </a:solidFill>
                  </a:rPr>
                  <a:t>% of Readings (Time/Day)</a:t>
                </a:r>
                <a:endParaRPr lang="en-US" sz="400" b="1" dirty="0">
                  <a:solidFill>
                    <a:schemeClr val="tx1"/>
                  </a:solidFill>
                </a:endParaRPr>
              </a:p>
              <a:p>
                <a:r>
                  <a:rPr lang="en-US" sz="600" dirty="0">
                    <a:solidFill>
                      <a:schemeClr val="tx1"/>
                    </a:solidFill>
                  </a:rPr>
                  <a:t>Greater than 70% (16h 48min)</a:t>
                </a:r>
              </a:p>
              <a:p>
                <a:r>
                  <a:rPr lang="en-US" sz="600" dirty="0">
                    <a:solidFill>
                      <a:schemeClr val="tx1"/>
                    </a:solidFill>
                  </a:rPr>
                  <a:t>Less than 4% (58min)</a:t>
                </a:r>
              </a:p>
              <a:p>
                <a:r>
                  <a:rPr lang="en-US" sz="600" dirty="0">
                    <a:solidFill>
                      <a:schemeClr val="tx1"/>
                    </a:solidFill>
                  </a:rPr>
                  <a:t>Less than 1% (14min)</a:t>
                </a:r>
              </a:p>
              <a:p>
                <a:r>
                  <a:rPr lang="en-US" sz="600" dirty="0">
                    <a:solidFill>
                      <a:schemeClr val="tx1"/>
                    </a:solidFill>
                  </a:rPr>
                  <a:t>Less than 25% (6h)</a:t>
                </a:r>
              </a:p>
              <a:p>
                <a:r>
                  <a:rPr lang="en-US" sz="600" dirty="0">
                    <a:solidFill>
                      <a:schemeClr val="tx1"/>
                    </a:solidFill>
                  </a:rPr>
                  <a:t>Less than 5% (1h 12min)</a:t>
                </a:r>
              </a:p>
            </p:txBody>
          </p:sp>
        </p:grpSp>
        <p:grpSp>
          <p:nvGrpSpPr>
            <p:cNvPr id="81" name="Group 80"/>
            <p:cNvGrpSpPr/>
            <p:nvPr/>
          </p:nvGrpSpPr>
          <p:grpSpPr>
            <a:xfrm>
              <a:off x="3987747" y="2379694"/>
              <a:ext cx="2479487" cy="393376"/>
              <a:chOff x="719582" y="2788832"/>
              <a:chExt cx="2479487" cy="393376"/>
            </a:xfrm>
          </p:grpSpPr>
          <p:sp>
            <p:nvSpPr>
              <p:cNvPr id="82" name="Rectangle 81"/>
              <p:cNvSpPr/>
              <p:nvPr/>
            </p:nvSpPr>
            <p:spPr>
              <a:xfrm>
                <a:off x="728861" y="2788832"/>
                <a:ext cx="1627652" cy="2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b="1" dirty="0">
                    <a:solidFill>
                      <a:schemeClr val="tx1"/>
                    </a:solidFill>
                  </a:rPr>
                  <a:t>Average Glucose</a:t>
                </a:r>
              </a:p>
              <a:p>
                <a:r>
                  <a:rPr lang="en-US" sz="700" b="1" dirty="0">
                    <a:solidFill>
                      <a:schemeClr val="tx1"/>
                    </a:solidFill>
                  </a:rPr>
                  <a:t>Glucose Management Indicator (GMI)</a:t>
                </a:r>
              </a:p>
              <a:p>
                <a:r>
                  <a:rPr lang="en-US" sz="700" b="1" dirty="0">
                    <a:solidFill>
                      <a:schemeClr val="tx1"/>
                    </a:solidFill>
                  </a:rPr>
                  <a:t>Glucose Variability</a:t>
                </a:r>
              </a:p>
            </p:txBody>
          </p:sp>
          <p:sp>
            <p:nvSpPr>
              <p:cNvPr id="83" name="Rectangle 82"/>
              <p:cNvSpPr/>
              <p:nvPr/>
            </p:nvSpPr>
            <p:spPr>
              <a:xfrm>
                <a:off x="2227514" y="2788832"/>
                <a:ext cx="609600" cy="27159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700" b="1" dirty="0">
                    <a:solidFill>
                      <a:schemeClr val="tx1"/>
                    </a:solidFill>
                  </a:rPr>
                  <a:t>9.6 mmol/L</a:t>
                </a:r>
              </a:p>
              <a:p>
                <a:r>
                  <a:rPr lang="en-US" sz="700" b="1" dirty="0">
                    <a:solidFill>
                      <a:schemeClr val="tx1"/>
                    </a:solidFill>
                  </a:rPr>
                  <a:t>7.6%</a:t>
                </a:r>
              </a:p>
              <a:p>
                <a:r>
                  <a:rPr lang="en-US" sz="700" b="1" dirty="0">
                    <a:solidFill>
                      <a:schemeClr val="tx1"/>
                    </a:solidFill>
                  </a:rPr>
                  <a:t>49.5%</a:t>
                </a:r>
              </a:p>
            </p:txBody>
          </p:sp>
          <p:sp>
            <p:nvSpPr>
              <p:cNvPr id="84" name="Rectangle 83"/>
              <p:cNvSpPr/>
              <p:nvPr/>
            </p:nvSpPr>
            <p:spPr>
              <a:xfrm>
                <a:off x="719582" y="3087294"/>
                <a:ext cx="2479487" cy="949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bg1">
                        <a:lumMod val="50000"/>
                      </a:schemeClr>
                    </a:solidFill>
                  </a:rPr>
                  <a:t>Defined as percent coefficient of variation (%CV); target ≤36%</a:t>
                </a:r>
              </a:p>
            </p:txBody>
          </p:sp>
        </p:grpSp>
        <p:sp>
          <p:nvSpPr>
            <p:cNvPr id="88" name="Rectangle 87"/>
            <p:cNvSpPr/>
            <p:nvPr/>
          </p:nvSpPr>
          <p:spPr>
            <a:xfrm>
              <a:off x="6960233" y="1508609"/>
              <a:ext cx="664592" cy="1281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rPr>
                <a:t>&gt;13.9 mmol/L</a:t>
              </a:r>
            </a:p>
          </p:txBody>
        </p:sp>
        <p:sp>
          <p:nvSpPr>
            <p:cNvPr id="91" name="Rectangle 90"/>
            <p:cNvSpPr/>
            <p:nvPr/>
          </p:nvSpPr>
          <p:spPr>
            <a:xfrm>
              <a:off x="6792659" y="1864010"/>
              <a:ext cx="829272" cy="92114"/>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rPr>
                <a:t>10.1–13.9 mmol/L</a:t>
              </a:r>
            </a:p>
          </p:txBody>
        </p:sp>
        <p:sp>
          <p:nvSpPr>
            <p:cNvPr id="92" name="Rectangle 91"/>
            <p:cNvSpPr/>
            <p:nvPr/>
          </p:nvSpPr>
          <p:spPr>
            <a:xfrm>
              <a:off x="7089925" y="2181786"/>
              <a:ext cx="529112" cy="13898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rPr>
                <a:t>3.9–10.0 </a:t>
              </a:r>
            </a:p>
            <a:p>
              <a:pPr algn="ctr"/>
              <a:r>
                <a:rPr lang="en-US" sz="600" dirty="0">
                  <a:solidFill>
                    <a:schemeClr val="tx1"/>
                  </a:solidFill>
                </a:rPr>
                <a:t>mmol/L</a:t>
              </a:r>
            </a:p>
          </p:txBody>
        </p:sp>
        <p:sp>
          <p:nvSpPr>
            <p:cNvPr id="93" name="Rectangle 92"/>
            <p:cNvSpPr/>
            <p:nvPr/>
          </p:nvSpPr>
          <p:spPr>
            <a:xfrm>
              <a:off x="6769608" y="2494806"/>
              <a:ext cx="878364" cy="107863"/>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600" dirty="0">
                  <a:solidFill>
                    <a:schemeClr val="tx1"/>
                  </a:solidFill>
                </a:rPr>
                <a:t>3.0–3.8 mmol/L</a:t>
              </a:r>
            </a:p>
          </p:txBody>
        </p:sp>
        <p:sp>
          <p:nvSpPr>
            <p:cNvPr id="94" name="Rectangle 93"/>
            <p:cNvSpPr/>
            <p:nvPr/>
          </p:nvSpPr>
          <p:spPr>
            <a:xfrm>
              <a:off x="6968914" y="2595497"/>
              <a:ext cx="687739" cy="8844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sz="600" dirty="0">
                  <a:solidFill>
                    <a:schemeClr val="tx1"/>
                  </a:solidFill>
                </a:rPr>
                <a:t>&lt;3.0 mmol/L</a:t>
              </a:r>
            </a:p>
          </p:txBody>
        </p:sp>
        <p:sp>
          <p:nvSpPr>
            <p:cNvPr id="95" name="Rectangle 94"/>
            <p:cNvSpPr/>
            <p:nvPr/>
          </p:nvSpPr>
          <p:spPr>
            <a:xfrm>
              <a:off x="3740342" y="798897"/>
              <a:ext cx="4701014" cy="5557453"/>
            </a:xfrm>
            <a:prstGeom prst="rect">
              <a:avLst/>
            </a:prstGeom>
            <a:noFill/>
            <a:ln w="635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9" name="Picture 138"/>
            <p:cNvPicPr>
              <a:picLocks noChangeAspect="1"/>
            </p:cNvPicPr>
            <p:nvPr/>
          </p:nvPicPr>
          <p:blipFill>
            <a:blip r:embed="rId8"/>
            <a:stretch>
              <a:fillRect/>
            </a:stretch>
          </p:blipFill>
          <p:spPr>
            <a:xfrm>
              <a:off x="3870664" y="3085518"/>
              <a:ext cx="4199674" cy="1908000"/>
            </a:xfrm>
            <a:prstGeom prst="rect">
              <a:avLst/>
            </a:prstGeom>
          </p:spPr>
        </p:pic>
        <p:sp>
          <p:nvSpPr>
            <p:cNvPr id="2" name="TextBox 1"/>
            <p:cNvSpPr txBox="1"/>
            <p:nvPr/>
          </p:nvSpPr>
          <p:spPr>
            <a:xfrm>
              <a:off x="6469141" y="810316"/>
              <a:ext cx="499773" cy="215444"/>
            </a:xfrm>
            <a:prstGeom prst="rect">
              <a:avLst/>
            </a:prstGeom>
            <a:noFill/>
          </p:spPr>
          <p:txBody>
            <a:bodyPr wrap="square" rtlCol="0">
              <a:spAutoFit/>
            </a:bodyPr>
            <a:lstStyle/>
            <a:p>
              <a:r>
                <a:rPr lang="en-US" sz="800" dirty="0">
                  <a:solidFill>
                    <a:schemeClr val="bg2">
                      <a:lumMod val="50000"/>
                    </a:schemeClr>
                  </a:solidFill>
                </a:rPr>
                <a:t>Leo R.</a:t>
              </a:r>
            </a:p>
          </p:txBody>
        </p:sp>
      </p:grpSp>
    </p:spTree>
    <p:extLst>
      <p:ext uri="{BB962C8B-B14F-4D97-AF65-F5344CB8AC3E}">
        <p14:creationId xmlns:p14="http://schemas.microsoft.com/office/powerpoint/2010/main" val="242788024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AGP Report in Clinical Practice</a:t>
            </a:r>
          </a:p>
        </p:txBody>
      </p:sp>
      <p:sp>
        <p:nvSpPr>
          <p:cNvPr id="3" name="Footer Placeholder 2"/>
          <p:cNvSpPr>
            <a:spLocks noGrp="1"/>
          </p:cNvSpPr>
          <p:nvPr>
            <p:ph type="ftr" sz="quarter" idx="11"/>
          </p:nvPr>
        </p:nvSpPr>
        <p:spPr/>
        <p:txBody>
          <a:bodyPr/>
          <a:lstStyle/>
          <a:p>
            <a:r>
              <a:rPr lang="en-US" dirty="0"/>
              <a:t>AGP: ambulatory glucose profile; IQR: interquartile range.</a:t>
            </a:r>
          </a:p>
          <a:p>
            <a:r>
              <a:rPr lang="en-US" dirty="0"/>
              <a:t>Images adapted from: </a:t>
            </a:r>
            <a:r>
              <a:rPr lang="en-US" dirty="0">
                <a:hlinkClick r:id="rId2"/>
              </a:rPr>
              <a:t>http://www.agpreport.org/agp/agpreports</a:t>
            </a:r>
            <a:r>
              <a:rPr lang="en-US" dirty="0"/>
              <a:t>. </a:t>
            </a:r>
          </a:p>
          <a:p>
            <a:r>
              <a:rPr lang="en-CA" dirty="0"/>
              <a:t>Gibb FW et al. </a:t>
            </a:r>
            <a:r>
              <a:rPr lang="en-US" i="1" dirty="0"/>
              <a:t>Br J Diabetes </a:t>
            </a:r>
            <a:r>
              <a:rPr lang="en-US" dirty="0"/>
              <a:t>2020;20:32-40. </a:t>
            </a:r>
            <a:endParaRPr lang="en-CA" dirty="0"/>
          </a:p>
        </p:txBody>
      </p:sp>
      <p:sp>
        <p:nvSpPr>
          <p:cNvPr id="4" name="Slide Number Placeholder 3"/>
          <p:cNvSpPr>
            <a:spLocks noGrp="1"/>
          </p:cNvSpPr>
          <p:nvPr>
            <p:ph type="sldNum" sz="quarter" idx="12"/>
          </p:nvPr>
        </p:nvSpPr>
        <p:spPr/>
        <p:txBody>
          <a:bodyPr/>
          <a:lstStyle/>
          <a:p>
            <a:fld id="{C1A70B36-B1CC-4D4A-80B9-E27A448F84DA}" type="slidenum">
              <a:rPr lang="en-CA" smtClean="0"/>
              <a:pPr/>
              <a:t>73</a:t>
            </a:fld>
            <a:endParaRPr lang="en-CA"/>
          </a:p>
        </p:txBody>
      </p:sp>
      <p:pic>
        <p:nvPicPr>
          <p:cNvPr id="7" name="Picture 2" descr="http://www.agpreport.org/agp/sites/default/files/2_About_CGM_AGP_V4.PNG"/>
          <p:cNvPicPr>
            <a:picLocks noChangeAspect="1" noChangeArrowheads="1"/>
          </p:cNvPicPr>
          <p:nvPr/>
        </p:nvPicPr>
        <p:blipFill>
          <a:blip r:embed="rId3" cstate="hqprint">
            <a:extLst>
              <a:ext uri="{28A0092B-C50C-407E-A947-70E740481C1C}">
                <a14:useLocalDpi xmlns:a14="http://schemas.microsoft.com/office/drawing/2010/main" val="0"/>
              </a:ext>
            </a:extLst>
          </a:blip>
          <a:srcRect/>
          <a:stretch>
            <a:fillRect/>
          </a:stretch>
        </p:blipFill>
        <p:spPr bwMode="auto">
          <a:xfrm>
            <a:off x="1608129" y="806926"/>
            <a:ext cx="1039185" cy="1375473"/>
          </a:xfrm>
          <a:prstGeom prst="rect">
            <a:avLst/>
          </a:prstGeom>
          <a:noFill/>
          <a:ln>
            <a:solidFill>
              <a:schemeClr val="accent2">
                <a:lumMod val="10000"/>
                <a:lumOff val="90000"/>
              </a:schemeClr>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8" name="Group 7">
            <a:extLst>
              <a:ext uri="{FF2B5EF4-FFF2-40B4-BE49-F238E27FC236}">
                <a16:creationId xmlns:a16="http://schemas.microsoft.com/office/drawing/2014/main" id="{8E977AE6-802E-4292-A0B8-312B8641F5EE}"/>
              </a:ext>
            </a:extLst>
          </p:cNvPr>
          <p:cNvGrpSpPr/>
          <p:nvPr/>
        </p:nvGrpSpPr>
        <p:grpSpPr>
          <a:xfrm>
            <a:off x="479514" y="2227657"/>
            <a:ext cx="3296417" cy="730085"/>
            <a:chOff x="1266436" y="959822"/>
            <a:chExt cx="3296417" cy="730085"/>
          </a:xfrm>
        </p:grpSpPr>
        <p:sp>
          <p:nvSpPr>
            <p:cNvPr id="9" name="Rectangle: Rounded Corners 10">
              <a:extLst>
                <a:ext uri="{FF2B5EF4-FFF2-40B4-BE49-F238E27FC236}">
                  <a16:creationId xmlns:a16="http://schemas.microsoft.com/office/drawing/2014/main" id="{8251DE31-5A27-439D-B15D-0C86BFBC4F81}"/>
                </a:ext>
              </a:extLst>
            </p:cNvPr>
            <p:cNvSpPr/>
            <p:nvPr/>
          </p:nvSpPr>
          <p:spPr>
            <a:xfrm>
              <a:off x="1968028" y="1057545"/>
              <a:ext cx="2594825" cy="567269"/>
            </a:xfrm>
            <a:prstGeom prst="roundRect">
              <a:avLst/>
            </a:prstGeom>
            <a:no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1801" b="1" dirty="0">
                  <a:solidFill>
                    <a:srgbClr val="000000"/>
                  </a:solidFill>
                </a:rPr>
                <a:t>What is an AGP report?</a:t>
              </a:r>
            </a:p>
          </p:txBody>
        </p:sp>
        <p:sp>
          <p:nvSpPr>
            <p:cNvPr id="10" name="Rectangle: Rounded Corners 41">
              <a:extLst>
                <a:ext uri="{FF2B5EF4-FFF2-40B4-BE49-F238E27FC236}">
                  <a16:creationId xmlns:a16="http://schemas.microsoft.com/office/drawing/2014/main" id="{5550F51F-395A-415E-81BD-CD793B5FDF4F}"/>
                </a:ext>
              </a:extLst>
            </p:cNvPr>
            <p:cNvSpPr/>
            <p:nvPr/>
          </p:nvSpPr>
          <p:spPr>
            <a:xfrm>
              <a:off x="1626436" y="1025204"/>
              <a:ext cx="2936417" cy="612000"/>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401" dirty="0"/>
            </a:p>
          </p:txBody>
        </p:sp>
        <p:grpSp>
          <p:nvGrpSpPr>
            <p:cNvPr id="11" name="Group 10">
              <a:extLst>
                <a:ext uri="{FF2B5EF4-FFF2-40B4-BE49-F238E27FC236}">
                  <a16:creationId xmlns:a16="http://schemas.microsoft.com/office/drawing/2014/main" id="{4C367E71-1B91-4B1A-AF4A-D304E90E1867}"/>
                </a:ext>
              </a:extLst>
            </p:cNvPr>
            <p:cNvGrpSpPr/>
            <p:nvPr/>
          </p:nvGrpSpPr>
          <p:grpSpPr>
            <a:xfrm>
              <a:off x="1266436" y="959822"/>
              <a:ext cx="720000" cy="730085"/>
              <a:chOff x="4812149" y="3877358"/>
              <a:chExt cx="720000" cy="730085"/>
            </a:xfrm>
          </p:grpSpPr>
          <p:sp>
            <p:nvSpPr>
              <p:cNvPr id="12" name="Oval 11">
                <a:extLst>
                  <a:ext uri="{FF2B5EF4-FFF2-40B4-BE49-F238E27FC236}">
                    <a16:creationId xmlns:a16="http://schemas.microsoft.com/office/drawing/2014/main" id="{277CE640-E394-419B-9050-B5559D70A90A}"/>
                  </a:ext>
                </a:extLst>
              </p:cNvPr>
              <p:cNvSpPr/>
              <p:nvPr/>
            </p:nvSpPr>
            <p:spPr>
              <a:xfrm>
                <a:off x="4812149" y="3887443"/>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dirty="0"/>
              </a:p>
            </p:txBody>
          </p:sp>
          <p:pic>
            <p:nvPicPr>
              <p:cNvPr id="13" name="Graphic 13" descr="Doctor">
                <a:extLst>
                  <a:ext uri="{FF2B5EF4-FFF2-40B4-BE49-F238E27FC236}">
                    <a16:creationId xmlns:a16="http://schemas.microsoft.com/office/drawing/2014/main" id="{772C2A57-45E8-43B0-B764-4F844440C65B}"/>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825642" y="3877358"/>
                <a:ext cx="684000" cy="684000"/>
              </a:xfrm>
              <a:prstGeom prst="rect">
                <a:avLst/>
              </a:prstGeom>
            </p:spPr>
          </p:pic>
        </p:grpSp>
      </p:grpSp>
      <p:sp>
        <p:nvSpPr>
          <p:cNvPr id="14" name="TextBox 13">
            <a:extLst>
              <a:ext uri="{FF2B5EF4-FFF2-40B4-BE49-F238E27FC236}">
                <a16:creationId xmlns:a16="http://schemas.microsoft.com/office/drawing/2014/main" id="{60386010-D196-486D-8431-F25A7C2522DE}"/>
              </a:ext>
            </a:extLst>
          </p:cNvPr>
          <p:cNvSpPr txBox="1"/>
          <p:nvPr/>
        </p:nvSpPr>
        <p:spPr>
          <a:xfrm>
            <a:off x="317344" y="3087778"/>
            <a:ext cx="3620756" cy="900000"/>
          </a:xfrm>
          <a:prstGeom prst="roundRect">
            <a:avLst/>
          </a:prstGeom>
          <a:solidFill>
            <a:schemeClr val="accent5">
              <a:lumMod val="60000"/>
              <a:lumOff val="40000"/>
            </a:schemeClr>
          </a:solidFill>
        </p:spPr>
        <p:txBody>
          <a:bodyPr wrap="square" rtlCol="0" anchor="ctr">
            <a:noAutofit/>
          </a:bodyPr>
          <a:lstStyle/>
          <a:p>
            <a:pPr algn="ctr" defTabSz="914411">
              <a:defRPr/>
            </a:pPr>
            <a:r>
              <a:rPr lang="en-US" sz="1600" b="1" dirty="0">
                <a:solidFill>
                  <a:srgbClr val="3B3838"/>
                </a:solidFill>
              </a:rPr>
              <a:t>The AGP is a standardized report for summarizing and interpreting a wealth of glycemic data in a visual format</a:t>
            </a:r>
          </a:p>
        </p:txBody>
      </p:sp>
      <p:sp>
        <p:nvSpPr>
          <p:cNvPr id="15" name="TextBox 14"/>
          <p:cNvSpPr txBox="1"/>
          <p:nvPr/>
        </p:nvSpPr>
        <p:spPr>
          <a:xfrm>
            <a:off x="317344" y="4054453"/>
            <a:ext cx="3702206" cy="2015936"/>
          </a:xfrm>
          <a:prstGeom prst="rect">
            <a:avLst/>
          </a:prstGeom>
          <a:noFill/>
        </p:spPr>
        <p:txBody>
          <a:bodyPr wrap="square" rtlCol="0">
            <a:spAutoFit/>
          </a:bodyPr>
          <a:lstStyle/>
          <a:p>
            <a:pPr marL="285750" indent="-285750">
              <a:buFont typeface="Arial" panose="020B0604020202020204" pitchFamily="34" charset="0"/>
              <a:buChar char="•"/>
            </a:pPr>
            <a:r>
              <a:rPr lang="en-US" sz="1500" dirty="0"/>
              <a:t>Allows identification of patterns and trends in daily glucose control:</a:t>
            </a:r>
          </a:p>
          <a:p>
            <a:pPr marL="742950" lvl="1" indent="-285750">
              <a:spcBef>
                <a:spcPts val="600"/>
              </a:spcBef>
              <a:buFont typeface="Courier New" panose="02070309020205020404" pitchFamily="49" charset="0"/>
              <a:buChar char="o"/>
            </a:pPr>
            <a:r>
              <a:rPr lang="en-US" sz="1500" dirty="0"/>
              <a:t>Times of greater risk of hypoglycemia </a:t>
            </a:r>
          </a:p>
          <a:p>
            <a:pPr marL="742950" lvl="1" indent="-285750">
              <a:spcBef>
                <a:spcPts val="600"/>
              </a:spcBef>
              <a:buFont typeface="Courier New" panose="02070309020205020404" pitchFamily="49" charset="0"/>
              <a:buChar char="o"/>
            </a:pPr>
            <a:r>
              <a:rPr lang="en-US" sz="1500" dirty="0"/>
              <a:t>Times of glycemic variability</a:t>
            </a:r>
          </a:p>
          <a:p>
            <a:pPr marL="285750" indent="-285750">
              <a:spcBef>
                <a:spcPts val="1200"/>
              </a:spcBef>
              <a:buFont typeface="Arial" panose="020B0604020202020204" pitchFamily="34" charset="0"/>
              <a:buChar char="•"/>
            </a:pPr>
            <a:r>
              <a:rPr lang="en-US" sz="1500" dirty="0"/>
              <a:t>Data from multiple days are collapsed and plotted as an average 24-hour period</a:t>
            </a:r>
          </a:p>
        </p:txBody>
      </p:sp>
      <p:pic>
        <p:nvPicPr>
          <p:cNvPr id="16" name="Picture 15"/>
          <p:cNvPicPr>
            <a:picLocks noChangeAspect="1"/>
          </p:cNvPicPr>
          <p:nvPr/>
        </p:nvPicPr>
        <p:blipFill>
          <a:blip r:embed="rId6"/>
          <a:stretch>
            <a:fillRect/>
          </a:stretch>
        </p:blipFill>
        <p:spPr>
          <a:xfrm>
            <a:off x="5402559" y="1735164"/>
            <a:ext cx="5036842" cy="2404293"/>
          </a:xfrm>
          <a:prstGeom prst="rect">
            <a:avLst/>
          </a:prstGeom>
        </p:spPr>
      </p:pic>
      <p:sp>
        <p:nvSpPr>
          <p:cNvPr id="17" name="TextBox 16"/>
          <p:cNvSpPr txBox="1"/>
          <p:nvPr/>
        </p:nvSpPr>
        <p:spPr>
          <a:xfrm>
            <a:off x="5323170" y="1700552"/>
            <a:ext cx="388247" cy="230832"/>
          </a:xfrm>
          <a:prstGeom prst="rect">
            <a:avLst/>
          </a:prstGeom>
          <a:solidFill>
            <a:schemeClr val="bg1"/>
          </a:solidFill>
        </p:spPr>
        <p:txBody>
          <a:bodyPr wrap="none" rtlCol="0">
            <a:spAutoFit/>
          </a:bodyPr>
          <a:lstStyle/>
          <a:p>
            <a:pPr algn="r"/>
            <a:r>
              <a:rPr lang="en-US" sz="900" b="1" dirty="0"/>
              <a:t>19.4</a:t>
            </a:r>
          </a:p>
        </p:txBody>
      </p:sp>
      <p:sp>
        <p:nvSpPr>
          <p:cNvPr id="18" name="TextBox 17"/>
          <p:cNvSpPr txBox="1"/>
          <p:nvPr/>
        </p:nvSpPr>
        <p:spPr>
          <a:xfrm>
            <a:off x="5323170" y="2299750"/>
            <a:ext cx="388247" cy="230832"/>
          </a:xfrm>
          <a:prstGeom prst="rect">
            <a:avLst/>
          </a:prstGeom>
          <a:solidFill>
            <a:schemeClr val="bg1"/>
          </a:solidFill>
        </p:spPr>
        <p:txBody>
          <a:bodyPr wrap="none" rtlCol="0">
            <a:spAutoFit/>
          </a:bodyPr>
          <a:lstStyle/>
          <a:p>
            <a:pPr algn="r"/>
            <a:r>
              <a:rPr lang="en-US" sz="900" b="1" dirty="0"/>
              <a:t>13.9</a:t>
            </a:r>
          </a:p>
        </p:txBody>
      </p:sp>
      <p:sp>
        <p:nvSpPr>
          <p:cNvPr id="19" name="TextBox 18"/>
          <p:cNvSpPr txBox="1"/>
          <p:nvPr/>
        </p:nvSpPr>
        <p:spPr>
          <a:xfrm>
            <a:off x="5332695" y="2695575"/>
            <a:ext cx="388247" cy="230832"/>
          </a:xfrm>
          <a:prstGeom prst="rect">
            <a:avLst/>
          </a:prstGeom>
          <a:solidFill>
            <a:schemeClr val="bg1"/>
          </a:solidFill>
        </p:spPr>
        <p:txBody>
          <a:bodyPr wrap="none" rtlCol="0">
            <a:spAutoFit/>
          </a:bodyPr>
          <a:lstStyle/>
          <a:p>
            <a:pPr algn="r"/>
            <a:r>
              <a:rPr lang="en-US" sz="900" b="1" dirty="0">
                <a:solidFill>
                  <a:srgbClr val="00B050"/>
                </a:solidFill>
              </a:rPr>
              <a:t>10.0</a:t>
            </a:r>
          </a:p>
        </p:txBody>
      </p:sp>
      <p:sp>
        <p:nvSpPr>
          <p:cNvPr id="20" name="Rectangle 19"/>
          <p:cNvSpPr/>
          <p:nvPr/>
        </p:nvSpPr>
        <p:spPr>
          <a:xfrm>
            <a:off x="5219700" y="2526921"/>
            <a:ext cx="409575" cy="216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p:cNvSpPr txBox="1"/>
          <p:nvPr/>
        </p:nvSpPr>
        <p:spPr>
          <a:xfrm>
            <a:off x="5390402" y="3358891"/>
            <a:ext cx="330540" cy="230832"/>
          </a:xfrm>
          <a:prstGeom prst="rect">
            <a:avLst/>
          </a:prstGeom>
          <a:solidFill>
            <a:schemeClr val="bg1"/>
          </a:solidFill>
        </p:spPr>
        <p:txBody>
          <a:bodyPr wrap="none" rtlCol="0">
            <a:spAutoFit/>
          </a:bodyPr>
          <a:lstStyle/>
          <a:p>
            <a:pPr algn="r"/>
            <a:r>
              <a:rPr lang="en-US" sz="900" b="1" dirty="0">
                <a:solidFill>
                  <a:srgbClr val="00B050"/>
                </a:solidFill>
              </a:rPr>
              <a:t>3.9</a:t>
            </a:r>
          </a:p>
        </p:txBody>
      </p:sp>
      <p:sp>
        <p:nvSpPr>
          <p:cNvPr id="22" name="Rectangle 21"/>
          <p:cNvSpPr/>
          <p:nvPr/>
        </p:nvSpPr>
        <p:spPr>
          <a:xfrm>
            <a:off x="5322639" y="2880877"/>
            <a:ext cx="409575" cy="506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p:cNvSpPr txBox="1"/>
          <p:nvPr/>
        </p:nvSpPr>
        <p:spPr>
          <a:xfrm>
            <a:off x="5468134" y="3867548"/>
            <a:ext cx="242374" cy="108000"/>
          </a:xfrm>
          <a:prstGeom prst="rect">
            <a:avLst/>
          </a:prstGeom>
          <a:solidFill>
            <a:schemeClr val="bg1"/>
          </a:solidFill>
        </p:spPr>
        <p:txBody>
          <a:bodyPr wrap="none" rtlCol="0" anchor="ctr">
            <a:spAutoFit/>
          </a:bodyPr>
          <a:lstStyle/>
          <a:p>
            <a:pPr algn="r"/>
            <a:r>
              <a:rPr lang="en-US" sz="900" b="1" dirty="0"/>
              <a:t>0</a:t>
            </a:r>
          </a:p>
        </p:txBody>
      </p:sp>
      <p:sp>
        <p:nvSpPr>
          <p:cNvPr id="24" name="TextBox 23"/>
          <p:cNvSpPr txBox="1"/>
          <p:nvPr/>
        </p:nvSpPr>
        <p:spPr>
          <a:xfrm>
            <a:off x="5390402" y="3520932"/>
            <a:ext cx="330540" cy="230832"/>
          </a:xfrm>
          <a:prstGeom prst="rect">
            <a:avLst/>
          </a:prstGeom>
          <a:solidFill>
            <a:schemeClr val="bg1"/>
          </a:solidFill>
        </p:spPr>
        <p:txBody>
          <a:bodyPr wrap="none" rtlCol="0" anchor="ctr">
            <a:spAutoFit/>
          </a:bodyPr>
          <a:lstStyle/>
          <a:p>
            <a:pPr algn="r"/>
            <a:r>
              <a:rPr lang="en-US" sz="900" b="1" dirty="0"/>
              <a:t>3.0</a:t>
            </a:r>
          </a:p>
        </p:txBody>
      </p:sp>
      <p:sp>
        <p:nvSpPr>
          <p:cNvPr id="26" name="Left Bracket 25"/>
          <p:cNvSpPr/>
          <p:nvPr/>
        </p:nvSpPr>
        <p:spPr>
          <a:xfrm>
            <a:off x="5314969" y="2820516"/>
            <a:ext cx="90312" cy="663316"/>
          </a:xfrm>
          <a:prstGeom prst="leftBracket">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p>
        </p:txBody>
      </p:sp>
      <p:sp>
        <p:nvSpPr>
          <p:cNvPr id="27" name="TextBox 26"/>
          <p:cNvSpPr txBox="1"/>
          <p:nvPr/>
        </p:nvSpPr>
        <p:spPr>
          <a:xfrm rot="16200000">
            <a:off x="4763613" y="3043737"/>
            <a:ext cx="793807" cy="230832"/>
          </a:xfrm>
          <a:prstGeom prst="rect">
            <a:avLst/>
          </a:prstGeom>
          <a:noFill/>
        </p:spPr>
        <p:txBody>
          <a:bodyPr wrap="none" rtlCol="0">
            <a:spAutoFit/>
          </a:bodyPr>
          <a:lstStyle/>
          <a:p>
            <a:r>
              <a:rPr lang="en-US" sz="900" b="1" dirty="0"/>
              <a:t>Target range</a:t>
            </a:r>
          </a:p>
        </p:txBody>
      </p:sp>
      <p:sp>
        <p:nvSpPr>
          <p:cNvPr id="28" name="TextBox 27">
            <a:extLst>
              <a:ext uri="{FF2B5EF4-FFF2-40B4-BE49-F238E27FC236}">
                <a16:creationId xmlns:a16="http://schemas.microsoft.com/office/drawing/2014/main" id="{3EC02243-A2F0-4CB1-906E-85566437D523}"/>
              </a:ext>
            </a:extLst>
          </p:cNvPr>
          <p:cNvSpPr txBox="1"/>
          <p:nvPr/>
        </p:nvSpPr>
        <p:spPr>
          <a:xfrm>
            <a:off x="6046124" y="1225597"/>
            <a:ext cx="3896297" cy="369332"/>
          </a:xfrm>
          <a:prstGeom prst="rect">
            <a:avLst/>
          </a:prstGeom>
          <a:noFill/>
        </p:spPr>
        <p:txBody>
          <a:bodyPr wrap="square" rtlCol="0">
            <a:spAutoFit/>
          </a:bodyPr>
          <a:lstStyle/>
          <a:p>
            <a:pPr algn="ctr"/>
            <a:r>
              <a:rPr lang="en-CA" b="1" dirty="0"/>
              <a:t>The AGP comprises 4 key features: </a:t>
            </a:r>
          </a:p>
        </p:txBody>
      </p:sp>
      <p:grpSp>
        <p:nvGrpSpPr>
          <p:cNvPr id="38" name="Group 37"/>
          <p:cNvGrpSpPr/>
          <p:nvPr/>
        </p:nvGrpSpPr>
        <p:grpSpPr>
          <a:xfrm>
            <a:off x="9942421" y="2792174"/>
            <a:ext cx="2212508" cy="1537974"/>
            <a:chOff x="9942421" y="2792174"/>
            <a:chExt cx="2212508" cy="1537974"/>
          </a:xfrm>
        </p:grpSpPr>
        <p:sp>
          <p:nvSpPr>
            <p:cNvPr id="29" name="Oval 28"/>
            <p:cNvSpPr/>
            <p:nvPr/>
          </p:nvSpPr>
          <p:spPr>
            <a:xfrm>
              <a:off x="10518421" y="2792174"/>
              <a:ext cx="360000" cy="36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4</a:t>
              </a:r>
            </a:p>
          </p:txBody>
        </p:sp>
        <p:sp>
          <p:nvSpPr>
            <p:cNvPr id="32" name="TextBox 31"/>
            <p:cNvSpPr txBox="1"/>
            <p:nvPr/>
          </p:nvSpPr>
          <p:spPr>
            <a:xfrm>
              <a:off x="10439400" y="3130274"/>
              <a:ext cx="1715529" cy="861774"/>
            </a:xfrm>
            <a:prstGeom prst="rect">
              <a:avLst/>
            </a:prstGeom>
            <a:noFill/>
          </p:spPr>
          <p:txBody>
            <a:bodyPr wrap="square" rtlCol="0">
              <a:spAutoFit/>
            </a:bodyPr>
            <a:lstStyle/>
            <a:p>
              <a:r>
                <a:rPr lang="en-US" sz="1400" b="1" dirty="0"/>
                <a:t>Median line: </a:t>
              </a:r>
            </a:p>
            <a:p>
              <a:r>
                <a:rPr lang="en-US" sz="1200" dirty="0"/>
                <a:t>Reflects the average glucose at each point in the day </a:t>
              </a:r>
            </a:p>
          </p:txBody>
        </p:sp>
        <p:cxnSp>
          <p:nvCxnSpPr>
            <p:cNvPr id="33" name="Straight Connector 32">
              <a:extLst>
                <a:ext uri="{FF2B5EF4-FFF2-40B4-BE49-F238E27FC236}">
                  <a16:creationId xmlns:a16="http://schemas.microsoft.com/office/drawing/2014/main" id="{79A7C406-0961-4A13-822B-1C40F8E5BEB2}"/>
                </a:ext>
              </a:extLst>
            </p:cNvPr>
            <p:cNvCxnSpPr>
              <a:cxnSpLocks/>
            </p:cNvCxnSpPr>
            <p:nvPr/>
          </p:nvCxnSpPr>
          <p:spPr>
            <a:xfrm rot="5400000">
              <a:off x="10230421" y="2694865"/>
              <a:ext cx="0" cy="576000"/>
            </a:xfrm>
            <a:prstGeom prst="line">
              <a:avLst/>
            </a:prstGeom>
            <a:ln w="28575">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6" name="Rounded Rectangle 45"/>
            <p:cNvSpPr/>
            <p:nvPr/>
          </p:nvSpPr>
          <p:spPr>
            <a:xfrm>
              <a:off x="10503382" y="3955984"/>
              <a:ext cx="1524303" cy="374164"/>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a:solidFill>
                    <a:schemeClr val="accent2"/>
                  </a:solidFill>
                </a:rPr>
                <a:t>Ideally, this would stay within the green lines</a:t>
              </a:r>
            </a:p>
          </p:txBody>
        </p:sp>
      </p:grpSp>
      <p:grpSp>
        <p:nvGrpSpPr>
          <p:cNvPr id="31" name="Group 30"/>
          <p:cNvGrpSpPr/>
          <p:nvPr/>
        </p:nvGrpSpPr>
        <p:grpSpPr>
          <a:xfrm>
            <a:off x="8664029" y="3159153"/>
            <a:ext cx="3280321" cy="3015352"/>
            <a:chOff x="8664029" y="3159153"/>
            <a:chExt cx="3280321" cy="3015352"/>
          </a:xfrm>
        </p:grpSpPr>
        <p:sp>
          <p:nvSpPr>
            <p:cNvPr id="36" name="Oval 35"/>
            <p:cNvSpPr/>
            <p:nvPr/>
          </p:nvSpPr>
          <p:spPr>
            <a:xfrm>
              <a:off x="9379509" y="4230690"/>
              <a:ext cx="360000" cy="36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2</a:t>
              </a:r>
            </a:p>
          </p:txBody>
        </p:sp>
        <p:sp>
          <p:nvSpPr>
            <p:cNvPr id="37" name="TextBox 36"/>
            <p:cNvSpPr txBox="1"/>
            <p:nvPr/>
          </p:nvSpPr>
          <p:spPr>
            <a:xfrm>
              <a:off x="9300488" y="4568790"/>
              <a:ext cx="2302508" cy="1046440"/>
            </a:xfrm>
            <a:prstGeom prst="rect">
              <a:avLst/>
            </a:prstGeom>
            <a:noFill/>
          </p:spPr>
          <p:txBody>
            <a:bodyPr wrap="square" rtlCol="0">
              <a:spAutoFit/>
            </a:bodyPr>
            <a:lstStyle/>
            <a:p>
              <a:r>
                <a:rPr lang="en-US" sz="1400" b="1" dirty="0"/>
                <a:t>IQR (25–75</a:t>
              </a:r>
              <a:r>
                <a:rPr lang="en-US" sz="1400" b="1" baseline="30000" dirty="0"/>
                <a:t>th</a:t>
              </a:r>
              <a:r>
                <a:rPr lang="en-US" sz="1400" b="1" dirty="0"/>
                <a:t> percentile): </a:t>
              </a:r>
            </a:p>
            <a:p>
              <a:r>
                <a:rPr lang="en-US" sz="1200" dirty="0"/>
                <a:t>Shows the 50% of all glucose readings levels that are closest to the median line and how variable they are from day-to-day</a:t>
              </a:r>
            </a:p>
          </p:txBody>
        </p:sp>
        <p:cxnSp>
          <p:nvCxnSpPr>
            <p:cNvPr id="34" name="Straight Connector 33">
              <a:extLst>
                <a:ext uri="{FF2B5EF4-FFF2-40B4-BE49-F238E27FC236}">
                  <a16:creationId xmlns:a16="http://schemas.microsoft.com/office/drawing/2014/main" id="{79A7C406-0961-4A13-822B-1C40F8E5BEB2}"/>
                </a:ext>
              </a:extLst>
            </p:cNvPr>
            <p:cNvCxnSpPr>
              <a:cxnSpLocks/>
              <a:stCxn id="36" idx="1"/>
            </p:cNvCxnSpPr>
            <p:nvPr/>
          </p:nvCxnSpPr>
          <p:spPr>
            <a:xfrm flipH="1" flipV="1">
              <a:off x="8664029" y="3159153"/>
              <a:ext cx="768201" cy="1124258"/>
            </a:xfrm>
            <a:prstGeom prst="line">
              <a:avLst/>
            </a:prstGeom>
            <a:ln w="28575">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49" name="Rounded Rectangle 48"/>
            <p:cNvSpPr/>
            <p:nvPr/>
          </p:nvSpPr>
          <p:spPr>
            <a:xfrm>
              <a:off x="9398559" y="5601178"/>
              <a:ext cx="2545791" cy="57332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a:solidFill>
                    <a:schemeClr val="accent2"/>
                  </a:solidFill>
                </a:rPr>
                <a:t>Ideally, the space between is narrow </a:t>
              </a:r>
              <a:br>
                <a:rPr lang="en-US" sz="1100" i="1" dirty="0">
                  <a:solidFill>
                    <a:schemeClr val="accent2"/>
                  </a:solidFill>
                </a:rPr>
              </a:br>
              <a:r>
                <a:rPr lang="en-US" sz="1100" i="1" dirty="0">
                  <a:solidFill>
                    <a:schemeClr val="accent2"/>
                  </a:solidFill>
                </a:rPr>
                <a:t>(i.e. the thinner the darker blue-shaded band is, the less day-to-day variability)</a:t>
              </a:r>
            </a:p>
          </p:txBody>
        </p:sp>
      </p:grpSp>
      <p:grpSp>
        <p:nvGrpSpPr>
          <p:cNvPr id="35" name="Group 34"/>
          <p:cNvGrpSpPr/>
          <p:nvPr/>
        </p:nvGrpSpPr>
        <p:grpSpPr>
          <a:xfrm>
            <a:off x="5849536" y="3589723"/>
            <a:ext cx="2932514" cy="2584782"/>
            <a:chOff x="5849536" y="3589723"/>
            <a:chExt cx="2932514" cy="2584782"/>
          </a:xfrm>
        </p:grpSpPr>
        <p:sp>
          <p:nvSpPr>
            <p:cNvPr id="40" name="Oval 39"/>
            <p:cNvSpPr/>
            <p:nvPr/>
          </p:nvSpPr>
          <p:spPr>
            <a:xfrm>
              <a:off x="5928557" y="4230690"/>
              <a:ext cx="360000" cy="36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3</a:t>
              </a:r>
            </a:p>
          </p:txBody>
        </p:sp>
        <p:sp>
          <p:nvSpPr>
            <p:cNvPr id="41" name="TextBox 40"/>
            <p:cNvSpPr txBox="1"/>
            <p:nvPr/>
          </p:nvSpPr>
          <p:spPr>
            <a:xfrm>
              <a:off x="5849536" y="4568790"/>
              <a:ext cx="2302508" cy="1046440"/>
            </a:xfrm>
            <a:prstGeom prst="rect">
              <a:avLst/>
            </a:prstGeom>
            <a:noFill/>
          </p:spPr>
          <p:txBody>
            <a:bodyPr wrap="square" rtlCol="0">
              <a:spAutoFit/>
            </a:bodyPr>
            <a:lstStyle/>
            <a:p>
              <a:r>
                <a:rPr lang="en-US" sz="1400" b="1" dirty="0"/>
                <a:t>5–95</a:t>
              </a:r>
              <a:r>
                <a:rPr lang="en-US" sz="1400" b="1" baseline="30000" dirty="0"/>
                <a:t>th</a:t>
              </a:r>
              <a:r>
                <a:rPr lang="en-US" sz="1400" b="1" dirty="0"/>
                <a:t> percentile: </a:t>
              </a:r>
            </a:p>
            <a:p>
              <a:r>
                <a:rPr lang="en-US" sz="1200" dirty="0"/>
                <a:t>Shows glucose variation that is happening on some days but not others and reflects less common departures from the daily average</a:t>
              </a:r>
            </a:p>
          </p:txBody>
        </p:sp>
        <p:cxnSp>
          <p:nvCxnSpPr>
            <p:cNvPr id="42" name="Straight Connector 41">
              <a:extLst>
                <a:ext uri="{FF2B5EF4-FFF2-40B4-BE49-F238E27FC236}">
                  <a16:creationId xmlns:a16="http://schemas.microsoft.com/office/drawing/2014/main" id="{79A7C406-0961-4A13-822B-1C40F8E5BEB2}"/>
                </a:ext>
              </a:extLst>
            </p:cNvPr>
            <p:cNvCxnSpPr>
              <a:cxnSpLocks/>
              <a:stCxn id="40" idx="0"/>
            </p:cNvCxnSpPr>
            <p:nvPr/>
          </p:nvCxnSpPr>
          <p:spPr>
            <a:xfrm flipV="1">
              <a:off x="6108557" y="3589723"/>
              <a:ext cx="176660" cy="640967"/>
            </a:xfrm>
            <a:prstGeom prst="line">
              <a:avLst/>
            </a:prstGeom>
            <a:ln w="28575">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0" name="Rounded Rectangle 49"/>
            <p:cNvSpPr/>
            <p:nvPr/>
          </p:nvSpPr>
          <p:spPr>
            <a:xfrm>
              <a:off x="5938082" y="5601178"/>
              <a:ext cx="2843968" cy="573327"/>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a:solidFill>
                    <a:schemeClr val="accent2"/>
                  </a:solidFill>
                </a:rPr>
                <a:t>Ideally, the space between is narrow </a:t>
              </a:r>
              <a:br>
                <a:rPr lang="en-US" sz="1100" i="1" dirty="0">
                  <a:solidFill>
                    <a:schemeClr val="accent2"/>
                  </a:solidFill>
                </a:rPr>
              </a:br>
              <a:r>
                <a:rPr lang="en-US" sz="1100" i="1" dirty="0">
                  <a:solidFill>
                    <a:schemeClr val="accent2"/>
                  </a:solidFill>
                </a:rPr>
                <a:t>(i.e. the wider this light blue band is, the more variable are these occasional readings)</a:t>
              </a:r>
            </a:p>
          </p:txBody>
        </p:sp>
      </p:grpSp>
      <p:grpSp>
        <p:nvGrpSpPr>
          <p:cNvPr id="30" name="Group 29"/>
          <p:cNvGrpSpPr/>
          <p:nvPr/>
        </p:nvGrpSpPr>
        <p:grpSpPr>
          <a:xfrm>
            <a:off x="4247501" y="3159153"/>
            <a:ext cx="1373779" cy="2214447"/>
            <a:chOff x="4247501" y="3159153"/>
            <a:chExt cx="1373779" cy="2214447"/>
          </a:xfrm>
        </p:grpSpPr>
        <p:sp>
          <p:nvSpPr>
            <p:cNvPr id="51" name="Oval 50"/>
            <p:cNvSpPr/>
            <p:nvPr/>
          </p:nvSpPr>
          <p:spPr>
            <a:xfrm>
              <a:off x="4326521" y="3601725"/>
              <a:ext cx="360000" cy="360000"/>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b="1" dirty="0">
                  <a:effectLst>
                    <a:outerShdw blurRad="38100" dist="38100" dir="2700000" algn="tl">
                      <a:srgbClr val="000000">
                        <a:alpha val="43137"/>
                      </a:srgbClr>
                    </a:outerShdw>
                  </a:effectLst>
                </a:rPr>
                <a:t>1</a:t>
              </a:r>
            </a:p>
          </p:txBody>
        </p:sp>
        <p:sp>
          <p:nvSpPr>
            <p:cNvPr id="52" name="TextBox 51"/>
            <p:cNvSpPr txBox="1"/>
            <p:nvPr/>
          </p:nvSpPr>
          <p:spPr>
            <a:xfrm>
              <a:off x="4247501" y="3939825"/>
              <a:ext cx="1373778" cy="861774"/>
            </a:xfrm>
            <a:prstGeom prst="rect">
              <a:avLst/>
            </a:prstGeom>
            <a:noFill/>
          </p:spPr>
          <p:txBody>
            <a:bodyPr wrap="square" rtlCol="0">
              <a:spAutoFit/>
            </a:bodyPr>
            <a:lstStyle/>
            <a:p>
              <a:r>
                <a:rPr lang="en-US" sz="1400" b="1" dirty="0"/>
                <a:t>Target range: </a:t>
              </a:r>
            </a:p>
            <a:p>
              <a:r>
                <a:rPr lang="en-US" sz="1200" dirty="0"/>
                <a:t>Reflects where most of the readings should be</a:t>
              </a:r>
            </a:p>
          </p:txBody>
        </p:sp>
        <p:cxnSp>
          <p:nvCxnSpPr>
            <p:cNvPr id="53" name="Straight Connector 52">
              <a:extLst>
                <a:ext uri="{FF2B5EF4-FFF2-40B4-BE49-F238E27FC236}">
                  <a16:creationId xmlns:a16="http://schemas.microsoft.com/office/drawing/2014/main" id="{79A7C406-0961-4A13-822B-1C40F8E5BEB2}"/>
                </a:ext>
              </a:extLst>
            </p:cNvPr>
            <p:cNvCxnSpPr>
              <a:cxnSpLocks/>
              <a:stCxn id="51" idx="7"/>
              <a:endCxn id="27" idx="0"/>
            </p:cNvCxnSpPr>
            <p:nvPr/>
          </p:nvCxnSpPr>
          <p:spPr>
            <a:xfrm flipV="1">
              <a:off x="4633800" y="3159153"/>
              <a:ext cx="411301" cy="495293"/>
            </a:xfrm>
            <a:prstGeom prst="line">
              <a:avLst/>
            </a:prstGeom>
            <a:ln w="28575">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7" name="Rounded Rectangle 56"/>
            <p:cNvSpPr/>
            <p:nvPr/>
          </p:nvSpPr>
          <p:spPr>
            <a:xfrm>
              <a:off x="4324928" y="4789475"/>
              <a:ext cx="1296352" cy="584125"/>
            </a:xfrm>
            <a:prstGeom prst="round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100" i="1" dirty="0">
                  <a:solidFill>
                    <a:schemeClr val="accent2"/>
                  </a:solidFill>
                </a:rPr>
                <a:t>Ideally, values stay within the green lines</a:t>
              </a:r>
            </a:p>
          </p:txBody>
        </p:sp>
      </p:grpSp>
      <p:sp>
        <p:nvSpPr>
          <p:cNvPr id="45" name="Oval 44">
            <a:extLst>
              <a:ext uri="{FF2B5EF4-FFF2-40B4-BE49-F238E27FC236}">
                <a16:creationId xmlns:a16="http://schemas.microsoft.com/office/drawing/2014/main" id="{0EFE6FC4-2C84-4D0A-BE0A-E91D38F7BFE9}"/>
              </a:ext>
            </a:extLst>
          </p:cNvPr>
          <p:cNvSpPr/>
          <p:nvPr/>
        </p:nvSpPr>
        <p:spPr>
          <a:xfrm flipH="1">
            <a:off x="2965482" y="1103394"/>
            <a:ext cx="504000" cy="504000"/>
          </a:xfrm>
          <a:prstGeom prst="ellipse">
            <a:avLst/>
          </a:prstGeom>
          <a:solidFill>
            <a:schemeClr val="accent4">
              <a:lumMod val="20000"/>
              <a:lumOff val="80000"/>
            </a:schemeClr>
          </a:solid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pic>
        <p:nvPicPr>
          <p:cNvPr id="47" name="Graphic 117" descr="Cursor">
            <a:hlinkClick r:id="rId7" action="ppaction://hlinksldjump"/>
            <a:extLst>
              <a:ext uri="{FF2B5EF4-FFF2-40B4-BE49-F238E27FC236}">
                <a16:creationId xmlns:a16="http://schemas.microsoft.com/office/drawing/2014/main" id="{EC3EF5A2-8BC6-4E27-BD20-BAE7726711B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000636" y="1133514"/>
            <a:ext cx="461620" cy="461620"/>
          </a:xfrm>
          <a:prstGeom prst="rect">
            <a:avLst/>
          </a:prstGeom>
        </p:spPr>
      </p:pic>
      <p:sp>
        <p:nvSpPr>
          <p:cNvPr id="5" name="TextBox 4"/>
          <p:cNvSpPr txBox="1"/>
          <p:nvPr/>
        </p:nvSpPr>
        <p:spPr>
          <a:xfrm>
            <a:off x="2700850" y="1651176"/>
            <a:ext cx="1131464" cy="276999"/>
          </a:xfrm>
          <a:prstGeom prst="rect">
            <a:avLst/>
          </a:prstGeom>
          <a:noFill/>
        </p:spPr>
        <p:txBody>
          <a:bodyPr wrap="none" rtlCol="0">
            <a:spAutoFit/>
          </a:bodyPr>
          <a:lstStyle/>
          <a:p>
            <a:r>
              <a:rPr lang="en-US" sz="1200" dirty="0"/>
              <a:t>Click to expand</a:t>
            </a:r>
          </a:p>
        </p:txBody>
      </p:sp>
      <p:sp>
        <p:nvSpPr>
          <p:cNvPr id="54" name="TextBox 53"/>
          <p:cNvSpPr txBox="1"/>
          <p:nvPr/>
        </p:nvSpPr>
        <p:spPr>
          <a:xfrm rot="16200000">
            <a:off x="4895357" y="2275526"/>
            <a:ext cx="562975" cy="230832"/>
          </a:xfrm>
          <a:prstGeom prst="rect">
            <a:avLst/>
          </a:prstGeom>
          <a:noFill/>
        </p:spPr>
        <p:txBody>
          <a:bodyPr wrap="none" rtlCol="0">
            <a:spAutoFit/>
          </a:bodyPr>
          <a:lstStyle/>
          <a:p>
            <a:r>
              <a:rPr lang="en-US" sz="900" b="1" dirty="0"/>
              <a:t>mmol/L</a:t>
            </a:r>
          </a:p>
        </p:txBody>
      </p:sp>
    </p:spTree>
    <p:extLst>
      <p:ext uri="{BB962C8B-B14F-4D97-AF65-F5344CB8AC3E}">
        <p14:creationId xmlns:p14="http://schemas.microsoft.com/office/powerpoint/2010/main" val="28034713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31"/>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3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Glucose Monitoring Data Interpretation</a:t>
            </a: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CV: coefficient of variation; GMI: glucose management indicator; GV: glycemic variability; TAR: time above range; TBR: time below range; TIR: time in range.</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Image adapted from: </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hlinkClick r:id="rId2"/>
              </a:rPr>
              <a:t>http://www.agpreport.org/agp/agpreports</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 Johnson ML et al. </a:t>
            </a:r>
            <a:r>
              <a:rPr kumimoji="0" lang="en-US" sz="1001" b="0" i="1" u="none" strike="noStrike" kern="1200" cap="none" spc="0" normalizeH="0" baseline="0" noProof="0" dirty="0">
                <a:ln>
                  <a:noFill/>
                </a:ln>
                <a:solidFill>
                  <a:srgbClr val="515869">
                    <a:lumMod val="50000"/>
                  </a:srgbClr>
                </a:solidFill>
                <a:effectLst/>
                <a:uLnTx/>
                <a:uFillTx/>
                <a:latin typeface="Calibri"/>
                <a:ea typeface="+mn-ea"/>
                <a:cs typeface="+mn-cs"/>
              </a:rPr>
              <a:t>Diabetes </a:t>
            </a:r>
            <a:r>
              <a:rPr kumimoji="0" lang="en-US" sz="1001" b="0" i="1" u="none" strike="noStrike" kern="1200" cap="none" spc="0" normalizeH="0" baseline="0" noProof="0" dirty="0" err="1">
                <a:ln>
                  <a:noFill/>
                </a:ln>
                <a:solidFill>
                  <a:srgbClr val="515869">
                    <a:lumMod val="50000"/>
                  </a:srgbClr>
                </a:solidFill>
                <a:effectLst/>
                <a:uLnTx/>
                <a:uFillTx/>
                <a:latin typeface="Calibri"/>
                <a:ea typeface="+mn-ea"/>
                <a:cs typeface="+mn-cs"/>
              </a:rPr>
              <a:t>Technol</a:t>
            </a:r>
            <a:r>
              <a:rPr kumimoji="0" lang="en-US" sz="1001" b="0" i="1" u="none" strike="noStrike" kern="1200" cap="none" spc="0" normalizeH="0" baseline="0" noProof="0" dirty="0">
                <a:ln>
                  <a:noFill/>
                </a:ln>
                <a:solidFill>
                  <a:srgbClr val="515869">
                    <a:lumMod val="50000"/>
                  </a:srgbClr>
                </a:solidFill>
                <a:effectLst/>
                <a:uLnTx/>
                <a:uFillTx/>
                <a:latin typeface="Calibri"/>
                <a:ea typeface="+mn-ea"/>
                <a:cs typeface="+mn-cs"/>
              </a:rPr>
              <a:t> </a:t>
            </a:r>
            <a:r>
              <a:rPr kumimoji="0" lang="en-US" sz="1001" b="0" i="1" u="none" strike="noStrike" kern="1200" cap="none" spc="0" normalizeH="0" baseline="0" noProof="0" dirty="0" err="1">
                <a:ln>
                  <a:noFill/>
                </a:ln>
                <a:solidFill>
                  <a:srgbClr val="515869">
                    <a:lumMod val="50000"/>
                  </a:srgbClr>
                </a:solidFill>
                <a:effectLst/>
                <a:uLnTx/>
                <a:uFillTx/>
                <a:latin typeface="Calibri"/>
                <a:ea typeface="+mn-ea"/>
                <a:cs typeface="+mn-cs"/>
              </a:rPr>
              <a:t>Ther</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 2019 Jun;21(S2):S217-S225.</a:t>
            </a:r>
            <a:endPar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endParaRPr>
          </a:p>
        </p:txBody>
      </p:sp>
      <p:sp>
        <p:nvSpPr>
          <p:cNvPr id="43" name="Rectangle: Rounded Corners 10">
            <a:extLst>
              <a:ext uri="{FF2B5EF4-FFF2-40B4-BE49-F238E27FC236}">
                <a16:creationId xmlns:a16="http://schemas.microsoft.com/office/drawing/2014/main" id="{8251DE31-5A27-439D-B15D-0C86BFBC4F81}"/>
              </a:ext>
            </a:extLst>
          </p:cNvPr>
          <p:cNvSpPr/>
          <p:nvPr/>
        </p:nvSpPr>
        <p:spPr>
          <a:xfrm>
            <a:off x="1812176" y="860293"/>
            <a:ext cx="9490823" cy="567269"/>
          </a:xfrm>
          <a:prstGeom prst="roundRect">
            <a:avLst/>
          </a:prstGeom>
          <a:no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1" b="1" i="0" u="none" strike="noStrike" kern="1200" cap="none" spc="0" normalizeH="0" baseline="0" noProof="0" dirty="0">
                <a:ln>
                  <a:noFill/>
                </a:ln>
                <a:solidFill>
                  <a:srgbClr val="000000"/>
                </a:solidFill>
                <a:effectLst/>
                <a:uLnTx/>
                <a:uFillTx/>
                <a:latin typeface="Calibri"/>
                <a:ea typeface="+mn-ea"/>
                <a:cs typeface="+mn-cs"/>
              </a:rPr>
              <a:t>What steps should I take when reviewing and interpreting glucose monitoring data with patients?</a:t>
            </a:r>
          </a:p>
        </p:txBody>
      </p:sp>
      <p:sp>
        <p:nvSpPr>
          <p:cNvPr id="44" name="Rectangle: Rounded Corners 41">
            <a:extLst>
              <a:ext uri="{FF2B5EF4-FFF2-40B4-BE49-F238E27FC236}">
                <a16:creationId xmlns:a16="http://schemas.microsoft.com/office/drawing/2014/main" id="{5550F51F-395A-415E-81BD-CD793B5FDF4F}"/>
              </a:ext>
            </a:extLst>
          </p:cNvPr>
          <p:cNvSpPr/>
          <p:nvPr/>
        </p:nvSpPr>
        <p:spPr>
          <a:xfrm>
            <a:off x="1323260" y="837927"/>
            <a:ext cx="10068639" cy="612000"/>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401"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45" name="Group 44">
            <a:extLst>
              <a:ext uri="{FF2B5EF4-FFF2-40B4-BE49-F238E27FC236}">
                <a16:creationId xmlns:a16="http://schemas.microsoft.com/office/drawing/2014/main" id="{4C367E71-1B91-4B1A-AF4A-D304E90E1867}"/>
              </a:ext>
            </a:extLst>
          </p:cNvPr>
          <p:cNvGrpSpPr/>
          <p:nvPr/>
        </p:nvGrpSpPr>
        <p:grpSpPr>
          <a:xfrm>
            <a:off x="932994" y="772545"/>
            <a:ext cx="720000" cy="730085"/>
            <a:chOff x="4812149" y="3877358"/>
            <a:chExt cx="720000" cy="730085"/>
          </a:xfrm>
        </p:grpSpPr>
        <p:sp>
          <p:nvSpPr>
            <p:cNvPr id="46" name="Oval 45">
              <a:extLst>
                <a:ext uri="{FF2B5EF4-FFF2-40B4-BE49-F238E27FC236}">
                  <a16:creationId xmlns:a16="http://schemas.microsoft.com/office/drawing/2014/main" id="{277CE640-E394-419B-9050-B5559D70A90A}"/>
                </a:ext>
              </a:extLst>
            </p:cNvPr>
            <p:cNvSpPr/>
            <p:nvPr/>
          </p:nvSpPr>
          <p:spPr>
            <a:xfrm>
              <a:off x="4812149" y="3887443"/>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pic>
          <p:nvPicPr>
            <p:cNvPr id="47" name="Graphic 13" descr="Doctor">
              <a:extLst>
                <a:ext uri="{FF2B5EF4-FFF2-40B4-BE49-F238E27FC236}">
                  <a16:creationId xmlns:a16="http://schemas.microsoft.com/office/drawing/2014/main" id="{772C2A57-45E8-43B0-B764-4F844440C65B}"/>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825642" y="3877358"/>
              <a:ext cx="684000" cy="684000"/>
            </a:xfrm>
            <a:prstGeom prst="rect">
              <a:avLst/>
            </a:prstGeom>
          </p:spPr>
        </p:pic>
      </p:grpSp>
      <p:sp>
        <p:nvSpPr>
          <p:cNvPr id="48" name="TextBox 47">
            <a:extLst>
              <a:ext uri="{FF2B5EF4-FFF2-40B4-BE49-F238E27FC236}">
                <a16:creationId xmlns:a16="http://schemas.microsoft.com/office/drawing/2014/main" id="{60386010-D196-486D-8431-F25A7C2522DE}"/>
              </a:ext>
            </a:extLst>
          </p:cNvPr>
          <p:cNvSpPr txBox="1"/>
          <p:nvPr/>
        </p:nvSpPr>
        <p:spPr>
          <a:xfrm>
            <a:off x="470049" y="5509350"/>
            <a:ext cx="11269213" cy="792000"/>
          </a:xfrm>
          <a:prstGeom prst="roundRect">
            <a:avLst/>
          </a:prstGeom>
          <a:solidFill>
            <a:schemeClr val="accent5">
              <a:lumMod val="60000"/>
              <a:lumOff val="40000"/>
            </a:schemeClr>
          </a:solidFill>
        </p:spPr>
        <p:txBody>
          <a:bodyPr wrap="square" rtlCol="0" anchor="ctr">
            <a:noAutofit/>
          </a:bodyPr>
          <a:lstStyle/>
          <a:p>
            <a:pPr marL="0" marR="0" lvl="0" indent="0" algn="ctr" defTabSz="914411" rtl="0" eaLnBrk="1" fontAlgn="auto" latinLnBrk="0" hangingPunct="1">
              <a:lnSpc>
                <a:spcPct val="100000"/>
              </a:lnSpc>
              <a:spcBef>
                <a:spcPts val="600"/>
              </a:spcBef>
              <a:spcAft>
                <a:spcPts val="0"/>
              </a:spcAft>
              <a:buClrTx/>
              <a:buSzTx/>
              <a:buFontTx/>
              <a:buNone/>
              <a:tabLst/>
              <a:defRPr/>
            </a:pPr>
            <a:r>
              <a:rPr kumimoji="0" lang="en-US" sz="1600" b="1" i="0" u="none" strike="noStrike" kern="1200" cap="none" spc="0" normalizeH="0" baseline="0" noProof="0" dirty="0">
                <a:ln>
                  <a:noFill/>
                </a:ln>
                <a:solidFill>
                  <a:srgbClr val="3B3838"/>
                </a:solidFill>
                <a:effectLst/>
                <a:uLnTx/>
                <a:uFillTx/>
                <a:latin typeface="Calibri"/>
                <a:ea typeface="+mn-ea"/>
                <a:cs typeface="+mn-cs"/>
              </a:rPr>
              <a:t>The ability to quickly assess overall glycemia and identify patterns of concern facilitates more informed therapy decision-making, and also helps patients better understand interactions between their medications, meals, and exercise</a:t>
            </a:r>
          </a:p>
        </p:txBody>
      </p:sp>
      <p:sp>
        <p:nvSpPr>
          <p:cNvPr id="49" name="Slide Number Placeholder 48"/>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74</a:t>
            </a:fld>
            <a:endParaRPr kumimoji="0" lang="en-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pic>
        <p:nvPicPr>
          <p:cNvPr id="5" name="Picture 4"/>
          <p:cNvPicPr>
            <a:picLocks noChangeAspect="1"/>
          </p:cNvPicPr>
          <p:nvPr/>
        </p:nvPicPr>
        <p:blipFill>
          <a:blip r:embed="rId5"/>
          <a:stretch>
            <a:fillRect/>
          </a:stretch>
        </p:blipFill>
        <p:spPr>
          <a:xfrm>
            <a:off x="4457373" y="1557357"/>
            <a:ext cx="3294564" cy="3896291"/>
          </a:xfrm>
          <a:prstGeom prst="rect">
            <a:avLst/>
          </a:prstGeom>
        </p:spPr>
      </p:pic>
      <p:grpSp>
        <p:nvGrpSpPr>
          <p:cNvPr id="1035" name="Group 1034"/>
          <p:cNvGrpSpPr/>
          <p:nvPr/>
        </p:nvGrpSpPr>
        <p:grpSpPr>
          <a:xfrm>
            <a:off x="344485" y="3054004"/>
            <a:ext cx="3847206" cy="769926"/>
            <a:chOff x="344485" y="3054004"/>
            <a:chExt cx="3847206" cy="769926"/>
          </a:xfrm>
        </p:grpSpPr>
        <p:sp>
          <p:nvSpPr>
            <p:cNvPr id="53" name="Rectangle: Rounded Corners 26">
              <a:extLst>
                <a:ext uri="{FF2B5EF4-FFF2-40B4-BE49-F238E27FC236}">
                  <a16:creationId xmlns:a16="http://schemas.microsoft.com/office/drawing/2014/main" id="{E8E5D833-3F0D-427F-B3C6-EF4FBEEBBF4D}"/>
                </a:ext>
              </a:extLst>
            </p:cNvPr>
            <p:cNvSpPr/>
            <p:nvPr/>
          </p:nvSpPr>
          <p:spPr>
            <a:xfrm>
              <a:off x="451291" y="3054004"/>
              <a:ext cx="3740400" cy="769926"/>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232936"/>
                  </a:solidFill>
                  <a:effectLst/>
                  <a:uLnTx/>
                  <a:uFillTx/>
                  <a:latin typeface="Calibri"/>
                  <a:ea typeface="+mn-ea"/>
                  <a:cs typeface="+mn-cs"/>
                </a:rPr>
                <a:t>Mark up the report</a:t>
              </a:r>
              <a:r>
                <a:rPr kumimoji="0" lang="en-US" sz="1400" b="0" i="0" u="none" strike="noStrike" kern="1200" cap="none" spc="0" normalizeH="0" baseline="0" noProof="0" dirty="0">
                  <a:ln>
                    <a:noFill/>
                  </a:ln>
                  <a:solidFill>
                    <a:srgbClr val="232936"/>
                  </a:solidFill>
                  <a:effectLst/>
                  <a:uLnTx/>
                  <a:uFillTx/>
                  <a:latin typeface="Calibri"/>
                  <a:ea typeface="+mn-ea"/>
                  <a:cs typeface="+mn-cs"/>
                </a:rPr>
                <a:t>, noting factors that may affect diabetes management                                </a:t>
              </a:r>
              <a:r>
                <a:rPr kumimoji="0" lang="en-US" sz="1200" b="0" i="0" u="none" strike="noStrike" kern="1200" cap="none" spc="0" normalizeH="0" baseline="0" noProof="0" dirty="0">
                  <a:ln>
                    <a:noFill/>
                  </a:ln>
                  <a:solidFill>
                    <a:srgbClr val="232936"/>
                  </a:solidFill>
                  <a:effectLst/>
                  <a:uLnTx/>
                  <a:uFillTx/>
                  <a:latin typeface="Calibri"/>
                  <a:ea typeface="+mn-ea"/>
                  <a:cs typeface="+mn-cs"/>
                </a:rPr>
                <a:t>(e.g. medication, exercise, meals) </a:t>
              </a:r>
            </a:p>
          </p:txBody>
        </p:sp>
        <p:sp>
          <p:nvSpPr>
            <p:cNvPr id="54" name="Oval 53">
              <a:extLst>
                <a:ext uri="{FF2B5EF4-FFF2-40B4-BE49-F238E27FC236}">
                  <a16:creationId xmlns:a16="http://schemas.microsoft.com/office/drawing/2014/main" id="{710BC107-89F9-4FFF-822F-099D450DC33B}"/>
                </a:ext>
              </a:extLst>
            </p:cNvPr>
            <p:cNvSpPr>
              <a:spLocks noChangeAspect="1"/>
            </p:cNvSpPr>
            <p:nvPr/>
          </p:nvSpPr>
          <p:spPr>
            <a:xfrm>
              <a:off x="344485" y="3294967"/>
              <a:ext cx="288000" cy="288000"/>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2</a:t>
              </a:r>
            </a:p>
          </p:txBody>
        </p:sp>
      </p:grpSp>
      <p:grpSp>
        <p:nvGrpSpPr>
          <p:cNvPr id="1036" name="Group 1035"/>
          <p:cNvGrpSpPr/>
          <p:nvPr/>
        </p:nvGrpSpPr>
        <p:grpSpPr>
          <a:xfrm>
            <a:off x="355033" y="4025437"/>
            <a:ext cx="3855416" cy="567384"/>
            <a:chOff x="355033" y="4025437"/>
            <a:chExt cx="3855416" cy="567384"/>
          </a:xfrm>
        </p:grpSpPr>
        <p:sp>
          <p:nvSpPr>
            <p:cNvPr id="56" name="Rectangle: Rounded Corners 29">
              <a:extLst>
                <a:ext uri="{FF2B5EF4-FFF2-40B4-BE49-F238E27FC236}">
                  <a16:creationId xmlns:a16="http://schemas.microsoft.com/office/drawing/2014/main" id="{F6A12E92-44AC-4386-8AD5-42CFD6BF2D8D}"/>
                </a:ext>
              </a:extLst>
            </p:cNvPr>
            <p:cNvSpPr/>
            <p:nvPr/>
          </p:nvSpPr>
          <p:spPr>
            <a:xfrm>
              <a:off x="470049" y="4025437"/>
              <a:ext cx="3740400" cy="567384"/>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2936"/>
                  </a:solidFill>
                  <a:effectLst/>
                  <a:uLnTx/>
                  <a:uFillTx/>
                  <a:latin typeface="Calibri"/>
                  <a:ea typeface="+mn-ea"/>
                  <a:cs typeface="+mn-cs"/>
                </a:rPr>
                <a:t>Ask the patient to briefly describe and                explain what they see in their report</a:t>
              </a:r>
            </a:p>
          </p:txBody>
        </p:sp>
        <p:sp>
          <p:nvSpPr>
            <p:cNvPr id="57" name="Oval 56">
              <a:extLst>
                <a:ext uri="{FF2B5EF4-FFF2-40B4-BE49-F238E27FC236}">
                  <a16:creationId xmlns:a16="http://schemas.microsoft.com/office/drawing/2014/main" id="{FB2FB12F-B178-4DF7-98BD-C877E5EF263F}"/>
                </a:ext>
              </a:extLst>
            </p:cNvPr>
            <p:cNvSpPr>
              <a:spLocks noChangeAspect="1"/>
            </p:cNvSpPr>
            <p:nvPr/>
          </p:nvSpPr>
          <p:spPr>
            <a:xfrm>
              <a:off x="355033" y="4165129"/>
              <a:ext cx="266904" cy="288000"/>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3</a:t>
              </a:r>
            </a:p>
          </p:txBody>
        </p:sp>
      </p:grpSp>
      <p:grpSp>
        <p:nvGrpSpPr>
          <p:cNvPr id="1041" name="Group 1040"/>
          <p:cNvGrpSpPr/>
          <p:nvPr/>
        </p:nvGrpSpPr>
        <p:grpSpPr>
          <a:xfrm>
            <a:off x="7850797" y="3214257"/>
            <a:ext cx="3888465" cy="568800"/>
            <a:chOff x="7850797" y="3214257"/>
            <a:chExt cx="3888465" cy="568800"/>
          </a:xfrm>
        </p:grpSpPr>
        <p:sp>
          <p:nvSpPr>
            <p:cNvPr id="66" name="Rectangle: Rounded Corners 41">
              <a:extLst>
                <a:ext uri="{FF2B5EF4-FFF2-40B4-BE49-F238E27FC236}">
                  <a16:creationId xmlns:a16="http://schemas.microsoft.com/office/drawing/2014/main" id="{1E6CF632-66B8-48B4-8A5B-668CA8A9998C}"/>
                </a:ext>
              </a:extLst>
            </p:cNvPr>
            <p:cNvSpPr/>
            <p:nvPr/>
          </p:nvSpPr>
          <p:spPr>
            <a:xfrm>
              <a:off x="7998862" y="3214257"/>
              <a:ext cx="3740400" cy="568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2936"/>
                  </a:solidFill>
                  <a:effectLst/>
                  <a:uLnTx/>
                  <a:uFillTx/>
                  <a:latin typeface="Calibri"/>
                  <a:ea typeface="+mn-ea"/>
                  <a:cs typeface="+mn-cs"/>
                </a:rPr>
                <a:t>Compare current to past reports and              discuss progress</a:t>
              </a:r>
              <a:endParaRPr kumimoji="0" lang="en-US" sz="1400" b="1" i="0" u="sng" strike="noStrike" kern="1200" cap="none" spc="0" normalizeH="0" baseline="0" noProof="0" dirty="0">
                <a:ln>
                  <a:noFill/>
                </a:ln>
                <a:solidFill>
                  <a:srgbClr val="232936"/>
                </a:solidFill>
                <a:effectLst/>
                <a:uLnTx/>
                <a:uFillTx/>
                <a:latin typeface="Calibri"/>
                <a:ea typeface="+mn-ea"/>
                <a:cs typeface="+mn-cs"/>
              </a:endParaRPr>
            </a:p>
          </p:txBody>
        </p:sp>
        <p:sp>
          <p:nvSpPr>
            <p:cNvPr id="67" name="Oval 66">
              <a:extLst>
                <a:ext uri="{FF2B5EF4-FFF2-40B4-BE49-F238E27FC236}">
                  <a16:creationId xmlns:a16="http://schemas.microsoft.com/office/drawing/2014/main" id="{7A37107B-EED2-4E0E-B8FD-43489957700F}"/>
                </a:ext>
              </a:extLst>
            </p:cNvPr>
            <p:cNvSpPr>
              <a:spLocks noChangeAspect="1"/>
            </p:cNvSpPr>
            <p:nvPr/>
          </p:nvSpPr>
          <p:spPr>
            <a:xfrm>
              <a:off x="7850797" y="3354657"/>
              <a:ext cx="288000" cy="288000"/>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7</a:t>
              </a:r>
            </a:p>
          </p:txBody>
        </p:sp>
      </p:grpSp>
      <p:grpSp>
        <p:nvGrpSpPr>
          <p:cNvPr id="1042" name="Group 1041"/>
          <p:cNvGrpSpPr/>
          <p:nvPr/>
        </p:nvGrpSpPr>
        <p:grpSpPr>
          <a:xfrm>
            <a:off x="7850797" y="4126708"/>
            <a:ext cx="3888465" cy="367200"/>
            <a:chOff x="7850797" y="4126708"/>
            <a:chExt cx="3888465" cy="367200"/>
          </a:xfrm>
        </p:grpSpPr>
        <p:sp>
          <p:nvSpPr>
            <p:cNvPr id="68" name="Rectangle: Rounded Corners 44">
              <a:extLst>
                <a:ext uri="{FF2B5EF4-FFF2-40B4-BE49-F238E27FC236}">
                  <a16:creationId xmlns:a16="http://schemas.microsoft.com/office/drawing/2014/main" id="{D95E1ED0-154A-4343-B2BA-7744A3E14E5E}"/>
                </a:ext>
              </a:extLst>
            </p:cNvPr>
            <p:cNvSpPr/>
            <p:nvPr/>
          </p:nvSpPr>
          <p:spPr>
            <a:xfrm>
              <a:off x="7998862" y="4126708"/>
              <a:ext cx="3740400" cy="3672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2936"/>
                  </a:solidFill>
                  <a:effectLst/>
                  <a:uLnTx/>
                  <a:uFillTx/>
                  <a:latin typeface="Calibri"/>
                  <a:ea typeface="+mn-ea"/>
                  <a:cs typeface="+mn-cs"/>
                </a:rPr>
                <a:t>Agree on an </a:t>
              </a:r>
              <a:r>
                <a:rPr kumimoji="0" lang="en-US" sz="1400" b="1" i="0" u="none" strike="noStrike" kern="1200" cap="none" spc="0" normalizeH="0" baseline="0" noProof="0" dirty="0">
                  <a:ln>
                    <a:noFill/>
                  </a:ln>
                  <a:solidFill>
                    <a:srgbClr val="232936"/>
                  </a:solidFill>
                  <a:effectLst/>
                  <a:uLnTx/>
                  <a:uFillTx/>
                  <a:latin typeface="Calibri"/>
                  <a:ea typeface="+mn-ea"/>
                  <a:cs typeface="+mn-cs"/>
                </a:rPr>
                <a:t>action plan </a:t>
              </a:r>
              <a:r>
                <a:rPr kumimoji="0" lang="en-US" sz="1400" b="0" i="0" u="none" strike="noStrike" kern="1200" cap="none" spc="0" normalizeH="0" baseline="0" noProof="0" dirty="0">
                  <a:ln>
                    <a:noFill/>
                  </a:ln>
                  <a:solidFill>
                    <a:srgbClr val="232936"/>
                  </a:solidFill>
                  <a:effectLst/>
                  <a:uLnTx/>
                  <a:uFillTx/>
                  <a:latin typeface="Calibri"/>
                  <a:ea typeface="+mn-ea"/>
                  <a:cs typeface="+mn-cs"/>
                </a:rPr>
                <a:t>with the patient</a:t>
              </a:r>
              <a:endParaRPr kumimoji="0" lang="en-US" sz="1400" b="1" i="0" u="sng" strike="noStrike" kern="1200" cap="none" spc="0" normalizeH="0" baseline="0" noProof="0" dirty="0">
                <a:ln>
                  <a:noFill/>
                </a:ln>
                <a:solidFill>
                  <a:srgbClr val="232936"/>
                </a:solidFill>
                <a:effectLst/>
                <a:uLnTx/>
                <a:uFillTx/>
                <a:latin typeface="Calibri"/>
                <a:ea typeface="+mn-ea"/>
                <a:cs typeface="+mn-cs"/>
              </a:endParaRPr>
            </a:p>
          </p:txBody>
        </p:sp>
        <p:sp>
          <p:nvSpPr>
            <p:cNvPr id="69" name="Oval 68">
              <a:extLst>
                <a:ext uri="{FF2B5EF4-FFF2-40B4-BE49-F238E27FC236}">
                  <a16:creationId xmlns:a16="http://schemas.microsoft.com/office/drawing/2014/main" id="{048E1B2A-A989-47F7-9F40-B775A0D33636}"/>
                </a:ext>
              </a:extLst>
            </p:cNvPr>
            <p:cNvSpPr>
              <a:spLocks noChangeAspect="1"/>
            </p:cNvSpPr>
            <p:nvPr/>
          </p:nvSpPr>
          <p:spPr>
            <a:xfrm>
              <a:off x="7850797" y="4166308"/>
              <a:ext cx="288000" cy="288000"/>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8</a:t>
              </a:r>
            </a:p>
          </p:txBody>
        </p:sp>
      </p:grpSp>
      <p:grpSp>
        <p:nvGrpSpPr>
          <p:cNvPr id="1043" name="Group 1042"/>
          <p:cNvGrpSpPr/>
          <p:nvPr/>
        </p:nvGrpSpPr>
        <p:grpSpPr>
          <a:xfrm>
            <a:off x="7850797" y="4805237"/>
            <a:ext cx="3888465" cy="568800"/>
            <a:chOff x="7850797" y="4805237"/>
            <a:chExt cx="3888465" cy="568800"/>
          </a:xfrm>
        </p:grpSpPr>
        <p:sp>
          <p:nvSpPr>
            <p:cNvPr id="70" name="Rectangle: Rounded Corners 47">
              <a:extLst>
                <a:ext uri="{FF2B5EF4-FFF2-40B4-BE49-F238E27FC236}">
                  <a16:creationId xmlns:a16="http://schemas.microsoft.com/office/drawing/2014/main" id="{C5A726EB-4893-4E4C-998A-2C020FCF48F3}"/>
                </a:ext>
              </a:extLst>
            </p:cNvPr>
            <p:cNvSpPr/>
            <p:nvPr/>
          </p:nvSpPr>
          <p:spPr>
            <a:xfrm>
              <a:off x="7998862" y="4805237"/>
              <a:ext cx="3740400" cy="5688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2936"/>
                  </a:solidFill>
                  <a:effectLst/>
                  <a:uLnTx/>
                  <a:uFillTx/>
                  <a:latin typeface="Calibri"/>
                  <a:ea typeface="+mn-ea"/>
                  <a:cs typeface="+mn-cs"/>
                </a:rPr>
                <a:t>Print a copy of the marked up report for the patient and store a copy for yourself</a:t>
              </a:r>
              <a:endParaRPr kumimoji="0" lang="en-US" sz="1400" b="1" i="0" u="sng" strike="noStrike" kern="1200" cap="none" spc="0" normalizeH="0" baseline="0" noProof="0" dirty="0">
                <a:ln>
                  <a:noFill/>
                </a:ln>
                <a:solidFill>
                  <a:srgbClr val="232936"/>
                </a:solidFill>
                <a:effectLst/>
                <a:uLnTx/>
                <a:uFillTx/>
                <a:latin typeface="Calibri"/>
                <a:ea typeface="+mn-ea"/>
                <a:cs typeface="+mn-cs"/>
              </a:endParaRPr>
            </a:p>
          </p:txBody>
        </p:sp>
        <p:sp>
          <p:nvSpPr>
            <p:cNvPr id="71" name="Oval 70">
              <a:extLst>
                <a:ext uri="{FF2B5EF4-FFF2-40B4-BE49-F238E27FC236}">
                  <a16:creationId xmlns:a16="http://schemas.microsoft.com/office/drawing/2014/main" id="{B2534554-EA45-4D5E-AB6B-C0EFA30D6B46}"/>
                </a:ext>
              </a:extLst>
            </p:cNvPr>
            <p:cNvSpPr>
              <a:spLocks noChangeAspect="1"/>
            </p:cNvSpPr>
            <p:nvPr/>
          </p:nvSpPr>
          <p:spPr>
            <a:xfrm>
              <a:off x="7850797" y="4945637"/>
              <a:ext cx="288000" cy="288000"/>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9</a:t>
              </a:r>
            </a:p>
          </p:txBody>
        </p:sp>
      </p:grpSp>
      <p:grpSp>
        <p:nvGrpSpPr>
          <p:cNvPr id="1034" name="Group 1033"/>
          <p:cNvGrpSpPr/>
          <p:nvPr/>
        </p:nvGrpSpPr>
        <p:grpSpPr>
          <a:xfrm>
            <a:off x="344485" y="1797354"/>
            <a:ext cx="4221098" cy="1176367"/>
            <a:chOff x="344485" y="1797354"/>
            <a:chExt cx="4221098" cy="1176367"/>
          </a:xfrm>
        </p:grpSpPr>
        <p:sp>
          <p:nvSpPr>
            <p:cNvPr id="51" name="Rectangle: Rounded Corners 23">
              <a:extLst>
                <a:ext uri="{FF2B5EF4-FFF2-40B4-BE49-F238E27FC236}">
                  <a16:creationId xmlns:a16="http://schemas.microsoft.com/office/drawing/2014/main" id="{53663D95-BB9E-4484-8FE3-51FBF9A494F1}"/>
                </a:ext>
              </a:extLst>
            </p:cNvPr>
            <p:cNvSpPr/>
            <p:nvPr/>
          </p:nvSpPr>
          <p:spPr>
            <a:xfrm>
              <a:off x="497970" y="1797354"/>
              <a:ext cx="3739646" cy="102860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2936"/>
                  </a:solidFill>
                  <a:effectLst/>
                  <a:uLnTx/>
                  <a:uFillTx/>
                  <a:latin typeface="Calibri"/>
                  <a:ea typeface="+mn-ea"/>
                  <a:cs typeface="+mn-cs"/>
                </a:rPr>
                <a:t>Make sure there is </a:t>
              </a:r>
              <a:r>
                <a:rPr kumimoji="0" lang="en-US" sz="1400" b="1" i="0" u="none" strike="noStrike" kern="1200" cap="none" spc="0" normalizeH="0" baseline="0" noProof="0" dirty="0">
                  <a:ln>
                    <a:noFill/>
                  </a:ln>
                  <a:solidFill>
                    <a:srgbClr val="232936"/>
                  </a:solidFill>
                  <a:effectLst/>
                  <a:uLnTx/>
                  <a:uFillTx/>
                  <a:latin typeface="Calibri"/>
                  <a:ea typeface="+mn-ea"/>
                  <a:cs typeface="+mn-cs"/>
                </a:rPr>
                <a:t>adequate data </a:t>
              </a:r>
              <a:r>
                <a:rPr kumimoji="0" lang="en-US" sz="1400" b="0" i="0" u="none" strike="noStrike" kern="1200" cap="none" spc="0" normalizeH="0" baseline="0" noProof="0" dirty="0">
                  <a:ln>
                    <a:noFill/>
                  </a:ln>
                  <a:solidFill>
                    <a:srgbClr val="232936"/>
                  </a:solidFill>
                  <a:effectLst/>
                  <a:uLnTx/>
                  <a:uFillTx/>
                  <a:latin typeface="Calibri"/>
                  <a:ea typeface="+mn-ea"/>
                  <a:cs typeface="+mn-cs"/>
                </a:rPr>
                <a:t>(≥10 days; ideally 14 days); make sure sensor active at least 70% of time; </a:t>
              </a:r>
              <a:r>
                <a:rPr kumimoji="0" lang="en-US" sz="1400" b="1" i="0" u="none" strike="noStrike" kern="1200" cap="none" spc="0" normalizeH="0" baseline="0" noProof="0" dirty="0">
                  <a:ln>
                    <a:noFill/>
                  </a:ln>
                  <a:solidFill>
                    <a:srgbClr val="232936"/>
                  </a:solidFill>
                  <a:effectLst/>
                  <a:uLnTx/>
                  <a:uFillTx/>
                  <a:latin typeface="Calibri"/>
                  <a:ea typeface="+mn-ea"/>
                  <a:cs typeface="+mn-cs"/>
                </a:rPr>
                <a:t>look at TIR, TAR, TBR, CV</a:t>
              </a:r>
              <a:r>
                <a:rPr kumimoji="0" lang="en-US" sz="1400" b="0" i="0" u="none" strike="noStrike" kern="1200" cap="none" spc="0" normalizeH="0" baseline="0" noProof="0" dirty="0">
                  <a:ln>
                    <a:noFill/>
                  </a:ln>
                  <a:solidFill>
                    <a:srgbClr val="232936"/>
                  </a:solidFill>
                  <a:effectLst/>
                  <a:uLnTx/>
                  <a:uFillTx/>
                  <a:latin typeface="Calibri"/>
                  <a:ea typeface="+mn-ea"/>
                  <a:cs typeface="+mn-cs"/>
                </a:rPr>
                <a:t>; </a:t>
              </a:r>
              <a:r>
                <a:rPr kumimoji="0" lang="en-US" sz="1400" b="1" i="0" u="none" strike="noStrike" kern="1200" cap="none" spc="0" normalizeH="0" baseline="0" noProof="0" dirty="0">
                  <a:ln>
                    <a:noFill/>
                  </a:ln>
                  <a:solidFill>
                    <a:srgbClr val="232936"/>
                  </a:solidFill>
                  <a:effectLst/>
                  <a:uLnTx/>
                  <a:uFillTx/>
                  <a:latin typeface="Calibri"/>
                  <a:ea typeface="+mn-ea"/>
                  <a:cs typeface="+mn-cs"/>
                </a:rPr>
                <a:t>look at GMI as a measure of estimated A1C</a:t>
              </a:r>
            </a:p>
          </p:txBody>
        </p:sp>
        <p:sp>
          <p:nvSpPr>
            <p:cNvPr id="52" name="Oval 51">
              <a:extLst>
                <a:ext uri="{FF2B5EF4-FFF2-40B4-BE49-F238E27FC236}">
                  <a16:creationId xmlns:a16="http://schemas.microsoft.com/office/drawing/2014/main" id="{96625B87-85C0-49C2-B16D-9D0EFD868308}"/>
                </a:ext>
              </a:extLst>
            </p:cNvPr>
            <p:cNvSpPr>
              <a:spLocks noChangeAspect="1"/>
            </p:cNvSpPr>
            <p:nvPr/>
          </p:nvSpPr>
          <p:spPr>
            <a:xfrm>
              <a:off x="344485" y="2167655"/>
              <a:ext cx="288000" cy="288000"/>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1</a:t>
              </a:r>
            </a:p>
          </p:txBody>
        </p:sp>
        <p:cxnSp>
          <p:nvCxnSpPr>
            <p:cNvPr id="72" name="Straight Connector 71">
              <a:extLst>
                <a:ext uri="{FF2B5EF4-FFF2-40B4-BE49-F238E27FC236}">
                  <a16:creationId xmlns:a16="http://schemas.microsoft.com/office/drawing/2014/main" id="{79A7C406-0961-4A13-822B-1C40F8E5BEB2}"/>
                </a:ext>
              </a:extLst>
            </p:cNvPr>
            <p:cNvCxnSpPr>
              <a:cxnSpLocks/>
              <a:stCxn id="51" idx="3"/>
            </p:cNvCxnSpPr>
            <p:nvPr/>
          </p:nvCxnSpPr>
          <p:spPr>
            <a:xfrm>
              <a:off x="4237616" y="2311656"/>
              <a:ext cx="327967" cy="143999"/>
            </a:xfrm>
            <a:prstGeom prst="line">
              <a:avLst/>
            </a:prstGeom>
            <a:ln w="28575">
              <a:solidFill>
                <a:schemeClr val="accent5"/>
              </a:solidFill>
              <a:headEnd type="oval"/>
              <a:tailEnd type="none"/>
            </a:ln>
          </p:spPr>
          <p:style>
            <a:lnRef idx="1">
              <a:schemeClr val="accent1"/>
            </a:lnRef>
            <a:fillRef idx="0">
              <a:schemeClr val="accent1"/>
            </a:fillRef>
            <a:effectRef idx="0">
              <a:schemeClr val="accent1"/>
            </a:effectRef>
            <a:fontRef idx="minor">
              <a:schemeClr val="tx1"/>
            </a:fontRef>
          </p:style>
        </p:cxnSp>
        <p:cxnSp>
          <p:nvCxnSpPr>
            <p:cNvPr id="73" name="Straight Connector 72"/>
            <p:cNvCxnSpPr/>
            <p:nvPr/>
          </p:nvCxnSpPr>
          <p:spPr>
            <a:xfrm>
              <a:off x="4565583" y="1941354"/>
              <a:ext cx="0" cy="1032367"/>
            </a:xfrm>
            <a:prstGeom prst="line">
              <a:avLst/>
            </a:prstGeom>
            <a:ln w="28575">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038" name="Group 1037"/>
          <p:cNvGrpSpPr/>
          <p:nvPr/>
        </p:nvGrpSpPr>
        <p:grpSpPr>
          <a:xfrm>
            <a:off x="344485" y="4200945"/>
            <a:ext cx="4803818" cy="1057378"/>
            <a:chOff x="344485" y="4200945"/>
            <a:chExt cx="4803818" cy="1057378"/>
          </a:xfrm>
        </p:grpSpPr>
        <p:sp>
          <p:nvSpPr>
            <p:cNvPr id="58" name="Rectangle: Rounded Corners 32">
              <a:extLst>
                <a:ext uri="{FF2B5EF4-FFF2-40B4-BE49-F238E27FC236}">
                  <a16:creationId xmlns:a16="http://schemas.microsoft.com/office/drawing/2014/main" id="{F5681046-3C16-4CC9-B48E-F53BF53784FC}"/>
                </a:ext>
              </a:extLst>
            </p:cNvPr>
            <p:cNvSpPr/>
            <p:nvPr/>
          </p:nvSpPr>
          <p:spPr>
            <a:xfrm>
              <a:off x="470049" y="4891360"/>
              <a:ext cx="3740400" cy="366963"/>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2936"/>
                  </a:solidFill>
                  <a:effectLst/>
                  <a:uLnTx/>
                  <a:uFillTx/>
                  <a:latin typeface="Calibri"/>
                  <a:ea typeface="+mn-ea"/>
                  <a:cs typeface="+mn-cs"/>
                </a:rPr>
                <a:t>Look for patterns of </a:t>
              </a:r>
              <a:r>
                <a:rPr kumimoji="0" lang="en-US" sz="1400" b="1" i="0" u="sng" strike="noStrike" kern="1200" cap="none" spc="0" normalizeH="0" baseline="0" noProof="0" dirty="0">
                  <a:ln>
                    <a:noFill/>
                  </a:ln>
                  <a:solidFill>
                    <a:srgbClr val="232936"/>
                  </a:solidFill>
                  <a:effectLst/>
                  <a:uLnTx/>
                  <a:uFillTx/>
                  <a:latin typeface="Calibri"/>
                  <a:ea typeface="+mn-ea"/>
                  <a:cs typeface="+mn-cs"/>
                </a:rPr>
                <a:t>LOW</a:t>
              </a:r>
              <a:r>
                <a:rPr kumimoji="0" lang="en-US" sz="1400" b="0" i="0" u="none" strike="noStrike" kern="1200" cap="none" spc="0" normalizeH="0" baseline="0" noProof="0" dirty="0">
                  <a:ln>
                    <a:noFill/>
                  </a:ln>
                  <a:solidFill>
                    <a:srgbClr val="232936"/>
                  </a:solidFill>
                  <a:effectLst/>
                  <a:uLnTx/>
                  <a:uFillTx/>
                  <a:latin typeface="Calibri"/>
                  <a:ea typeface="+mn-ea"/>
                  <a:cs typeface="+mn-cs"/>
                </a:rPr>
                <a:t> glucose levels</a:t>
              </a:r>
            </a:p>
          </p:txBody>
        </p:sp>
        <p:sp>
          <p:nvSpPr>
            <p:cNvPr id="59" name="Oval 58">
              <a:extLst>
                <a:ext uri="{FF2B5EF4-FFF2-40B4-BE49-F238E27FC236}">
                  <a16:creationId xmlns:a16="http://schemas.microsoft.com/office/drawing/2014/main" id="{F5832C17-34F0-4C0D-9235-A603A7E17A09}"/>
                </a:ext>
              </a:extLst>
            </p:cNvPr>
            <p:cNvSpPr>
              <a:spLocks noChangeAspect="1"/>
            </p:cNvSpPr>
            <p:nvPr/>
          </p:nvSpPr>
          <p:spPr>
            <a:xfrm>
              <a:off x="344485" y="4930841"/>
              <a:ext cx="288000" cy="288000"/>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4</a:t>
              </a:r>
            </a:p>
          </p:txBody>
        </p:sp>
        <p:cxnSp>
          <p:nvCxnSpPr>
            <p:cNvPr id="77" name="Straight Connector 76">
              <a:extLst>
                <a:ext uri="{FF2B5EF4-FFF2-40B4-BE49-F238E27FC236}">
                  <a16:creationId xmlns:a16="http://schemas.microsoft.com/office/drawing/2014/main" id="{79A7C406-0961-4A13-822B-1C40F8E5BEB2}"/>
                </a:ext>
              </a:extLst>
            </p:cNvPr>
            <p:cNvCxnSpPr>
              <a:cxnSpLocks/>
              <a:stCxn id="58" idx="3"/>
            </p:cNvCxnSpPr>
            <p:nvPr/>
          </p:nvCxnSpPr>
          <p:spPr>
            <a:xfrm flipV="1">
              <a:off x="4210449" y="4200945"/>
              <a:ext cx="937854" cy="873897"/>
            </a:xfrm>
            <a:prstGeom prst="bentConnector3">
              <a:avLst>
                <a:gd name="adj1" fmla="val 27878"/>
              </a:avLst>
            </a:prstGeom>
            <a:ln w="28575">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039" name="Group 1038"/>
          <p:cNvGrpSpPr/>
          <p:nvPr/>
        </p:nvGrpSpPr>
        <p:grpSpPr>
          <a:xfrm>
            <a:off x="6969418" y="1797354"/>
            <a:ext cx="4769844" cy="1555835"/>
            <a:chOff x="6969418" y="1797354"/>
            <a:chExt cx="4769844" cy="1555835"/>
          </a:xfrm>
        </p:grpSpPr>
        <p:sp>
          <p:nvSpPr>
            <p:cNvPr id="60" name="Rectangle: Rounded Corners 35">
              <a:extLst>
                <a:ext uri="{FF2B5EF4-FFF2-40B4-BE49-F238E27FC236}">
                  <a16:creationId xmlns:a16="http://schemas.microsoft.com/office/drawing/2014/main" id="{79601F70-C024-4C56-B0F0-271755918EA1}"/>
                </a:ext>
              </a:extLst>
            </p:cNvPr>
            <p:cNvSpPr/>
            <p:nvPr/>
          </p:nvSpPr>
          <p:spPr>
            <a:xfrm>
              <a:off x="7998862" y="1797354"/>
              <a:ext cx="3740400" cy="3672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2936"/>
                  </a:solidFill>
                  <a:effectLst/>
                  <a:uLnTx/>
                  <a:uFillTx/>
                  <a:latin typeface="Calibri"/>
                  <a:ea typeface="+mn-ea"/>
                  <a:cs typeface="+mn-cs"/>
                </a:rPr>
                <a:t>Look for patterns of </a:t>
              </a:r>
              <a:r>
                <a:rPr kumimoji="0" lang="en-US" sz="1400" b="1" i="0" u="sng" strike="noStrike" kern="1200" cap="none" spc="0" normalizeH="0" baseline="0" noProof="0" dirty="0">
                  <a:ln>
                    <a:noFill/>
                  </a:ln>
                  <a:solidFill>
                    <a:srgbClr val="232936"/>
                  </a:solidFill>
                  <a:effectLst/>
                  <a:uLnTx/>
                  <a:uFillTx/>
                  <a:latin typeface="Calibri"/>
                  <a:ea typeface="+mn-ea"/>
                  <a:cs typeface="+mn-cs"/>
                </a:rPr>
                <a:t>HIGH</a:t>
              </a:r>
              <a:r>
                <a:rPr kumimoji="0" lang="en-US" sz="1400" b="0" i="0" u="none" strike="noStrike" kern="1200" cap="none" spc="0" normalizeH="0" baseline="0" noProof="0" dirty="0">
                  <a:ln>
                    <a:noFill/>
                  </a:ln>
                  <a:solidFill>
                    <a:srgbClr val="232936"/>
                  </a:solidFill>
                  <a:effectLst/>
                  <a:uLnTx/>
                  <a:uFillTx/>
                  <a:latin typeface="Calibri"/>
                  <a:ea typeface="+mn-ea"/>
                  <a:cs typeface="+mn-cs"/>
                </a:rPr>
                <a:t> glucose levels</a:t>
              </a:r>
            </a:p>
          </p:txBody>
        </p:sp>
        <p:sp>
          <p:nvSpPr>
            <p:cNvPr id="61" name="Oval 60">
              <a:extLst>
                <a:ext uri="{FF2B5EF4-FFF2-40B4-BE49-F238E27FC236}">
                  <a16:creationId xmlns:a16="http://schemas.microsoft.com/office/drawing/2014/main" id="{1716AB71-F03B-43A2-B660-AA47C1C07B2A}"/>
                </a:ext>
              </a:extLst>
            </p:cNvPr>
            <p:cNvSpPr>
              <a:spLocks noChangeAspect="1"/>
            </p:cNvSpPr>
            <p:nvPr/>
          </p:nvSpPr>
          <p:spPr>
            <a:xfrm>
              <a:off x="7850797" y="1836954"/>
              <a:ext cx="288000" cy="288000"/>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prstClr val="white"/>
                  </a:solidFill>
                  <a:effectLst/>
                  <a:uLnTx/>
                  <a:uFillTx/>
                  <a:latin typeface="Calibri"/>
                  <a:ea typeface="+mn-ea"/>
                  <a:cs typeface="+mn-cs"/>
                </a:rPr>
                <a:t>5</a:t>
              </a:r>
            </a:p>
          </p:txBody>
        </p:sp>
        <p:cxnSp>
          <p:nvCxnSpPr>
            <p:cNvPr id="105" name="Straight Connector 104">
              <a:extLst>
                <a:ext uri="{FF2B5EF4-FFF2-40B4-BE49-F238E27FC236}">
                  <a16:creationId xmlns:a16="http://schemas.microsoft.com/office/drawing/2014/main" id="{79A7C406-0961-4A13-822B-1C40F8E5BEB2}"/>
                </a:ext>
              </a:extLst>
            </p:cNvPr>
            <p:cNvCxnSpPr>
              <a:cxnSpLocks/>
              <a:endCxn id="61" idx="3"/>
            </p:cNvCxnSpPr>
            <p:nvPr/>
          </p:nvCxnSpPr>
          <p:spPr>
            <a:xfrm flipV="1">
              <a:off x="6969418" y="2082777"/>
              <a:ext cx="923556" cy="1270412"/>
            </a:xfrm>
            <a:prstGeom prst="line">
              <a:avLst/>
            </a:prstGeom>
            <a:ln w="28575">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grpSp>
      <p:grpSp>
        <p:nvGrpSpPr>
          <p:cNvPr id="1050" name="Group 1049"/>
          <p:cNvGrpSpPr/>
          <p:nvPr/>
        </p:nvGrpSpPr>
        <p:grpSpPr>
          <a:xfrm>
            <a:off x="6669727" y="2487221"/>
            <a:ext cx="5069535" cy="1713724"/>
            <a:chOff x="6669727" y="2487221"/>
            <a:chExt cx="5069535" cy="1713724"/>
          </a:xfrm>
        </p:grpSpPr>
        <p:grpSp>
          <p:nvGrpSpPr>
            <p:cNvPr id="1040" name="Group 1039"/>
            <p:cNvGrpSpPr/>
            <p:nvPr/>
          </p:nvGrpSpPr>
          <p:grpSpPr>
            <a:xfrm>
              <a:off x="7850797" y="2487221"/>
              <a:ext cx="3888465" cy="367200"/>
              <a:chOff x="7850797" y="2487221"/>
              <a:chExt cx="3888465" cy="367200"/>
            </a:xfrm>
          </p:grpSpPr>
          <p:sp>
            <p:nvSpPr>
              <p:cNvPr id="62" name="Rectangle: Rounded Corners 38">
                <a:extLst>
                  <a:ext uri="{FF2B5EF4-FFF2-40B4-BE49-F238E27FC236}">
                    <a16:creationId xmlns:a16="http://schemas.microsoft.com/office/drawing/2014/main" id="{B6D8F13F-779E-430D-A718-B67D9B0DA949}"/>
                  </a:ext>
                </a:extLst>
              </p:cNvPr>
              <p:cNvSpPr/>
              <p:nvPr/>
            </p:nvSpPr>
            <p:spPr>
              <a:xfrm>
                <a:off x="7998862" y="2487221"/>
                <a:ext cx="3740400" cy="367200"/>
              </a:xfrm>
              <a:prstGeom prst="roundRect">
                <a:avLst/>
              </a:prstGeom>
              <a:solidFill>
                <a:schemeClr val="accent5">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232936"/>
                    </a:solidFill>
                    <a:effectLst/>
                    <a:uLnTx/>
                    <a:uFillTx/>
                    <a:latin typeface="Calibri"/>
                    <a:ea typeface="+mn-ea"/>
                    <a:cs typeface="+mn-cs"/>
                  </a:rPr>
                  <a:t>Look for areas of </a:t>
                </a:r>
                <a:r>
                  <a:rPr kumimoji="0" lang="en-US" sz="1400" b="1" i="0" u="sng" strike="noStrike" kern="1200" cap="none" spc="0" normalizeH="0" baseline="0" noProof="0" dirty="0">
                    <a:ln>
                      <a:noFill/>
                    </a:ln>
                    <a:solidFill>
                      <a:srgbClr val="232936"/>
                    </a:solidFill>
                    <a:effectLst/>
                    <a:uLnTx/>
                    <a:uFillTx/>
                    <a:latin typeface="Calibri"/>
                    <a:ea typeface="+mn-ea"/>
                    <a:cs typeface="+mn-cs"/>
                  </a:rPr>
                  <a:t>wide GV</a:t>
                </a:r>
              </a:p>
            </p:txBody>
          </p:sp>
          <p:sp>
            <p:nvSpPr>
              <p:cNvPr id="63" name="Oval 62">
                <a:extLst>
                  <a:ext uri="{FF2B5EF4-FFF2-40B4-BE49-F238E27FC236}">
                    <a16:creationId xmlns:a16="http://schemas.microsoft.com/office/drawing/2014/main" id="{D8694B9F-7491-468E-817E-6ED604619C5B}"/>
                  </a:ext>
                </a:extLst>
              </p:cNvPr>
              <p:cNvSpPr>
                <a:spLocks noChangeAspect="1"/>
              </p:cNvSpPr>
              <p:nvPr/>
            </p:nvSpPr>
            <p:spPr>
              <a:xfrm>
                <a:off x="7850797" y="2526821"/>
                <a:ext cx="288001" cy="288000"/>
              </a:xfrm>
              <a:prstGeom prst="ellipse">
                <a:avLst/>
              </a:prstGeom>
              <a:solidFill>
                <a:schemeClr val="tx2"/>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Calibri"/>
                    <a:ea typeface="+mn-ea"/>
                    <a:cs typeface="+mn-cs"/>
                  </a:rPr>
                  <a:t>6</a:t>
                </a:r>
              </a:p>
            </p:txBody>
          </p:sp>
        </p:grpSp>
        <p:grpSp>
          <p:nvGrpSpPr>
            <p:cNvPr id="1049" name="Group 1048"/>
            <p:cNvGrpSpPr/>
            <p:nvPr/>
          </p:nvGrpSpPr>
          <p:grpSpPr>
            <a:xfrm>
              <a:off x="6669727" y="2772644"/>
              <a:ext cx="1223247" cy="1428301"/>
              <a:chOff x="6669727" y="2772644"/>
              <a:chExt cx="1223247" cy="1428301"/>
            </a:xfrm>
          </p:grpSpPr>
          <p:cxnSp>
            <p:nvCxnSpPr>
              <p:cNvPr id="118" name="Straight Connector 117">
                <a:extLst>
                  <a:ext uri="{FF2B5EF4-FFF2-40B4-BE49-F238E27FC236}">
                    <a16:creationId xmlns:a16="http://schemas.microsoft.com/office/drawing/2014/main" id="{79A7C406-0961-4A13-822B-1C40F8E5BEB2}"/>
                  </a:ext>
                </a:extLst>
              </p:cNvPr>
              <p:cNvCxnSpPr>
                <a:cxnSpLocks/>
                <a:endCxn id="63" idx="3"/>
              </p:cNvCxnSpPr>
              <p:nvPr/>
            </p:nvCxnSpPr>
            <p:spPr>
              <a:xfrm flipV="1">
                <a:off x="6669727" y="2772644"/>
                <a:ext cx="1223247" cy="942812"/>
              </a:xfrm>
              <a:prstGeom prst="line">
                <a:avLst/>
              </a:prstGeom>
              <a:ln w="28575">
                <a:solidFill>
                  <a:schemeClr val="accent5"/>
                </a:solidFill>
                <a:headEnd type="none"/>
                <a:tailEnd type="oval"/>
              </a:ln>
            </p:spPr>
            <p:style>
              <a:lnRef idx="1">
                <a:schemeClr val="accent1"/>
              </a:lnRef>
              <a:fillRef idx="0">
                <a:schemeClr val="accent1"/>
              </a:fillRef>
              <a:effectRef idx="0">
                <a:schemeClr val="accent1"/>
              </a:effectRef>
              <a:fontRef idx="minor">
                <a:schemeClr val="tx1"/>
              </a:fontRef>
            </p:style>
          </p:cxnSp>
          <p:cxnSp>
            <p:nvCxnSpPr>
              <p:cNvPr id="122" name="Straight Connector 121"/>
              <p:cNvCxnSpPr/>
              <p:nvPr/>
            </p:nvCxnSpPr>
            <p:spPr>
              <a:xfrm>
                <a:off x="6669727" y="3266873"/>
                <a:ext cx="0" cy="934072"/>
              </a:xfrm>
              <a:prstGeom prst="line">
                <a:avLst/>
              </a:prstGeom>
              <a:ln w="28575">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grpSp>
      </p:grpSp>
    </p:spTree>
    <p:extLst>
      <p:ext uri="{BB962C8B-B14F-4D97-AF65-F5344CB8AC3E}">
        <p14:creationId xmlns:p14="http://schemas.microsoft.com/office/powerpoint/2010/main" val="331651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03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3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3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3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03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05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04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104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104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4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 grpId="0" animBg="1"/>
    </p:bldLst>
  </p:timing>
</p:sld>
</file>

<file path=ppt/slides/slide7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Individuals With the Same A1C May Have Different Glucose Patterns</a:t>
            </a: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75</a:t>
            </a:fld>
            <a:endParaRPr kumimoji="0" lang="en-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sp>
        <p:nvSpPr>
          <p:cNvPr id="116" name="Footer Placeholder 2"/>
          <p:cNvSpPr>
            <a:spLocks noGrp="1"/>
          </p:cNvSpPr>
          <p:nvPr>
            <p:ph type="ftr" sz="quarter" idx="11"/>
          </p:nvPr>
        </p:nvSpPr>
        <p:spPr>
          <a:xfrm>
            <a:off x="37070" y="6356350"/>
            <a:ext cx="11520000" cy="36000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AGP: ambulatory glucose profile; CV: coefficient of variation; TAR: time above range; TBR: time below range; TIR: time in range.</a:t>
            </a:r>
            <a:endPar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Adapted from: Martens TW et al. </a:t>
            </a:r>
            <a:r>
              <a:rPr kumimoji="0" lang="fr-FR" sz="1001" b="0" i="1" u="none" strike="noStrike" kern="1200" cap="none" spc="0" normalizeH="0" baseline="0" noProof="0" dirty="0">
                <a:ln>
                  <a:noFill/>
                </a:ln>
                <a:solidFill>
                  <a:srgbClr val="515869">
                    <a:lumMod val="50000"/>
                  </a:srgbClr>
                </a:solidFill>
                <a:effectLst/>
                <a:uLnTx/>
                <a:uFillTx/>
                <a:latin typeface="Calibri"/>
                <a:ea typeface="+mn-ea"/>
                <a:cs typeface="+mn-cs"/>
              </a:rPr>
              <a:t>Postgrad Med</a:t>
            </a:r>
            <a:r>
              <a:rPr kumimoji="0" lang="fr-FR" sz="1001" b="0" i="0" u="none" strike="noStrike" kern="1200" cap="none" spc="0" normalizeH="0" baseline="0" noProof="0" dirty="0">
                <a:ln>
                  <a:noFill/>
                </a:ln>
                <a:solidFill>
                  <a:srgbClr val="515869">
                    <a:lumMod val="50000"/>
                  </a:srgbClr>
                </a:solidFill>
                <a:effectLst/>
                <a:uLnTx/>
                <a:uFillTx/>
                <a:latin typeface="Calibri"/>
                <a:ea typeface="+mn-ea"/>
                <a:cs typeface="+mn-cs"/>
              </a:rPr>
              <a:t>. 2021 Apr;133(3):253-264.</a:t>
            </a:r>
            <a:endPar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endParaRPr>
          </a:p>
        </p:txBody>
      </p:sp>
      <p:sp>
        <p:nvSpPr>
          <p:cNvPr id="66" name="TextBox 65">
            <a:extLst>
              <a:ext uri="{FF2B5EF4-FFF2-40B4-BE49-F238E27FC236}">
                <a16:creationId xmlns:a16="http://schemas.microsoft.com/office/drawing/2014/main" id="{C9789EE9-9F62-43B3-A99F-6292907F9FE6}"/>
              </a:ext>
            </a:extLst>
          </p:cNvPr>
          <p:cNvSpPr txBox="1"/>
          <p:nvPr/>
        </p:nvSpPr>
        <p:spPr>
          <a:xfrm>
            <a:off x="1490869" y="5680800"/>
            <a:ext cx="9218708" cy="540000"/>
          </a:xfrm>
          <a:prstGeom prst="roundRect">
            <a:avLst/>
          </a:prstGeom>
          <a:solidFill>
            <a:srgbClr val="FDE475"/>
          </a:solidFill>
        </p:spPr>
        <p:txBody>
          <a:bodyPr wrap="square" rtlCol="0" anchor="ctr">
            <a:noAutofit/>
          </a:bodyPr>
          <a:lstStyle/>
          <a:p>
            <a:pPr marL="0" marR="0" lvl="0" indent="0" algn="ctr" defTabSz="914411"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3B3838"/>
                </a:solidFill>
                <a:effectLst/>
                <a:uLnTx/>
                <a:uFillTx/>
                <a:latin typeface="Calibri"/>
                <a:ea typeface="+mn-ea"/>
                <a:cs typeface="+mn-cs"/>
              </a:rPr>
              <a:t>A1C is a suboptimal glycemic metric for managing individual patients on a day-to-day basis </a:t>
            </a:r>
            <a:endParaRPr kumimoji="0" lang="en-US" sz="1801" b="1" i="0" u="none" strike="noStrike" kern="1200" cap="none" spc="0" normalizeH="0" baseline="0" noProof="0" dirty="0">
              <a:ln>
                <a:noFill/>
              </a:ln>
              <a:solidFill>
                <a:srgbClr val="3B3838"/>
              </a:solidFill>
              <a:effectLst/>
              <a:uLnTx/>
              <a:uFillTx/>
              <a:latin typeface="Calibri"/>
              <a:ea typeface="+mn-ea"/>
              <a:cs typeface="+mn-cs"/>
            </a:endParaRPr>
          </a:p>
        </p:txBody>
      </p:sp>
      <p:graphicFrame>
        <p:nvGraphicFramePr>
          <p:cNvPr id="22" name="Table 21"/>
          <p:cNvGraphicFramePr>
            <a:graphicFrameLocks noGrp="1"/>
          </p:cNvGraphicFramePr>
          <p:nvPr/>
        </p:nvGraphicFramePr>
        <p:xfrm>
          <a:off x="1273583" y="1410511"/>
          <a:ext cx="9624615" cy="3976829"/>
        </p:xfrm>
        <a:graphic>
          <a:graphicData uri="http://schemas.openxmlformats.org/drawingml/2006/table">
            <a:tbl>
              <a:tblPr firstRow="1" bandRow="1">
                <a:tableStyleId>{68D230F3-CF80-4859-8CE7-A43EE81993B5}</a:tableStyleId>
              </a:tblPr>
              <a:tblGrid>
                <a:gridCol w="1562165">
                  <a:extLst>
                    <a:ext uri="{9D8B030D-6E8A-4147-A177-3AD203B41FA5}">
                      <a16:colId xmlns:a16="http://schemas.microsoft.com/office/drawing/2014/main" val="4036542237"/>
                    </a:ext>
                  </a:extLst>
                </a:gridCol>
                <a:gridCol w="4031225">
                  <a:extLst>
                    <a:ext uri="{9D8B030D-6E8A-4147-A177-3AD203B41FA5}">
                      <a16:colId xmlns:a16="http://schemas.microsoft.com/office/drawing/2014/main" val="4216756169"/>
                    </a:ext>
                  </a:extLst>
                </a:gridCol>
                <a:gridCol w="4031225">
                  <a:extLst>
                    <a:ext uri="{9D8B030D-6E8A-4147-A177-3AD203B41FA5}">
                      <a16:colId xmlns:a16="http://schemas.microsoft.com/office/drawing/2014/main" val="1788079751"/>
                    </a:ext>
                  </a:extLst>
                </a:gridCol>
              </a:tblGrid>
              <a:tr h="355943">
                <a:tc>
                  <a:txBody>
                    <a:bodyPr/>
                    <a:lstStyle/>
                    <a:p>
                      <a:pPr algn="ctr"/>
                      <a:endParaRPr lang="en-US" sz="1800" dirty="0"/>
                    </a:p>
                  </a:txBody>
                  <a:tcPr/>
                </a:tc>
                <a:tc>
                  <a:txBody>
                    <a:bodyPr/>
                    <a:lstStyle/>
                    <a:p>
                      <a:pPr algn="ctr"/>
                      <a:r>
                        <a:rPr lang="en-US" sz="1800" dirty="0"/>
                        <a:t>Patient A</a:t>
                      </a:r>
                    </a:p>
                  </a:txBody>
                  <a:tcPr/>
                </a:tc>
                <a:tc>
                  <a:txBody>
                    <a:bodyPr/>
                    <a:lstStyle/>
                    <a:p>
                      <a:pPr algn="ctr"/>
                      <a:r>
                        <a:rPr lang="en-US" sz="1800" dirty="0"/>
                        <a:t>Patient B</a:t>
                      </a:r>
                    </a:p>
                  </a:txBody>
                  <a:tcPr/>
                </a:tc>
                <a:extLst>
                  <a:ext uri="{0D108BD9-81ED-4DB2-BD59-A6C34878D82A}">
                    <a16:rowId xmlns:a16="http://schemas.microsoft.com/office/drawing/2014/main" val="1797237672"/>
                  </a:ext>
                </a:extLst>
              </a:tr>
              <a:tr h="355943">
                <a:tc>
                  <a:txBody>
                    <a:bodyPr/>
                    <a:lstStyle/>
                    <a:p>
                      <a:pPr algn="ctr"/>
                      <a:r>
                        <a:rPr lang="en-US" sz="1600" b="1" dirty="0"/>
                        <a:t>A1C</a:t>
                      </a:r>
                    </a:p>
                  </a:txBody>
                  <a:tcPr/>
                </a:tc>
                <a:tc>
                  <a:txBody>
                    <a:bodyPr/>
                    <a:lstStyle/>
                    <a:p>
                      <a:pPr algn="ctr"/>
                      <a:r>
                        <a:rPr lang="en-US" sz="1600" b="1" dirty="0"/>
                        <a:t>7.5%</a:t>
                      </a:r>
                    </a:p>
                  </a:txBody>
                  <a:tcPr/>
                </a:tc>
                <a:tc>
                  <a:txBody>
                    <a:bodyPr/>
                    <a:lstStyle/>
                    <a:p>
                      <a:pPr algn="ctr"/>
                      <a:r>
                        <a:rPr lang="en-US" sz="1600" b="1" dirty="0"/>
                        <a:t>7.5%</a:t>
                      </a:r>
                    </a:p>
                  </a:txBody>
                  <a:tcPr/>
                </a:tc>
                <a:extLst>
                  <a:ext uri="{0D108BD9-81ED-4DB2-BD59-A6C34878D82A}">
                    <a16:rowId xmlns:a16="http://schemas.microsoft.com/office/drawing/2014/main" val="862527986"/>
                  </a:ext>
                </a:extLst>
              </a:tr>
              <a:tr h="355943">
                <a:tc>
                  <a:txBody>
                    <a:bodyPr/>
                    <a:lstStyle/>
                    <a:p>
                      <a:pPr algn="ctr"/>
                      <a:r>
                        <a:rPr lang="en-US" sz="1600" b="1" dirty="0"/>
                        <a:t>%CV</a:t>
                      </a:r>
                    </a:p>
                  </a:txBody>
                  <a:tcPr/>
                </a:tc>
                <a:tc>
                  <a:txBody>
                    <a:bodyPr/>
                    <a:lstStyle/>
                    <a:p>
                      <a:pPr algn="ctr"/>
                      <a:r>
                        <a:rPr lang="en-US" sz="1600" dirty="0"/>
                        <a:t>29%</a:t>
                      </a:r>
                    </a:p>
                  </a:txBody>
                  <a:tcPr/>
                </a:tc>
                <a:tc>
                  <a:txBody>
                    <a:bodyPr/>
                    <a:lstStyle/>
                    <a:p>
                      <a:pPr algn="ctr"/>
                      <a:r>
                        <a:rPr lang="en-US" sz="1600" dirty="0"/>
                        <a:t>56%</a:t>
                      </a:r>
                    </a:p>
                  </a:txBody>
                  <a:tcPr/>
                </a:tc>
                <a:extLst>
                  <a:ext uri="{0D108BD9-81ED-4DB2-BD59-A6C34878D82A}">
                    <a16:rowId xmlns:a16="http://schemas.microsoft.com/office/drawing/2014/main" val="2710789315"/>
                  </a:ext>
                </a:extLst>
              </a:tr>
              <a:tr h="355943">
                <a:tc>
                  <a:txBody>
                    <a:bodyPr/>
                    <a:lstStyle/>
                    <a:p>
                      <a:pPr algn="ctr"/>
                      <a:r>
                        <a:rPr lang="en-US" sz="1600" b="1" dirty="0"/>
                        <a:t>TIR</a:t>
                      </a:r>
                    </a:p>
                  </a:txBody>
                  <a:tcPr/>
                </a:tc>
                <a:tc>
                  <a:txBody>
                    <a:bodyPr/>
                    <a:lstStyle/>
                    <a:p>
                      <a:pPr algn="ctr"/>
                      <a:r>
                        <a:rPr lang="en-US" sz="1600" dirty="0"/>
                        <a:t>85%</a:t>
                      </a:r>
                    </a:p>
                  </a:txBody>
                  <a:tcPr/>
                </a:tc>
                <a:tc>
                  <a:txBody>
                    <a:bodyPr/>
                    <a:lstStyle/>
                    <a:p>
                      <a:pPr algn="ctr"/>
                      <a:r>
                        <a:rPr lang="en-US" sz="1600" dirty="0"/>
                        <a:t>41%</a:t>
                      </a:r>
                    </a:p>
                  </a:txBody>
                  <a:tcPr/>
                </a:tc>
                <a:extLst>
                  <a:ext uri="{0D108BD9-81ED-4DB2-BD59-A6C34878D82A}">
                    <a16:rowId xmlns:a16="http://schemas.microsoft.com/office/drawing/2014/main" val="1695096085"/>
                  </a:ext>
                </a:extLst>
              </a:tr>
              <a:tr h="355943">
                <a:tc>
                  <a:txBody>
                    <a:bodyPr/>
                    <a:lstStyle/>
                    <a:p>
                      <a:pPr algn="ctr"/>
                      <a:r>
                        <a:rPr lang="en-US" sz="1600" b="1" dirty="0"/>
                        <a:t>TAR</a:t>
                      </a:r>
                    </a:p>
                  </a:txBody>
                  <a:tcPr/>
                </a:tc>
                <a:tc>
                  <a:txBody>
                    <a:bodyPr/>
                    <a:lstStyle/>
                    <a:p>
                      <a:pPr algn="ctr"/>
                      <a:r>
                        <a:rPr lang="en-US" sz="1600" dirty="0"/>
                        <a:t>14%</a:t>
                      </a:r>
                    </a:p>
                  </a:txBody>
                  <a:tcPr/>
                </a:tc>
                <a:tc>
                  <a:txBody>
                    <a:bodyPr/>
                    <a:lstStyle/>
                    <a:p>
                      <a:pPr algn="ctr"/>
                      <a:r>
                        <a:rPr lang="en-US" sz="1600" dirty="0"/>
                        <a:t>37%</a:t>
                      </a:r>
                    </a:p>
                  </a:txBody>
                  <a:tcPr/>
                </a:tc>
                <a:extLst>
                  <a:ext uri="{0D108BD9-81ED-4DB2-BD59-A6C34878D82A}">
                    <a16:rowId xmlns:a16="http://schemas.microsoft.com/office/drawing/2014/main" val="1936564221"/>
                  </a:ext>
                </a:extLst>
              </a:tr>
              <a:tr h="355943">
                <a:tc>
                  <a:txBody>
                    <a:bodyPr/>
                    <a:lstStyle/>
                    <a:p>
                      <a:pPr algn="ctr"/>
                      <a:r>
                        <a:rPr lang="en-US" sz="1600" b="1" dirty="0"/>
                        <a:t>TBR</a:t>
                      </a:r>
                    </a:p>
                  </a:txBody>
                  <a:tcPr/>
                </a:tc>
                <a:tc>
                  <a:txBody>
                    <a:bodyPr/>
                    <a:lstStyle/>
                    <a:p>
                      <a:pPr algn="ctr"/>
                      <a:r>
                        <a:rPr lang="en-US" sz="1600" dirty="0"/>
                        <a:t>1%</a:t>
                      </a:r>
                    </a:p>
                  </a:txBody>
                  <a:tcPr/>
                </a:tc>
                <a:tc>
                  <a:txBody>
                    <a:bodyPr/>
                    <a:lstStyle/>
                    <a:p>
                      <a:pPr algn="ctr"/>
                      <a:r>
                        <a:rPr lang="en-US" sz="1600" dirty="0"/>
                        <a:t>22%</a:t>
                      </a:r>
                    </a:p>
                  </a:txBody>
                  <a:tcPr/>
                </a:tc>
                <a:extLst>
                  <a:ext uri="{0D108BD9-81ED-4DB2-BD59-A6C34878D82A}">
                    <a16:rowId xmlns:a16="http://schemas.microsoft.com/office/drawing/2014/main" val="1514422201"/>
                  </a:ext>
                </a:extLst>
              </a:tr>
              <a:tr h="1831354">
                <a:tc>
                  <a:txBody>
                    <a:bodyPr/>
                    <a:lstStyle/>
                    <a:p>
                      <a:pPr algn="ctr"/>
                      <a:r>
                        <a:rPr lang="en-US" sz="1800" b="1" dirty="0"/>
                        <a:t>AGP</a:t>
                      </a:r>
                    </a:p>
                  </a:txBody>
                  <a:tcPr anchor="ctr"/>
                </a:tc>
                <a:tc>
                  <a:txBody>
                    <a:bodyPr/>
                    <a:lstStyle/>
                    <a:p>
                      <a:pPr algn="ctr"/>
                      <a:endParaRPr lang="en-US" sz="1800" dirty="0"/>
                    </a:p>
                  </a:txBody>
                  <a:tcPr/>
                </a:tc>
                <a:tc>
                  <a:txBody>
                    <a:bodyPr/>
                    <a:lstStyle/>
                    <a:p>
                      <a:pPr algn="ctr"/>
                      <a:endParaRPr lang="en-US" sz="1800" dirty="0"/>
                    </a:p>
                  </a:txBody>
                  <a:tcPr/>
                </a:tc>
                <a:extLst>
                  <a:ext uri="{0D108BD9-81ED-4DB2-BD59-A6C34878D82A}">
                    <a16:rowId xmlns:a16="http://schemas.microsoft.com/office/drawing/2014/main" val="3683928473"/>
                  </a:ext>
                </a:extLst>
              </a:tr>
            </a:tbl>
          </a:graphicData>
        </a:graphic>
      </p:graphicFrame>
      <p:pic>
        <p:nvPicPr>
          <p:cNvPr id="89" name="Graphic 14" descr="Male profile">
            <a:extLst>
              <a:ext uri="{FF2B5EF4-FFF2-40B4-BE49-F238E27FC236}">
                <a16:creationId xmlns:a16="http://schemas.microsoft.com/office/drawing/2014/main" id="{5A960309-063C-4846-84DE-11C3450FCBDF}"/>
              </a:ext>
            </a:extLst>
          </p:cNvPr>
          <p:cNvPicPr>
            <a:picLocks noChangeAspect="1"/>
          </p:cNvPicPr>
          <p:nvPr/>
        </p:nvPicPr>
        <p:blipFill>
          <a:blip r:embed="rId2"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8596569" y="890546"/>
            <a:ext cx="519986" cy="519986"/>
          </a:xfrm>
          <a:prstGeom prst="rect">
            <a:avLst/>
          </a:prstGeom>
        </p:spPr>
      </p:pic>
      <p:pic>
        <p:nvPicPr>
          <p:cNvPr id="90" name="Graphic 16" descr="Female Profile">
            <a:extLst>
              <a:ext uri="{FF2B5EF4-FFF2-40B4-BE49-F238E27FC236}">
                <a16:creationId xmlns:a16="http://schemas.microsoft.com/office/drawing/2014/main" id="{8EC58E54-3F37-433A-9215-DB582BCCDA87}"/>
              </a:ext>
            </a:extLst>
          </p:cNvPr>
          <p:cNvPicPr>
            <a:picLocks noChangeAspect="1"/>
          </p:cNvPicPr>
          <p:nvPr/>
        </p:nvPicPr>
        <p:blipFill>
          <a:blip r:embed="rId4" cstate="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4566664" y="890546"/>
            <a:ext cx="519986" cy="519986"/>
          </a:xfrm>
          <a:prstGeom prst="rect">
            <a:avLst/>
          </a:prstGeom>
        </p:spPr>
      </p:pic>
      <p:grpSp>
        <p:nvGrpSpPr>
          <p:cNvPr id="23" name="Group 22"/>
          <p:cNvGrpSpPr/>
          <p:nvPr/>
        </p:nvGrpSpPr>
        <p:grpSpPr>
          <a:xfrm>
            <a:off x="2724046" y="3821067"/>
            <a:ext cx="3636232" cy="1225400"/>
            <a:chOff x="2780853" y="3764199"/>
            <a:chExt cx="3636232" cy="1225400"/>
          </a:xfrm>
        </p:grpSpPr>
        <p:pic>
          <p:nvPicPr>
            <p:cNvPr id="8" name="Picture 7"/>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Lst>
            </a:blip>
            <a:srcRect l="6281" t="6849" r="59940" b="9944"/>
            <a:stretch/>
          </p:blipFill>
          <p:spPr>
            <a:xfrm>
              <a:off x="3407923" y="3822970"/>
              <a:ext cx="2658894" cy="1166629"/>
            </a:xfrm>
            <a:prstGeom prst="rect">
              <a:avLst/>
            </a:prstGeom>
          </p:spPr>
        </p:pic>
        <p:sp>
          <p:nvSpPr>
            <p:cNvPr id="51" name="TextBox 50"/>
            <p:cNvSpPr txBox="1"/>
            <p:nvPr/>
          </p:nvSpPr>
          <p:spPr>
            <a:xfrm>
              <a:off x="3061979" y="4242855"/>
              <a:ext cx="388247"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B050"/>
                  </a:solidFill>
                  <a:effectLst/>
                  <a:uLnTx/>
                  <a:uFillTx/>
                  <a:latin typeface="Calibri"/>
                  <a:ea typeface="+mn-ea"/>
                  <a:cs typeface="+mn-cs"/>
                </a:rPr>
                <a:t>10.0</a:t>
              </a:r>
            </a:p>
          </p:txBody>
        </p:sp>
        <p:sp>
          <p:nvSpPr>
            <p:cNvPr id="52" name="TextBox 51"/>
            <p:cNvSpPr txBox="1"/>
            <p:nvPr/>
          </p:nvSpPr>
          <p:spPr>
            <a:xfrm>
              <a:off x="3119686" y="4600564"/>
              <a:ext cx="330540"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B050"/>
                  </a:solidFill>
                  <a:effectLst/>
                  <a:uLnTx/>
                  <a:uFillTx/>
                  <a:latin typeface="Calibri"/>
                  <a:ea typeface="+mn-ea"/>
                  <a:cs typeface="+mn-cs"/>
                </a:rPr>
                <a:t>3.9</a:t>
              </a:r>
            </a:p>
          </p:txBody>
        </p:sp>
        <p:sp>
          <p:nvSpPr>
            <p:cNvPr id="53" name="Left Bracket 52"/>
            <p:cNvSpPr/>
            <p:nvPr/>
          </p:nvSpPr>
          <p:spPr>
            <a:xfrm>
              <a:off x="3016936" y="4388721"/>
              <a:ext cx="90312" cy="360000"/>
            </a:xfrm>
            <a:prstGeom prst="leftBracket">
              <a:avLst/>
            </a:prstGeom>
            <a:noFill/>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54" name="TextBox 53"/>
            <p:cNvSpPr txBox="1"/>
            <p:nvPr/>
          </p:nvSpPr>
          <p:spPr>
            <a:xfrm rot="16200000">
              <a:off x="2649246" y="4453304"/>
              <a:ext cx="49404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Calibri"/>
                  <a:ea typeface="+mn-ea"/>
                  <a:cs typeface="+mn-cs"/>
                </a:rPr>
                <a:t>Target</a:t>
              </a:r>
            </a:p>
          </p:txBody>
        </p:sp>
        <p:sp>
          <p:nvSpPr>
            <p:cNvPr id="55" name="TextBox 54"/>
            <p:cNvSpPr txBox="1"/>
            <p:nvPr/>
          </p:nvSpPr>
          <p:spPr>
            <a:xfrm rot="16200000">
              <a:off x="3028783" y="3916324"/>
              <a:ext cx="51969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mmol/L</a:t>
              </a:r>
            </a:p>
          </p:txBody>
        </p:sp>
        <p:sp>
          <p:nvSpPr>
            <p:cNvPr id="67" name="TextBox 66"/>
            <p:cNvSpPr txBox="1"/>
            <p:nvPr/>
          </p:nvSpPr>
          <p:spPr>
            <a:xfrm>
              <a:off x="6033646" y="4101969"/>
              <a:ext cx="383439"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95%</a:t>
              </a:r>
            </a:p>
          </p:txBody>
        </p:sp>
        <p:sp>
          <p:nvSpPr>
            <p:cNvPr id="68" name="TextBox 67"/>
            <p:cNvSpPr txBox="1"/>
            <p:nvPr/>
          </p:nvSpPr>
          <p:spPr>
            <a:xfrm>
              <a:off x="6035249" y="4246469"/>
              <a:ext cx="381836"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Calibri"/>
                  <a:ea typeface="+mn-ea"/>
                  <a:cs typeface="+mn-cs"/>
                </a:rPr>
                <a:t>75%</a:t>
              </a:r>
            </a:p>
          </p:txBody>
        </p:sp>
        <p:sp>
          <p:nvSpPr>
            <p:cNvPr id="69" name="TextBox 68"/>
            <p:cNvSpPr txBox="1"/>
            <p:nvPr/>
          </p:nvSpPr>
          <p:spPr>
            <a:xfrm>
              <a:off x="6033646" y="4387202"/>
              <a:ext cx="383439"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B0F0"/>
                  </a:solidFill>
                  <a:effectLst/>
                  <a:uLnTx/>
                  <a:uFillTx/>
                  <a:latin typeface="Calibri"/>
                  <a:ea typeface="+mn-ea"/>
                  <a:cs typeface="+mn-cs"/>
                </a:rPr>
                <a:t>50%</a:t>
              </a:r>
            </a:p>
          </p:txBody>
        </p:sp>
        <p:sp>
          <p:nvSpPr>
            <p:cNvPr id="70" name="TextBox 69"/>
            <p:cNvSpPr txBox="1"/>
            <p:nvPr/>
          </p:nvSpPr>
          <p:spPr>
            <a:xfrm>
              <a:off x="6091355" y="4633191"/>
              <a:ext cx="325730"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5%</a:t>
              </a:r>
            </a:p>
          </p:txBody>
        </p:sp>
        <p:sp>
          <p:nvSpPr>
            <p:cNvPr id="71" name="TextBox 70"/>
            <p:cNvSpPr txBox="1"/>
            <p:nvPr/>
          </p:nvSpPr>
          <p:spPr>
            <a:xfrm>
              <a:off x="6035249" y="4503046"/>
              <a:ext cx="381836"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Calibri"/>
                  <a:ea typeface="+mn-ea"/>
                  <a:cs typeface="+mn-cs"/>
                </a:rPr>
                <a:t>25%</a:t>
              </a:r>
            </a:p>
          </p:txBody>
        </p:sp>
      </p:grpSp>
      <p:grpSp>
        <p:nvGrpSpPr>
          <p:cNvPr id="24" name="Group 23"/>
          <p:cNvGrpSpPr/>
          <p:nvPr/>
        </p:nvGrpSpPr>
        <p:grpSpPr>
          <a:xfrm>
            <a:off x="7038052" y="3821067"/>
            <a:ext cx="3641708" cy="1322648"/>
            <a:chOff x="6623199" y="3764199"/>
            <a:chExt cx="3641708" cy="1322648"/>
          </a:xfrm>
        </p:grpSpPr>
        <p:pic>
          <p:nvPicPr>
            <p:cNvPr id="50" name="Picture 49"/>
            <p:cNvPicPr>
              <a:picLocks noChangeAspect="1"/>
            </p:cNvPicPr>
            <p:nvPr/>
          </p:nvPicPr>
          <p:blipFill rotWithShape="1">
            <a:blip r:embed="rId6">
              <a:extLst>
                <a:ext uri="{BEBA8EAE-BF5A-486C-A8C5-ECC9F3942E4B}">
                  <a14:imgProps xmlns:a14="http://schemas.microsoft.com/office/drawing/2010/main">
                    <a14:imgLayer r:embed="rId7">
                      <a14:imgEffect>
                        <a14:sharpenSoften amount="35000"/>
                      </a14:imgEffect>
                    </a14:imgLayer>
                  </a14:imgProps>
                </a:ext>
              </a:extLst>
            </a:blip>
            <a:srcRect l="60283" t="6956" r="6115" b="8913"/>
            <a:stretch/>
          </p:blipFill>
          <p:spPr>
            <a:xfrm>
              <a:off x="7276558" y="3809999"/>
              <a:ext cx="2644968" cy="1179599"/>
            </a:xfrm>
            <a:prstGeom prst="rect">
              <a:avLst/>
            </a:prstGeom>
          </p:spPr>
        </p:pic>
        <p:sp>
          <p:nvSpPr>
            <p:cNvPr id="61" name="TextBox 60"/>
            <p:cNvSpPr txBox="1"/>
            <p:nvPr/>
          </p:nvSpPr>
          <p:spPr>
            <a:xfrm>
              <a:off x="6904325" y="4244565"/>
              <a:ext cx="388247"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B050"/>
                  </a:solidFill>
                  <a:effectLst/>
                  <a:uLnTx/>
                  <a:uFillTx/>
                  <a:latin typeface="Calibri"/>
                  <a:ea typeface="+mn-ea"/>
                  <a:cs typeface="+mn-cs"/>
                </a:rPr>
                <a:t>10.0</a:t>
              </a:r>
            </a:p>
          </p:txBody>
        </p:sp>
        <p:sp>
          <p:nvSpPr>
            <p:cNvPr id="62" name="TextBox 61"/>
            <p:cNvSpPr txBox="1"/>
            <p:nvPr/>
          </p:nvSpPr>
          <p:spPr>
            <a:xfrm>
              <a:off x="6962032" y="4602274"/>
              <a:ext cx="330540"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B050"/>
                  </a:solidFill>
                  <a:effectLst/>
                  <a:uLnTx/>
                  <a:uFillTx/>
                  <a:latin typeface="Calibri"/>
                  <a:ea typeface="+mn-ea"/>
                  <a:cs typeface="+mn-cs"/>
                </a:rPr>
                <a:t>3.9</a:t>
              </a:r>
            </a:p>
          </p:txBody>
        </p:sp>
        <p:sp>
          <p:nvSpPr>
            <p:cNvPr id="63" name="Left Bracket 62"/>
            <p:cNvSpPr/>
            <p:nvPr/>
          </p:nvSpPr>
          <p:spPr>
            <a:xfrm>
              <a:off x="6859282" y="4390431"/>
              <a:ext cx="90312" cy="360000"/>
            </a:xfrm>
            <a:prstGeom prst="leftBracket">
              <a:avLst/>
            </a:prstGeom>
            <a:noFill/>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a:ea typeface="+mn-ea"/>
                <a:cs typeface="+mn-cs"/>
              </a:endParaRPr>
            </a:p>
          </p:txBody>
        </p:sp>
        <p:sp>
          <p:nvSpPr>
            <p:cNvPr id="64" name="TextBox 63"/>
            <p:cNvSpPr txBox="1"/>
            <p:nvPr/>
          </p:nvSpPr>
          <p:spPr>
            <a:xfrm rot="16200000">
              <a:off x="6491592" y="4455014"/>
              <a:ext cx="494046" cy="230832"/>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Calibri"/>
                  <a:ea typeface="+mn-ea"/>
                  <a:cs typeface="+mn-cs"/>
                </a:rPr>
                <a:t>Target</a:t>
              </a:r>
            </a:p>
          </p:txBody>
        </p:sp>
        <p:sp>
          <p:nvSpPr>
            <p:cNvPr id="65" name="TextBox 64"/>
            <p:cNvSpPr txBox="1"/>
            <p:nvPr/>
          </p:nvSpPr>
          <p:spPr>
            <a:xfrm rot="16200000">
              <a:off x="6908187" y="3916324"/>
              <a:ext cx="519694" cy="215444"/>
            </a:xfrm>
            <a:prstGeom prst="rect">
              <a:avLst/>
            </a:prstGeom>
            <a:noFill/>
          </p:spPr>
          <p:txBody>
            <a:bodyPr wrap="non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000000"/>
                  </a:solidFill>
                  <a:effectLst/>
                  <a:uLnTx/>
                  <a:uFillTx/>
                  <a:latin typeface="Calibri"/>
                  <a:ea typeface="+mn-ea"/>
                  <a:cs typeface="+mn-cs"/>
                </a:rPr>
                <a:t>mmol/L</a:t>
              </a:r>
            </a:p>
          </p:txBody>
        </p:sp>
        <p:sp>
          <p:nvSpPr>
            <p:cNvPr id="72" name="TextBox 71"/>
            <p:cNvSpPr txBox="1"/>
            <p:nvPr/>
          </p:nvSpPr>
          <p:spPr>
            <a:xfrm>
              <a:off x="9881468" y="3769493"/>
              <a:ext cx="383439"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95%</a:t>
              </a:r>
            </a:p>
          </p:txBody>
        </p:sp>
        <p:sp>
          <p:nvSpPr>
            <p:cNvPr id="73" name="TextBox 72"/>
            <p:cNvSpPr txBox="1"/>
            <p:nvPr/>
          </p:nvSpPr>
          <p:spPr>
            <a:xfrm>
              <a:off x="9883071" y="4528525"/>
              <a:ext cx="381836"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Calibri"/>
                  <a:ea typeface="+mn-ea"/>
                  <a:cs typeface="+mn-cs"/>
                </a:rPr>
                <a:t>75%</a:t>
              </a:r>
            </a:p>
          </p:txBody>
        </p:sp>
        <p:sp>
          <p:nvSpPr>
            <p:cNvPr id="74" name="TextBox 73"/>
            <p:cNvSpPr txBox="1"/>
            <p:nvPr/>
          </p:nvSpPr>
          <p:spPr>
            <a:xfrm>
              <a:off x="9881468" y="4624834"/>
              <a:ext cx="383439"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B0F0"/>
                  </a:solidFill>
                  <a:effectLst/>
                  <a:uLnTx/>
                  <a:uFillTx/>
                  <a:latin typeface="Calibri"/>
                  <a:ea typeface="+mn-ea"/>
                  <a:cs typeface="+mn-cs"/>
                </a:rPr>
                <a:t>50%</a:t>
              </a:r>
            </a:p>
          </p:txBody>
        </p:sp>
        <p:sp>
          <p:nvSpPr>
            <p:cNvPr id="75" name="TextBox 74"/>
            <p:cNvSpPr txBox="1"/>
            <p:nvPr/>
          </p:nvSpPr>
          <p:spPr>
            <a:xfrm>
              <a:off x="9939177" y="4856015"/>
              <a:ext cx="325730"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000000"/>
                  </a:solidFill>
                  <a:effectLst/>
                  <a:uLnTx/>
                  <a:uFillTx/>
                  <a:latin typeface="Calibri"/>
                  <a:ea typeface="+mn-ea"/>
                  <a:cs typeface="+mn-cs"/>
                </a:rPr>
                <a:t>5%</a:t>
              </a:r>
            </a:p>
          </p:txBody>
        </p:sp>
        <p:sp>
          <p:nvSpPr>
            <p:cNvPr id="76" name="TextBox 75"/>
            <p:cNvSpPr txBox="1"/>
            <p:nvPr/>
          </p:nvSpPr>
          <p:spPr>
            <a:xfrm>
              <a:off x="9883071" y="4740678"/>
              <a:ext cx="381836" cy="230832"/>
            </a:xfrm>
            <a:prstGeom prst="rect">
              <a:avLst/>
            </a:prstGeom>
            <a:noFill/>
          </p:spPr>
          <p:txBody>
            <a:bodyPr wrap="none" rtlCol="0">
              <a:spAutoFit/>
            </a:bodyPr>
            <a:lstStyle/>
            <a:p>
              <a:pPr marL="0" marR="0" lvl="0" indent="0" algn="r" defTabSz="914400" rtl="0" eaLnBrk="1" fontAlgn="auto" latinLnBrk="0" hangingPunct="1">
                <a:lnSpc>
                  <a:spcPct val="100000"/>
                </a:lnSpc>
                <a:spcBef>
                  <a:spcPts val="0"/>
                </a:spcBef>
                <a:spcAft>
                  <a:spcPts val="0"/>
                </a:spcAft>
                <a:buClrTx/>
                <a:buSzTx/>
                <a:buFontTx/>
                <a:buNone/>
                <a:tabLst/>
                <a:defRPr/>
              </a:pPr>
              <a:r>
                <a:rPr kumimoji="0" lang="en-US" sz="900" b="1" i="0" u="none" strike="noStrike" kern="1200" cap="none" spc="0" normalizeH="0" baseline="0" noProof="0" dirty="0">
                  <a:ln>
                    <a:noFill/>
                  </a:ln>
                  <a:solidFill>
                    <a:srgbClr val="000000"/>
                  </a:solidFill>
                  <a:effectLst/>
                  <a:uLnTx/>
                  <a:uFillTx/>
                  <a:latin typeface="Calibri"/>
                  <a:ea typeface="+mn-ea"/>
                  <a:cs typeface="+mn-cs"/>
                </a:rPr>
                <a:t>25%</a:t>
              </a:r>
            </a:p>
          </p:txBody>
        </p:sp>
        <p:cxnSp>
          <p:nvCxnSpPr>
            <p:cNvPr id="16" name="Straight Connector 15"/>
            <p:cNvCxnSpPr/>
            <p:nvPr/>
          </p:nvCxnSpPr>
          <p:spPr>
            <a:xfrm flipH="1" flipV="1">
              <a:off x="9875571" y="4801524"/>
              <a:ext cx="89474" cy="33318"/>
            </a:xfrm>
            <a:prstGeom prst="line">
              <a:avLst/>
            </a:prstGeom>
          </p:spPr>
          <p:style>
            <a:lnRef idx="1">
              <a:schemeClr val="accent1"/>
            </a:lnRef>
            <a:fillRef idx="0">
              <a:schemeClr val="accent1"/>
            </a:fillRef>
            <a:effectRef idx="0">
              <a:schemeClr val="accent1"/>
            </a:effectRef>
            <a:fontRef idx="minor">
              <a:schemeClr val="tx1"/>
            </a:fontRef>
          </p:style>
        </p:cxnSp>
        <p:cxnSp>
          <p:nvCxnSpPr>
            <p:cNvPr id="80" name="Straight Connector 79"/>
            <p:cNvCxnSpPr/>
            <p:nvPr/>
          </p:nvCxnSpPr>
          <p:spPr>
            <a:xfrm flipH="1" flipV="1">
              <a:off x="9875571" y="4847954"/>
              <a:ext cx="143941" cy="108288"/>
            </a:xfrm>
            <a:prstGeom prst="line">
              <a:avLst/>
            </a:prstGeom>
          </p:spPr>
          <p:style>
            <a:lnRef idx="1">
              <a:schemeClr val="accent1"/>
            </a:lnRef>
            <a:fillRef idx="0">
              <a:schemeClr val="accent1"/>
            </a:fillRef>
            <a:effectRef idx="0">
              <a:schemeClr val="accent1"/>
            </a:effectRef>
            <a:fontRef idx="minor">
              <a:schemeClr val="tx1"/>
            </a:fontRef>
          </p:style>
        </p:cxnSp>
      </p:grpSp>
      <p:sp>
        <p:nvSpPr>
          <p:cNvPr id="3" name="Rectangle 2"/>
          <p:cNvSpPr>
            <a:spLocks noChangeAspect="1"/>
          </p:cNvSpPr>
          <p:nvPr/>
        </p:nvSpPr>
        <p:spPr>
          <a:xfrm>
            <a:off x="1420614" y="2569767"/>
            <a:ext cx="214847" cy="195890"/>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7" name="Rectangle 36"/>
          <p:cNvSpPr>
            <a:spLocks noChangeAspect="1"/>
          </p:cNvSpPr>
          <p:nvPr/>
        </p:nvSpPr>
        <p:spPr>
          <a:xfrm>
            <a:off x="1420614" y="2925583"/>
            <a:ext cx="214847" cy="195890"/>
          </a:xfrm>
          <a:prstGeom prst="rect">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38" name="Rectangle 37"/>
          <p:cNvSpPr>
            <a:spLocks noChangeAspect="1"/>
          </p:cNvSpPr>
          <p:nvPr/>
        </p:nvSpPr>
        <p:spPr>
          <a:xfrm>
            <a:off x="1420614" y="3276168"/>
            <a:ext cx="214847" cy="19589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Tree>
    <p:extLst>
      <p:ext uri="{BB962C8B-B14F-4D97-AF65-F5344CB8AC3E}">
        <p14:creationId xmlns:p14="http://schemas.microsoft.com/office/powerpoint/2010/main" val="288931969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rotWithShape="1">
          <a:blip r:embed="rId2" cstate="hqprint">
            <a:extLst>
              <a:ext uri="{28A0092B-C50C-407E-A947-70E740481C1C}">
                <a14:useLocalDpi xmlns:a14="http://schemas.microsoft.com/office/drawing/2010/main" val="0"/>
              </a:ext>
            </a:extLst>
          </a:blip>
          <a:srcRect r="21542"/>
          <a:stretch/>
        </p:blipFill>
        <p:spPr>
          <a:xfrm>
            <a:off x="345427" y="794229"/>
            <a:ext cx="1482868" cy="1260000"/>
          </a:xfrm>
          <a:prstGeom prst="rect">
            <a:avLst/>
          </a:prstGeom>
        </p:spPr>
      </p:pic>
      <p:sp>
        <p:nvSpPr>
          <p:cNvPr id="2" name="Title 1"/>
          <p:cNvSpPr>
            <a:spLocks noGrp="1"/>
          </p:cNvSpPr>
          <p:nvPr>
            <p:ph type="title"/>
          </p:nvPr>
        </p:nvSpPr>
        <p:spPr/>
        <p:txBody>
          <a:bodyPr/>
          <a:lstStyle/>
          <a:p>
            <a:r>
              <a:rPr lang="en-US" dirty="0"/>
              <a:t>Case Study: Leo</a:t>
            </a:r>
          </a:p>
        </p:txBody>
      </p:sp>
      <p:sp>
        <p:nvSpPr>
          <p:cNvPr id="4" name="Slide Number Placeholder 3"/>
          <p:cNvSpPr>
            <a:spLocks noGrp="1"/>
          </p:cNvSpPr>
          <p:nvPr>
            <p:ph type="sldNum" sz="quarter" idx="12"/>
          </p:nvPr>
        </p:nvSpPr>
        <p:spPr/>
        <p:txBody>
          <a:bodyPr/>
          <a:lstStyle/>
          <a:p>
            <a:fld id="{C1A70B36-B1CC-4D4A-80B9-E27A448F84DA}" type="slidenum">
              <a:rPr lang="en-CA" smtClean="0"/>
              <a:pPr/>
              <a:t>76</a:t>
            </a:fld>
            <a:endParaRPr lang="en-CA"/>
          </a:p>
        </p:txBody>
      </p:sp>
      <p:sp>
        <p:nvSpPr>
          <p:cNvPr id="9" name="TextBox 8">
            <a:extLst>
              <a:ext uri="{FF2B5EF4-FFF2-40B4-BE49-F238E27FC236}">
                <a16:creationId xmlns:a16="http://schemas.microsoft.com/office/drawing/2014/main" id="{A673D3D6-28C5-4291-A962-CB6738147623}"/>
              </a:ext>
            </a:extLst>
          </p:cNvPr>
          <p:cNvSpPr txBox="1"/>
          <p:nvPr/>
        </p:nvSpPr>
        <p:spPr>
          <a:xfrm>
            <a:off x="2609660" y="1172955"/>
            <a:ext cx="1653017" cy="523220"/>
          </a:xfrm>
          <a:prstGeom prst="rect">
            <a:avLst/>
          </a:prstGeom>
          <a:noFill/>
        </p:spPr>
        <p:txBody>
          <a:bodyPr wrap="none" rtlCol="0">
            <a:spAutoFit/>
          </a:bodyPr>
          <a:lstStyle/>
          <a:p>
            <a:r>
              <a:rPr lang="en-CA" sz="2800" b="1" dirty="0">
                <a:solidFill>
                  <a:schemeClr val="accent2"/>
                </a:solidFill>
                <a:effectLst>
                  <a:outerShdw blurRad="38100" dist="38100" dir="2700000" algn="tl">
                    <a:srgbClr val="000000">
                      <a:alpha val="43137"/>
                    </a:srgbClr>
                  </a:outerShdw>
                </a:effectLst>
                <a:latin typeface="MV Boli" panose="02000500030200090000" pitchFamily="2" charset="0"/>
                <a:cs typeface="MV Boli" panose="02000500030200090000" pitchFamily="2" charset="0"/>
              </a:rPr>
              <a:t>What if?</a:t>
            </a:r>
          </a:p>
        </p:txBody>
      </p:sp>
      <p:grpSp>
        <p:nvGrpSpPr>
          <p:cNvPr id="10" name="Group 9">
            <a:extLst>
              <a:ext uri="{FF2B5EF4-FFF2-40B4-BE49-F238E27FC236}">
                <a16:creationId xmlns:a16="http://schemas.microsoft.com/office/drawing/2014/main" id="{51C51B0D-FE28-4D7A-857D-8DED09DAA14F}"/>
              </a:ext>
            </a:extLst>
          </p:cNvPr>
          <p:cNvGrpSpPr/>
          <p:nvPr/>
        </p:nvGrpSpPr>
        <p:grpSpPr>
          <a:xfrm>
            <a:off x="2343813" y="1678270"/>
            <a:ext cx="9591513" cy="4065490"/>
            <a:chOff x="7068494" y="2301570"/>
            <a:chExt cx="8381798" cy="4065490"/>
          </a:xfrm>
        </p:grpSpPr>
        <p:sp>
          <p:nvSpPr>
            <p:cNvPr id="11" name="TextBox 10">
              <a:extLst>
                <a:ext uri="{FF2B5EF4-FFF2-40B4-BE49-F238E27FC236}">
                  <a16:creationId xmlns:a16="http://schemas.microsoft.com/office/drawing/2014/main" id="{3EC02243-A2F0-4CB1-906E-85566437D523}"/>
                </a:ext>
              </a:extLst>
            </p:cNvPr>
            <p:cNvSpPr txBox="1"/>
            <p:nvPr/>
          </p:nvSpPr>
          <p:spPr>
            <a:xfrm>
              <a:off x="7068494" y="2398372"/>
              <a:ext cx="8281976" cy="369332"/>
            </a:xfrm>
            <a:prstGeom prst="rect">
              <a:avLst/>
            </a:prstGeom>
            <a:noFill/>
          </p:spPr>
          <p:txBody>
            <a:bodyPr wrap="square" rtlCol="0">
              <a:spAutoFit/>
            </a:bodyPr>
            <a:lstStyle/>
            <a:p>
              <a:pPr algn="ctr"/>
              <a:r>
                <a:rPr lang="en-CA" b="1" dirty="0"/>
                <a:t>We now examine Leo’s isCGM report… </a:t>
              </a:r>
            </a:p>
          </p:txBody>
        </p:sp>
        <p:sp>
          <p:nvSpPr>
            <p:cNvPr id="12" name="Rectangle: Rounded Corners 22">
              <a:extLst>
                <a:ext uri="{FF2B5EF4-FFF2-40B4-BE49-F238E27FC236}">
                  <a16:creationId xmlns:a16="http://schemas.microsoft.com/office/drawing/2014/main" id="{AE3B3350-E239-4120-85E8-113E17977367}"/>
                </a:ext>
              </a:extLst>
            </p:cNvPr>
            <p:cNvSpPr/>
            <p:nvPr/>
          </p:nvSpPr>
          <p:spPr>
            <a:xfrm>
              <a:off x="7077003" y="2301570"/>
              <a:ext cx="8373289" cy="4065490"/>
            </a:xfrm>
            <a:prstGeom prst="roundRect">
              <a:avLst>
                <a:gd name="adj" fmla="val 6101"/>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4" name="TextBox 13">
            <a:extLst>
              <a:ext uri="{FF2B5EF4-FFF2-40B4-BE49-F238E27FC236}">
                <a16:creationId xmlns:a16="http://schemas.microsoft.com/office/drawing/2014/main" id="{34E95213-9BBF-40DA-8795-B7C567079A87}"/>
              </a:ext>
            </a:extLst>
          </p:cNvPr>
          <p:cNvSpPr txBox="1"/>
          <p:nvPr/>
        </p:nvSpPr>
        <p:spPr>
          <a:xfrm>
            <a:off x="9279346" y="2665792"/>
            <a:ext cx="1471878" cy="523220"/>
          </a:xfrm>
          <a:prstGeom prst="rect">
            <a:avLst/>
          </a:prstGeom>
          <a:noFill/>
          <a:ln>
            <a:solidFill>
              <a:schemeClr val="accent5"/>
            </a:solidFill>
          </a:ln>
        </p:spPr>
        <p:txBody>
          <a:bodyPr wrap="none" rtlCol="0">
            <a:spAutoFit/>
          </a:bodyPr>
          <a:lstStyle/>
          <a:p>
            <a:r>
              <a:rPr lang="en-CA" sz="1400" b="1" dirty="0"/>
              <a:t>Average glucose: </a:t>
            </a:r>
          </a:p>
          <a:p>
            <a:r>
              <a:rPr lang="en-CA" sz="1400" dirty="0"/>
              <a:t>9.6 mmol/L</a:t>
            </a:r>
          </a:p>
        </p:txBody>
      </p:sp>
      <p:sp>
        <p:nvSpPr>
          <p:cNvPr id="37" name="Rectangle: Top Corners Rounded 77">
            <a:extLst>
              <a:ext uri="{FF2B5EF4-FFF2-40B4-BE49-F238E27FC236}">
                <a16:creationId xmlns:a16="http://schemas.microsoft.com/office/drawing/2014/main" id="{81132398-4C9F-4E37-AD70-2D1B444A6D29}"/>
              </a:ext>
            </a:extLst>
          </p:cNvPr>
          <p:cNvSpPr/>
          <p:nvPr/>
        </p:nvSpPr>
        <p:spPr>
          <a:xfrm rot="16200000" flipV="1">
            <a:off x="3824436" y="2096574"/>
            <a:ext cx="512492" cy="8161364"/>
          </a:xfrm>
          <a:prstGeom prst="round2SameRect">
            <a:avLst>
              <a:gd name="adj1" fmla="val 20145"/>
              <a:gd name="adj2" fmla="val 0"/>
            </a:avLst>
          </a:prstGeom>
          <a:solidFill>
            <a:schemeClr val="accent3">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a:extLst>
              <a:ext uri="{FF2B5EF4-FFF2-40B4-BE49-F238E27FC236}">
                <a16:creationId xmlns:a16="http://schemas.microsoft.com/office/drawing/2014/main" id="{B5F271D7-22C3-43D6-AFD0-BB13B16E982F}"/>
              </a:ext>
            </a:extLst>
          </p:cNvPr>
          <p:cNvSpPr txBox="1"/>
          <p:nvPr/>
        </p:nvSpPr>
        <p:spPr>
          <a:xfrm>
            <a:off x="328863" y="5992589"/>
            <a:ext cx="7523471" cy="369332"/>
          </a:xfrm>
          <a:prstGeom prst="rect">
            <a:avLst/>
          </a:prstGeom>
          <a:noFill/>
        </p:spPr>
        <p:txBody>
          <a:bodyPr wrap="none" rtlCol="0">
            <a:spAutoFit/>
          </a:bodyPr>
          <a:lstStyle/>
          <a:p>
            <a:pPr marL="0" lvl="1" indent="-180975" algn="ctr">
              <a:spcBef>
                <a:spcPts val="600"/>
              </a:spcBef>
              <a:spcAft>
                <a:spcPts val="600"/>
              </a:spcAft>
            </a:pPr>
            <a:r>
              <a:rPr lang="en-CA" b="1" i="1" dirty="0"/>
              <a:t>What specific information are you looking for when looking at data like this?</a:t>
            </a:r>
          </a:p>
        </p:txBody>
      </p:sp>
      <p:grpSp>
        <p:nvGrpSpPr>
          <p:cNvPr id="8" name="Group 7"/>
          <p:cNvGrpSpPr/>
          <p:nvPr/>
        </p:nvGrpSpPr>
        <p:grpSpPr>
          <a:xfrm>
            <a:off x="9073924" y="3328302"/>
            <a:ext cx="2800235" cy="2170471"/>
            <a:chOff x="9261299" y="3328302"/>
            <a:chExt cx="2800235" cy="2170471"/>
          </a:xfrm>
        </p:grpSpPr>
        <p:grpSp>
          <p:nvGrpSpPr>
            <p:cNvPr id="15" name="Group 14">
              <a:extLst>
                <a:ext uri="{FF2B5EF4-FFF2-40B4-BE49-F238E27FC236}">
                  <a16:creationId xmlns:a16="http://schemas.microsoft.com/office/drawing/2014/main" id="{7989BA22-24A5-49B9-9F52-0DE67E37915A}"/>
                </a:ext>
              </a:extLst>
            </p:cNvPr>
            <p:cNvGrpSpPr/>
            <p:nvPr/>
          </p:nvGrpSpPr>
          <p:grpSpPr>
            <a:xfrm>
              <a:off x="9261299" y="3328302"/>
              <a:ext cx="2800235" cy="2170471"/>
              <a:chOff x="529231" y="3652588"/>
              <a:chExt cx="2800235" cy="2170471"/>
            </a:xfrm>
          </p:grpSpPr>
          <p:sp>
            <p:nvSpPr>
              <p:cNvPr id="16" name="TextBox 15">
                <a:extLst>
                  <a:ext uri="{FF2B5EF4-FFF2-40B4-BE49-F238E27FC236}">
                    <a16:creationId xmlns:a16="http://schemas.microsoft.com/office/drawing/2014/main" id="{EA13E9E6-DD43-464A-BA31-66D936550D48}"/>
                  </a:ext>
                </a:extLst>
              </p:cNvPr>
              <p:cNvSpPr txBox="1"/>
              <p:nvPr/>
            </p:nvSpPr>
            <p:spPr>
              <a:xfrm>
                <a:off x="627852" y="3678873"/>
                <a:ext cx="721087" cy="646331"/>
              </a:xfrm>
              <a:prstGeom prst="rect">
                <a:avLst/>
              </a:prstGeom>
              <a:noFill/>
            </p:spPr>
            <p:txBody>
              <a:bodyPr wrap="square" rtlCol="0">
                <a:spAutoFit/>
              </a:bodyPr>
              <a:lstStyle/>
              <a:p>
                <a:pPr algn="ctr"/>
                <a:r>
                  <a:rPr lang="en-CA" sz="1200" b="1" dirty="0">
                    <a:solidFill>
                      <a:schemeClr val="accent2"/>
                    </a:solidFill>
                  </a:rPr>
                  <a:t>Time above range </a:t>
                </a:r>
              </a:p>
            </p:txBody>
          </p:sp>
          <p:sp>
            <p:nvSpPr>
              <p:cNvPr id="17" name="TextBox 16">
                <a:extLst>
                  <a:ext uri="{FF2B5EF4-FFF2-40B4-BE49-F238E27FC236}">
                    <a16:creationId xmlns:a16="http://schemas.microsoft.com/office/drawing/2014/main" id="{AEE24002-32B7-4D15-9537-6611480BC4B7}"/>
                  </a:ext>
                </a:extLst>
              </p:cNvPr>
              <p:cNvSpPr txBox="1"/>
              <p:nvPr/>
            </p:nvSpPr>
            <p:spPr>
              <a:xfrm>
                <a:off x="627852" y="5176728"/>
                <a:ext cx="802258" cy="646331"/>
              </a:xfrm>
              <a:prstGeom prst="rect">
                <a:avLst/>
              </a:prstGeom>
              <a:noFill/>
            </p:spPr>
            <p:txBody>
              <a:bodyPr wrap="square" rtlCol="0">
                <a:spAutoFit/>
              </a:bodyPr>
              <a:lstStyle/>
              <a:p>
                <a:pPr algn="ctr"/>
                <a:r>
                  <a:rPr lang="en-CA" sz="1200" b="1" dirty="0">
                    <a:solidFill>
                      <a:schemeClr val="accent2"/>
                    </a:solidFill>
                  </a:rPr>
                  <a:t>Time below range </a:t>
                </a:r>
              </a:p>
            </p:txBody>
          </p:sp>
          <p:sp>
            <p:nvSpPr>
              <p:cNvPr id="18" name="TextBox 17">
                <a:extLst>
                  <a:ext uri="{FF2B5EF4-FFF2-40B4-BE49-F238E27FC236}">
                    <a16:creationId xmlns:a16="http://schemas.microsoft.com/office/drawing/2014/main" id="{B834D77D-A533-4954-868F-5C8C70ECE6BA}"/>
                  </a:ext>
                </a:extLst>
              </p:cNvPr>
              <p:cNvSpPr txBox="1"/>
              <p:nvPr/>
            </p:nvSpPr>
            <p:spPr>
              <a:xfrm>
                <a:off x="529231" y="4508745"/>
                <a:ext cx="802258" cy="523220"/>
              </a:xfrm>
              <a:prstGeom prst="rect">
                <a:avLst/>
              </a:prstGeom>
              <a:noFill/>
            </p:spPr>
            <p:txBody>
              <a:bodyPr wrap="square" rtlCol="0">
                <a:spAutoFit/>
              </a:bodyPr>
              <a:lstStyle/>
              <a:p>
                <a:pPr algn="ctr"/>
                <a:r>
                  <a:rPr lang="en-CA" sz="1400" b="1" dirty="0">
                    <a:solidFill>
                      <a:schemeClr val="accent2"/>
                    </a:solidFill>
                  </a:rPr>
                  <a:t>Time </a:t>
                </a:r>
                <a:br>
                  <a:rPr lang="en-CA" sz="1400" b="1" dirty="0">
                    <a:solidFill>
                      <a:schemeClr val="accent2"/>
                    </a:solidFill>
                  </a:rPr>
                </a:br>
                <a:r>
                  <a:rPr lang="en-CA" sz="1400" b="1" dirty="0">
                    <a:solidFill>
                      <a:schemeClr val="accent2"/>
                    </a:solidFill>
                  </a:rPr>
                  <a:t>in range </a:t>
                </a:r>
              </a:p>
            </p:txBody>
          </p:sp>
          <p:sp>
            <p:nvSpPr>
              <p:cNvPr id="19" name="TextBox 18">
                <a:extLst>
                  <a:ext uri="{FF2B5EF4-FFF2-40B4-BE49-F238E27FC236}">
                    <a16:creationId xmlns:a16="http://schemas.microsoft.com/office/drawing/2014/main" id="{4B986D9C-286B-4CB9-BB36-DBA508EAAAF7}"/>
                  </a:ext>
                </a:extLst>
              </p:cNvPr>
              <p:cNvSpPr txBox="1"/>
              <p:nvPr/>
            </p:nvSpPr>
            <p:spPr>
              <a:xfrm>
                <a:off x="1364331" y="5232231"/>
                <a:ext cx="407484" cy="307777"/>
              </a:xfrm>
              <a:prstGeom prst="rect">
                <a:avLst/>
              </a:prstGeom>
              <a:noFill/>
            </p:spPr>
            <p:txBody>
              <a:bodyPr wrap="none" rtlCol="0">
                <a:spAutoFit/>
              </a:bodyPr>
              <a:lstStyle/>
              <a:p>
                <a:r>
                  <a:rPr lang="en-CA" sz="1400" b="1" dirty="0">
                    <a:solidFill>
                      <a:schemeClr val="accent2"/>
                    </a:solidFill>
                    <a:cs typeface="Calibri" panose="020F0502020204030204" pitchFamily="34" charset="0"/>
                  </a:rPr>
                  <a:t>4</a:t>
                </a:r>
                <a:r>
                  <a:rPr lang="en-CA" sz="1400" b="1" dirty="0">
                    <a:solidFill>
                      <a:schemeClr val="accent2"/>
                    </a:solidFill>
                  </a:rPr>
                  <a:t>%</a:t>
                </a:r>
                <a:endParaRPr lang="en-CA" sz="900" dirty="0">
                  <a:solidFill>
                    <a:schemeClr val="accent2"/>
                  </a:solidFill>
                </a:endParaRPr>
              </a:p>
            </p:txBody>
          </p:sp>
          <p:sp>
            <p:nvSpPr>
              <p:cNvPr id="20" name="TextBox 19">
                <a:extLst>
                  <a:ext uri="{FF2B5EF4-FFF2-40B4-BE49-F238E27FC236}">
                    <a16:creationId xmlns:a16="http://schemas.microsoft.com/office/drawing/2014/main" id="{2DD9D94E-1C2C-430E-9C8D-671A237D033F}"/>
                  </a:ext>
                </a:extLst>
              </p:cNvPr>
              <p:cNvSpPr txBox="1"/>
              <p:nvPr/>
            </p:nvSpPr>
            <p:spPr>
              <a:xfrm>
                <a:off x="1297005" y="4751161"/>
                <a:ext cx="542136" cy="338554"/>
              </a:xfrm>
              <a:prstGeom prst="rect">
                <a:avLst/>
              </a:prstGeom>
              <a:noFill/>
            </p:spPr>
            <p:txBody>
              <a:bodyPr wrap="none" rtlCol="0">
                <a:spAutoFit/>
              </a:bodyPr>
              <a:lstStyle/>
              <a:p>
                <a:pPr algn="r"/>
                <a:r>
                  <a:rPr lang="en-CA" sz="1600" b="1" dirty="0">
                    <a:solidFill>
                      <a:schemeClr val="accent2"/>
                    </a:solidFill>
                    <a:cs typeface="Arial" panose="020B0604020202020204" pitchFamily="34" charset="0"/>
                  </a:rPr>
                  <a:t>47</a:t>
                </a:r>
                <a:r>
                  <a:rPr lang="en-CA" sz="1600" b="1" dirty="0">
                    <a:solidFill>
                      <a:schemeClr val="accent2"/>
                    </a:solidFill>
                  </a:rPr>
                  <a:t>%</a:t>
                </a:r>
                <a:endParaRPr lang="en-CA" sz="1600" dirty="0">
                  <a:solidFill>
                    <a:schemeClr val="accent2"/>
                  </a:solidFill>
                </a:endParaRPr>
              </a:p>
            </p:txBody>
          </p:sp>
          <p:sp>
            <p:nvSpPr>
              <p:cNvPr id="21" name="TextBox 20">
                <a:extLst>
                  <a:ext uri="{FF2B5EF4-FFF2-40B4-BE49-F238E27FC236}">
                    <a16:creationId xmlns:a16="http://schemas.microsoft.com/office/drawing/2014/main" id="{90EE5AA6-54E8-4A2E-9D68-EF867BA6D76E}"/>
                  </a:ext>
                </a:extLst>
              </p:cNvPr>
              <p:cNvSpPr txBox="1"/>
              <p:nvPr/>
            </p:nvSpPr>
            <p:spPr>
              <a:xfrm>
                <a:off x="1318645" y="4133600"/>
                <a:ext cx="498856" cy="307777"/>
              </a:xfrm>
              <a:prstGeom prst="rect">
                <a:avLst/>
              </a:prstGeom>
              <a:noFill/>
            </p:spPr>
            <p:txBody>
              <a:bodyPr wrap="none" rtlCol="0">
                <a:spAutoFit/>
              </a:bodyPr>
              <a:lstStyle/>
              <a:p>
                <a:pPr algn="r"/>
                <a:r>
                  <a:rPr lang="en-CA" sz="1400" b="1" dirty="0">
                    <a:solidFill>
                      <a:schemeClr val="accent2"/>
                    </a:solidFill>
                    <a:cs typeface="Calibri" panose="020F0502020204030204" pitchFamily="34" charset="0"/>
                  </a:rPr>
                  <a:t>23</a:t>
                </a:r>
                <a:r>
                  <a:rPr lang="en-CA" sz="1400" b="1" dirty="0">
                    <a:solidFill>
                      <a:schemeClr val="accent2"/>
                    </a:solidFill>
                  </a:rPr>
                  <a:t>%</a:t>
                </a:r>
                <a:endParaRPr lang="en-CA" sz="900" dirty="0">
                  <a:solidFill>
                    <a:schemeClr val="accent2"/>
                  </a:solidFill>
                </a:endParaRPr>
              </a:p>
            </p:txBody>
          </p:sp>
          <p:sp>
            <p:nvSpPr>
              <p:cNvPr id="22" name="TextBox 21">
                <a:extLst>
                  <a:ext uri="{FF2B5EF4-FFF2-40B4-BE49-F238E27FC236}">
                    <a16:creationId xmlns:a16="http://schemas.microsoft.com/office/drawing/2014/main" id="{FEBF443D-7DE5-465A-8D7B-5A197841C1E2}"/>
                  </a:ext>
                </a:extLst>
              </p:cNvPr>
              <p:cNvSpPr txBox="1"/>
              <p:nvPr/>
            </p:nvSpPr>
            <p:spPr>
              <a:xfrm>
                <a:off x="1318646" y="3740616"/>
                <a:ext cx="498855" cy="307777"/>
              </a:xfrm>
              <a:prstGeom prst="rect">
                <a:avLst/>
              </a:prstGeom>
              <a:noFill/>
            </p:spPr>
            <p:txBody>
              <a:bodyPr wrap="none" rtlCol="0">
                <a:spAutoFit/>
              </a:bodyPr>
              <a:lstStyle/>
              <a:p>
                <a:r>
                  <a:rPr lang="en-CA" sz="1400" b="1" dirty="0">
                    <a:solidFill>
                      <a:schemeClr val="accent2"/>
                    </a:solidFill>
                    <a:cs typeface="Calibri" panose="020F0502020204030204" pitchFamily="34" charset="0"/>
                  </a:rPr>
                  <a:t>20</a:t>
                </a:r>
                <a:r>
                  <a:rPr lang="en-CA" sz="1400" b="1" dirty="0">
                    <a:solidFill>
                      <a:schemeClr val="accent2"/>
                    </a:solidFill>
                  </a:rPr>
                  <a:t>%</a:t>
                </a:r>
                <a:endParaRPr lang="en-CA" sz="900" dirty="0">
                  <a:solidFill>
                    <a:schemeClr val="accent2"/>
                  </a:solidFill>
                </a:endParaRPr>
              </a:p>
            </p:txBody>
          </p:sp>
          <p:sp>
            <p:nvSpPr>
              <p:cNvPr id="23" name="TextBox 22">
                <a:extLst>
                  <a:ext uri="{FF2B5EF4-FFF2-40B4-BE49-F238E27FC236}">
                    <a16:creationId xmlns:a16="http://schemas.microsoft.com/office/drawing/2014/main" id="{6802070D-0DFC-4C45-B441-ACC2C5708038}"/>
                  </a:ext>
                </a:extLst>
              </p:cNvPr>
              <p:cNvSpPr txBox="1"/>
              <p:nvPr/>
            </p:nvSpPr>
            <p:spPr>
              <a:xfrm>
                <a:off x="2158953" y="3652588"/>
                <a:ext cx="952505" cy="246221"/>
              </a:xfrm>
              <a:prstGeom prst="rect">
                <a:avLst/>
              </a:prstGeom>
              <a:noFill/>
            </p:spPr>
            <p:txBody>
              <a:bodyPr wrap="none" rtlCol="0">
                <a:spAutoFit/>
              </a:bodyPr>
              <a:lstStyle/>
              <a:p>
                <a:r>
                  <a:rPr lang="en-CA" sz="1000" dirty="0">
                    <a:solidFill>
                      <a:schemeClr val="accent2"/>
                    </a:solidFill>
                    <a:latin typeface="Arial" panose="020B0604020202020204" pitchFamily="34" charset="0"/>
                    <a:cs typeface="Arial" panose="020B0604020202020204" pitchFamily="34" charset="0"/>
                  </a:rPr>
                  <a:t>&gt;</a:t>
                </a:r>
                <a:r>
                  <a:rPr lang="en-CA" sz="1000" dirty="0">
                    <a:solidFill>
                      <a:schemeClr val="accent2"/>
                    </a:solidFill>
                  </a:rPr>
                  <a:t>13.9 mmol/L </a:t>
                </a:r>
                <a:endParaRPr lang="en-CA" sz="900" dirty="0">
                  <a:solidFill>
                    <a:schemeClr val="accent2"/>
                  </a:solidFill>
                </a:endParaRPr>
              </a:p>
            </p:txBody>
          </p:sp>
          <p:sp>
            <p:nvSpPr>
              <p:cNvPr id="24" name="TextBox 23">
                <a:extLst>
                  <a:ext uri="{FF2B5EF4-FFF2-40B4-BE49-F238E27FC236}">
                    <a16:creationId xmlns:a16="http://schemas.microsoft.com/office/drawing/2014/main" id="{4E2A2500-6968-41FA-BDD7-C01D58EB1A95}"/>
                  </a:ext>
                </a:extLst>
              </p:cNvPr>
              <p:cNvSpPr txBox="1"/>
              <p:nvPr/>
            </p:nvSpPr>
            <p:spPr>
              <a:xfrm>
                <a:off x="2158953" y="4074263"/>
                <a:ext cx="1170513" cy="246221"/>
              </a:xfrm>
              <a:prstGeom prst="rect">
                <a:avLst/>
              </a:prstGeom>
              <a:noFill/>
            </p:spPr>
            <p:txBody>
              <a:bodyPr wrap="none" rtlCol="0">
                <a:spAutoFit/>
              </a:bodyPr>
              <a:lstStyle/>
              <a:p>
                <a:r>
                  <a:rPr lang="en-CA" sz="1000" dirty="0">
                    <a:solidFill>
                      <a:schemeClr val="accent2"/>
                    </a:solidFill>
                  </a:rPr>
                  <a:t>10.1–13.9 mmol/L </a:t>
                </a:r>
                <a:endParaRPr lang="en-CA" sz="900" dirty="0">
                  <a:solidFill>
                    <a:schemeClr val="accent2"/>
                  </a:solidFill>
                </a:endParaRPr>
              </a:p>
            </p:txBody>
          </p:sp>
          <p:sp>
            <p:nvSpPr>
              <p:cNvPr id="25" name="TextBox 24">
                <a:extLst>
                  <a:ext uri="{FF2B5EF4-FFF2-40B4-BE49-F238E27FC236}">
                    <a16:creationId xmlns:a16="http://schemas.microsoft.com/office/drawing/2014/main" id="{165F5736-98EE-4E71-A7CC-5DEA029C2B76}"/>
                  </a:ext>
                </a:extLst>
              </p:cNvPr>
              <p:cNvSpPr txBox="1"/>
              <p:nvPr/>
            </p:nvSpPr>
            <p:spPr>
              <a:xfrm>
                <a:off x="2158953" y="4698651"/>
                <a:ext cx="1104790" cy="400110"/>
              </a:xfrm>
              <a:prstGeom prst="rect">
                <a:avLst/>
              </a:prstGeom>
              <a:noFill/>
            </p:spPr>
            <p:txBody>
              <a:bodyPr wrap="none" rtlCol="0">
                <a:spAutoFit/>
              </a:bodyPr>
              <a:lstStyle/>
              <a:p>
                <a:r>
                  <a:rPr lang="en-CA" sz="1000" b="1" dirty="0">
                    <a:solidFill>
                      <a:schemeClr val="accent2"/>
                    </a:solidFill>
                  </a:rPr>
                  <a:t>Target range:</a:t>
                </a:r>
                <a:br>
                  <a:rPr lang="en-CA" sz="1000" b="1" dirty="0">
                    <a:solidFill>
                      <a:schemeClr val="accent2"/>
                    </a:solidFill>
                  </a:rPr>
                </a:br>
                <a:r>
                  <a:rPr lang="en-CA" sz="1000" dirty="0">
                    <a:solidFill>
                      <a:schemeClr val="accent2"/>
                    </a:solidFill>
                  </a:rPr>
                  <a:t>3.9–10.0 mmol/L </a:t>
                </a:r>
              </a:p>
            </p:txBody>
          </p:sp>
          <p:sp>
            <p:nvSpPr>
              <p:cNvPr id="26" name="TextBox 25">
                <a:extLst>
                  <a:ext uri="{FF2B5EF4-FFF2-40B4-BE49-F238E27FC236}">
                    <a16:creationId xmlns:a16="http://schemas.microsoft.com/office/drawing/2014/main" id="{1C1C1427-9762-4B41-AC8E-2038E12581EE}"/>
                  </a:ext>
                </a:extLst>
              </p:cNvPr>
              <p:cNvSpPr txBox="1"/>
              <p:nvPr/>
            </p:nvSpPr>
            <p:spPr>
              <a:xfrm>
                <a:off x="2158953" y="5304487"/>
                <a:ext cx="1039067" cy="246221"/>
              </a:xfrm>
              <a:prstGeom prst="rect">
                <a:avLst/>
              </a:prstGeom>
              <a:noFill/>
            </p:spPr>
            <p:txBody>
              <a:bodyPr wrap="none" rtlCol="0">
                <a:spAutoFit/>
              </a:bodyPr>
              <a:lstStyle/>
              <a:p>
                <a:r>
                  <a:rPr lang="en-CA" sz="1000" dirty="0">
                    <a:solidFill>
                      <a:schemeClr val="accent2"/>
                    </a:solidFill>
                  </a:rPr>
                  <a:t>3.0–3.8 mmol/L </a:t>
                </a:r>
                <a:endParaRPr lang="en-CA" sz="900" dirty="0">
                  <a:solidFill>
                    <a:schemeClr val="accent2"/>
                  </a:solidFill>
                </a:endParaRPr>
              </a:p>
            </p:txBody>
          </p:sp>
          <p:grpSp>
            <p:nvGrpSpPr>
              <p:cNvPr id="27" name="Group 26">
                <a:extLst>
                  <a:ext uri="{FF2B5EF4-FFF2-40B4-BE49-F238E27FC236}">
                    <a16:creationId xmlns:a16="http://schemas.microsoft.com/office/drawing/2014/main" id="{B8E4E300-6F77-4BCD-98AB-B01C426B326E}"/>
                  </a:ext>
                </a:extLst>
              </p:cNvPr>
              <p:cNvGrpSpPr/>
              <p:nvPr/>
            </p:nvGrpSpPr>
            <p:grpSpPr>
              <a:xfrm>
                <a:off x="1803537" y="3696442"/>
                <a:ext cx="397800" cy="1872542"/>
                <a:chOff x="1803537" y="3696442"/>
                <a:chExt cx="397800" cy="1872542"/>
              </a:xfrm>
            </p:grpSpPr>
            <p:sp>
              <p:nvSpPr>
                <p:cNvPr id="29" name="Rectangle: Rounded Corners 73">
                  <a:extLst>
                    <a:ext uri="{FF2B5EF4-FFF2-40B4-BE49-F238E27FC236}">
                      <a16:creationId xmlns:a16="http://schemas.microsoft.com/office/drawing/2014/main" id="{96880646-54B8-4618-A4E5-510FB4558C18}"/>
                    </a:ext>
                  </a:extLst>
                </p:cNvPr>
                <p:cNvSpPr/>
                <p:nvPr/>
              </p:nvSpPr>
              <p:spPr>
                <a:xfrm>
                  <a:off x="1805337" y="4607843"/>
                  <a:ext cx="396000" cy="961141"/>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dirty="0">
                    <a:solidFill>
                      <a:schemeClr val="tx1"/>
                    </a:solidFill>
                  </a:endParaRPr>
                </a:p>
              </p:txBody>
            </p:sp>
            <p:sp>
              <p:nvSpPr>
                <p:cNvPr id="30" name="Rectangle: Rounded Corners 38">
                  <a:extLst>
                    <a:ext uri="{FF2B5EF4-FFF2-40B4-BE49-F238E27FC236}">
                      <a16:creationId xmlns:a16="http://schemas.microsoft.com/office/drawing/2014/main" id="{F827D5E5-8004-4B54-8B9A-B10C4993D13E}"/>
                    </a:ext>
                  </a:extLst>
                </p:cNvPr>
                <p:cNvSpPr/>
                <p:nvPr/>
              </p:nvSpPr>
              <p:spPr>
                <a:xfrm>
                  <a:off x="1810742" y="3696442"/>
                  <a:ext cx="381590" cy="435494"/>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dirty="0">
                    <a:solidFill>
                      <a:schemeClr val="tx1"/>
                    </a:solidFill>
                  </a:endParaRPr>
                </a:p>
              </p:txBody>
            </p:sp>
            <p:sp>
              <p:nvSpPr>
                <p:cNvPr id="31" name="Rectangle 30">
                  <a:extLst>
                    <a:ext uri="{FF2B5EF4-FFF2-40B4-BE49-F238E27FC236}">
                      <a16:creationId xmlns:a16="http://schemas.microsoft.com/office/drawing/2014/main" id="{4AAB58A2-3C8C-4AE1-8CFF-A6ED9E57B81A}"/>
                    </a:ext>
                  </a:extLst>
                </p:cNvPr>
                <p:cNvSpPr/>
                <p:nvPr/>
              </p:nvSpPr>
              <p:spPr>
                <a:xfrm>
                  <a:off x="1803537" y="4206751"/>
                  <a:ext cx="396000" cy="1195572"/>
                </a:xfrm>
                <a:prstGeom prst="rect">
                  <a:avLst/>
                </a:prstGeom>
                <a:solidFill>
                  <a:srgbClr val="92D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dirty="0">
                    <a:solidFill>
                      <a:schemeClr val="tx1"/>
                    </a:solidFill>
                  </a:endParaRPr>
                </a:p>
              </p:txBody>
            </p:sp>
            <p:sp>
              <p:nvSpPr>
                <p:cNvPr id="32" name="Rectangle 31">
                  <a:extLst>
                    <a:ext uri="{FF2B5EF4-FFF2-40B4-BE49-F238E27FC236}">
                      <a16:creationId xmlns:a16="http://schemas.microsoft.com/office/drawing/2014/main" id="{AB240097-ADE8-44DC-A9D5-3876EEE32C8D}"/>
                    </a:ext>
                  </a:extLst>
                </p:cNvPr>
                <p:cNvSpPr/>
                <p:nvPr/>
              </p:nvSpPr>
              <p:spPr>
                <a:xfrm>
                  <a:off x="1803537" y="4098926"/>
                  <a:ext cx="396000" cy="353834"/>
                </a:xfrm>
                <a:prstGeom prst="rect">
                  <a:avLst/>
                </a:prstGeom>
                <a:solidFill>
                  <a:srgbClr val="FFFF66"/>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dirty="0">
                    <a:solidFill>
                      <a:schemeClr val="tx1"/>
                    </a:solidFill>
                  </a:endParaRPr>
                </a:p>
              </p:txBody>
            </p:sp>
            <p:sp>
              <p:nvSpPr>
                <p:cNvPr id="33" name="Rectangle 32">
                  <a:extLst>
                    <a:ext uri="{FF2B5EF4-FFF2-40B4-BE49-F238E27FC236}">
                      <a16:creationId xmlns:a16="http://schemas.microsoft.com/office/drawing/2014/main" id="{362B4BFC-6D20-4E03-902D-28622D909233}"/>
                    </a:ext>
                  </a:extLst>
                </p:cNvPr>
                <p:cNvSpPr/>
                <p:nvPr/>
              </p:nvSpPr>
              <p:spPr>
                <a:xfrm>
                  <a:off x="1803537" y="5402547"/>
                  <a:ext cx="396000" cy="74381"/>
                </a:xfrm>
                <a:prstGeom prst="rect">
                  <a:avLst/>
                </a:prstGeom>
                <a:solidFill>
                  <a:srgbClr val="FF7C8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dirty="0">
                    <a:solidFill>
                      <a:schemeClr val="tx1"/>
                    </a:solidFill>
                  </a:endParaRPr>
                </a:p>
              </p:txBody>
            </p:sp>
          </p:grpSp>
          <p:sp>
            <p:nvSpPr>
              <p:cNvPr id="28" name="TextBox 27">
                <a:extLst>
                  <a:ext uri="{FF2B5EF4-FFF2-40B4-BE49-F238E27FC236}">
                    <a16:creationId xmlns:a16="http://schemas.microsoft.com/office/drawing/2014/main" id="{41BA65E3-77D1-4A5C-B2D7-E4230BFE045A}"/>
                  </a:ext>
                </a:extLst>
              </p:cNvPr>
              <p:cNvSpPr txBox="1"/>
              <p:nvPr/>
            </p:nvSpPr>
            <p:spPr>
              <a:xfrm>
                <a:off x="1364331" y="5399364"/>
                <a:ext cx="407484" cy="307777"/>
              </a:xfrm>
              <a:prstGeom prst="rect">
                <a:avLst/>
              </a:prstGeom>
              <a:noFill/>
            </p:spPr>
            <p:txBody>
              <a:bodyPr wrap="none" rtlCol="0">
                <a:spAutoFit/>
              </a:bodyPr>
              <a:lstStyle/>
              <a:p>
                <a:r>
                  <a:rPr lang="en-CA" sz="1400" b="1" dirty="0">
                    <a:solidFill>
                      <a:schemeClr val="accent2"/>
                    </a:solidFill>
                    <a:cs typeface="Calibri" panose="020F0502020204030204" pitchFamily="34" charset="0"/>
                  </a:rPr>
                  <a:t>6</a:t>
                </a:r>
                <a:r>
                  <a:rPr lang="en-CA" sz="1400" b="1" dirty="0">
                    <a:solidFill>
                      <a:schemeClr val="accent2"/>
                    </a:solidFill>
                  </a:rPr>
                  <a:t>%</a:t>
                </a:r>
                <a:endParaRPr lang="en-CA" sz="900" dirty="0">
                  <a:solidFill>
                    <a:schemeClr val="accent2"/>
                  </a:solidFill>
                </a:endParaRPr>
              </a:p>
            </p:txBody>
          </p:sp>
        </p:grpSp>
        <p:sp>
          <p:nvSpPr>
            <p:cNvPr id="39" name="TextBox 38">
              <a:extLst>
                <a:ext uri="{FF2B5EF4-FFF2-40B4-BE49-F238E27FC236}">
                  <a16:creationId xmlns:a16="http://schemas.microsoft.com/office/drawing/2014/main" id="{1C1C1427-9762-4B41-AC8E-2038E12581EE}"/>
                </a:ext>
              </a:extLst>
            </p:cNvPr>
            <p:cNvSpPr txBox="1"/>
            <p:nvPr/>
          </p:nvSpPr>
          <p:spPr>
            <a:xfrm>
              <a:off x="10891233" y="5101538"/>
              <a:ext cx="875561" cy="246221"/>
            </a:xfrm>
            <a:prstGeom prst="rect">
              <a:avLst/>
            </a:prstGeom>
            <a:noFill/>
          </p:spPr>
          <p:txBody>
            <a:bodyPr wrap="none" rtlCol="0">
              <a:spAutoFit/>
            </a:bodyPr>
            <a:lstStyle/>
            <a:p>
              <a:r>
                <a:rPr lang="en-CA" sz="1000" dirty="0">
                  <a:solidFill>
                    <a:schemeClr val="accent2"/>
                  </a:solidFill>
                  <a:latin typeface="Calibri" panose="020F0502020204030204" pitchFamily="34" charset="0"/>
                  <a:cs typeface="Calibri" panose="020F0502020204030204" pitchFamily="34" charset="0"/>
                </a:rPr>
                <a:t>&lt;</a:t>
              </a:r>
              <a:r>
                <a:rPr lang="en-CA" sz="1000" dirty="0">
                  <a:solidFill>
                    <a:schemeClr val="accent2"/>
                  </a:solidFill>
                </a:rPr>
                <a:t>3.0 mmol/L </a:t>
              </a:r>
              <a:endParaRPr lang="en-CA" sz="900" dirty="0">
                <a:solidFill>
                  <a:schemeClr val="accent2"/>
                </a:solidFill>
              </a:endParaRPr>
            </a:p>
          </p:txBody>
        </p:sp>
      </p:grpSp>
      <p:grpSp>
        <p:nvGrpSpPr>
          <p:cNvPr id="5" name="Group 4"/>
          <p:cNvGrpSpPr/>
          <p:nvPr/>
        </p:nvGrpSpPr>
        <p:grpSpPr>
          <a:xfrm>
            <a:off x="2532172" y="2643543"/>
            <a:ext cx="6173870" cy="2804741"/>
            <a:chOff x="2532172" y="2643543"/>
            <a:chExt cx="6173870" cy="2804741"/>
          </a:xfrm>
        </p:grpSpPr>
        <p:grpSp>
          <p:nvGrpSpPr>
            <p:cNvPr id="61" name="Group 60"/>
            <p:cNvGrpSpPr/>
            <p:nvPr/>
          </p:nvGrpSpPr>
          <p:grpSpPr>
            <a:xfrm>
              <a:off x="2703386" y="2643543"/>
              <a:ext cx="6002656" cy="2804741"/>
              <a:chOff x="5457825" y="2367303"/>
              <a:chExt cx="5219701" cy="2438905"/>
            </a:xfrm>
          </p:grpSpPr>
          <p:pic>
            <p:nvPicPr>
              <p:cNvPr id="62" name="Picture 61"/>
              <p:cNvPicPr>
                <a:picLocks noChangeAspect="1"/>
              </p:cNvPicPr>
              <p:nvPr/>
            </p:nvPicPr>
            <p:blipFill>
              <a:blip r:embed="rId3"/>
              <a:stretch>
                <a:fillRect/>
              </a:stretch>
            </p:blipFill>
            <p:spPr>
              <a:xfrm>
                <a:off x="5640684" y="2401915"/>
                <a:ext cx="5036842" cy="2404293"/>
              </a:xfrm>
              <a:prstGeom prst="rect">
                <a:avLst/>
              </a:prstGeom>
            </p:spPr>
          </p:pic>
          <p:sp>
            <p:nvSpPr>
              <p:cNvPr id="63" name="TextBox 62"/>
              <p:cNvSpPr txBox="1"/>
              <p:nvPr/>
            </p:nvSpPr>
            <p:spPr>
              <a:xfrm>
                <a:off x="5577623" y="2367303"/>
                <a:ext cx="388247" cy="230832"/>
              </a:xfrm>
              <a:prstGeom prst="rect">
                <a:avLst/>
              </a:prstGeom>
              <a:solidFill>
                <a:schemeClr val="bg1"/>
              </a:solidFill>
            </p:spPr>
            <p:txBody>
              <a:bodyPr wrap="none" rtlCol="0">
                <a:spAutoFit/>
              </a:bodyPr>
              <a:lstStyle/>
              <a:p>
                <a:pPr algn="r"/>
                <a:r>
                  <a:rPr lang="en-US" sz="900" b="1" dirty="0"/>
                  <a:t>19.4</a:t>
                </a:r>
              </a:p>
            </p:txBody>
          </p:sp>
          <p:sp>
            <p:nvSpPr>
              <p:cNvPr id="64" name="TextBox 63"/>
              <p:cNvSpPr txBox="1"/>
              <p:nvPr/>
            </p:nvSpPr>
            <p:spPr>
              <a:xfrm>
                <a:off x="5577623" y="2966500"/>
                <a:ext cx="388247" cy="230832"/>
              </a:xfrm>
              <a:prstGeom prst="rect">
                <a:avLst/>
              </a:prstGeom>
              <a:solidFill>
                <a:schemeClr val="bg1"/>
              </a:solidFill>
            </p:spPr>
            <p:txBody>
              <a:bodyPr wrap="none" rtlCol="0">
                <a:spAutoFit/>
              </a:bodyPr>
              <a:lstStyle/>
              <a:p>
                <a:pPr algn="r"/>
                <a:r>
                  <a:rPr lang="en-US" sz="900" b="1" dirty="0"/>
                  <a:t>13.9</a:t>
                </a:r>
              </a:p>
            </p:txBody>
          </p:sp>
          <p:sp>
            <p:nvSpPr>
              <p:cNvPr id="65" name="TextBox 64"/>
              <p:cNvSpPr txBox="1"/>
              <p:nvPr/>
            </p:nvSpPr>
            <p:spPr>
              <a:xfrm>
                <a:off x="5587148" y="3362325"/>
                <a:ext cx="388247" cy="230832"/>
              </a:xfrm>
              <a:prstGeom prst="rect">
                <a:avLst/>
              </a:prstGeom>
              <a:solidFill>
                <a:schemeClr val="bg1"/>
              </a:solidFill>
            </p:spPr>
            <p:txBody>
              <a:bodyPr wrap="none" rtlCol="0">
                <a:spAutoFit/>
              </a:bodyPr>
              <a:lstStyle/>
              <a:p>
                <a:pPr algn="r"/>
                <a:r>
                  <a:rPr lang="en-US" sz="900" b="1" dirty="0">
                    <a:solidFill>
                      <a:srgbClr val="00B050"/>
                    </a:solidFill>
                  </a:rPr>
                  <a:t>10.0</a:t>
                </a:r>
              </a:p>
            </p:txBody>
          </p:sp>
          <p:sp>
            <p:nvSpPr>
              <p:cNvPr id="66" name="Rectangle 65"/>
              <p:cNvSpPr/>
              <p:nvPr/>
            </p:nvSpPr>
            <p:spPr>
              <a:xfrm>
                <a:off x="5457825" y="3193671"/>
                <a:ext cx="409575" cy="216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5644855" y="4025641"/>
                <a:ext cx="330540" cy="230832"/>
              </a:xfrm>
              <a:prstGeom prst="rect">
                <a:avLst/>
              </a:prstGeom>
              <a:solidFill>
                <a:schemeClr val="bg1"/>
              </a:solidFill>
            </p:spPr>
            <p:txBody>
              <a:bodyPr wrap="none" rtlCol="0">
                <a:spAutoFit/>
              </a:bodyPr>
              <a:lstStyle/>
              <a:p>
                <a:pPr algn="r"/>
                <a:r>
                  <a:rPr lang="en-US" sz="900" b="1" dirty="0">
                    <a:solidFill>
                      <a:srgbClr val="00B050"/>
                    </a:solidFill>
                  </a:rPr>
                  <a:t>3.9</a:t>
                </a:r>
              </a:p>
            </p:txBody>
          </p:sp>
          <p:sp>
            <p:nvSpPr>
              <p:cNvPr id="68" name="Rectangle 67"/>
              <p:cNvSpPr/>
              <p:nvPr/>
            </p:nvSpPr>
            <p:spPr>
              <a:xfrm>
                <a:off x="5550372" y="3547627"/>
                <a:ext cx="409575" cy="506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5722587" y="4534298"/>
                <a:ext cx="242374" cy="108000"/>
              </a:xfrm>
              <a:prstGeom prst="rect">
                <a:avLst/>
              </a:prstGeom>
              <a:solidFill>
                <a:schemeClr val="bg1"/>
              </a:solidFill>
            </p:spPr>
            <p:txBody>
              <a:bodyPr wrap="none" rtlCol="0" anchor="ctr">
                <a:spAutoFit/>
              </a:bodyPr>
              <a:lstStyle/>
              <a:p>
                <a:pPr algn="r"/>
                <a:r>
                  <a:rPr lang="en-US" sz="900" b="1" dirty="0"/>
                  <a:t>0</a:t>
                </a:r>
              </a:p>
            </p:txBody>
          </p:sp>
          <p:sp>
            <p:nvSpPr>
              <p:cNvPr id="70" name="TextBox 69"/>
              <p:cNvSpPr txBox="1"/>
              <p:nvPr/>
            </p:nvSpPr>
            <p:spPr>
              <a:xfrm>
                <a:off x="5644855" y="4187682"/>
                <a:ext cx="330540" cy="230832"/>
              </a:xfrm>
              <a:prstGeom prst="rect">
                <a:avLst/>
              </a:prstGeom>
              <a:solidFill>
                <a:schemeClr val="bg1"/>
              </a:solidFill>
            </p:spPr>
            <p:txBody>
              <a:bodyPr wrap="none" rtlCol="0" anchor="ctr">
                <a:spAutoFit/>
              </a:bodyPr>
              <a:lstStyle/>
              <a:p>
                <a:pPr algn="r"/>
                <a:r>
                  <a:rPr lang="en-US" sz="900" b="1" dirty="0"/>
                  <a:t>3.0</a:t>
                </a:r>
              </a:p>
            </p:txBody>
          </p:sp>
        </p:grpSp>
        <p:sp>
          <p:nvSpPr>
            <p:cNvPr id="71" name="Left Bracket 70"/>
            <p:cNvSpPr/>
            <p:nvPr/>
          </p:nvSpPr>
          <p:spPr>
            <a:xfrm>
              <a:off x="2863618" y="3939528"/>
              <a:ext cx="103859" cy="762813"/>
            </a:xfrm>
            <a:prstGeom prst="leftBracket">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2" name="TextBox 71"/>
            <p:cNvSpPr txBox="1"/>
            <p:nvPr/>
          </p:nvSpPr>
          <p:spPr>
            <a:xfrm rot="16200000">
              <a:off x="2200350" y="4190129"/>
              <a:ext cx="925253" cy="261610"/>
            </a:xfrm>
            <a:prstGeom prst="rect">
              <a:avLst/>
            </a:prstGeom>
            <a:noFill/>
          </p:spPr>
          <p:txBody>
            <a:bodyPr wrap="none" rtlCol="0">
              <a:spAutoFit/>
            </a:bodyPr>
            <a:lstStyle/>
            <a:p>
              <a:r>
                <a:rPr lang="en-US" sz="1100" b="1" dirty="0"/>
                <a:t>Target range</a:t>
              </a:r>
            </a:p>
          </p:txBody>
        </p:sp>
        <p:sp>
          <p:nvSpPr>
            <p:cNvPr id="48" name="TextBox 47"/>
            <p:cNvSpPr txBox="1"/>
            <p:nvPr/>
          </p:nvSpPr>
          <p:spPr>
            <a:xfrm rot="16200000">
              <a:off x="2361451" y="3353790"/>
              <a:ext cx="603050" cy="246221"/>
            </a:xfrm>
            <a:prstGeom prst="rect">
              <a:avLst/>
            </a:prstGeom>
            <a:noFill/>
          </p:spPr>
          <p:txBody>
            <a:bodyPr wrap="none" rtlCol="0">
              <a:spAutoFit/>
            </a:bodyPr>
            <a:lstStyle/>
            <a:p>
              <a:r>
                <a:rPr lang="en-US" sz="1000" b="1" dirty="0"/>
                <a:t>mmol/L</a:t>
              </a:r>
            </a:p>
          </p:txBody>
        </p:sp>
      </p:grpSp>
      <p:sp>
        <p:nvSpPr>
          <p:cNvPr id="46" name="Oval 45">
            <a:extLst>
              <a:ext uri="{FF2B5EF4-FFF2-40B4-BE49-F238E27FC236}">
                <a16:creationId xmlns:a16="http://schemas.microsoft.com/office/drawing/2014/main" id="{C6813322-B61B-4107-9407-F0B9BD9E8D00}"/>
              </a:ext>
            </a:extLst>
          </p:cNvPr>
          <p:cNvSpPr/>
          <p:nvPr/>
        </p:nvSpPr>
        <p:spPr>
          <a:xfrm>
            <a:off x="179014" y="550763"/>
            <a:ext cx="540000" cy="540000"/>
          </a:xfrm>
          <a:prstGeom prst="ellipse">
            <a:avLst/>
          </a:prstGeom>
          <a:ln w="28575">
            <a:solidFill>
              <a:schemeClr val="bg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400" b="1" dirty="0">
                <a:latin typeface="+mj-lt"/>
              </a:rPr>
              <a:t>?</a:t>
            </a:r>
          </a:p>
        </p:txBody>
      </p:sp>
      <p:cxnSp>
        <p:nvCxnSpPr>
          <p:cNvPr id="13" name="Straight Connector 12">
            <a:extLst>
              <a:ext uri="{FF2B5EF4-FFF2-40B4-BE49-F238E27FC236}">
                <a16:creationId xmlns:a16="http://schemas.microsoft.com/office/drawing/2014/main" id="{2534D911-02D4-47A2-AFF0-0E11BF91939D}"/>
              </a:ext>
            </a:extLst>
          </p:cNvPr>
          <p:cNvCxnSpPr/>
          <p:nvPr/>
        </p:nvCxnSpPr>
        <p:spPr>
          <a:xfrm flipH="1">
            <a:off x="1084082" y="1944371"/>
            <a:ext cx="1246230" cy="0"/>
          </a:xfrm>
          <a:prstGeom prst="line">
            <a:avLst/>
          </a:prstGeom>
          <a:ln w="38100" cap="rnd">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1" name="Footer Placeholder 2"/>
          <p:cNvSpPr>
            <a:spLocks noGrp="1"/>
          </p:cNvSpPr>
          <p:nvPr>
            <p:ph type="ftr" sz="quarter" idx="11"/>
          </p:nvPr>
        </p:nvSpPr>
        <p:spPr>
          <a:xfrm>
            <a:off x="37070" y="6356350"/>
            <a:ext cx="11520000" cy="360000"/>
          </a:xfrm>
        </p:spPr>
        <p:txBody>
          <a:bodyPr/>
          <a:lstStyle/>
          <a:p>
            <a:r>
              <a:rPr lang="en-CA" dirty="0"/>
              <a:t>isCGM: intermittently scanned continuous glucose monitoring</a:t>
            </a:r>
            <a:r>
              <a:rPr lang="en-US" dirty="0"/>
              <a:t>. Images adapted from: </a:t>
            </a:r>
            <a:r>
              <a:rPr lang="en-US" dirty="0">
                <a:hlinkClick r:id="rId4"/>
              </a:rPr>
              <a:t>http://www.agpreport.org/agp/agpreports</a:t>
            </a:r>
            <a:r>
              <a:rPr lang="en-US" dirty="0"/>
              <a:t>. </a:t>
            </a:r>
          </a:p>
        </p:txBody>
      </p:sp>
    </p:spTree>
    <p:extLst>
      <p:ext uri="{BB962C8B-B14F-4D97-AF65-F5344CB8AC3E}">
        <p14:creationId xmlns:p14="http://schemas.microsoft.com/office/powerpoint/2010/main" val="2429407976"/>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Causes for Glycemic Variability</a:t>
            </a:r>
          </a:p>
        </p:txBody>
      </p:sp>
      <p:sp>
        <p:nvSpPr>
          <p:cNvPr id="3" name="Footer Placeholder 2"/>
          <p:cNvSpPr>
            <a:spLocks noGrp="1"/>
          </p:cNvSpPr>
          <p:nvPr>
            <p:ph type="ftr" sz="quarter" idx="1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dirty="0" err="1">
                <a:ln>
                  <a:noFill/>
                </a:ln>
                <a:solidFill>
                  <a:srgbClr val="515869">
                    <a:lumMod val="50000"/>
                  </a:srgbClr>
                </a:solidFill>
                <a:effectLst/>
                <a:uLnTx/>
                <a:uFillTx/>
                <a:latin typeface="Calibri"/>
                <a:ea typeface="+mn-ea"/>
                <a:cs typeface="+mn-cs"/>
              </a:rPr>
              <a:t>Kalra</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 S and Kota S. </a:t>
            </a:r>
            <a:r>
              <a:rPr kumimoji="0" lang="en-US" sz="1001" b="0" i="1" u="none" strike="noStrike" kern="1200" cap="none" spc="0" normalizeH="0" baseline="0" noProof="0" dirty="0">
                <a:ln>
                  <a:noFill/>
                </a:ln>
                <a:solidFill>
                  <a:srgbClr val="515869">
                    <a:lumMod val="50000"/>
                  </a:srgbClr>
                </a:solidFill>
                <a:effectLst/>
                <a:uLnTx/>
                <a:uFillTx/>
                <a:latin typeface="Calibri"/>
                <a:ea typeface="+mn-ea"/>
                <a:cs typeface="+mn-cs"/>
              </a:rPr>
              <a:t>J Pak Med Assoc</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 Vol 69, No. 02, February 2019</a:t>
            </a:r>
            <a:r>
              <a:rPr kumimoji="0" lang="pt-BR" sz="1001" b="0" i="0" u="none" strike="noStrike" kern="1200" cap="none" spc="0" normalizeH="0" baseline="0" noProof="0" dirty="0">
                <a:ln>
                  <a:noFill/>
                </a:ln>
                <a:solidFill>
                  <a:srgbClr val="515869">
                    <a:lumMod val="50000"/>
                  </a:srgbClr>
                </a:solidFill>
                <a:effectLst/>
                <a:uLnTx/>
                <a:uFillTx/>
                <a:latin typeface="Calibri"/>
                <a:ea typeface="+mn-ea"/>
                <a:cs typeface="+mn-cs"/>
              </a:rPr>
              <a:t>; Chacko E and Signore C. </a:t>
            </a:r>
            <a:r>
              <a:rPr kumimoji="0" lang="pt-BR" sz="1001" b="0" i="1" u="none" strike="noStrike" kern="1200" cap="none" spc="0" normalizeH="0" baseline="0" noProof="0" dirty="0">
                <a:ln>
                  <a:noFill/>
                </a:ln>
                <a:solidFill>
                  <a:srgbClr val="515869">
                    <a:lumMod val="50000"/>
                  </a:srgbClr>
                </a:solidFill>
                <a:effectLst/>
                <a:uLnTx/>
                <a:uFillTx/>
                <a:latin typeface="Calibri"/>
                <a:ea typeface="+mn-ea"/>
                <a:cs typeface="+mn-cs"/>
              </a:rPr>
              <a:t>Diabetes Manag </a:t>
            </a:r>
            <a:r>
              <a:rPr kumimoji="0" lang="pt-BR" sz="1001" b="0" i="0" u="none" strike="noStrike" kern="1200" cap="none" spc="0" normalizeH="0" baseline="0" noProof="0" dirty="0">
                <a:ln>
                  <a:noFill/>
                </a:ln>
                <a:solidFill>
                  <a:srgbClr val="515869">
                    <a:lumMod val="50000"/>
                  </a:srgbClr>
                </a:solidFill>
                <a:effectLst/>
                <a:uLnTx/>
                <a:uFillTx/>
                <a:latin typeface="Calibri"/>
                <a:ea typeface="+mn-ea"/>
                <a:cs typeface="+mn-cs"/>
              </a:rPr>
              <a:t>(2018) 8(4), 94–100; </a:t>
            </a:r>
            <a:r>
              <a:rPr kumimoji="0" lang="en-CA" sz="1001" b="0" i="0" u="none" strike="noStrike" kern="1200" cap="none" spc="0" normalizeH="0" baseline="0" noProof="0" dirty="0" err="1">
                <a:ln>
                  <a:noFill/>
                </a:ln>
                <a:solidFill>
                  <a:srgbClr val="515869">
                    <a:lumMod val="50000"/>
                  </a:srgbClr>
                </a:solidFill>
                <a:effectLst/>
                <a:uLnTx/>
                <a:uFillTx/>
                <a:latin typeface="Calibri"/>
                <a:ea typeface="+mn-ea"/>
                <a:cs typeface="+mn-cs"/>
              </a:rPr>
              <a:t>McGibbon</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A et al. </a:t>
            </a:r>
            <a:r>
              <a:rPr kumimoji="0" lang="en-CA" sz="1001" b="0" i="1" u="none" strike="noStrike" kern="1200" cap="none" spc="0" normalizeH="0" baseline="0" noProof="0" dirty="0">
                <a:ln>
                  <a:noFill/>
                </a:ln>
                <a:solidFill>
                  <a:srgbClr val="515869">
                    <a:lumMod val="50000"/>
                  </a:srgbClr>
                </a:solidFill>
                <a:effectLst/>
                <a:uLnTx/>
                <a:uFillTx/>
                <a:latin typeface="Calibri"/>
                <a:ea typeface="+mn-ea"/>
                <a:cs typeface="+mn-cs"/>
              </a:rPr>
              <a:t>Can J Diabetes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2018;42(</a:t>
            </a:r>
            <a:r>
              <a:rPr kumimoji="0" lang="en-CA" sz="1001" b="0" i="0" u="none" strike="noStrike" kern="1200" cap="none" spc="0" normalizeH="0" baseline="0" noProof="0" dirty="0" err="1">
                <a:ln>
                  <a:noFill/>
                </a:ln>
                <a:solidFill>
                  <a:srgbClr val="515869">
                    <a:lumMod val="50000"/>
                  </a:srgbClr>
                </a:solidFill>
                <a:effectLst/>
                <a:uLnTx/>
                <a:uFillTx/>
                <a:latin typeface="Calibri"/>
                <a:ea typeface="+mn-ea"/>
                <a:cs typeface="+mn-cs"/>
              </a:rPr>
              <a:t>Suppl</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1):S80–S87; </a:t>
            </a:r>
            <a:r>
              <a:rPr kumimoji="0" lang="en-CA" sz="1001" b="0" i="0" u="none" strike="noStrike" kern="1200" cap="none" spc="0" normalizeH="0" baseline="0" noProof="0" dirty="0" err="1">
                <a:ln>
                  <a:noFill/>
                </a:ln>
                <a:solidFill>
                  <a:srgbClr val="515869">
                    <a:lumMod val="50000"/>
                  </a:srgbClr>
                </a:solidFill>
                <a:effectLst/>
                <a:uLnTx/>
                <a:uFillTx/>
                <a:latin typeface="Calibri"/>
                <a:ea typeface="+mn-ea"/>
                <a:cs typeface="+mn-cs"/>
              </a:rPr>
              <a:t>Lipscombe</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L et al. </a:t>
            </a:r>
            <a:r>
              <a:rPr kumimoji="0" lang="en-CA" sz="1001" b="0" i="1" u="none" strike="noStrike" kern="1200" cap="none" spc="0" normalizeH="0" baseline="0" noProof="0" dirty="0">
                <a:ln>
                  <a:noFill/>
                </a:ln>
                <a:solidFill>
                  <a:srgbClr val="515869">
                    <a:lumMod val="50000"/>
                  </a:srgbClr>
                </a:solidFill>
                <a:effectLst/>
                <a:uLnTx/>
                <a:uFillTx/>
                <a:latin typeface="Calibri"/>
                <a:ea typeface="+mn-ea"/>
                <a:cs typeface="+mn-cs"/>
              </a:rPr>
              <a:t>Can J Diabetes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(2018) 42:S88–S103; </a:t>
            </a:r>
            <a:r>
              <a:rPr kumimoji="0" lang="fr-FR" sz="1001" b="0" i="0" u="none" strike="noStrike" kern="1200" cap="none" spc="0" normalizeH="0" baseline="0" noProof="0" dirty="0">
                <a:ln>
                  <a:noFill/>
                </a:ln>
                <a:solidFill>
                  <a:srgbClr val="515869">
                    <a:lumMod val="50000"/>
                  </a:srgbClr>
                </a:solidFill>
                <a:effectLst/>
                <a:uLnTx/>
                <a:uFillTx/>
                <a:latin typeface="Calibri"/>
                <a:ea typeface="+mn-ea"/>
                <a:cs typeface="+mn-cs"/>
              </a:rPr>
              <a:t>Forum for Injection Technique (FIT) </a:t>
            </a:r>
            <a:r>
              <a:rPr kumimoji="0" lang="fr-FR" sz="1001" b="0" i="0" u="none" strike="noStrike" kern="1200" cap="none" spc="0" normalizeH="0" baseline="0" noProof="0" dirty="0" err="1">
                <a:ln>
                  <a:noFill/>
                </a:ln>
                <a:solidFill>
                  <a:srgbClr val="515869">
                    <a:lumMod val="50000"/>
                  </a:srgbClr>
                </a:solidFill>
                <a:effectLst/>
                <a:uLnTx/>
                <a:uFillTx/>
                <a:latin typeface="Calibri"/>
                <a:ea typeface="+mn-ea"/>
                <a:cs typeface="+mn-cs"/>
              </a:rPr>
              <a:t>Recommendations</a:t>
            </a:r>
            <a:r>
              <a:rPr kumimoji="0" lang="fr-FR" sz="1001" b="0" i="0" u="none" strike="noStrike" kern="1200" cap="none" spc="0" normalizeH="0" baseline="0" noProof="0" dirty="0">
                <a:ln>
                  <a:noFill/>
                </a:ln>
                <a:solidFill>
                  <a:srgbClr val="515869">
                    <a:lumMod val="50000"/>
                  </a:srgbClr>
                </a:solidFill>
                <a:effectLst/>
                <a:uLnTx/>
                <a:uFillTx/>
                <a:latin typeface="Calibri"/>
                <a:ea typeface="+mn-ea"/>
                <a:cs typeface="+mn-cs"/>
              </a:rPr>
              <a:t>. 4th Edition</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rPr>
              <a:t>. Available at: </a:t>
            </a:r>
            <a:r>
              <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hlinkClick r:id="rId3"/>
              </a:rPr>
              <a:t>http://fit4diabetes.com/canada-english/</a:t>
            </a:r>
            <a:r>
              <a:rPr kumimoji="0" lang="pt-BR" sz="1001" b="0" i="0" u="none" strike="noStrike" kern="1200" cap="none" spc="0" normalizeH="0" baseline="0" noProof="0" dirty="0">
                <a:ln>
                  <a:noFill/>
                </a:ln>
                <a:solidFill>
                  <a:srgbClr val="515869">
                    <a:lumMod val="50000"/>
                  </a:srgbClr>
                </a:solidFill>
                <a:effectLst/>
                <a:uLnTx/>
                <a:uFillTx/>
                <a:latin typeface="Calibri"/>
                <a:ea typeface="+mn-ea"/>
                <a:cs typeface="+mn-cs"/>
              </a:rPr>
              <a:t>. </a:t>
            </a:r>
            <a:endParaRPr kumimoji="0" lang="en-CA" sz="1001" b="0" i="0" u="none" strike="noStrike" kern="1200" cap="none" spc="0" normalizeH="0" baseline="0" noProof="0" dirty="0">
              <a:ln>
                <a:noFill/>
              </a:ln>
              <a:solidFill>
                <a:srgbClr val="515869">
                  <a:lumMod val="50000"/>
                </a:srgb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smtClean="0">
                <a:ln>
                  <a:noFill/>
                </a:ln>
                <a:solidFill>
                  <a:srgbClr val="000000">
                    <a:tint val="75000"/>
                  </a:srgbClr>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77</a:t>
            </a:fld>
            <a:endParaRPr kumimoji="0" lang="en-CA" sz="1200" b="0" i="0" u="none" strike="noStrike" kern="1200" cap="none" spc="0" normalizeH="0" baseline="0" noProof="0">
              <a:ln>
                <a:noFill/>
              </a:ln>
              <a:solidFill>
                <a:srgbClr val="000000">
                  <a:tint val="75000"/>
                </a:srgbClr>
              </a:solidFill>
              <a:effectLst/>
              <a:uLnTx/>
              <a:uFillTx/>
              <a:latin typeface="Calibri"/>
              <a:ea typeface="+mn-ea"/>
              <a:cs typeface="+mn-cs"/>
            </a:endParaRPr>
          </a:p>
        </p:txBody>
      </p:sp>
      <p:grpSp>
        <p:nvGrpSpPr>
          <p:cNvPr id="15" name="Group 14"/>
          <p:cNvGrpSpPr/>
          <p:nvPr/>
        </p:nvGrpSpPr>
        <p:grpSpPr>
          <a:xfrm>
            <a:off x="4119518" y="1128603"/>
            <a:ext cx="4027908" cy="4999145"/>
            <a:chOff x="4119518" y="1128603"/>
            <a:chExt cx="4027908" cy="4999145"/>
          </a:xfrm>
        </p:grpSpPr>
        <p:sp>
          <p:nvSpPr>
            <p:cNvPr id="36" name="Rectangle: Rounded Corners 45">
              <a:extLst>
                <a:ext uri="{FF2B5EF4-FFF2-40B4-BE49-F238E27FC236}">
                  <a16:creationId xmlns:a16="http://schemas.microsoft.com/office/drawing/2014/main" id="{475A8B28-695F-4E82-BF5D-57FFE098DF20}"/>
                </a:ext>
              </a:extLst>
            </p:cNvPr>
            <p:cNvSpPr/>
            <p:nvPr/>
          </p:nvSpPr>
          <p:spPr>
            <a:xfrm>
              <a:off x="4119518" y="1128603"/>
              <a:ext cx="3960003" cy="648000"/>
            </a:xfrm>
            <a:prstGeom prst="roundRect">
              <a:avLst>
                <a:gd name="adj" fmla="val 392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white"/>
                  </a:solidFill>
                  <a:effectLst/>
                  <a:uLnTx/>
                  <a:uFillTx/>
                  <a:latin typeface="Calibri"/>
                  <a:ea typeface="+mn-ea"/>
                  <a:cs typeface="+mn-cs"/>
                </a:rPr>
                <a:t>Insulin factors</a:t>
              </a:r>
            </a:p>
          </p:txBody>
        </p:sp>
        <p:sp>
          <p:nvSpPr>
            <p:cNvPr id="37" name="Rectangle: Rounded Corners 38">
              <a:extLst>
                <a:ext uri="{FF2B5EF4-FFF2-40B4-BE49-F238E27FC236}">
                  <a16:creationId xmlns:a16="http://schemas.microsoft.com/office/drawing/2014/main" id="{55DC3921-D8ED-4F5A-8E2A-EEC5081CB3A4}"/>
                </a:ext>
              </a:extLst>
            </p:cNvPr>
            <p:cNvSpPr/>
            <p:nvPr/>
          </p:nvSpPr>
          <p:spPr>
            <a:xfrm>
              <a:off x="4119521" y="1128604"/>
              <a:ext cx="3960000" cy="4999144"/>
            </a:xfrm>
            <a:prstGeom prst="roundRect">
              <a:avLst>
                <a:gd name="adj" fmla="val 6218"/>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38" name="TextBox 37">
              <a:extLst>
                <a:ext uri="{FF2B5EF4-FFF2-40B4-BE49-F238E27FC236}">
                  <a16:creationId xmlns:a16="http://schemas.microsoft.com/office/drawing/2014/main" id="{6063F355-236E-4315-922A-80D17923EBCD}"/>
                </a:ext>
              </a:extLst>
            </p:cNvPr>
            <p:cNvSpPr txBox="1"/>
            <p:nvPr/>
          </p:nvSpPr>
          <p:spPr>
            <a:xfrm>
              <a:off x="4918688" y="1821383"/>
              <a:ext cx="2707811" cy="1338828"/>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Insulin regimen:</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Premixed vs basal-bolus</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Insulin pumps</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Timing of injections</a:t>
              </a:r>
            </a:p>
          </p:txBody>
        </p:sp>
        <p:sp>
          <p:nvSpPr>
            <p:cNvPr id="42" name="TextBox 41">
              <a:extLst>
                <a:ext uri="{FF2B5EF4-FFF2-40B4-BE49-F238E27FC236}">
                  <a16:creationId xmlns:a16="http://schemas.microsoft.com/office/drawing/2014/main" id="{6063F355-236E-4315-922A-80D17923EBCD}"/>
                </a:ext>
              </a:extLst>
            </p:cNvPr>
            <p:cNvSpPr txBox="1"/>
            <p:nvPr/>
          </p:nvSpPr>
          <p:spPr>
            <a:xfrm>
              <a:off x="4916876" y="3399706"/>
              <a:ext cx="3230550" cy="933589"/>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Preparations:</a:t>
              </a:r>
            </a:p>
            <a:p>
              <a:pPr marL="269879" marR="0" lvl="0" indent="-269879"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Type of basal insulin</a:t>
              </a:r>
            </a:p>
            <a:p>
              <a:pPr marL="269879" marR="0" lvl="0" indent="-269879"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Type of bolus insulin</a:t>
              </a:r>
            </a:p>
          </p:txBody>
        </p:sp>
        <p:sp>
          <p:nvSpPr>
            <p:cNvPr id="44" name="TextBox 43">
              <a:extLst>
                <a:ext uri="{FF2B5EF4-FFF2-40B4-BE49-F238E27FC236}">
                  <a16:creationId xmlns:a16="http://schemas.microsoft.com/office/drawing/2014/main" id="{6063F355-236E-4315-922A-80D17923EBCD}"/>
                </a:ext>
              </a:extLst>
            </p:cNvPr>
            <p:cNvSpPr txBox="1"/>
            <p:nvPr/>
          </p:nvSpPr>
          <p:spPr>
            <a:xfrm>
              <a:off x="4916875" y="4888466"/>
              <a:ext cx="3142841" cy="984885"/>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Delivery:</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sz="1500" b="0" i="0" u="none" strike="noStrike" kern="1200" cap="none" spc="0" normalizeH="0" baseline="0" noProof="0" dirty="0">
                  <a:ln>
                    <a:noFill/>
                  </a:ln>
                  <a:solidFill>
                    <a:srgbClr val="000000"/>
                  </a:solidFill>
                  <a:effectLst/>
                  <a:uLnTx/>
                  <a:uFillTx/>
                  <a:latin typeface="Calibri"/>
                  <a:ea typeface="+mn-ea"/>
                  <a:cs typeface="+mn-cs"/>
                </a:rPr>
                <a:t>Lipodystrophy </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Injection site rotation</a:t>
              </a:r>
            </a:p>
          </p:txBody>
        </p:sp>
        <p:grpSp>
          <p:nvGrpSpPr>
            <p:cNvPr id="94" name="Group 93"/>
            <p:cNvGrpSpPr>
              <a:grpSpLocks noChangeAspect="1"/>
            </p:cNvGrpSpPr>
            <p:nvPr/>
          </p:nvGrpSpPr>
          <p:grpSpPr>
            <a:xfrm>
              <a:off x="4428518" y="2074583"/>
              <a:ext cx="400751" cy="576000"/>
              <a:chOff x="9664976" y="1024142"/>
              <a:chExt cx="618398" cy="888823"/>
            </a:xfrm>
          </p:grpSpPr>
          <p:pic>
            <p:nvPicPr>
              <p:cNvPr id="47" name="Graphic 22" descr="Table setting">
                <a:extLst>
                  <a:ext uri="{FF2B5EF4-FFF2-40B4-BE49-F238E27FC236}">
                    <a16:creationId xmlns:a16="http://schemas.microsoft.com/office/drawing/2014/main" id="{D2D42CC0-5F6B-4B6D-88C8-CE4319491A9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15374" y="1444965"/>
                <a:ext cx="468000" cy="468000"/>
              </a:xfrm>
              <a:prstGeom prst="rect">
                <a:avLst/>
              </a:prstGeom>
            </p:spPr>
          </p:pic>
          <p:grpSp>
            <p:nvGrpSpPr>
              <p:cNvPr id="48" name="Group 47">
                <a:extLst>
                  <a:ext uri="{FF2B5EF4-FFF2-40B4-BE49-F238E27FC236}">
                    <a16:creationId xmlns:a16="http://schemas.microsoft.com/office/drawing/2014/main" id="{38E58B53-271B-420F-A16B-BC1CFB4A71F1}"/>
                  </a:ext>
                </a:extLst>
              </p:cNvPr>
              <p:cNvGrpSpPr>
                <a:grpSpLocks noChangeAspect="1"/>
              </p:cNvGrpSpPr>
              <p:nvPr/>
            </p:nvGrpSpPr>
            <p:grpSpPr>
              <a:xfrm rot="2625882">
                <a:off x="9860182" y="1043779"/>
                <a:ext cx="81287" cy="720000"/>
                <a:chOff x="11152425" y="2474621"/>
                <a:chExt cx="744960" cy="3508094"/>
              </a:xfrm>
            </p:grpSpPr>
            <p:sp>
              <p:nvSpPr>
                <p:cNvPr id="77"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78" name="Flowchart: Alternate Process 77">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79"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cxnSp>
              <p:nvCxnSpPr>
                <p:cNvPr id="80" name="Straight Connector 79">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83"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84" name="Rectangle 83">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85" name="Straight Connector 84">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38E58B53-271B-420F-A16B-BC1CFB4A71F1}"/>
                  </a:ext>
                </a:extLst>
              </p:cNvPr>
              <p:cNvGrpSpPr>
                <a:grpSpLocks noChangeAspect="1"/>
              </p:cNvGrpSpPr>
              <p:nvPr/>
            </p:nvGrpSpPr>
            <p:grpSpPr>
              <a:xfrm rot="2625882">
                <a:off x="9664976" y="1024142"/>
                <a:ext cx="81287" cy="720000"/>
                <a:chOff x="11152425" y="2474621"/>
                <a:chExt cx="744960" cy="3508094"/>
              </a:xfrm>
            </p:grpSpPr>
            <p:sp>
              <p:nvSpPr>
                <p:cNvPr id="60"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61" name="Flowchart: Alternate Process 60">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62"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cxnSp>
              <p:nvCxnSpPr>
                <p:cNvPr id="63" name="Straight Connector 62">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66"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67" name="Rectangle 66">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68" name="Straight Connector 67">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51" name="Group 50">
              <a:extLst>
                <a:ext uri="{FF2B5EF4-FFF2-40B4-BE49-F238E27FC236}">
                  <a16:creationId xmlns:a16="http://schemas.microsoft.com/office/drawing/2014/main" id="{E9EC91E9-395B-4A74-8C64-01F813BE6AAC}"/>
                </a:ext>
              </a:extLst>
            </p:cNvPr>
            <p:cNvGrpSpPr>
              <a:grpSpLocks noChangeAspect="1"/>
            </p:cNvGrpSpPr>
            <p:nvPr/>
          </p:nvGrpSpPr>
          <p:grpSpPr>
            <a:xfrm rot="16200000">
              <a:off x="4321819" y="2575494"/>
              <a:ext cx="384001" cy="468000"/>
              <a:chOff x="8757573" y="5232037"/>
              <a:chExt cx="626588" cy="763651"/>
            </a:xfrm>
          </p:grpSpPr>
          <p:pic>
            <p:nvPicPr>
              <p:cNvPr id="52" name="Grafik 119">
                <a:extLst>
                  <a:ext uri="{FF2B5EF4-FFF2-40B4-BE49-F238E27FC236}">
                    <a16:creationId xmlns:a16="http://schemas.microsoft.com/office/drawing/2014/main" id="{F4CB4B4E-CB92-4A70-90CF-1B22D47C3BE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flipV="1">
                <a:off x="8844161" y="5455688"/>
                <a:ext cx="540000" cy="540000"/>
              </a:xfrm>
              <a:prstGeom prst="rect">
                <a:avLst/>
              </a:prstGeom>
            </p:spPr>
          </p:pic>
          <p:grpSp>
            <p:nvGrpSpPr>
              <p:cNvPr id="53" name="Group 52">
                <a:extLst>
                  <a:ext uri="{FF2B5EF4-FFF2-40B4-BE49-F238E27FC236}">
                    <a16:creationId xmlns:a16="http://schemas.microsoft.com/office/drawing/2014/main" id="{FDA66DBB-E71E-48F2-971C-42EFD6BB5F44}"/>
                  </a:ext>
                </a:extLst>
              </p:cNvPr>
              <p:cNvGrpSpPr/>
              <p:nvPr/>
            </p:nvGrpSpPr>
            <p:grpSpPr>
              <a:xfrm>
                <a:off x="9011004" y="5419550"/>
                <a:ext cx="66316" cy="92052"/>
                <a:chOff x="8048837" y="5133843"/>
                <a:chExt cx="66316" cy="92052"/>
              </a:xfrm>
            </p:grpSpPr>
            <p:sp>
              <p:nvSpPr>
                <p:cNvPr id="58" name="Rectangle: Top Corners Rounded 86">
                  <a:extLst>
                    <a:ext uri="{FF2B5EF4-FFF2-40B4-BE49-F238E27FC236}">
                      <a16:creationId xmlns:a16="http://schemas.microsoft.com/office/drawing/2014/main" id="{F033ACE0-6204-49A0-993D-C09B2EA30026}"/>
                    </a:ext>
                  </a:extLst>
                </p:cNvPr>
                <p:cNvSpPr/>
                <p:nvPr/>
              </p:nvSpPr>
              <p:spPr>
                <a:xfrm>
                  <a:off x="8057419" y="5133843"/>
                  <a:ext cx="43413" cy="20413"/>
                </a:xfrm>
                <a:prstGeom prst="round2Same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9" name="Flowchart: Alternate Process 58">
                  <a:extLst>
                    <a:ext uri="{FF2B5EF4-FFF2-40B4-BE49-F238E27FC236}">
                      <a16:creationId xmlns:a16="http://schemas.microsoft.com/office/drawing/2014/main" id="{2B3808E8-F47E-49CB-9585-BE41E9AB30B1}"/>
                    </a:ext>
                  </a:extLst>
                </p:cNvPr>
                <p:cNvSpPr/>
                <p:nvPr/>
              </p:nvSpPr>
              <p:spPr>
                <a:xfrm>
                  <a:off x="8048837" y="5153895"/>
                  <a:ext cx="66316" cy="72000"/>
                </a:xfrm>
                <a:prstGeom prst="flowChartAlternateProcess">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sp>
            <p:nvSpPr>
              <p:cNvPr id="54" name="Freeform: Shape 106">
                <a:extLst>
                  <a:ext uri="{FF2B5EF4-FFF2-40B4-BE49-F238E27FC236}">
                    <a16:creationId xmlns:a16="http://schemas.microsoft.com/office/drawing/2014/main" id="{E355A52A-78F7-406D-B792-5549473651C3}"/>
                  </a:ext>
                </a:extLst>
              </p:cNvPr>
              <p:cNvSpPr/>
              <p:nvPr/>
            </p:nvSpPr>
            <p:spPr>
              <a:xfrm rot="5400000" flipH="1">
                <a:off x="8847158" y="5216857"/>
                <a:ext cx="177767" cy="208128"/>
              </a:xfrm>
              <a:custGeom>
                <a:avLst/>
                <a:gdLst>
                  <a:gd name="connsiteX0" fmla="*/ 13648 w 177767"/>
                  <a:gd name="connsiteY0" fmla="*/ 208128 h 208128"/>
                  <a:gd name="connsiteX1" fmla="*/ 156949 w 177767"/>
                  <a:gd name="connsiteY1" fmla="*/ 126242 h 208128"/>
                  <a:gd name="connsiteX2" fmla="*/ 160361 w 177767"/>
                  <a:gd name="connsiteY2" fmla="*/ 44355 h 208128"/>
                  <a:gd name="connsiteX3" fmla="*/ 0 w 177767"/>
                  <a:gd name="connsiteY3" fmla="*/ 0 h 208128"/>
                </a:gdLst>
                <a:ahLst/>
                <a:cxnLst>
                  <a:cxn ang="0">
                    <a:pos x="connsiteX0" y="connsiteY0"/>
                  </a:cxn>
                  <a:cxn ang="0">
                    <a:pos x="connsiteX1" y="connsiteY1"/>
                  </a:cxn>
                  <a:cxn ang="0">
                    <a:pos x="connsiteX2" y="connsiteY2"/>
                  </a:cxn>
                  <a:cxn ang="0">
                    <a:pos x="connsiteX3" y="connsiteY3"/>
                  </a:cxn>
                </a:cxnLst>
                <a:rect l="l" t="t" r="r" b="b"/>
                <a:pathLst>
                  <a:path w="177767" h="208128">
                    <a:moveTo>
                      <a:pt x="13648" y="208128"/>
                    </a:moveTo>
                    <a:cubicBezTo>
                      <a:pt x="73072" y="180832"/>
                      <a:pt x="132497" y="153537"/>
                      <a:pt x="156949" y="126242"/>
                    </a:cubicBezTo>
                    <a:cubicBezTo>
                      <a:pt x="181401" y="98947"/>
                      <a:pt x="186519" y="65395"/>
                      <a:pt x="160361" y="44355"/>
                    </a:cubicBezTo>
                    <a:cubicBezTo>
                      <a:pt x="134203" y="23315"/>
                      <a:pt x="67101" y="11657"/>
                      <a:pt x="0" y="0"/>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nvGrpSpPr>
              <p:cNvPr id="55" name="Group 54">
                <a:extLst>
                  <a:ext uri="{FF2B5EF4-FFF2-40B4-BE49-F238E27FC236}">
                    <a16:creationId xmlns:a16="http://schemas.microsoft.com/office/drawing/2014/main" id="{F72E4C48-0BD5-4A59-A3DD-65E70E3E8EC4}"/>
                  </a:ext>
                </a:extLst>
              </p:cNvPr>
              <p:cNvGrpSpPr/>
              <p:nvPr/>
            </p:nvGrpSpPr>
            <p:grpSpPr>
              <a:xfrm>
                <a:off x="8757573" y="5377194"/>
                <a:ext cx="144000" cy="144000"/>
                <a:chOff x="7949821" y="5083114"/>
                <a:chExt cx="216000" cy="216000"/>
              </a:xfrm>
            </p:grpSpPr>
            <p:sp>
              <p:nvSpPr>
                <p:cNvPr id="56" name="Oval 55">
                  <a:extLst>
                    <a:ext uri="{FF2B5EF4-FFF2-40B4-BE49-F238E27FC236}">
                      <a16:creationId xmlns:a16="http://schemas.microsoft.com/office/drawing/2014/main" id="{C23DC442-D1A0-4CF7-AAC1-1B8FA8A011B9}"/>
                    </a:ext>
                  </a:extLst>
                </p:cNvPr>
                <p:cNvSpPr/>
                <p:nvPr/>
              </p:nvSpPr>
              <p:spPr>
                <a:xfrm>
                  <a:off x="7949821" y="5083114"/>
                  <a:ext cx="216000" cy="2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7" name="Oval 56">
                  <a:extLst>
                    <a:ext uri="{FF2B5EF4-FFF2-40B4-BE49-F238E27FC236}">
                      <a16:creationId xmlns:a16="http://schemas.microsoft.com/office/drawing/2014/main" id="{1D70D1E3-9664-45DE-85CF-0CDC917584F1}"/>
                    </a:ext>
                  </a:extLst>
                </p:cNvPr>
                <p:cNvSpPr/>
                <p:nvPr/>
              </p:nvSpPr>
              <p:spPr>
                <a:xfrm>
                  <a:off x="7990126" y="5123913"/>
                  <a:ext cx="135000" cy="1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11"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pic>
          <p:nvPicPr>
            <p:cNvPr id="105" name="Graphic 8" descr="Arrow circle">
              <a:extLst>
                <a:ext uri="{FF2B5EF4-FFF2-40B4-BE49-F238E27FC236}">
                  <a16:creationId xmlns:a16="http://schemas.microsoft.com/office/drawing/2014/main" id="{E47D38B8-2393-4B5E-834A-F984F54413F5}"/>
                </a:ext>
              </a:extLst>
            </p:cNvPr>
            <p:cNvPicPr>
              <a:picLocks noChangeAspect="1"/>
            </p:cNvPicPr>
            <p:nvPr/>
          </p:nvPicPr>
          <p:blipFill>
            <a:blip r:embed="rId8" cstate="hq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67240" y="5213872"/>
              <a:ext cx="557633" cy="557633"/>
            </a:xfrm>
            <a:prstGeom prst="rect">
              <a:avLst/>
            </a:prstGeom>
          </p:spPr>
        </p:pic>
        <p:grpSp>
          <p:nvGrpSpPr>
            <p:cNvPr id="106" name="Group 105"/>
            <p:cNvGrpSpPr>
              <a:grpSpLocks noChangeAspect="1"/>
            </p:cNvGrpSpPr>
            <p:nvPr/>
          </p:nvGrpSpPr>
          <p:grpSpPr>
            <a:xfrm>
              <a:off x="4392650" y="3682408"/>
              <a:ext cx="400751" cy="576000"/>
              <a:chOff x="9664976" y="1024142"/>
              <a:chExt cx="618398" cy="888823"/>
            </a:xfrm>
          </p:grpSpPr>
          <p:pic>
            <p:nvPicPr>
              <p:cNvPr id="107" name="Graphic 22" descr="Table setting">
                <a:extLst>
                  <a:ext uri="{FF2B5EF4-FFF2-40B4-BE49-F238E27FC236}">
                    <a16:creationId xmlns:a16="http://schemas.microsoft.com/office/drawing/2014/main" id="{D2D42CC0-5F6B-4B6D-88C8-CE4319491A9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15374" y="1444965"/>
                <a:ext cx="468000" cy="468000"/>
              </a:xfrm>
              <a:prstGeom prst="rect">
                <a:avLst/>
              </a:prstGeom>
            </p:spPr>
          </p:pic>
          <p:grpSp>
            <p:nvGrpSpPr>
              <p:cNvPr id="108" name="Group 107">
                <a:extLst>
                  <a:ext uri="{FF2B5EF4-FFF2-40B4-BE49-F238E27FC236}">
                    <a16:creationId xmlns:a16="http://schemas.microsoft.com/office/drawing/2014/main" id="{38E58B53-271B-420F-A16B-BC1CFB4A71F1}"/>
                  </a:ext>
                </a:extLst>
              </p:cNvPr>
              <p:cNvGrpSpPr>
                <a:grpSpLocks noChangeAspect="1"/>
              </p:cNvGrpSpPr>
              <p:nvPr/>
            </p:nvGrpSpPr>
            <p:grpSpPr>
              <a:xfrm rot="2625882">
                <a:off x="9860182" y="1043779"/>
                <a:ext cx="81287" cy="720000"/>
                <a:chOff x="11152425" y="2474621"/>
                <a:chExt cx="744960" cy="3508094"/>
              </a:xfrm>
            </p:grpSpPr>
            <p:sp>
              <p:nvSpPr>
                <p:cNvPr id="127"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28" name="Flowchart: Alternate Process 127">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29"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cxnSp>
              <p:nvCxnSpPr>
                <p:cNvPr id="130" name="Straight Connector 129">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33"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34" name="Rectangle 133">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35" name="Straight Connector 134">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38E58B53-271B-420F-A16B-BC1CFB4A71F1}"/>
                  </a:ext>
                </a:extLst>
              </p:cNvPr>
              <p:cNvGrpSpPr>
                <a:grpSpLocks noChangeAspect="1"/>
              </p:cNvGrpSpPr>
              <p:nvPr/>
            </p:nvGrpSpPr>
            <p:grpSpPr>
              <a:xfrm rot="2625882">
                <a:off x="9664976" y="1024142"/>
                <a:ext cx="81287" cy="720000"/>
                <a:chOff x="11152425" y="2474621"/>
                <a:chExt cx="744960" cy="3508094"/>
              </a:xfrm>
            </p:grpSpPr>
            <p:sp>
              <p:nvSpPr>
                <p:cNvPr id="110"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11" name="Flowchart: Alternate Process 110">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12"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cxnSp>
              <p:nvCxnSpPr>
                <p:cNvPr id="113" name="Straight Connector 112">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6"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117" name="Rectangle 116">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118" name="Straight Connector 117">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grpSp>
      </p:grpSp>
      <p:grpSp>
        <p:nvGrpSpPr>
          <p:cNvPr id="16" name="Group 15"/>
          <p:cNvGrpSpPr/>
          <p:nvPr/>
        </p:nvGrpSpPr>
        <p:grpSpPr>
          <a:xfrm>
            <a:off x="8305462" y="1128603"/>
            <a:ext cx="3734553" cy="4999145"/>
            <a:chOff x="8305462" y="1128603"/>
            <a:chExt cx="3734553" cy="4999145"/>
          </a:xfrm>
        </p:grpSpPr>
        <p:sp>
          <p:nvSpPr>
            <p:cNvPr id="95" name="Rectangle: Rounded Corners 45">
              <a:extLst>
                <a:ext uri="{FF2B5EF4-FFF2-40B4-BE49-F238E27FC236}">
                  <a16:creationId xmlns:a16="http://schemas.microsoft.com/office/drawing/2014/main" id="{475A8B28-695F-4E82-BF5D-57FFE098DF20}"/>
                </a:ext>
              </a:extLst>
            </p:cNvPr>
            <p:cNvSpPr/>
            <p:nvPr/>
          </p:nvSpPr>
          <p:spPr>
            <a:xfrm>
              <a:off x="8305462" y="1128603"/>
              <a:ext cx="3734553" cy="648000"/>
            </a:xfrm>
            <a:prstGeom prst="roundRect">
              <a:avLst>
                <a:gd name="adj" fmla="val 3393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white"/>
                  </a:solidFill>
                  <a:effectLst/>
                  <a:uLnTx/>
                  <a:uFillTx/>
                  <a:latin typeface="Calibri"/>
                  <a:ea typeface="+mn-ea"/>
                  <a:cs typeface="+mn-cs"/>
                </a:rPr>
                <a:t>Medical factors</a:t>
              </a:r>
            </a:p>
          </p:txBody>
        </p:sp>
        <p:sp>
          <p:nvSpPr>
            <p:cNvPr id="96" name="Rectangle: Rounded Corners 38">
              <a:extLst>
                <a:ext uri="{FF2B5EF4-FFF2-40B4-BE49-F238E27FC236}">
                  <a16:creationId xmlns:a16="http://schemas.microsoft.com/office/drawing/2014/main" id="{55DC3921-D8ED-4F5A-8E2A-EEC5081CB3A4}"/>
                </a:ext>
              </a:extLst>
            </p:cNvPr>
            <p:cNvSpPr/>
            <p:nvPr/>
          </p:nvSpPr>
          <p:spPr>
            <a:xfrm>
              <a:off x="8305465" y="1128603"/>
              <a:ext cx="3734550" cy="4999145"/>
            </a:xfrm>
            <a:prstGeom prst="roundRect">
              <a:avLst>
                <a:gd name="adj" fmla="val 6218"/>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97" name="TextBox 96">
              <a:extLst>
                <a:ext uri="{FF2B5EF4-FFF2-40B4-BE49-F238E27FC236}">
                  <a16:creationId xmlns:a16="http://schemas.microsoft.com/office/drawing/2014/main" id="{6063F355-236E-4315-922A-80D17923EBCD}"/>
                </a:ext>
              </a:extLst>
            </p:cNvPr>
            <p:cNvSpPr txBox="1"/>
            <p:nvPr/>
          </p:nvSpPr>
          <p:spPr>
            <a:xfrm>
              <a:off x="8929974" y="1821383"/>
              <a:ext cx="2926026" cy="984885"/>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Gastrointestinal:</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Gastroparesis</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Malabsorption, dehydration</a:t>
              </a:r>
              <a:endParaRPr kumimoji="0" lang="en-CA"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1" name="TextBox 100">
              <a:extLst>
                <a:ext uri="{FF2B5EF4-FFF2-40B4-BE49-F238E27FC236}">
                  <a16:creationId xmlns:a16="http://schemas.microsoft.com/office/drawing/2014/main" id="{6063F355-236E-4315-922A-80D17923EBCD}"/>
                </a:ext>
              </a:extLst>
            </p:cNvPr>
            <p:cNvSpPr txBox="1"/>
            <p:nvPr/>
          </p:nvSpPr>
          <p:spPr>
            <a:xfrm>
              <a:off x="8928162" y="3399706"/>
              <a:ext cx="2840958" cy="1164421"/>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Neuroendocrine:</a:t>
              </a:r>
            </a:p>
            <a:p>
              <a:pPr marL="269879" marR="0" lvl="0" indent="-269879"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Hypoglycemia unawareness </a:t>
              </a:r>
            </a:p>
            <a:p>
              <a:pPr marL="269879" marR="0" lvl="0" indent="-269879" algn="l" defTabSz="457200" rtl="0" eaLnBrk="1" fontAlgn="auto" latinLnBrk="0" hangingPunct="1">
                <a:lnSpc>
                  <a:spcPct val="100000"/>
                </a:lnSpc>
                <a:spcBef>
                  <a:spcPts val="4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Counter-regulatory hormone dysfunction</a:t>
              </a:r>
              <a:endParaRPr kumimoji="0" lang="en-CA" sz="1500" b="0" i="0" u="none" strike="noStrike" kern="1200" cap="none" spc="0" normalizeH="0" baseline="0" noProof="0" dirty="0">
                <a:ln>
                  <a:noFill/>
                </a:ln>
                <a:solidFill>
                  <a:srgbClr val="000000"/>
                </a:solidFill>
                <a:effectLst/>
                <a:uLnTx/>
                <a:uFillTx/>
                <a:latin typeface="Calibri"/>
                <a:ea typeface="+mn-ea"/>
                <a:cs typeface="+mn-cs"/>
              </a:endParaRPr>
            </a:p>
          </p:txBody>
        </p:sp>
        <p:sp>
          <p:nvSpPr>
            <p:cNvPr id="103" name="TextBox 102">
              <a:extLst>
                <a:ext uri="{FF2B5EF4-FFF2-40B4-BE49-F238E27FC236}">
                  <a16:creationId xmlns:a16="http://schemas.microsoft.com/office/drawing/2014/main" id="{6063F355-236E-4315-922A-80D17923EBCD}"/>
                </a:ext>
              </a:extLst>
            </p:cNvPr>
            <p:cNvSpPr txBox="1"/>
            <p:nvPr/>
          </p:nvSpPr>
          <p:spPr>
            <a:xfrm>
              <a:off x="8928162" y="4888466"/>
              <a:ext cx="2933176" cy="984885"/>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Drug metabolism/excretion:</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Renal impairment</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sz="1500" b="0" i="0" u="none" strike="noStrike" kern="1200" cap="none" spc="0" normalizeH="0" baseline="0" noProof="0" dirty="0">
                  <a:ln>
                    <a:noFill/>
                  </a:ln>
                  <a:solidFill>
                    <a:srgbClr val="000000"/>
                  </a:solidFill>
                  <a:effectLst/>
                  <a:uLnTx/>
                  <a:uFillTx/>
                  <a:latin typeface="Calibri"/>
                  <a:ea typeface="+mn-ea"/>
                  <a:cs typeface="+mn-cs"/>
                </a:rPr>
                <a:t>Hepatic impairment</a:t>
              </a:r>
            </a:p>
          </p:txBody>
        </p:sp>
        <p:pic>
          <p:nvPicPr>
            <p:cNvPr id="144" name="Graphic 34" descr="Stomach">
              <a:extLst>
                <a:ext uri="{FF2B5EF4-FFF2-40B4-BE49-F238E27FC236}">
                  <a16:creationId xmlns:a16="http://schemas.microsoft.com/office/drawing/2014/main" id="{497559D1-451F-4A04-9E23-E7A998D917EB}"/>
                </a:ext>
              </a:extLst>
            </p:cNvPr>
            <p:cNvPicPr>
              <a:picLocks noChangeAspect="1"/>
            </p:cNvPicPr>
            <p:nvPr/>
          </p:nvPicPr>
          <p:blipFill>
            <a:blip r:embed="rId10" cstate="hq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52443" y="2227501"/>
              <a:ext cx="445949" cy="445949"/>
            </a:xfrm>
            <a:prstGeom prst="rect">
              <a:avLst/>
            </a:prstGeom>
          </p:spPr>
        </p:pic>
        <p:pic>
          <p:nvPicPr>
            <p:cNvPr id="145" name="Graphic 32" descr="Kidneys">
              <a:extLst>
                <a:ext uri="{FF2B5EF4-FFF2-40B4-BE49-F238E27FC236}">
                  <a16:creationId xmlns:a16="http://schemas.microsoft.com/office/drawing/2014/main" id="{E141DF7C-F412-41BC-9477-733D375AF9D7}"/>
                </a:ext>
              </a:extLst>
            </p:cNvPr>
            <p:cNvPicPr>
              <a:picLocks noChangeAspect="1"/>
            </p:cNvPicPr>
            <p:nvPr/>
          </p:nvPicPr>
          <p:blipFill>
            <a:blip r:embed="rId12" cstate="hq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33183" y="5250454"/>
              <a:ext cx="484468" cy="484468"/>
            </a:xfrm>
            <a:prstGeom prst="rect">
              <a:avLst/>
            </a:prstGeom>
          </p:spPr>
        </p:pic>
        <p:pic>
          <p:nvPicPr>
            <p:cNvPr id="146" name="Picture 145"/>
            <p:cNvPicPr>
              <a:picLocks noChangeAspect="1"/>
            </p:cNvPicPr>
            <p:nvPr/>
          </p:nvPicPr>
          <p:blipFill>
            <a:blip r:embed="rId14"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495417" y="3790408"/>
              <a:ext cx="360000" cy="360000"/>
            </a:xfrm>
            <a:prstGeom prst="rect">
              <a:avLst/>
            </a:prstGeom>
          </p:spPr>
        </p:pic>
      </p:grpSp>
      <p:grpSp>
        <p:nvGrpSpPr>
          <p:cNvPr id="5" name="Group 4"/>
          <p:cNvGrpSpPr/>
          <p:nvPr/>
        </p:nvGrpSpPr>
        <p:grpSpPr>
          <a:xfrm>
            <a:off x="164794" y="1128603"/>
            <a:ext cx="3734553" cy="4999145"/>
            <a:chOff x="164794" y="1128603"/>
            <a:chExt cx="3734553" cy="4999145"/>
          </a:xfrm>
        </p:grpSpPr>
        <p:grpSp>
          <p:nvGrpSpPr>
            <p:cNvPr id="14" name="Group 13"/>
            <p:cNvGrpSpPr/>
            <p:nvPr/>
          </p:nvGrpSpPr>
          <p:grpSpPr>
            <a:xfrm>
              <a:off x="164794" y="1128603"/>
              <a:ext cx="3734553" cy="4999145"/>
              <a:chOff x="164794" y="1128603"/>
              <a:chExt cx="3734553" cy="4999145"/>
            </a:xfrm>
          </p:grpSpPr>
          <p:sp>
            <p:nvSpPr>
              <p:cNvPr id="6" name="Rectangle: Rounded Corners 45">
                <a:extLst>
                  <a:ext uri="{FF2B5EF4-FFF2-40B4-BE49-F238E27FC236}">
                    <a16:creationId xmlns:a16="http://schemas.microsoft.com/office/drawing/2014/main" id="{475A8B28-695F-4E82-BF5D-57FFE098DF20}"/>
                  </a:ext>
                </a:extLst>
              </p:cNvPr>
              <p:cNvSpPr/>
              <p:nvPr/>
            </p:nvSpPr>
            <p:spPr>
              <a:xfrm>
                <a:off x="164794" y="1128603"/>
                <a:ext cx="3734553" cy="648000"/>
              </a:xfrm>
              <a:prstGeom prst="roundRect">
                <a:avLst>
                  <a:gd name="adj" fmla="val 379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prstClr val="white"/>
                    </a:solidFill>
                    <a:effectLst/>
                    <a:uLnTx/>
                    <a:uFillTx/>
                    <a:latin typeface="Calibri"/>
                    <a:ea typeface="+mn-ea"/>
                    <a:cs typeface="+mn-cs"/>
                  </a:rPr>
                  <a:t>Lifestyle factors</a:t>
                </a:r>
              </a:p>
            </p:txBody>
          </p:sp>
          <p:sp>
            <p:nvSpPr>
              <p:cNvPr id="7" name="Rectangle: Rounded Corners 38">
                <a:extLst>
                  <a:ext uri="{FF2B5EF4-FFF2-40B4-BE49-F238E27FC236}">
                    <a16:creationId xmlns:a16="http://schemas.microsoft.com/office/drawing/2014/main" id="{55DC3921-D8ED-4F5A-8E2A-EEC5081CB3A4}"/>
                  </a:ext>
                </a:extLst>
              </p:cNvPr>
              <p:cNvSpPr/>
              <p:nvPr/>
            </p:nvSpPr>
            <p:spPr>
              <a:xfrm>
                <a:off x="164797" y="1128604"/>
                <a:ext cx="3734550" cy="4999144"/>
              </a:xfrm>
              <a:prstGeom prst="roundRect">
                <a:avLst>
                  <a:gd name="adj" fmla="val 6218"/>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8" name="TextBox 7">
                <a:extLst>
                  <a:ext uri="{FF2B5EF4-FFF2-40B4-BE49-F238E27FC236}">
                    <a16:creationId xmlns:a16="http://schemas.microsoft.com/office/drawing/2014/main" id="{6063F355-236E-4315-922A-80D17923EBCD}"/>
                  </a:ext>
                </a:extLst>
              </p:cNvPr>
              <p:cNvSpPr txBox="1"/>
              <p:nvPr/>
            </p:nvSpPr>
            <p:spPr>
              <a:xfrm>
                <a:off x="933143" y="1821383"/>
                <a:ext cx="2090534" cy="984885"/>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Diet:</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Pattern</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Composition, quality</a:t>
                </a:r>
              </a:p>
            </p:txBody>
          </p:sp>
          <p:pic>
            <p:nvPicPr>
              <p:cNvPr id="27" name="Picture 26"/>
              <p:cNvPicPr>
                <a:picLocks noChangeAspect="1"/>
              </p:cNvPicPr>
              <p:nvPr/>
            </p:nvPicPr>
            <p:blipFill>
              <a:blip r:embed="rId15">
                <a:duotone>
                  <a:prstClr val="black"/>
                  <a:schemeClr val="accent3">
                    <a:tint val="45000"/>
                    <a:satMod val="400000"/>
                  </a:schemeClr>
                </a:duotone>
                <a:extLst>
                  <a:ext uri="{BEBA8EAE-BF5A-486C-A8C5-ECC9F3942E4B}">
                    <a14:imgProps xmlns:a14="http://schemas.microsoft.com/office/drawing/2010/main">
                      <a14:imgLayer r:embed="rId16">
                        <a14:imgEffect>
                          <a14:artisticPhotocopy/>
                        </a14:imgEffect>
                        <a14:imgEffect>
                          <a14:brightnessContrast bright="-7000"/>
                        </a14:imgEffect>
                      </a14:imgLayer>
                    </a14:imgProps>
                  </a:ext>
                </a:extLst>
              </a:blip>
              <a:stretch>
                <a:fillRect/>
              </a:stretch>
            </p:blipFill>
            <p:spPr>
              <a:xfrm>
                <a:off x="351470" y="3718408"/>
                <a:ext cx="504000" cy="504000"/>
              </a:xfrm>
              <a:prstGeom prst="rect">
                <a:avLst/>
              </a:prstGeom>
            </p:spPr>
          </p:pic>
          <p:sp>
            <p:nvSpPr>
              <p:cNvPr id="32" name="TextBox 31">
                <a:extLst>
                  <a:ext uri="{FF2B5EF4-FFF2-40B4-BE49-F238E27FC236}">
                    <a16:creationId xmlns:a16="http://schemas.microsoft.com/office/drawing/2014/main" id="{6063F355-236E-4315-922A-80D17923EBCD}"/>
                  </a:ext>
                </a:extLst>
              </p:cNvPr>
              <p:cNvSpPr txBox="1"/>
              <p:nvPr/>
            </p:nvSpPr>
            <p:spPr>
              <a:xfrm>
                <a:off x="931330" y="3060664"/>
                <a:ext cx="2090534" cy="1600438"/>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Physical activity:</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000000"/>
                    </a:solidFill>
                    <a:effectLst/>
                    <a:uLnTx/>
                    <a:uFillTx/>
                    <a:latin typeface="Calibri"/>
                    <a:ea typeface="+mn-ea"/>
                    <a:cs typeface="+mn-cs"/>
                  </a:rPr>
                  <a:t>F</a:t>
                </a:r>
                <a:r>
                  <a:rPr kumimoji="0" lang="en-US" sz="1500" b="0" i="0" u="none" strike="noStrike" kern="1200" cap="none" spc="0" normalizeH="0" baseline="0" noProof="0" dirty="0">
                    <a:ln>
                      <a:noFill/>
                    </a:ln>
                    <a:solidFill>
                      <a:srgbClr val="000000"/>
                    </a:solidFill>
                    <a:effectLst/>
                    <a:uLnTx/>
                    <a:uFillTx/>
                    <a:latin typeface="Calibri"/>
                    <a:ea typeface="+mn-ea"/>
                    <a:cs typeface="+mn-cs"/>
                  </a:rPr>
                  <a:t>requency </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000000"/>
                    </a:solidFill>
                    <a:effectLst/>
                    <a:uLnTx/>
                    <a:uFillTx/>
                    <a:latin typeface="Calibri"/>
                    <a:ea typeface="+mn-ea"/>
                    <a:cs typeface="+mn-cs"/>
                  </a:rPr>
                  <a:t>I</a:t>
                </a:r>
                <a:r>
                  <a:rPr kumimoji="0" lang="en-US" sz="1500" b="0" i="0" u="none" strike="noStrike" kern="1200" cap="none" spc="0" normalizeH="0" baseline="0" noProof="0" dirty="0">
                    <a:ln>
                      <a:noFill/>
                    </a:ln>
                    <a:solidFill>
                      <a:srgbClr val="000000"/>
                    </a:solidFill>
                    <a:effectLst/>
                    <a:uLnTx/>
                    <a:uFillTx/>
                    <a:latin typeface="Calibri"/>
                    <a:ea typeface="+mn-ea"/>
                    <a:cs typeface="+mn-cs"/>
                  </a:rPr>
                  <a:t>ntensity</a:t>
                </a:r>
                <a:endParaRPr kumimoji="0" lang="en-US" sz="1500" b="1" i="0" u="none" strike="noStrike" kern="1200" cap="none" spc="0" normalizeH="0" baseline="0" noProof="0" dirty="0">
                  <a:ln>
                    <a:noFill/>
                  </a:ln>
                  <a:solidFill>
                    <a:srgbClr val="000000"/>
                  </a:solidFill>
                  <a:effectLst/>
                  <a:uLnTx/>
                  <a:uFillTx/>
                  <a:latin typeface="Calibri"/>
                  <a:ea typeface="+mn-ea"/>
                  <a:cs typeface="+mn-cs"/>
                </a:endParaRP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000000"/>
                    </a:solidFill>
                    <a:effectLst/>
                    <a:uLnTx/>
                    <a:uFillTx/>
                    <a:latin typeface="Calibri"/>
                    <a:ea typeface="+mn-ea"/>
                    <a:cs typeface="+mn-cs"/>
                  </a:rPr>
                  <a:t>T</a:t>
                </a:r>
                <a:r>
                  <a:rPr kumimoji="0" lang="en-US" sz="1500" b="0" i="0" u="none" strike="noStrike" kern="1200" cap="none" spc="0" normalizeH="0" baseline="0" noProof="0" dirty="0">
                    <a:ln>
                      <a:noFill/>
                    </a:ln>
                    <a:solidFill>
                      <a:srgbClr val="000000"/>
                    </a:solidFill>
                    <a:effectLst/>
                    <a:uLnTx/>
                    <a:uFillTx/>
                    <a:latin typeface="Calibri"/>
                    <a:ea typeface="+mn-ea"/>
                    <a:cs typeface="+mn-cs"/>
                  </a:rPr>
                  <a:t>ime</a:t>
                </a:r>
                <a:endParaRPr kumimoji="0" lang="en-US" sz="1500" b="1" i="0" u="none" strike="noStrike" kern="1200" cap="none" spc="0" normalizeH="0" baseline="0" noProof="0" dirty="0">
                  <a:ln>
                    <a:noFill/>
                  </a:ln>
                  <a:solidFill>
                    <a:srgbClr val="000000"/>
                  </a:solidFill>
                  <a:effectLst/>
                  <a:uLnTx/>
                  <a:uFillTx/>
                  <a:latin typeface="Calibri"/>
                  <a:ea typeface="+mn-ea"/>
                  <a:cs typeface="+mn-cs"/>
                </a:endParaRP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1" i="0" u="none" strike="noStrike" kern="1200" cap="none" spc="0" normalizeH="0" baseline="0" noProof="0" dirty="0">
                    <a:ln>
                      <a:noFill/>
                    </a:ln>
                    <a:solidFill>
                      <a:srgbClr val="000000"/>
                    </a:solidFill>
                    <a:effectLst/>
                    <a:uLnTx/>
                    <a:uFillTx/>
                    <a:latin typeface="Calibri"/>
                    <a:ea typeface="+mn-ea"/>
                    <a:cs typeface="+mn-cs"/>
                  </a:rPr>
                  <a:t>T</a:t>
                </a:r>
                <a:r>
                  <a:rPr kumimoji="0" lang="en-US" sz="1500" b="0" i="0" u="none" strike="noStrike" kern="1200" cap="none" spc="0" normalizeH="0" baseline="0" noProof="0" dirty="0">
                    <a:ln>
                      <a:noFill/>
                    </a:ln>
                    <a:solidFill>
                      <a:srgbClr val="000000"/>
                    </a:solidFill>
                    <a:effectLst/>
                    <a:uLnTx/>
                    <a:uFillTx/>
                    <a:latin typeface="Calibri"/>
                    <a:ea typeface="+mn-ea"/>
                    <a:cs typeface="+mn-cs"/>
                  </a:rPr>
                  <a:t>ype</a:t>
                </a:r>
                <a:endParaRPr kumimoji="0" lang="en-CA" sz="1500" b="1" i="0" u="none" strike="noStrike" kern="1200" cap="none" spc="0" normalizeH="0" baseline="0" noProof="0" dirty="0">
                  <a:ln>
                    <a:noFill/>
                  </a:ln>
                  <a:solidFill>
                    <a:srgbClr val="000000"/>
                  </a:solidFill>
                  <a:effectLst/>
                  <a:uLnTx/>
                  <a:uFillTx/>
                  <a:latin typeface="Calibri"/>
                  <a:ea typeface="+mn-ea"/>
                  <a:cs typeface="+mn-cs"/>
                </a:endParaRPr>
              </a:p>
            </p:txBody>
          </p:sp>
          <p:sp>
            <p:nvSpPr>
              <p:cNvPr id="34" name="TextBox 33">
                <a:extLst>
                  <a:ext uri="{FF2B5EF4-FFF2-40B4-BE49-F238E27FC236}">
                    <a16:creationId xmlns:a16="http://schemas.microsoft.com/office/drawing/2014/main" id="{6063F355-236E-4315-922A-80D17923EBCD}"/>
                  </a:ext>
                </a:extLst>
              </p:cNvPr>
              <p:cNvSpPr txBox="1"/>
              <p:nvPr/>
            </p:nvSpPr>
            <p:spPr>
              <a:xfrm>
                <a:off x="931330" y="4888466"/>
                <a:ext cx="2933176" cy="984885"/>
              </a:xfrm>
              <a:prstGeom prst="rect">
                <a:avLst/>
              </a:prstGeom>
              <a:noFill/>
            </p:spPr>
            <p:txBody>
              <a:bodyPr wrap="square" numCol="1" rtlCol="0">
                <a:spAutoFit/>
              </a:bodyPr>
              <a:lstStyle/>
              <a:p>
                <a:pPr marL="0" marR="0" lvl="0" indent="0" algn="l" defTabSz="457200" rtl="0" eaLnBrk="1" fontAlgn="auto" latinLnBrk="0" hangingPunct="1">
                  <a:lnSpc>
                    <a:spcPct val="100000"/>
                  </a:lnSpc>
                  <a:spcBef>
                    <a:spcPts val="240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Stress management:</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Sleep cycle </a:t>
                </a:r>
              </a:p>
              <a:p>
                <a:pPr marL="269879" marR="0" lvl="0" indent="-269879"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US" sz="1500" b="0" i="0" u="none" strike="noStrike" kern="1200" cap="none" spc="0" normalizeH="0" baseline="0" noProof="0" dirty="0">
                    <a:ln>
                      <a:noFill/>
                    </a:ln>
                    <a:solidFill>
                      <a:srgbClr val="000000"/>
                    </a:solidFill>
                    <a:effectLst/>
                    <a:uLnTx/>
                    <a:uFillTx/>
                    <a:latin typeface="Calibri"/>
                    <a:ea typeface="+mn-ea"/>
                    <a:cs typeface="+mn-cs"/>
                  </a:rPr>
                  <a:t>Psychological stress</a:t>
                </a:r>
              </a:p>
            </p:txBody>
          </p:sp>
          <p:pic>
            <p:nvPicPr>
              <p:cNvPr id="35" name="Graphic 102" descr="Head with gears">
                <a:extLst>
                  <a:ext uri="{FF2B5EF4-FFF2-40B4-BE49-F238E27FC236}">
                    <a16:creationId xmlns:a16="http://schemas.microsoft.com/office/drawing/2014/main" id="{2205F441-11A5-4CE6-8C87-2E1A5E0F8191}"/>
                  </a:ext>
                </a:extLst>
              </p:cNvPr>
              <p:cNvPicPr>
                <a:picLocks noChangeAspect="1"/>
              </p:cNvPicPr>
              <p:nvPr/>
            </p:nvPicPr>
            <p:blipFill>
              <a:blip r:embed="rId17" cstate="hq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84089" y="5273307"/>
                <a:ext cx="438763" cy="438763"/>
              </a:xfrm>
              <a:prstGeom prst="rect">
                <a:avLst/>
              </a:prstGeom>
            </p:spPr>
          </p:pic>
        </p:grpSp>
        <p:pic>
          <p:nvPicPr>
            <p:cNvPr id="150" name="Graphic 32" descr="Apple">
              <a:extLst>
                <a:ext uri="{FF2B5EF4-FFF2-40B4-BE49-F238E27FC236}">
                  <a16:creationId xmlns:a16="http://schemas.microsoft.com/office/drawing/2014/main" id="{06B47D6A-94C7-443E-8D31-FF0AA02E8D52}"/>
                </a:ext>
              </a:extLst>
            </p:cNvPr>
            <p:cNvPicPr>
              <a:picLocks noChangeAspect="1"/>
            </p:cNvPicPr>
            <p:nvPr/>
          </p:nvPicPr>
          <p:blipFill>
            <a:blip r:embed="rId19" cstate="hq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88632" y="2237200"/>
              <a:ext cx="446400" cy="446400"/>
            </a:xfrm>
            <a:prstGeom prst="rect">
              <a:avLst/>
            </a:prstGeom>
          </p:spPr>
        </p:pic>
      </p:grpSp>
    </p:spTree>
    <p:extLst>
      <p:ext uri="{BB962C8B-B14F-4D97-AF65-F5344CB8AC3E}">
        <p14:creationId xmlns:p14="http://schemas.microsoft.com/office/powerpoint/2010/main" val="14583026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56CE4A6-976A-7243-9C07-FA770426B686}"/>
              </a:ext>
            </a:extLst>
          </p:cNvPr>
          <p:cNvSpPr>
            <a:spLocks noGrp="1"/>
          </p:cNvSpPr>
          <p:nvPr>
            <p:ph type="title"/>
          </p:nvPr>
        </p:nvSpPr>
        <p:spPr/>
        <p:txBody>
          <a:bodyPr/>
          <a:lstStyle/>
          <a:p>
            <a:r>
              <a:rPr lang="en-US" dirty="0"/>
              <a:t>Glucose Variability – Self management</a:t>
            </a:r>
          </a:p>
        </p:txBody>
      </p:sp>
      <p:sp>
        <p:nvSpPr>
          <p:cNvPr id="5" name="Content Placeholder 4">
            <a:extLst>
              <a:ext uri="{FF2B5EF4-FFF2-40B4-BE49-F238E27FC236}">
                <a16:creationId xmlns:a16="http://schemas.microsoft.com/office/drawing/2014/main" id="{B0EEDC00-5B88-6448-85C9-B91C1060C2B7}"/>
              </a:ext>
            </a:extLst>
          </p:cNvPr>
          <p:cNvSpPr>
            <a:spLocks noGrp="1"/>
          </p:cNvSpPr>
          <p:nvPr>
            <p:ph idx="1"/>
          </p:nvPr>
        </p:nvSpPr>
        <p:spPr/>
        <p:txBody>
          <a:bodyPr>
            <a:normAutofit fontScale="85000" lnSpcReduction="20000"/>
          </a:bodyPr>
          <a:lstStyle/>
          <a:p>
            <a:r>
              <a:rPr lang="en-US" dirty="0"/>
              <a:t>What are they –</a:t>
            </a:r>
          </a:p>
          <a:p>
            <a:r>
              <a:rPr lang="en-US" dirty="0"/>
              <a:t>		Doing? – glucose testing</a:t>
            </a:r>
          </a:p>
          <a:p>
            <a:r>
              <a:rPr lang="en-US" dirty="0"/>
              <a:t>			- activity - FITT</a:t>
            </a:r>
          </a:p>
          <a:p>
            <a:r>
              <a:rPr lang="en-US" dirty="0"/>
              <a:t>			- injection sites</a:t>
            </a:r>
          </a:p>
          <a:p>
            <a:endParaRPr lang="en-US" dirty="0"/>
          </a:p>
          <a:p>
            <a:r>
              <a:rPr lang="en-US" dirty="0"/>
              <a:t>		Taking? – adherence to meds/insulin</a:t>
            </a:r>
          </a:p>
          <a:p>
            <a:r>
              <a:rPr lang="en-US" dirty="0"/>
              <a:t>			- varying dose of insulin</a:t>
            </a:r>
          </a:p>
          <a:p>
            <a:r>
              <a:rPr lang="en-US" dirty="0"/>
              <a:t>			- treatment of highs/lows</a:t>
            </a:r>
          </a:p>
          <a:p>
            <a:r>
              <a:rPr lang="en-US" dirty="0"/>
              <a:t>			- prospective vs retrospective diabetes management</a:t>
            </a:r>
          </a:p>
          <a:p>
            <a:endParaRPr lang="en-US" dirty="0"/>
          </a:p>
          <a:p>
            <a:r>
              <a:rPr lang="en-US" dirty="0"/>
              <a:t>		Eating? – CHO counting/ varying size of meals</a:t>
            </a:r>
          </a:p>
          <a:p>
            <a:r>
              <a:rPr lang="en-US" dirty="0"/>
              <a:t>			- snacking</a:t>
            </a:r>
          </a:p>
          <a:p>
            <a:endParaRPr lang="en-US" dirty="0"/>
          </a:p>
          <a:p>
            <a:r>
              <a:rPr lang="en-US" dirty="0"/>
              <a:t>		Diabetes Burnout/Distress?</a:t>
            </a:r>
          </a:p>
          <a:p>
            <a:endParaRPr lang="en-US" dirty="0"/>
          </a:p>
        </p:txBody>
      </p:sp>
      <p:sp>
        <p:nvSpPr>
          <p:cNvPr id="3" name="Footer Placeholder 2">
            <a:extLst>
              <a:ext uri="{FF2B5EF4-FFF2-40B4-BE49-F238E27FC236}">
                <a16:creationId xmlns:a16="http://schemas.microsoft.com/office/drawing/2014/main" id="{BCBF31B2-EF1C-7642-85C4-4E36DF6DB23E}"/>
              </a:ext>
            </a:extLst>
          </p:cNvPr>
          <p:cNvSpPr>
            <a:spLocks noGrp="1"/>
          </p:cNvSpPr>
          <p:nvPr>
            <p:ph type="ftr" sz="quarter" idx="11"/>
          </p:nvPr>
        </p:nvSpPr>
        <p:spPr/>
        <p:txBody>
          <a:bodyPr/>
          <a:lstStyle/>
          <a:p>
            <a:endParaRPr lang="en-CA" dirty="0"/>
          </a:p>
        </p:txBody>
      </p:sp>
      <p:sp>
        <p:nvSpPr>
          <p:cNvPr id="4" name="Slide Number Placeholder 3">
            <a:extLst>
              <a:ext uri="{FF2B5EF4-FFF2-40B4-BE49-F238E27FC236}">
                <a16:creationId xmlns:a16="http://schemas.microsoft.com/office/drawing/2014/main" id="{A2B47E72-F66B-F44D-BC9D-D1539A6909C6}"/>
              </a:ext>
            </a:extLst>
          </p:cNvPr>
          <p:cNvSpPr>
            <a:spLocks noGrp="1"/>
          </p:cNvSpPr>
          <p:nvPr>
            <p:ph type="sldNum" sz="quarter" idx="12"/>
          </p:nvPr>
        </p:nvSpPr>
        <p:spPr/>
        <p:txBody>
          <a:bodyPr/>
          <a:lstStyle/>
          <a:p>
            <a:fld id="{C1A70B36-B1CC-4D4A-80B9-E27A448F84DA}" type="slidenum">
              <a:rPr lang="en-CA" smtClean="0"/>
              <a:pPr/>
              <a:t>78</a:t>
            </a:fld>
            <a:endParaRPr lang="en-CA"/>
          </a:p>
        </p:txBody>
      </p:sp>
    </p:spTree>
    <p:extLst>
      <p:ext uri="{BB962C8B-B14F-4D97-AF65-F5344CB8AC3E}">
        <p14:creationId xmlns:p14="http://schemas.microsoft.com/office/powerpoint/2010/main" val="192721899"/>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Potential Causes for Glycemic Variability</a:t>
            </a:r>
          </a:p>
        </p:txBody>
      </p:sp>
      <p:sp>
        <p:nvSpPr>
          <p:cNvPr id="3" name="Footer Placeholder 2"/>
          <p:cNvSpPr>
            <a:spLocks noGrp="1"/>
          </p:cNvSpPr>
          <p:nvPr>
            <p:ph type="ftr" sz="quarter" idx="11"/>
          </p:nvPr>
        </p:nvSpPr>
        <p:spPr/>
        <p:txBody>
          <a:bodyPr/>
          <a:lstStyle/>
          <a:p>
            <a:r>
              <a:rPr lang="en-US" dirty="0" err="1"/>
              <a:t>Kalra</a:t>
            </a:r>
            <a:r>
              <a:rPr lang="en-US" dirty="0"/>
              <a:t> S and Kota S. </a:t>
            </a:r>
            <a:r>
              <a:rPr lang="en-US" i="1" dirty="0"/>
              <a:t>J Pak Med Assoc</a:t>
            </a:r>
            <a:r>
              <a:rPr lang="en-US" dirty="0"/>
              <a:t>. Vol 69, No. 02, February 2019</a:t>
            </a:r>
            <a:r>
              <a:rPr lang="pt-BR" dirty="0"/>
              <a:t>; Chacko E and Signore C. </a:t>
            </a:r>
            <a:r>
              <a:rPr lang="pt-BR" i="1" dirty="0"/>
              <a:t>Diabetes Manag </a:t>
            </a:r>
            <a:r>
              <a:rPr lang="pt-BR" dirty="0"/>
              <a:t>(2018) 8(4), 94–100; </a:t>
            </a:r>
            <a:r>
              <a:rPr lang="en-CA" dirty="0" err="1"/>
              <a:t>McGibbon</a:t>
            </a:r>
            <a:r>
              <a:rPr lang="en-CA" dirty="0"/>
              <a:t> A et al. </a:t>
            </a:r>
            <a:r>
              <a:rPr lang="en-CA" i="1" dirty="0"/>
              <a:t>Can J Diabetes </a:t>
            </a:r>
            <a:r>
              <a:rPr lang="en-CA" dirty="0"/>
              <a:t>2018;42(</a:t>
            </a:r>
            <a:r>
              <a:rPr lang="en-CA" dirty="0" err="1"/>
              <a:t>Suppl</a:t>
            </a:r>
            <a:r>
              <a:rPr lang="en-CA" dirty="0"/>
              <a:t> 1):S80–S87; </a:t>
            </a:r>
            <a:r>
              <a:rPr lang="en-CA" dirty="0" err="1"/>
              <a:t>Lipscombe</a:t>
            </a:r>
            <a:r>
              <a:rPr lang="en-CA" dirty="0"/>
              <a:t> L et al. </a:t>
            </a:r>
            <a:r>
              <a:rPr lang="en-CA" i="1" dirty="0"/>
              <a:t>Can J Diabetes </a:t>
            </a:r>
            <a:r>
              <a:rPr lang="en-CA" dirty="0"/>
              <a:t>(2018) 42:S88–S103; </a:t>
            </a:r>
            <a:r>
              <a:rPr lang="fr-FR" dirty="0"/>
              <a:t>Forum for Injection Technique (FIT) </a:t>
            </a:r>
            <a:r>
              <a:rPr lang="fr-FR" dirty="0" err="1"/>
              <a:t>Recommendations</a:t>
            </a:r>
            <a:r>
              <a:rPr lang="fr-FR" dirty="0"/>
              <a:t>. 4th Edition</a:t>
            </a:r>
            <a:r>
              <a:rPr lang="en-CA" dirty="0"/>
              <a:t>. Available at: </a:t>
            </a:r>
            <a:r>
              <a:rPr lang="en-CA" dirty="0">
                <a:hlinkClick r:id="rId3"/>
              </a:rPr>
              <a:t>http://fit4diabetes.com/canada-english/</a:t>
            </a:r>
            <a:r>
              <a:rPr lang="pt-BR" dirty="0"/>
              <a:t>. </a:t>
            </a:r>
            <a:endParaRPr lang="en-CA" dirty="0"/>
          </a:p>
        </p:txBody>
      </p:sp>
      <p:sp>
        <p:nvSpPr>
          <p:cNvPr id="4" name="Slide Number Placeholder 3"/>
          <p:cNvSpPr>
            <a:spLocks noGrp="1"/>
          </p:cNvSpPr>
          <p:nvPr>
            <p:ph type="sldNum" sz="quarter" idx="12"/>
          </p:nvPr>
        </p:nvSpPr>
        <p:spPr/>
        <p:txBody>
          <a:bodyPr/>
          <a:lstStyle/>
          <a:p>
            <a:fld id="{C1A70B36-B1CC-4D4A-80B9-E27A448F84DA}" type="slidenum">
              <a:rPr lang="en-CA" smtClean="0"/>
              <a:pPr/>
              <a:t>79</a:t>
            </a:fld>
            <a:endParaRPr lang="en-CA"/>
          </a:p>
        </p:txBody>
      </p:sp>
      <p:grpSp>
        <p:nvGrpSpPr>
          <p:cNvPr id="15" name="Group 14"/>
          <p:cNvGrpSpPr/>
          <p:nvPr/>
        </p:nvGrpSpPr>
        <p:grpSpPr>
          <a:xfrm>
            <a:off x="4119518" y="1128603"/>
            <a:ext cx="4027908" cy="4999145"/>
            <a:chOff x="4119518" y="1128603"/>
            <a:chExt cx="4027908" cy="4999145"/>
          </a:xfrm>
        </p:grpSpPr>
        <p:sp>
          <p:nvSpPr>
            <p:cNvPr id="36" name="Rectangle: Rounded Corners 45">
              <a:extLst>
                <a:ext uri="{FF2B5EF4-FFF2-40B4-BE49-F238E27FC236}">
                  <a16:creationId xmlns:a16="http://schemas.microsoft.com/office/drawing/2014/main" id="{475A8B28-695F-4E82-BF5D-57FFE098DF20}"/>
                </a:ext>
              </a:extLst>
            </p:cNvPr>
            <p:cNvSpPr/>
            <p:nvPr/>
          </p:nvSpPr>
          <p:spPr>
            <a:xfrm>
              <a:off x="4119518" y="1128603"/>
              <a:ext cx="3960003" cy="648000"/>
            </a:xfrm>
            <a:prstGeom prst="roundRect">
              <a:avLst>
                <a:gd name="adj" fmla="val 39260"/>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2400" b="1" dirty="0"/>
                <a:t>Insulin factors</a:t>
              </a:r>
            </a:p>
          </p:txBody>
        </p:sp>
        <p:sp>
          <p:nvSpPr>
            <p:cNvPr id="37" name="Rectangle: Rounded Corners 38">
              <a:extLst>
                <a:ext uri="{FF2B5EF4-FFF2-40B4-BE49-F238E27FC236}">
                  <a16:creationId xmlns:a16="http://schemas.microsoft.com/office/drawing/2014/main" id="{55DC3921-D8ED-4F5A-8E2A-EEC5081CB3A4}"/>
                </a:ext>
              </a:extLst>
            </p:cNvPr>
            <p:cNvSpPr/>
            <p:nvPr/>
          </p:nvSpPr>
          <p:spPr>
            <a:xfrm>
              <a:off x="4119521" y="1128604"/>
              <a:ext cx="3960000" cy="4999144"/>
            </a:xfrm>
            <a:prstGeom prst="roundRect">
              <a:avLst>
                <a:gd name="adj" fmla="val 6218"/>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38" name="TextBox 37">
              <a:extLst>
                <a:ext uri="{FF2B5EF4-FFF2-40B4-BE49-F238E27FC236}">
                  <a16:creationId xmlns:a16="http://schemas.microsoft.com/office/drawing/2014/main" id="{6063F355-236E-4315-922A-80D17923EBCD}"/>
                </a:ext>
              </a:extLst>
            </p:cNvPr>
            <p:cNvSpPr txBox="1"/>
            <p:nvPr/>
          </p:nvSpPr>
          <p:spPr>
            <a:xfrm>
              <a:off x="4918688" y="1821383"/>
              <a:ext cx="2707811" cy="1338828"/>
            </a:xfrm>
            <a:prstGeom prst="rect">
              <a:avLst/>
            </a:prstGeom>
            <a:noFill/>
          </p:spPr>
          <p:txBody>
            <a:bodyPr wrap="square" numCol="1" rtlCol="0">
              <a:spAutoFit/>
            </a:bodyPr>
            <a:lstStyle/>
            <a:p>
              <a:pPr>
                <a:spcBef>
                  <a:spcPts val="2400"/>
                </a:spcBef>
              </a:pPr>
              <a:r>
                <a:rPr lang="en-US" b="1" dirty="0"/>
                <a:t>Insulin regimen:</a:t>
              </a:r>
            </a:p>
            <a:p>
              <a:pPr marL="269879" indent="-269879">
                <a:spcBef>
                  <a:spcPts val="600"/>
                </a:spcBef>
                <a:buFont typeface="Arial" panose="020B0604020202020204" pitchFamily="34" charset="0"/>
                <a:buChar char="•"/>
              </a:pPr>
              <a:r>
                <a:rPr lang="en-US" sz="1500" dirty="0"/>
                <a:t>Premixed vs basal-bolus</a:t>
              </a:r>
            </a:p>
            <a:p>
              <a:pPr marL="269879" indent="-269879">
                <a:spcBef>
                  <a:spcPts val="600"/>
                </a:spcBef>
                <a:buFont typeface="Arial" panose="020B0604020202020204" pitchFamily="34" charset="0"/>
                <a:buChar char="•"/>
              </a:pPr>
              <a:r>
                <a:rPr lang="en-US" sz="1500" dirty="0"/>
                <a:t>Insulin pumps</a:t>
              </a:r>
            </a:p>
            <a:p>
              <a:pPr marL="269879" indent="-269879">
                <a:spcBef>
                  <a:spcPts val="600"/>
                </a:spcBef>
                <a:buFont typeface="Arial" panose="020B0604020202020204" pitchFamily="34" charset="0"/>
                <a:buChar char="•"/>
              </a:pPr>
              <a:r>
                <a:rPr lang="en-US" sz="1500" dirty="0"/>
                <a:t>Timing of injections</a:t>
              </a:r>
            </a:p>
          </p:txBody>
        </p:sp>
        <p:sp>
          <p:nvSpPr>
            <p:cNvPr id="42" name="TextBox 41">
              <a:extLst>
                <a:ext uri="{FF2B5EF4-FFF2-40B4-BE49-F238E27FC236}">
                  <a16:creationId xmlns:a16="http://schemas.microsoft.com/office/drawing/2014/main" id="{6063F355-236E-4315-922A-80D17923EBCD}"/>
                </a:ext>
              </a:extLst>
            </p:cNvPr>
            <p:cNvSpPr txBox="1"/>
            <p:nvPr/>
          </p:nvSpPr>
          <p:spPr>
            <a:xfrm>
              <a:off x="4916876" y="3399706"/>
              <a:ext cx="3230550" cy="933589"/>
            </a:xfrm>
            <a:prstGeom prst="rect">
              <a:avLst/>
            </a:prstGeom>
            <a:noFill/>
          </p:spPr>
          <p:txBody>
            <a:bodyPr wrap="square" numCol="1" rtlCol="0">
              <a:spAutoFit/>
            </a:bodyPr>
            <a:lstStyle/>
            <a:p>
              <a:pPr>
                <a:spcBef>
                  <a:spcPts val="2400"/>
                </a:spcBef>
              </a:pPr>
              <a:r>
                <a:rPr lang="en-US" b="1" dirty="0"/>
                <a:t>Preparations:</a:t>
              </a:r>
            </a:p>
            <a:p>
              <a:pPr marL="269879" indent="-269879">
                <a:spcBef>
                  <a:spcPts val="400"/>
                </a:spcBef>
                <a:buFont typeface="Arial" panose="020B0604020202020204" pitchFamily="34" charset="0"/>
                <a:buChar char="•"/>
              </a:pPr>
              <a:r>
                <a:rPr lang="en-US" sz="1500" dirty="0"/>
                <a:t>Type of basal insulin</a:t>
              </a:r>
            </a:p>
            <a:p>
              <a:pPr marL="269879" indent="-269879">
                <a:spcBef>
                  <a:spcPts val="400"/>
                </a:spcBef>
                <a:buFont typeface="Arial" panose="020B0604020202020204" pitchFamily="34" charset="0"/>
                <a:buChar char="•"/>
              </a:pPr>
              <a:r>
                <a:rPr lang="en-US" sz="1500" dirty="0"/>
                <a:t>Type of bolus insulin</a:t>
              </a:r>
            </a:p>
          </p:txBody>
        </p:sp>
        <p:sp>
          <p:nvSpPr>
            <p:cNvPr id="44" name="TextBox 43">
              <a:extLst>
                <a:ext uri="{FF2B5EF4-FFF2-40B4-BE49-F238E27FC236}">
                  <a16:creationId xmlns:a16="http://schemas.microsoft.com/office/drawing/2014/main" id="{6063F355-236E-4315-922A-80D17923EBCD}"/>
                </a:ext>
              </a:extLst>
            </p:cNvPr>
            <p:cNvSpPr txBox="1"/>
            <p:nvPr/>
          </p:nvSpPr>
          <p:spPr>
            <a:xfrm>
              <a:off x="4916875" y="4888466"/>
              <a:ext cx="3142841" cy="984885"/>
            </a:xfrm>
            <a:prstGeom prst="rect">
              <a:avLst/>
            </a:prstGeom>
            <a:noFill/>
          </p:spPr>
          <p:txBody>
            <a:bodyPr wrap="square" numCol="1" rtlCol="0">
              <a:spAutoFit/>
            </a:bodyPr>
            <a:lstStyle/>
            <a:p>
              <a:pPr>
                <a:spcBef>
                  <a:spcPts val="2400"/>
                </a:spcBef>
              </a:pPr>
              <a:r>
                <a:rPr lang="en-US" b="1" dirty="0"/>
                <a:t>Delivery:</a:t>
              </a:r>
            </a:p>
            <a:p>
              <a:pPr marL="269879" indent="-269879">
                <a:spcBef>
                  <a:spcPts val="600"/>
                </a:spcBef>
                <a:buFont typeface="Arial" panose="020B0604020202020204" pitchFamily="34" charset="0"/>
                <a:buChar char="•"/>
              </a:pPr>
              <a:r>
                <a:rPr lang="en-CA" sz="1500" dirty="0"/>
                <a:t>Lipodystrophy </a:t>
              </a:r>
            </a:p>
            <a:p>
              <a:pPr marL="269879" indent="-269879">
                <a:spcBef>
                  <a:spcPts val="600"/>
                </a:spcBef>
                <a:buFont typeface="Arial" panose="020B0604020202020204" pitchFamily="34" charset="0"/>
                <a:buChar char="•"/>
              </a:pPr>
              <a:r>
                <a:rPr lang="en-US" sz="1500" dirty="0"/>
                <a:t>Injection site rotation</a:t>
              </a:r>
            </a:p>
          </p:txBody>
        </p:sp>
        <p:grpSp>
          <p:nvGrpSpPr>
            <p:cNvPr id="94" name="Group 93"/>
            <p:cNvGrpSpPr>
              <a:grpSpLocks noChangeAspect="1"/>
            </p:cNvGrpSpPr>
            <p:nvPr/>
          </p:nvGrpSpPr>
          <p:grpSpPr>
            <a:xfrm>
              <a:off x="4428518" y="2074583"/>
              <a:ext cx="400751" cy="576000"/>
              <a:chOff x="9664976" y="1024142"/>
              <a:chExt cx="618398" cy="888823"/>
            </a:xfrm>
          </p:grpSpPr>
          <p:pic>
            <p:nvPicPr>
              <p:cNvPr id="47" name="Graphic 22" descr="Table setting">
                <a:extLst>
                  <a:ext uri="{FF2B5EF4-FFF2-40B4-BE49-F238E27FC236}">
                    <a16:creationId xmlns:a16="http://schemas.microsoft.com/office/drawing/2014/main" id="{D2D42CC0-5F6B-4B6D-88C8-CE4319491A9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15374" y="1444965"/>
                <a:ext cx="468000" cy="468000"/>
              </a:xfrm>
              <a:prstGeom prst="rect">
                <a:avLst/>
              </a:prstGeom>
            </p:spPr>
          </p:pic>
          <p:grpSp>
            <p:nvGrpSpPr>
              <p:cNvPr id="48" name="Group 47">
                <a:extLst>
                  <a:ext uri="{FF2B5EF4-FFF2-40B4-BE49-F238E27FC236}">
                    <a16:creationId xmlns:a16="http://schemas.microsoft.com/office/drawing/2014/main" id="{38E58B53-271B-420F-A16B-BC1CFB4A71F1}"/>
                  </a:ext>
                </a:extLst>
              </p:cNvPr>
              <p:cNvGrpSpPr>
                <a:grpSpLocks noChangeAspect="1"/>
              </p:cNvGrpSpPr>
              <p:nvPr/>
            </p:nvGrpSpPr>
            <p:grpSpPr>
              <a:xfrm rot="2625882">
                <a:off x="9860182" y="1043779"/>
                <a:ext cx="81287" cy="720000"/>
                <a:chOff x="11152425" y="2474621"/>
                <a:chExt cx="744960" cy="3508094"/>
              </a:xfrm>
            </p:grpSpPr>
            <p:sp>
              <p:nvSpPr>
                <p:cNvPr id="77"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78" name="Flowchart: Alternate Process 77">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79"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cxnSp>
              <p:nvCxnSpPr>
                <p:cNvPr id="80" name="Straight Connector 79">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83"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84" name="Rectangle 83">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dirty="0"/>
                </a:p>
              </p:txBody>
            </p:sp>
            <p:cxnSp>
              <p:nvCxnSpPr>
                <p:cNvPr id="85" name="Straight Connector 84">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7" name="Straight Connector 86">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8" name="Straight Connector 87">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89" name="Straight Connector 88">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0" name="Straight Connector 89">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1" name="Straight Connector 90">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49" name="Group 48">
                <a:extLst>
                  <a:ext uri="{FF2B5EF4-FFF2-40B4-BE49-F238E27FC236}">
                    <a16:creationId xmlns:a16="http://schemas.microsoft.com/office/drawing/2014/main" id="{38E58B53-271B-420F-A16B-BC1CFB4A71F1}"/>
                  </a:ext>
                </a:extLst>
              </p:cNvPr>
              <p:cNvGrpSpPr>
                <a:grpSpLocks noChangeAspect="1"/>
              </p:cNvGrpSpPr>
              <p:nvPr/>
            </p:nvGrpSpPr>
            <p:grpSpPr>
              <a:xfrm rot="2625882">
                <a:off x="9664976" y="1024142"/>
                <a:ext cx="81287" cy="720000"/>
                <a:chOff x="11152425" y="2474621"/>
                <a:chExt cx="744960" cy="3508094"/>
              </a:xfrm>
            </p:grpSpPr>
            <p:sp>
              <p:nvSpPr>
                <p:cNvPr id="60"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61" name="Flowchart: Alternate Process 60">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62"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cxnSp>
              <p:nvCxnSpPr>
                <p:cNvPr id="63" name="Straight Connector 62">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4" name="Straight Connector 63">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5" name="Straight Connector 64">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66"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67" name="Rectangle 66">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dirty="0"/>
                </a:p>
              </p:txBody>
            </p:sp>
            <p:cxnSp>
              <p:nvCxnSpPr>
                <p:cNvPr id="68" name="Straight Connector 67">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69" name="Straight Connector 68">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0" name="Straight Connector 69">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1" name="Straight Connector 70">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2" name="Straight Connector 71">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3" name="Straight Connector 72">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76" name="Straight Connector 75">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grpSp>
        <p:grpSp>
          <p:nvGrpSpPr>
            <p:cNvPr id="51" name="Group 50">
              <a:extLst>
                <a:ext uri="{FF2B5EF4-FFF2-40B4-BE49-F238E27FC236}">
                  <a16:creationId xmlns:a16="http://schemas.microsoft.com/office/drawing/2014/main" id="{E9EC91E9-395B-4A74-8C64-01F813BE6AAC}"/>
                </a:ext>
              </a:extLst>
            </p:cNvPr>
            <p:cNvGrpSpPr>
              <a:grpSpLocks noChangeAspect="1"/>
            </p:cNvGrpSpPr>
            <p:nvPr/>
          </p:nvGrpSpPr>
          <p:grpSpPr>
            <a:xfrm rot="16200000">
              <a:off x="4321819" y="2575494"/>
              <a:ext cx="384001" cy="468000"/>
              <a:chOff x="8757573" y="5232037"/>
              <a:chExt cx="626588" cy="763651"/>
            </a:xfrm>
          </p:grpSpPr>
          <p:pic>
            <p:nvPicPr>
              <p:cNvPr id="52" name="Grafik 119">
                <a:extLst>
                  <a:ext uri="{FF2B5EF4-FFF2-40B4-BE49-F238E27FC236}">
                    <a16:creationId xmlns:a16="http://schemas.microsoft.com/office/drawing/2014/main" id="{F4CB4B4E-CB92-4A70-90CF-1B22D47C3BE3}"/>
                  </a:ext>
                </a:extLst>
              </p:cNvPr>
              <p:cNvPicPr>
                <a:picLocks noChangeAspect="1"/>
              </p:cNvPicPr>
              <p:nvPr/>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rot="5400000" flipV="1">
                <a:off x="8844161" y="5455688"/>
                <a:ext cx="540000" cy="540000"/>
              </a:xfrm>
              <a:prstGeom prst="rect">
                <a:avLst/>
              </a:prstGeom>
            </p:spPr>
          </p:pic>
          <p:grpSp>
            <p:nvGrpSpPr>
              <p:cNvPr id="53" name="Group 52">
                <a:extLst>
                  <a:ext uri="{FF2B5EF4-FFF2-40B4-BE49-F238E27FC236}">
                    <a16:creationId xmlns:a16="http://schemas.microsoft.com/office/drawing/2014/main" id="{FDA66DBB-E71E-48F2-971C-42EFD6BB5F44}"/>
                  </a:ext>
                </a:extLst>
              </p:cNvPr>
              <p:cNvGrpSpPr/>
              <p:nvPr/>
            </p:nvGrpSpPr>
            <p:grpSpPr>
              <a:xfrm>
                <a:off x="9011004" y="5419550"/>
                <a:ext cx="66316" cy="92052"/>
                <a:chOff x="8048837" y="5133843"/>
                <a:chExt cx="66316" cy="92052"/>
              </a:xfrm>
            </p:grpSpPr>
            <p:sp>
              <p:nvSpPr>
                <p:cNvPr id="58" name="Rectangle: Top Corners Rounded 86">
                  <a:extLst>
                    <a:ext uri="{FF2B5EF4-FFF2-40B4-BE49-F238E27FC236}">
                      <a16:creationId xmlns:a16="http://schemas.microsoft.com/office/drawing/2014/main" id="{F033ACE0-6204-49A0-993D-C09B2EA30026}"/>
                    </a:ext>
                  </a:extLst>
                </p:cNvPr>
                <p:cNvSpPr/>
                <p:nvPr/>
              </p:nvSpPr>
              <p:spPr>
                <a:xfrm>
                  <a:off x="8057419" y="5133843"/>
                  <a:ext cx="43413" cy="20413"/>
                </a:xfrm>
                <a:prstGeom prst="round2SameRect">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a:defRPr/>
                  </a:pPr>
                  <a:endParaRPr lang="en-CA" sz="1801">
                    <a:solidFill>
                      <a:prstClr val="white"/>
                    </a:solidFill>
                    <a:latin typeface="Calibri" panose="020F0502020204030204"/>
                  </a:endParaRPr>
                </a:p>
              </p:txBody>
            </p:sp>
            <p:sp>
              <p:nvSpPr>
                <p:cNvPr id="59" name="Flowchart: Alternate Process 58">
                  <a:extLst>
                    <a:ext uri="{FF2B5EF4-FFF2-40B4-BE49-F238E27FC236}">
                      <a16:creationId xmlns:a16="http://schemas.microsoft.com/office/drawing/2014/main" id="{2B3808E8-F47E-49CB-9585-BE41E9AB30B1}"/>
                    </a:ext>
                  </a:extLst>
                </p:cNvPr>
                <p:cNvSpPr/>
                <p:nvPr/>
              </p:nvSpPr>
              <p:spPr>
                <a:xfrm>
                  <a:off x="8048837" y="5153895"/>
                  <a:ext cx="66316" cy="72000"/>
                </a:xfrm>
                <a:prstGeom prst="flowChartAlternateProcess">
                  <a:avLst/>
                </a:prstGeom>
                <a:noFill/>
                <a:ln w="19050">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a:defRPr/>
                  </a:pPr>
                  <a:endParaRPr lang="en-CA" sz="1801">
                    <a:solidFill>
                      <a:prstClr val="white"/>
                    </a:solidFill>
                    <a:latin typeface="Calibri" panose="020F0502020204030204"/>
                  </a:endParaRPr>
                </a:p>
              </p:txBody>
            </p:sp>
          </p:grpSp>
          <p:sp>
            <p:nvSpPr>
              <p:cNvPr id="54" name="Freeform: Shape 106">
                <a:extLst>
                  <a:ext uri="{FF2B5EF4-FFF2-40B4-BE49-F238E27FC236}">
                    <a16:creationId xmlns:a16="http://schemas.microsoft.com/office/drawing/2014/main" id="{E355A52A-78F7-406D-B792-5549473651C3}"/>
                  </a:ext>
                </a:extLst>
              </p:cNvPr>
              <p:cNvSpPr/>
              <p:nvPr/>
            </p:nvSpPr>
            <p:spPr>
              <a:xfrm rot="5400000" flipH="1">
                <a:off x="8847158" y="5216857"/>
                <a:ext cx="177767" cy="208128"/>
              </a:xfrm>
              <a:custGeom>
                <a:avLst/>
                <a:gdLst>
                  <a:gd name="connsiteX0" fmla="*/ 13648 w 177767"/>
                  <a:gd name="connsiteY0" fmla="*/ 208128 h 208128"/>
                  <a:gd name="connsiteX1" fmla="*/ 156949 w 177767"/>
                  <a:gd name="connsiteY1" fmla="*/ 126242 h 208128"/>
                  <a:gd name="connsiteX2" fmla="*/ 160361 w 177767"/>
                  <a:gd name="connsiteY2" fmla="*/ 44355 h 208128"/>
                  <a:gd name="connsiteX3" fmla="*/ 0 w 177767"/>
                  <a:gd name="connsiteY3" fmla="*/ 0 h 208128"/>
                </a:gdLst>
                <a:ahLst/>
                <a:cxnLst>
                  <a:cxn ang="0">
                    <a:pos x="connsiteX0" y="connsiteY0"/>
                  </a:cxn>
                  <a:cxn ang="0">
                    <a:pos x="connsiteX1" y="connsiteY1"/>
                  </a:cxn>
                  <a:cxn ang="0">
                    <a:pos x="connsiteX2" y="connsiteY2"/>
                  </a:cxn>
                  <a:cxn ang="0">
                    <a:pos x="connsiteX3" y="connsiteY3"/>
                  </a:cxn>
                </a:cxnLst>
                <a:rect l="l" t="t" r="r" b="b"/>
                <a:pathLst>
                  <a:path w="177767" h="208128">
                    <a:moveTo>
                      <a:pt x="13648" y="208128"/>
                    </a:moveTo>
                    <a:cubicBezTo>
                      <a:pt x="73072" y="180832"/>
                      <a:pt x="132497" y="153537"/>
                      <a:pt x="156949" y="126242"/>
                    </a:cubicBezTo>
                    <a:cubicBezTo>
                      <a:pt x="181401" y="98947"/>
                      <a:pt x="186519" y="65395"/>
                      <a:pt x="160361" y="44355"/>
                    </a:cubicBezTo>
                    <a:cubicBezTo>
                      <a:pt x="134203" y="23315"/>
                      <a:pt x="67101" y="11657"/>
                      <a:pt x="0" y="0"/>
                    </a:cubicBezTo>
                  </a:path>
                </a:pathLst>
              </a:custGeom>
              <a:noFill/>
              <a:ln>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a:defRPr/>
                </a:pPr>
                <a:endParaRPr lang="en-CA" sz="1801">
                  <a:solidFill>
                    <a:prstClr val="white"/>
                  </a:solidFill>
                  <a:latin typeface="Calibri" panose="020F0502020204030204"/>
                </a:endParaRPr>
              </a:p>
            </p:txBody>
          </p:sp>
          <p:grpSp>
            <p:nvGrpSpPr>
              <p:cNvPr id="55" name="Group 54">
                <a:extLst>
                  <a:ext uri="{FF2B5EF4-FFF2-40B4-BE49-F238E27FC236}">
                    <a16:creationId xmlns:a16="http://schemas.microsoft.com/office/drawing/2014/main" id="{F72E4C48-0BD5-4A59-A3DD-65E70E3E8EC4}"/>
                  </a:ext>
                </a:extLst>
              </p:cNvPr>
              <p:cNvGrpSpPr/>
              <p:nvPr/>
            </p:nvGrpSpPr>
            <p:grpSpPr>
              <a:xfrm>
                <a:off x="8757573" y="5377194"/>
                <a:ext cx="144000" cy="144000"/>
                <a:chOff x="7949821" y="5083114"/>
                <a:chExt cx="216000" cy="216000"/>
              </a:xfrm>
            </p:grpSpPr>
            <p:sp>
              <p:nvSpPr>
                <p:cNvPr id="56" name="Oval 55">
                  <a:extLst>
                    <a:ext uri="{FF2B5EF4-FFF2-40B4-BE49-F238E27FC236}">
                      <a16:creationId xmlns:a16="http://schemas.microsoft.com/office/drawing/2014/main" id="{C23DC442-D1A0-4CF7-AAC1-1B8FA8A011B9}"/>
                    </a:ext>
                  </a:extLst>
                </p:cNvPr>
                <p:cNvSpPr/>
                <p:nvPr/>
              </p:nvSpPr>
              <p:spPr>
                <a:xfrm>
                  <a:off x="7949821" y="5083114"/>
                  <a:ext cx="216000" cy="216000"/>
                </a:xfrm>
                <a:prstGeom prst="ellipse">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a:defRPr/>
                  </a:pPr>
                  <a:endParaRPr lang="en-CA" sz="1801">
                    <a:solidFill>
                      <a:prstClr val="white"/>
                    </a:solidFill>
                    <a:latin typeface="Calibri" panose="020F0502020204030204"/>
                  </a:endParaRPr>
                </a:p>
              </p:txBody>
            </p:sp>
            <p:sp>
              <p:nvSpPr>
                <p:cNvPr id="57" name="Oval 56">
                  <a:extLst>
                    <a:ext uri="{FF2B5EF4-FFF2-40B4-BE49-F238E27FC236}">
                      <a16:creationId xmlns:a16="http://schemas.microsoft.com/office/drawing/2014/main" id="{1D70D1E3-9664-45DE-85CF-0CDC917584F1}"/>
                    </a:ext>
                  </a:extLst>
                </p:cNvPr>
                <p:cNvSpPr/>
                <p:nvPr/>
              </p:nvSpPr>
              <p:spPr>
                <a:xfrm>
                  <a:off x="7990126" y="5123913"/>
                  <a:ext cx="135000" cy="135000"/>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11">
                    <a:defRPr/>
                  </a:pPr>
                  <a:endParaRPr lang="en-CA" sz="1801" dirty="0">
                    <a:solidFill>
                      <a:prstClr val="white"/>
                    </a:solidFill>
                    <a:latin typeface="Calibri" panose="020F0502020204030204"/>
                  </a:endParaRPr>
                </a:p>
              </p:txBody>
            </p:sp>
          </p:grpSp>
        </p:grpSp>
        <p:pic>
          <p:nvPicPr>
            <p:cNvPr id="105" name="Graphic 8" descr="Arrow circle">
              <a:extLst>
                <a:ext uri="{FF2B5EF4-FFF2-40B4-BE49-F238E27FC236}">
                  <a16:creationId xmlns:a16="http://schemas.microsoft.com/office/drawing/2014/main" id="{E47D38B8-2393-4B5E-834A-F984F54413F5}"/>
                </a:ext>
              </a:extLst>
            </p:cNvPr>
            <p:cNvPicPr>
              <a:picLocks noChangeAspect="1"/>
            </p:cNvPicPr>
            <p:nvPr/>
          </p:nvPicPr>
          <p:blipFill>
            <a:blip r:embed="rId8" cstate="hq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4267240" y="5213872"/>
              <a:ext cx="557633" cy="557633"/>
            </a:xfrm>
            <a:prstGeom prst="rect">
              <a:avLst/>
            </a:prstGeom>
          </p:spPr>
        </p:pic>
        <p:grpSp>
          <p:nvGrpSpPr>
            <p:cNvPr id="106" name="Group 105"/>
            <p:cNvGrpSpPr>
              <a:grpSpLocks noChangeAspect="1"/>
            </p:cNvGrpSpPr>
            <p:nvPr/>
          </p:nvGrpSpPr>
          <p:grpSpPr>
            <a:xfrm>
              <a:off x="4392650" y="3682408"/>
              <a:ext cx="400751" cy="576000"/>
              <a:chOff x="9664976" y="1024142"/>
              <a:chExt cx="618398" cy="888823"/>
            </a:xfrm>
          </p:grpSpPr>
          <p:pic>
            <p:nvPicPr>
              <p:cNvPr id="107" name="Graphic 22" descr="Table setting">
                <a:extLst>
                  <a:ext uri="{FF2B5EF4-FFF2-40B4-BE49-F238E27FC236}">
                    <a16:creationId xmlns:a16="http://schemas.microsoft.com/office/drawing/2014/main" id="{D2D42CC0-5F6B-4B6D-88C8-CE4319491A97}"/>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9815374" y="1444965"/>
                <a:ext cx="468000" cy="468000"/>
              </a:xfrm>
              <a:prstGeom prst="rect">
                <a:avLst/>
              </a:prstGeom>
            </p:spPr>
          </p:pic>
          <p:grpSp>
            <p:nvGrpSpPr>
              <p:cNvPr id="108" name="Group 107">
                <a:extLst>
                  <a:ext uri="{FF2B5EF4-FFF2-40B4-BE49-F238E27FC236}">
                    <a16:creationId xmlns:a16="http://schemas.microsoft.com/office/drawing/2014/main" id="{38E58B53-271B-420F-A16B-BC1CFB4A71F1}"/>
                  </a:ext>
                </a:extLst>
              </p:cNvPr>
              <p:cNvGrpSpPr>
                <a:grpSpLocks noChangeAspect="1"/>
              </p:cNvGrpSpPr>
              <p:nvPr/>
            </p:nvGrpSpPr>
            <p:grpSpPr>
              <a:xfrm rot="2625882">
                <a:off x="9860182" y="1043779"/>
                <a:ext cx="81287" cy="720000"/>
                <a:chOff x="11152425" y="2474621"/>
                <a:chExt cx="744960" cy="3508094"/>
              </a:xfrm>
            </p:grpSpPr>
            <p:sp>
              <p:nvSpPr>
                <p:cNvPr id="127"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128" name="Flowchart: Alternate Process 127">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129"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cxnSp>
              <p:nvCxnSpPr>
                <p:cNvPr id="130" name="Straight Connector 129">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2" name="Straight Connector 131">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133"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134" name="Rectangle 133">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dirty="0"/>
                </a:p>
              </p:txBody>
            </p:sp>
            <p:cxnSp>
              <p:nvCxnSpPr>
                <p:cNvPr id="135" name="Straight Connector 134">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6" name="Straight Connector 135">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7" name="Straight Connector 136">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8" name="Straight Connector 137">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39" name="Straight Connector 138">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0" name="Straight Connector 139">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1" name="Straight Connector 140">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2" name="Straight Connector 141">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143" name="Straight Connector 142">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grpSp>
            <p:nvGrpSpPr>
              <p:cNvPr id="109" name="Group 108">
                <a:extLst>
                  <a:ext uri="{FF2B5EF4-FFF2-40B4-BE49-F238E27FC236}">
                    <a16:creationId xmlns:a16="http://schemas.microsoft.com/office/drawing/2014/main" id="{38E58B53-271B-420F-A16B-BC1CFB4A71F1}"/>
                  </a:ext>
                </a:extLst>
              </p:cNvPr>
              <p:cNvGrpSpPr>
                <a:grpSpLocks noChangeAspect="1"/>
              </p:cNvGrpSpPr>
              <p:nvPr/>
            </p:nvGrpSpPr>
            <p:grpSpPr>
              <a:xfrm rot="2625882">
                <a:off x="9664976" y="1024142"/>
                <a:ext cx="81287" cy="720000"/>
                <a:chOff x="11152425" y="2474621"/>
                <a:chExt cx="744960" cy="3508094"/>
              </a:xfrm>
            </p:grpSpPr>
            <p:sp>
              <p:nvSpPr>
                <p:cNvPr id="110"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111" name="Flowchart: Alternate Process 110">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112"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cxnSp>
              <p:nvCxnSpPr>
                <p:cNvPr id="113" name="Straight Connector 112">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4" name="Straight Connector 113">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5" name="Straight Connector 114">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116"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117" name="Rectangle 116">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dirty="0"/>
                </a:p>
              </p:txBody>
            </p:sp>
            <p:cxnSp>
              <p:nvCxnSpPr>
                <p:cNvPr id="118" name="Straight Connector 117">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19" name="Straight Connector 118">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0" name="Straight Connector 119">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1" name="Straight Connector 120">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2" name="Straight Connector 121">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3" name="Straight Connector 122">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4" name="Straight Connector 123">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5" name="Straight Connector 124">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26" name="Straight Connector 125">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grpSp>
      </p:grpSp>
      <p:grpSp>
        <p:nvGrpSpPr>
          <p:cNvPr id="16" name="Group 15"/>
          <p:cNvGrpSpPr/>
          <p:nvPr/>
        </p:nvGrpSpPr>
        <p:grpSpPr>
          <a:xfrm>
            <a:off x="8305462" y="1128603"/>
            <a:ext cx="3734553" cy="4999145"/>
            <a:chOff x="8305462" y="1128603"/>
            <a:chExt cx="3734553" cy="4999145"/>
          </a:xfrm>
        </p:grpSpPr>
        <p:sp>
          <p:nvSpPr>
            <p:cNvPr id="95" name="Rectangle: Rounded Corners 45">
              <a:extLst>
                <a:ext uri="{FF2B5EF4-FFF2-40B4-BE49-F238E27FC236}">
                  <a16:creationId xmlns:a16="http://schemas.microsoft.com/office/drawing/2014/main" id="{475A8B28-695F-4E82-BF5D-57FFE098DF20}"/>
                </a:ext>
              </a:extLst>
            </p:cNvPr>
            <p:cNvSpPr/>
            <p:nvPr/>
          </p:nvSpPr>
          <p:spPr>
            <a:xfrm>
              <a:off x="8305462" y="1128603"/>
              <a:ext cx="3734553" cy="648000"/>
            </a:xfrm>
            <a:prstGeom prst="roundRect">
              <a:avLst>
                <a:gd name="adj" fmla="val 33935"/>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2400" b="1" dirty="0"/>
                <a:t>Medical factors</a:t>
              </a:r>
            </a:p>
          </p:txBody>
        </p:sp>
        <p:sp>
          <p:nvSpPr>
            <p:cNvPr id="96" name="Rectangle: Rounded Corners 38">
              <a:extLst>
                <a:ext uri="{FF2B5EF4-FFF2-40B4-BE49-F238E27FC236}">
                  <a16:creationId xmlns:a16="http://schemas.microsoft.com/office/drawing/2014/main" id="{55DC3921-D8ED-4F5A-8E2A-EEC5081CB3A4}"/>
                </a:ext>
              </a:extLst>
            </p:cNvPr>
            <p:cNvSpPr/>
            <p:nvPr/>
          </p:nvSpPr>
          <p:spPr>
            <a:xfrm>
              <a:off x="8305465" y="1128603"/>
              <a:ext cx="3734550" cy="4999145"/>
            </a:xfrm>
            <a:prstGeom prst="roundRect">
              <a:avLst>
                <a:gd name="adj" fmla="val 6218"/>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97" name="TextBox 96">
              <a:extLst>
                <a:ext uri="{FF2B5EF4-FFF2-40B4-BE49-F238E27FC236}">
                  <a16:creationId xmlns:a16="http://schemas.microsoft.com/office/drawing/2014/main" id="{6063F355-236E-4315-922A-80D17923EBCD}"/>
                </a:ext>
              </a:extLst>
            </p:cNvPr>
            <p:cNvSpPr txBox="1"/>
            <p:nvPr/>
          </p:nvSpPr>
          <p:spPr>
            <a:xfrm>
              <a:off x="8929974" y="1821383"/>
              <a:ext cx="2926026" cy="984885"/>
            </a:xfrm>
            <a:prstGeom prst="rect">
              <a:avLst/>
            </a:prstGeom>
            <a:noFill/>
          </p:spPr>
          <p:txBody>
            <a:bodyPr wrap="square" numCol="1" rtlCol="0">
              <a:spAutoFit/>
            </a:bodyPr>
            <a:lstStyle/>
            <a:p>
              <a:pPr>
                <a:spcBef>
                  <a:spcPts val="2400"/>
                </a:spcBef>
              </a:pPr>
              <a:r>
                <a:rPr lang="en-US" b="1" dirty="0"/>
                <a:t>Gastrointestinal:</a:t>
              </a:r>
            </a:p>
            <a:p>
              <a:pPr marL="269879" indent="-269879">
                <a:spcBef>
                  <a:spcPts val="600"/>
                </a:spcBef>
                <a:buFont typeface="Arial" panose="020B0604020202020204" pitchFamily="34" charset="0"/>
                <a:buChar char="•"/>
              </a:pPr>
              <a:r>
                <a:rPr lang="en-US" sz="1500" dirty="0"/>
                <a:t>Gastroparesis</a:t>
              </a:r>
            </a:p>
            <a:p>
              <a:pPr marL="269879" indent="-269879">
                <a:spcBef>
                  <a:spcPts val="600"/>
                </a:spcBef>
                <a:buFont typeface="Arial" panose="020B0604020202020204" pitchFamily="34" charset="0"/>
                <a:buChar char="•"/>
              </a:pPr>
              <a:r>
                <a:rPr lang="en-US" sz="1500" dirty="0"/>
                <a:t>Malabsorption, dehydration</a:t>
              </a:r>
              <a:endParaRPr lang="en-CA" sz="1500" dirty="0"/>
            </a:p>
          </p:txBody>
        </p:sp>
        <p:sp>
          <p:nvSpPr>
            <p:cNvPr id="101" name="TextBox 100">
              <a:extLst>
                <a:ext uri="{FF2B5EF4-FFF2-40B4-BE49-F238E27FC236}">
                  <a16:creationId xmlns:a16="http://schemas.microsoft.com/office/drawing/2014/main" id="{6063F355-236E-4315-922A-80D17923EBCD}"/>
                </a:ext>
              </a:extLst>
            </p:cNvPr>
            <p:cNvSpPr txBox="1"/>
            <p:nvPr/>
          </p:nvSpPr>
          <p:spPr>
            <a:xfrm>
              <a:off x="8928162" y="3399706"/>
              <a:ext cx="2840958" cy="1164421"/>
            </a:xfrm>
            <a:prstGeom prst="rect">
              <a:avLst/>
            </a:prstGeom>
            <a:noFill/>
          </p:spPr>
          <p:txBody>
            <a:bodyPr wrap="square" numCol="1" rtlCol="0">
              <a:spAutoFit/>
            </a:bodyPr>
            <a:lstStyle/>
            <a:p>
              <a:pPr>
                <a:spcBef>
                  <a:spcPts val="2400"/>
                </a:spcBef>
              </a:pPr>
              <a:r>
                <a:rPr lang="en-US" b="1" dirty="0"/>
                <a:t>Neuroendocrine:</a:t>
              </a:r>
            </a:p>
            <a:p>
              <a:pPr marL="269879" indent="-269879">
                <a:spcBef>
                  <a:spcPts val="400"/>
                </a:spcBef>
                <a:buFont typeface="Arial" panose="020B0604020202020204" pitchFamily="34" charset="0"/>
                <a:buChar char="•"/>
              </a:pPr>
              <a:r>
                <a:rPr lang="en-US" sz="1500" dirty="0"/>
                <a:t>Hypoglycemia unawareness </a:t>
              </a:r>
            </a:p>
            <a:p>
              <a:pPr marL="269879" indent="-269879">
                <a:spcBef>
                  <a:spcPts val="400"/>
                </a:spcBef>
                <a:buFont typeface="Arial" panose="020B0604020202020204" pitchFamily="34" charset="0"/>
                <a:buChar char="•"/>
              </a:pPr>
              <a:r>
                <a:rPr lang="en-US" sz="1500" dirty="0"/>
                <a:t>Counter-regulatory hormone dysfunction</a:t>
              </a:r>
              <a:endParaRPr lang="en-CA" sz="1500" dirty="0"/>
            </a:p>
          </p:txBody>
        </p:sp>
        <p:sp>
          <p:nvSpPr>
            <p:cNvPr id="103" name="TextBox 102">
              <a:extLst>
                <a:ext uri="{FF2B5EF4-FFF2-40B4-BE49-F238E27FC236}">
                  <a16:creationId xmlns:a16="http://schemas.microsoft.com/office/drawing/2014/main" id="{6063F355-236E-4315-922A-80D17923EBCD}"/>
                </a:ext>
              </a:extLst>
            </p:cNvPr>
            <p:cNvSpPr txBox="1"/>
            <p:nvPr/>
          </p:nvSpPr>
          <p:spPr>
            <a:xfrm>
              <a:off x="8928162" y="4888466"/>
              <a:ext cx="2933176" cy="984885"/>
            </a:xfrm>
            <a:prstGeom prst="rect">
              <a:avLst/>
            </a:prstGeom>
            <a:noFill/>
          </p:spPr>
          <p:txBody>
            <a:bodyPr wrap="square" numCol="1" rtlCol="0">
              <a:spAutoFit/>
            </a:bodyPr>
            <a:lstStyle/>
            <a:p>
              <a:pPr>
                <a:spcBef>
                  <a:spcPts val="2400"/>
                </a:spcBef>
              </a:pPr>
              <a:r>
                <a:rPr lang="en-US" b="1" dirty="0"/>
                <a:t>Drug metabolism/excretion:</a:t>
              </a:r>
            </a:p>
            <a:p>
              <a:pPr marL="269879" indent="-269879">
                <a:spcBef>
                  <a:spcPts val="600"/>
                </a:spcBef>
                <a:buFont typeface="Arial" panose="020B0604020202020204" pitchFamily="34" charset="0"/>
                <a:buChar char="•"/>
              </a:pPr>
              <a:r>
                <a:rPr lang="en-US" sz="1500" dirty="0"/>
                <a:t>Renal impairment</a:t>
              </a:r>
            </a:p>
            <a:p>
              <a:pPr marL="269879" indent="-269879">
                <a:spcBef>
                  <a:spcPts val="600"/>
                </a:spcBef>
                <a:buFont typeface="Arial" panose="020B0604020202020204" pitchFamily="34" charset="0"/>
                <a:buChar char="•"/>
              </a:pPr>
              <a:r>
                <a:rPr lang="en-CA" sz="1500" dirty="0"/>
                <a:t>Hepatic impairment</a:t>
              </a:r>
            </a:p>
          </p:txBody>
        </p:sp>
        <p:pic>
          <p:nvPicPr>
            <p:cNvPr id="144" name="Graphic 34" descr="Stomach">
              <a:extLst>
                <a:ext uri="{FF2B5EF4-FFF2-40B4-BE49-F238E27FC236}">
                  <a16:creationId xmlns:a16="http://schemas.microsoft.com/office/drawing/2014/main" id="{497559D1-451F-4A04-9E23-E7A998D917EB}"/>
                </a:ext>
              </a:extLst>
            </p:cNvPr>
            <p:cNvPicPr>
              <a:picLocks noChangeAspect="1"/>
            </p:cNvPicPr>
            <p:nvPr/>
          </p:nvPicPr>
          <p:blipFill>
            <a:blip r:embed="rId10" cstate="hq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8452443" y="2227501"/>
              <a:ext cx="445949" cy="445949"/>
            </a:xfrm>
            <a:prstGeom prst="rect">
              <a:avLst/>
            </a:prstGeom>
          </p:spPr>
        </p:pic>
        <p:pic>
          <p:nvPicPr>
            <p:cNvPr id="145" name="Graphic 32" descr="Kidneys">
              <a:extLst>
                <a:ext uri="{FF2B5EF4-FFF2-40B4-BE49-F238E27FC236}">
                  <a16:creationId xmlns:a16="http://schemas.microsoft.com/office/drawing/2014/main" id="{E141DF7C-F412-41BC-9477-733D375AF9D7}"/>
                </a:ext>
              </a:extLst>
            </p:cNvPr>
            <p:cNvPicPr>
              <a:picLocks noChangeAspect="1"/>
            </p:cNvPicPr>
            <p:nvPr/>
          </p:nvPicPr>
          <p:blipFill>
            <a:blip r:embed="rId12" cstate="hq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8433183" y="5250454"/>
              <a:ext cx="484468" cy="484468"/>
            </a:xfrm>
            <a:prstGeom prst="rect">
              <a:avLst/>
            </a:prstGeom>
          </p:spPr>
        </p:pic>
        <p:pic>
          <p:nvPicPr>
            <p:cNvPr id="146" name="Picture 145"/>
            <p:cNvPicPr>
              <a:picLocks noChangeAspect="1"/>
            </p:cNvPicPr>
            <p:nvPr/>
          </p:nvPicPr>
          <p:blipFill>
            <a:blip r:embed="rId14" cstate="hqprint">
              <a:duotone>
                <a:schemeClr val="accent3">
                  <a:shade val="45000"/>
                  <a:satMod val="135000"/>
                </a:schemeClr>
                <a:prstClr val="white"/>
              </a:duotone>
              <a:extLst>
                <a:ext uri="{28A0092B-C50C-407E-A947-70E740481C1C}">
                  <a14:useLocalDpi xmlns:a14="http://schemas.microsoft.com/office/drawing/2010/main" val="0"/>
                </a:ext>
              </a:extLst>
            </a:blip>
            <a:stretch>
              <a:fillRect/>
            </a:stretch>
          </p:blipFill>
          <p:spPr>
            <a:xfrm>
              <a:off x="8495417" y="3790408"/>
              <a:ext cx="360000" cy="360000"/>
            </a:xfrm>
            <a:prstGeom prst="rect">
              <a:avLst/>
            </a:prstGeom>
          </p:spPr>
        </p:pic>
      </p:grpSp>
      <p:grpSp>
        <p:nvGrpSpPr>
          <p:cNvPr id="5" name="Group 4"/>
          <p:cNvGrpSpPr/>
          <p:nvPr/>
        </p:nvGrpSpPr>
        <p:grpSpPr>
          <a:xfrm>
            <a:off x="164794" y="1128603"/>
            <a:ext cx="3734553" cy="4999145"/>
            <a:chOff x="164794" y="1128603"/>
            <a:chExt cx="3734553" cy="4999145"/>
          </a:xfrm>
        </p:grpSpPr>
        <p:grpSp>
          <p:nvGrpSpPr>
            <p:cNvPr id="14" name="Group 13"/>
            <p:cNvGrpSpPr/>
            <p:nvPr/>
          </p:nvGrpSpPr>
          <p:grpSpPr>
            <a:xfrm>
              <a:off x="164794" y="1128603"/>
              <a:ext cx="3734553" cy="4999145"/>
              <a:chOff x="164794" y="1128603"/>
              <a:chExt cx="3734553" cy="4999145"/>
            </a:xfrm>
          </p:grpSpPr>
          <p:sp>
            <p:nvSpPr>
              <p:cNvPr id="6" name="Rectangle: Rounded Corners 45">
                <a:extLst>
                  <a:ext uri="{FF2B5EF4-FFF2-40B4-BE49-F238E27FC236}">
                    <a16:creationId xmlns:a16="http://schemas.microsoft.com/office/drawing/2014/main" id="{475A8B28-695F-4E82-BF5D-57FFE098DF20}"/>
                  </a:ext>
                </a:extLst>
              </p:cNvPr>
              <p:cNvSpPr/>
              <p:nvPr/>
            </p:nvSpPr>
            <p:spPr>
              <a:xfrm>
                <a:off x="164794" y="1128603"/>
                <a:ext cx="3734553" cy="648000"/>
              </a:xfrm>
              <a:prstGeom prst="roundRect">
                <a:avLst>
                  <a:gd name="adj" fmla="val 37929"/>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r>
                  <a:rPr lang="en-CA" sz="2400" b="1" dirty="0"/>
                  <a:t>Lifestyle factors</a:t>
                </a:r>
              </a:p>
            </p:txBody>
          </p:sp>
          <p:sp>
            <p:nvSpPr>
              <p:cNvPr id="7" name="Rectangle: Rounded Corners 38">
                <a:extLst>
                  <a:ext uri="{FF2B5EF4-FFF2-40B4-BE49-F238E27FC236}">
                    <a16:creationId xmlns:a16="http://schemas.microsoft.com/office/drawing/2014/main" id="{55DC3921-D8ED-4F5A-8E2A-EEC5081CB3A4}"/>
                  </a:ext>
                </a:extLst>
              </p:cNvPr>
              <p:cNvSpPr/>
              <p:nvPr/>
            </p:nvSpPr>
            <p:spPr>
              <a:xfrm>
                <a:off x="164797" y="1128604"/>
                <a:ext cx="3734550" cy="4999144"/>
              </a:xfrm>
              <a:prstGeom prst="roundRect">
                <a:avLst>
                  <a:gd name="adj" fmla="val 6218"/>
                </a:avLst>
              </a:prstGeom>
              <a:noFill/>
              <a:ln w="28575">
                <a:solidFill>
                  <a:schemeClr val="accent2"/>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8" name="TextBox 7">
                <a:extLst>
                  <a:ext uri="{FF2B5EF4-FFF2-40B4-BE49-F238E27FC236}">
                    <a16:creationId xmlns:a16="http://schemas.microsoft.com/office/drawing/2014/main" id="{6063F355-236E-4315-922A-80D17923EBCD}"/>
                  </a:ext>
                </a:extLst>
              </p:cNvPr>
              <p:cNvSpPr txBox="1"/>
              <p:nvPr/>
            </p:nvSpPr>
            <p:spPr>
              <a:xfrm>
                <a:off x="933143" y="1821383"/>
                <a:ext cx="2090534" cy="984885"/>
              </a:xfrm>
              <a:prstGeom prst="rect">
                <a:avLst/>
              </a:prstGeom>
              <a:noFill/>
            </p:spPr>
            <p:txBody>
              <a:bodyPr wrap="square" numCol="1" rtlCol="0">
                <a:spAutoFit/>
              </a:bodyPr>
              <a:lstStyle/>
              <a:p>
                <a:pPr>
                  <a:spcBef>
                    <a:spcPts val="2400"/>
                  </a:spcBef>
                </a:pPr>
                <a:r>
                  <a:rPr lang="en-US" b="1" dirty="0"/>
                  <a:t>Diet:</a:t>
                </a:r>
              </a:p>
              <a:p>
                <a:pPr marL="269879" indent="-269879">
                  <a:spcBef>
                    <a:spcPts val="600"/>
                  </a:spcBef>
                  <a:buFont typeface="Arial" panose="020B0604020202020204" pitchFamily="34" charset="0"/>
                  <a:buChar char="•"/>
                </a:pPr>
                <a:r>
                  <a:rPr lang="en-US" sz="1500" dirty="0"/>
                  <a:t>Pattern</a:t>
                </a:r>
              </a:p>
              <a:p>
                <a:pPr marL="269879" indent="-269879">
                  <a:spcBef>
                    <a:spcPts val="600"/>
                  </a:spcBef>
                  <a:buFont typeface="Arial" panose="020B0604020202020204" pitchFamily="34" charset="0"/>
                  <a:buChar char="•"/>
                </a:pPr>
                <a:r>
                  <a:rPr lang="en-US" sz="1500" dirty="0"/>
                  <a:t>Composition, quality</a:t>
                </a:r>
              </a:p>
            </p:txBody>
          </p:sp>
          <p:pic>
            <p:nvPicPr>
              <p:cNvPr id="27" name="Picture 26"/>
              <p:cNvPicPr>
                <a:picLocks noChangeAspect="1"/>
              </p:cNvPicPr>
              <p:nvPr/>
            </p:nvPicPr>
            <p:blipFill>
              <a:blip r:embed="rId15">
                <a:duotone>
                  <a:prstClr val="black"/>
                  <a:schemeClr val="accent3">
                    <a:tint val="45000"/>
                    <a:satMod val="400000"/>
                  </a:schemeClr>
                </a:duotone>
                <a:extLst>
                  <a:ext uri="{BEBA8EAE-BF5A-486C-A8C5-ECC9F3942E4B}">
                    <a14:imgProps xmlns:a14="http://schemas.microsoft.com/office/drawing/2010/main">
                      <a14:imgLayer r:embed="rId16">
                        <a14:imgEffect>
                          <a14:artisticPhotocopy/>
                        </a14:imgEffect>
                        <a14:imgEffect>
                          <a14:brightnessContrast bright="-7000"/>
                        </a14:imgEffect>
                      </a14:imgLayer>
                    </a14:imgProps>
                  </a:ext>
                </a:extLst>
              </a:blip>
              <a:stretch>
                <a:fillRect/>
              </a:stretch>
            </p:blipFill>
            <p:spPr>
              <a:xfrm>
                <a:off x="351470" y="3718408"/>
                <a:ext cx="504000" cy="504000"/>
              </a:xfrm>
              <a:prstGeom prst="rect">
                <a:avLst/>
              </a:prstGeom>
            </p:spPr>
          </p:pic>
          <p:sp>
            <p:nvSpPr>
              <p:cNvPr id="32" name="TextBox 31">
                <a:extLst>
                  <a:ext uri="{FF2B5EF4-FFF2-40B4-BE49-F238E27FC236}">
                    <a16:creationId xmlns:a16="http://schemas.microsoft.com/office/drawing/2014/main" id="{6063F355-236E-4315-922A-80D17923EBCD}"/>
                  </a:ext>
                </a:extLst>
              </p:cNvPr>
              <p:cNvSpPr txBox="1"/>
              <p:nvPr/>
            </p:nvSpPr>
            <p:spPr>
              <a:xfrm>
                <a:off x="931330" y="3060664"/>
                <a:ext cx="2090534" cy="1600438"/>
              </a:xfrm>
              <a:prstGeom prst="rect">
                <a:avLst/>
              </a:prstGeom>
              <a:noFill/>
            </p:spPr>
            <p:txBody>
              <a:bodyPr wrap="square" numCol="1" rtlCol="0">
                <a:spAutoFit/>
              </a:bodyPr>
              <a:lstStyle/>
              <a:p>
                <a:pPr>
                  <a:spcBef>
                    <a:spcPts val="2400"/>
                  </a:spcBef>
                </a:pPr>
                <a:r>
                  <a:rPr lang="en-US" b="1" dirty="0"/>
                  <a:t>Physical activity:</a:t>
                </a:r>
              </a:p>
              <a:p>
                <a:pPr marL="269879" indent="-269879">
                  <a:spcBef>
                    <a:spcPts val="600"/>
                  </a:spcBef>
                  <a:buFont typeface="Arial" panose="020B0604020202020204" pitchFamily="34" charset="0"/>
                  <a:buChar char="•"/>
                </a:pPr>
                <a:r>
                  <a:rPr lang="en-US" sz="1500" b="1" dirty="0"/>
                  <a:t>F</a:t>
                </a:r>
                <a:r>
                  <a:rPr lang="en-US" sz="1500" dirty="0"/>
                  <a:t>requency </a:t>
                </a:r>
              </a:p>
              <a:p>
                <a:pPr marL="269879" indent="-269879">
                  <a:spcBef>
                    <a:spcPts val="600"/>
                  </a:spcBef>
                  <a:buFont typeface="Arial" panose="020B0604020202020204" pitchFamily="34" charset="0"/>
                  <a:buChar char="•"/>
                </a:pPr>
                <a:r>
                  <a:rPr lang="en-US" sz="1500" b="1" dirty="0"/>
                  <a:t>I</a:t>
                </a:r>
                <a:r>
                  <a:rPr lang="en-US" sz="1500" dirty="0"/>
                  <a:t>ntensity</a:t>
                </a:r>
                <a:endParaRPr lang="en-US" sz="1500" b="1" dirty="0"/>
              </a:p>
              <a:p>
                <a:pPr marL="269879" indent="-269879">
                  <a:spcBef>
                    <a:spcPts val="600"/>
                  </a:spcBef>
                  <a:buFont typeface="Arial" panose="020B0604020202020204" pitchFamily="34" charset="0"/>
                  <a:buChar char="•"/>
                </a:pPr>
                <a:r>
                  <a:rPr lang="en-US" sz="1500" b="1" dirty="0"/>
                  <a:t>T</a:t>
                </a:r>
                <a:r>
                  <a:rPr lang="en-US" sz="1500" dirty="0"/>
                  <a:t>ime</a:t>
                </a:r>
                <a:endParaRPr lang="en-US" sz="1500" b="1" dirty="0"/>
              </a:p>
              <a:p>
                <a:pPr marL="269879" indent="-269879">
                  <a:spcBef>
                    <a:spcPts val="600"/>
                  </a:spcBef>
                  <a:buFont typeface="Arial" panose="020B0604020202020204" pitchFamily="34" charset="0"/>
                  <a:buChar char="•"/>
                </a:pPr>
                <a:r>
                  <a:rPr lang="en-US" sz="1500" b="1" dirty="0"/>
                  <a:t>T</a:t>
                </a:r>
                <a:r>
                  <a:rPr lang="en-US" sz="1500" dirty="0"/>
                  <a:t>ype</a:t>
                </a:r>
                <a:endParaRPr lang="en-CA" sz="1500" b="1" dirty="0"/>
              </a:p>
            </p:txBody>
          </p:sp>
          <p:sp>
            <p:nvSpPr>
              <p:cNvPr id="34" name="TextBox 33">
                <a:extLst>
                  <a:ext uri="{FF2B5EF4-FFF2-40B4-BE49-F238E27FC236}">
                    <a16:creationId xmlns:a16="http://schemas.microsoft.com/office/drawing/2014/main" id="{6063F355-236E-4315-922A-80D17923EBCD}"/>
                  </a:ext>
                </a:extLst>
              </p:cNvPr>
              <p:cNvSpPr txBox="1"/>
              <p:nvPr/>
            </p:nvSpPr>
            <p:spPr>
              <a:xfrm>
                <a:off x="931330" y="4888466"/>
                <a:ext cx="2933176" cy="984885"/>
              </a:xfrm>
              <a:prstGeom prst="rect">
                <a:avLst/>
              </a:prstGeom>
              <a:noFill/>
            </p:spPr>
            <p:txBody>
              <a:bodyPr wrap="square" numCol="1" rtlCol="0">
                <a:spAutoFit/>
              </a:bodyPr>
              <a:lstStyle/>
              <a:p>
                <a:pPr>
                  <a:spcBef>
                    <a:spcPts val="2400"/>
                  </a:spcBef>
                </a:pPr>
                <a:r>
                  <a:rPr lang="en-US" b="1" dirty="0"/>
                  <a:t>Stress management:</a:t>
                </a:r>
              </a:p>
              <a:p>
                <a:pPr marL="269879" indent="-269879">
                  <a:spcBef>
                    <a:spcPts val="600"/>
                  </a:spcBef>
                  <a:buFont typeface="Arial" panose="020B0604020202020204" pitchFamily="34" charset="0"/>
                  <a:buChar char="•"/>
                </a:pPr>
                <a:r>
                  <a:rPr lang="en-US" sz="1500" dirty="0"/>
                  <a:t>Sleep cycle </a:t>
                </a:r>
              </a:p>
              <a:p>
                <a:pPr marL="269879" indent="-269879">
                  <a:spcBef>
                    <a:spcPts val="600"/>
                  </a:spcBef>
                  <a:buFont typeface="Arial" panose="020B0604020202020204" pitchFamily="34" charset="0"/>
                  <a:buChar char="•"/>
                </a:pPr>
                <a:r>
                  <a:rPr lang="en-US" sz="1500" dirty="0"/>
                  <a:t>Psychological stress</a:t>
                </a:r>
              </a:p>
            </p:txBody>
          </p:sp>
          <p:pic>
            <p:nvPicPr>
              <p:cNvPr id="35" name="Graphic 102" descr="Head with gears">
                <a:extLst>
                  <a:ext uri="{FF2B5EF4-FFF2-40B4-BE49-F238E27FC236}">
                    <a16:creationId xmlns:a16="http://schemas.microsoft.com/office/drawing/2014/main" id="{2205F441-11A5-4CE6-8C87-2E1A5E0F8191}"/>
                  </a:ext>
                </a:extLst>
              </p:cNvPr>
              <p:cNvPicPr>
                <a:picLocks noChangeAspect="1"/>
              </p:cNvPicPr>
              <p:nvPr/>
            </p:nvPicPr>
            <p:blipFill>
              <a:blip r:embed="rId17" cstate="hq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8"/>
                  </a:ext>
                </a:extLst>
              </a:blip>
              <a:stretch>
                <a:fillRect/>
              </a:stretch>
            </p:blipFill>
            <p:spPr>
              <a:xfrm>
                <a:off x="384089" y="5273307"/>
                <a:ext cx="438763" cy="438763"/>
              </a:xfrm>
              <a:prstGeom prst="rect">
                <a:avLst/>
              </a:prstGeom>
            </p:spPr>
          </p:pic>
        </p:grpSp>
        <p:pic>
          <p:nvPicPr>
            <p:cNvPr id="150" name="Graphic 32" descr="Apple">
              <a:extLst>
                <a:ext uri="{FF2B5EF4-FFF2-40B4-BE49-F238E27FC236}">
                  <a16:creationId xmlns:a16="http://schemas.microsoft.com/office/drawing/2014/main" id="{06B47D6A-94C7-443E-8D31-FF0AA02E8D52}"/>
                </a:ext>
              </a:extLst>
            </p:cNvPr>
            <p:cNvPicPr>
              <a:picLocks noChangeAspect="1"/>
            </p:cNvPicPr>
            <p:nvPr/>
          </p:nvPicPr>
          <p:blipFill>
            <a:blip r:embed="rId19" cstate="hqprint">
              <a:duotone>
                <a:schemeClr val="accent3">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20"/>
                </a:ext>
              </a:extLst>
            </a:blip>
            <a:stretch>
              <a:fillRect/>
            </a:stretch>
          </p:blipFill>
          <p:spPr>
            <a:xfrm>
              <a:off x="388632" y="2237200"/>
              <a:ext cx="446400" cy="446400"/>
            </a:xfrm>
            <a:prstGeom prst="rect">
              <a:avLst/>
            </a:prstGeom>
          </p:spPr>
        </p:pic>
      </p:grpSp>
    </p:spTree>
    <p:extLst>
      <p:ext uri="{BB962C8B-B14F-4D97-AF65-F5344CB8AC3E}">
        <p14:creationId xmlns:p14="http://schemas.microsoft.com/office/powerpoint/2010/main" val="24738821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p:cNvSpPr>
            <a:spLocks noGrp="1" noChangeArrowheads="1"/>
          </p:cNvSpPr>
          <p:nvPr>
            <p:ph type="title"/>
          </p:nvPr>
        </p:nvSpPr>
        <p:spPr>
          <a:ln>
            <a:miter lim="800000"/>
            <a:headEnd/>
            <a:tailEnd/>
          </a:ln>
        </p:spPr>
        <p:txBody>
          <a:bodyPr/>
          <a:lstStyle/>
          <a:p>
            <a:pPr eaLnBrk="1" hangingPunct="1">
              <a:defRPr/>
            </a:pPr>
            <a:r>
              <a:rPr lang="en-US"/>
              <a:t>Speaker Origins</a:t>
            </a:r>
          </a:p>
        </p:txBody>
      </p:sp>
      <p:sp>
        <p:nvSpPr>
          <p:cNvPr id="2" name="Content Placeholder 1">
            <a:extLst>
              <a:ext uri="{FF2B5EF4-FFF2-40B4-BE49-F238E27FC236}">
                <a16:creationId xmlns:a16="http://schemas.microsoft.com/office/drawing/2014/main" id="{2C23806A-FB72-9A9B-E869-AD9883795D38}"/>
              </a:ext>
            </a:extLst>
          </p:cNvPr>
          <p:cNvSpPr>
            <a:spLocks noGrp="1"/>
          </p:cNvSpPr>
          <p:nvPr>
            <p:ph idx="1"/>
          </p:nvPr>
        </p:nvSpPr>
        <p:spPr/>
        <p:txBody>
          <a:bodyPr/>
          <a:lstStyle/>
          <a:p>
            <a:endParaRPr lang="en-CA"/>
          </a:p>
        </p:txBody>
      </p:sp>
      <p:pic>
        <p:nvPicPr>
          <p:cNvPr id="3" name="Picture 2">
            <a:extLst>
              <a:ext uri="{FF2B5EF4-FFF2-40B4-BE49-F238E27FC236}">
                <a16:creationId xmlns:a16="http://schemas.microsoft.com/office/drawing/2014/main" id="{30658F8C-A930-18FE-2897-53D096114DE6}"/>
              </a:ext>
            </a:extLst>
          </p:cNvPr>
          <p:cNvPicPr>
            <a:picLocks noChangeAspect="1"/>
          </p:cNvPicPr>
          <p:nvPr/>
        </p:nvPicPr>
        <p:blipFill>
          <a:blip r:embed="rId3"/>
          <a:stretch>
            <a:fillRect/>
          </a:stretch>
        </p:blipFill>
        <p:spPr>
          <a:xfrm>
            <a:off x="2924175" y="1219200"/>
            <a:ext cx="6343650" cy="4419600"/>
          </a:xfrm>
          <a:prstGeom prst="rect">
            <a:avLst/>
          </a:prstGeom>
        </p:spPr>
      </p:pic>
      <mc:AlternateContent xmlns:mc="http://schemas.openxmlformats.org/markup-compatibility/2006" xmlns:p14="http://schemas.microsoft.com/office/powerpoint/2010/main">
        <mc:Choice Requires="p14">
          <p:contentPart p14:bwMode="auto" r:id="rId4">
            <p14:nvContentPartPr>
              <p14:cNvPr id="5" name="Ink 4">
                <a:extLst>
                  <a:ext uri="{FF2B5EF4-FFF2-40B4-BE49-F238E27FC236}">
                    <a16:creationId xmlns:a16="http://schemas.microsoft.com/office/drawing/2014/main" id="{31357496-A661-C148-3472-1762F52ACFB3}"/>
                  </a:ext>
                </a:extLst>
              </p14:cNvPr>
              <p14:cNvContentPartPr/>
              <p14:nvPr/>
            </p14:nvContentPartPr>
            <p14:xfrm>
              <a:off x="10117957" y="2981191"/>
              <a:ext cx="360" cy="360"/>
            </p14:xfrm>
          </p:contentPart>
        </mc:Choice>
        <mc:Fallback xmlns="">
          <p:pic>
            <p:nvPicPr>
              <p:cNvPr id="5" name="Ink 4">
                <a:extLst>
                  <a:ext uri="{FF2B5EF4-FFF2-40B4-BE49-F238E27FC236}">
                    <a16:creationId xmlns:a16="http://schemas.microsoft.com/office/drawing/2014/main" id="{31357496-A661-C148-3472-1762F52ACFB3}"/>
                  </a:ext>
                </a:extLst>
              </p:cNvPr>
              <p:cNvPicPr/>
              <p:nvPr/>
            </p:nvPicPr>
            <p:blipFill>
              <a:blip r:embed="rId5"/>
              <a:stretch>
                <a:fillRect/>
              </a:stretch>
            </p:blipFill>
            <p:spPr>
              <a:xfrm>
                <a:off x="10108957" y="2972191"/>
                <a:ext cx="18000" cy="180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6" name="Ink 5">
                <a:extLst>
                  <a:ext uri="{FF2B5EF4-FFF2-40B4-BE49-F238E27FC236}">
                    <a16:creationId xmlns:a16="http://schemas.microsoft.com/office/drawing/2014/main" id="{3D5C3F86-2B6F-C146-023C-B1CFA07BE164}"/>
                  </a:ext>
                </a:extLst>
              </p14:cNvPr>
              <p14:cNvContentPartPr/>
              <p14:nvPr/>
            </p14:nvContentPartPr>
            <p14:xfrm>
              <a:off x="10018597" y="3389071"/>
              <a:ext cx="360" cy="360"/>
            </p14:xfrm>
          </p:contentPart>
        </mc:Choice>
        <mc:Fallback xmlns="">
          <p:pic>
            <p:nvPicPr>
              <p:cNvPr id="6" name="Ink 5">
                <a:extLst>
                  <a:ext uri="{FF2B5EF4-FFF2-40B4-BE49-F238E27FC236}">
                    <a16:creationId xmlns:a16="http://schemas.microsoft.com/office/drawing/2014/main" id="{3D5C3F86-2B6F-C146-023C-B1CFA07BE164}"/>
                  </a:ext>
                </a:extLst>
              </p:cNvPr>
              <p:cNvPicPr/>
              <p:nvPr/>
            </p:nvPicPr>
            <p:blipFill>
              <a:blip r:embed="rId5"/>
              <a:stretch>
                <a:fillRect/>
              </a:stretch>
            </p:blipFill>
            <p:spPr>
              <a:xfrm>
                <a:off x="10009957" y="3380071"/>
                <a:ext cx="18000" cy="18000"/>
              </a:xfrm>
              <a:prstGeom prst="rect">
                <a:avLst/>
              </a:prstGeom>
            </p:spPr>
          </p:pic>
        </mc:Fallback>
      </mc:AlternateContent>
      <p:cxnSp>
        <p:nvCxnSpPr>
          <p:cNvPr id="8" name="Straight Connector 7">
            <a:extLst>
              <a:ext uri="{FF2B5EF4-FFF2-40B4-BE49-F238E27FC236}">
                <a16:creationId xmlns:a16="http://schemas.microsoft.com/office/drawing/2014/main" id="{EABB2CC2-EDAD-0DC6-96A9-3637B9F018AD}"/>
              </a:ext>
            </a:extLst>
          </p:cNvPr>
          <p:cNvCxnSpPr/>
          <p:nvPr/>
        </p:nvCxnSpPr>
        <p:spPr>
          <a:xfrm flipV="1">
            <a:off x="2524539" y="3289852"/>
            <a:ext cx="6887818" cy="144000"/>
          </a:xfrm>
          <a:prstGeom prst="line">
            <a:avLst/>
          </a:prstGeom>
        </p:spPr>
        <p:style>
          <a:lnRef idx="2">
            <a:schemeClr val="dk1"/>
          </a:lnRef>
          <a:fillRef idx="0">
            <a:schemeClr val="dk1"/>
          </a:fillRef>
          <a:effectRef idx="1">
            <a:schemeClr val="dk1"/>
          </a:effectRef>
          <a:fontRef idx="minor">
            <a:schemeClr val="tx1"/>
          </a:fontRef>
        </p:style>
      </p:cxnSp>
    </p:spTree>
    <p:extLst>
      <p:ext uri="{BB962C8B-B14F-4D97-AF65-F5344CB8AC3E}">
        <p14:creationId xmlns:p14="http://schemas.microsoft.com/office/powerpoint/2010/main" val="4238535210"/>
      </p:ext>
    </p:extLst>
  </p:cSld>
  <p:clrMapOvr>
    <a:masterClrMapping/>
  </p:clrMapOvr>
  <p:transition/>
</p:sld>
</file>

<file path=ppt/slides/slide8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dirty="0"/>
              <a:t>Use of isCGM in T2D: REPLACE Study</a:t>
            </a:r>
            <a:endParaRPr lang="en-US" dirty="0"/>
          </a:p>
        </p:txBody>
      </p:sp>
      <p:sp>
        <p:nvSpPr>
          <p:cNvPr id="3" name="Footer Placeholder 2"/>
          <p:cNvSpPr>
            <a:spLocks noGrp="1"/>
          </p:cNvSpPr>
          <p:nvPr>
            <p:ph type="ftr" sz="quarter" idx="11"/>
          </p:nvPr>
        </p:nvSpPr>
        <p:spPr/>
        <p:txBody>
          <a:bodyPr/>
          <a:lstStyle/>
          <a:p>
            <a:pPr defTabSz="609570"/>
            <a:r>
              <a:rPr lang="en-CA" dirty="0"/>
              <a:t>CBG: capillary blood glucose; isCGM: intermittently scanned continuous glucose monitoring</a:t>
            </a:r>
            <a:r>
              <a:rPr lang="en-GB" altLang="en-US" sz="1000" dirty="0">
                <a:ea typeface="MS PGothic" panose="020B0600070205080204" pitchFamily="34" charset="-128"/>
              </a:rPr>
              <a:t>; T2D: type 2 diabetes.</a:t>
            </a:r>
          </a:p>
          <a:p>
            <a:pPr defTabSz="609570"/>
            <a:r>
              <a:rPr lang="en-GB" altLang="en-US" sz="1000" baseline="30000" dirty="0">
                <a:ea typeface="MS PGothic" panose="020B0600070205080204" pitchFamily="34" charset="-128"/>
              </a:rPr>
              <a:t>*</a:t>
            </a:r>
            <a:r>
              <a:rPr lang="en-GB" altLang="en-US" sz="1000" dirty="0">
                <a:ea typeface="MS PGothic" panose="020B0600070205080204" pitchFamily="34" charset="-128"/>
              </a:rPr>
              <a:t>Study length was 6 months.</a:t>
            </a:r>
          </a:p>
          <a:p>
            <a:pPr>
              <a:defRPr/>
            </a:pPr>
            <a:r>
              <a:rPr lang="en-CA" sz="1000" dirty="0" err="1"/>
              <a:t>Haak</a:t>
            </a:r>
            <a:r>
              <a:rPr lang="en-CA" sz="1000" dirty="0"/>
              <a:t> T et al. </a:t>
            </a:r>
            <a:r>
              <a:rPr lang="sv-SE" sz="1000" i="1" dirty="0"/>
              <a:t>Diabetes Ther </a:t>
            </a:r>
            <a:r>
              <a:rPr lang="sv-SE" sz="1000" dirty="0"/>
              <a:t>(2017) 8:55–73</a:t>
            </a:r>
            <a:r>
              <a:rPr lang="en-CA" sz="1000" dirty="0"/>
              <a:t>.</a:t>
            </a:r>
          </a:p>
        </p:txBody>
      </p:sp>
      <p:grpSp>
        <p:nvGrpSpPr>
          <p:cNvPr id="46" name="Group 2">
            <a:extLst>
              <a:ext uri="{FF2B5EF4-FFF2-40B4-BE49-F238E27FC236}">
                <a16:creationId xmlns:a16="http://schemas.microsoft.com/office/drawing/2014/main" id="{12F6DDAB-D254-4657-801E-3DF882D7978C}"/>
              </a:ext>
            </a:extLst>
          </p:cNvPr>
          <p:cNvGrpSpPr/>
          <p:nvPr/>
        </p:nvGrpSpPr>
        <p:grpSpPr>
          <a:xfrm>
            <a:off x="766265" y="3144301"/>
            <a:ext cx="4763908" cy="2521751"/>
            <a:chOff x="578140" y="1336201"/>
            <a:chExt cx="4763908" cy="2521751"/>
          </a:xfrm>
        </p:grpSpPr>
        <p:sp>
          <p:nvSpPr>
            <p:cNvPr id="48" name="Rectangle: Rounded Corners 42">
              <a:extLst>
                <a:ext uri="{FF2B5EF4-FFF2-40B4-BE49-F238E27FC236}">
                  <a16:creationId xmlns:a16="http://schemas.microsoft.com/office/drawing/2014/main" id="{CD8A3907-A034-4889-BD3A-FE357886790A}"/>
                </a:ext>
              </a:extLst>
            </p:cNvPr>
            <p:cNvSpPr/>
            <p:nvPr/>
          </p:nvSpPr>
          <p:spPr>
            <a:xfrm>
              <a:off x="578140" y="1336201"/>
              <a:ext cx="4763908" cy="1372607"/>
            </a:xfrm>
            <a:prstGeom prst="roundRect">
              <a:avLst/>
            </a:prstGeom>
            <a:noFill/>
            <a:ln w="19050">
              <a:noFill/>
              <a:prstDash val="sysDash"/>
            </a:ln>
          </p:spPr>
          <p:style>
            <a:lnRef idx="2">
              <a:schemeClr val="accent1">
                <a:shade val="50000"/>
              </a:schemeClr>
            </a:lnRef>
            <a:fillRef idx="1">
              <a:schemeClr val="accent1"/>
            </a:fillRef>
            <a:effectRef idx="0">
              <a:schemeClr val="accent1"/>
            </a:effectRef>
            <a:fontRef idx="minor">
              <a:schemeClr val="lt1"/>
            </a:fontRef>
          </p:style>
          <p:txBody>
            <a:bodyPr tIns="0" rtlCol="0" anchor="t"/>
            <a:lstStyle/>
            <a:p>
              <a:pPr marL="457200" marR="0" lvl="1" indent="0" algn="ctr" defTabSz="914400" rtl="0" eaLnBrk="1" fontAlgn="auto" latinLnBrk="0" hangingPunct="1">
                <a:lnSpc>
                  <a:spcPct val="100000"/>
                </a:lnSpc>
                <a:spcBef>
                  <a:spcPts val="0"/>
                </a:spcBef>
                <a:spcAft>
                  <a:spcPts val="600"/>
                </a:spcAft>
                <a:buClrTx/>
                <a:buSzTx/>
                <a:buFontTx/>
                <a:buNone/>
                <a:tabLst/>
                <a:defRPr/>
              </a:pPr>
              <a:endParaRPr kumimoji="0" lang="en-US" sz="1800" b="1" i="0" u="none" strike="noStrike" kern="1200" cap="none" spc="0" normalizeH="0" baseline="0" noProof="0" dirty="0">
                <a:ln>
                  <a:noFill/>
                </a:ln>
                <a:solidFill>
                  <a:srgbClr val="3B3838"/>
                </a:solidFill>
                <a:effectLst/>
                <a:uLnTx/>
                <a:uFillTx/>
                <a:ea typeface="+mn-ea"/>
                <a:cs typeface="+mn-cs"/>
              </a:endParaRPr>
            </a:p>
          </p:txBody>
        </p:sp>
        <p:sp>
          <p:nvSpPr>
            <p:cNvPr id="49" name="Rectangle: Rounded Corners 21">
              <a:extLst>
                <a:ext uri="{FF2B5EF4-FFF2-40B4-BE49-F238E27FC236}">
                  <a16:creationId xmlns:a16="http://schemas.microsoft.com/office/drawing/2014/main" id="{8E689221-7375-480B-82D7-0D4DAED20C76}"/>
                </a:ext>
              </a:extLst>
            </p:cNvPr>
            <p:cNvSpPr/>
            <p:nvPr/>
          </p:nvSpPr>
          <p:spPr>
            <a:xfrm>
              <a:off x="897549" y="1508373"/>
              <a:ext cx="3853214" cy="2349579"/>
            </a:xfrm>
            <a:prstGeom prst="round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CA" b="1" dirty="0">
                  <a:solidFill>
                    <a:srgbClr val="3B3838"/>
                  </a:solidFill>
                  <a:ea typeface="Calibri" panose="020F0502020204030204" pitchFamily="34" charset="0"/>
                  <a:cs typeface="Times New Roman" panose="02020603050405020304" pitchFamily="18" charset="0"/>
                </a:rPr>
                <a:t>T2</a:t>
              </a:r>
              <a:r>
                <a:rPr kumimoji="0" lang="en-CA" b="1" i="0" u="none" strike="noStrike" kern="1200" cap="none" spc="0" normalizeH="0" noProof="0" dirty="0">
                  <a:ln>
                    <a:noFill/>
                  </a:ln>
                  <a:solidFill>
                    <a:srgbClr val="3B3838"/>
                  </a:solidFill>
                  <a:effectLst/>
                  <a:uLnTx/>
                  <a:uFillTx/>
                  <a:ea typeface="Calibri" panose="020F0502020204030204" pitchFamily="34" charset="0"/>
                  <a:cs typeface="Times New Roman" panose="02020603050405020304" pitchFamily="18" charset="0"/>
                </a:rPr>
                <a:t>D </a:t>
              </a:r>
              <a:r>
                <a:rPr kumimoji="0" lang="en-CA" b="1" i="0" u="none" strike="noStrike" kern="1200" cap="none" spc="0" normalizeH="0" baseline="0" noProof="0" dirty="0">
                  <a:ln>
                    <a:noFill/>
                  </a:ln>
                  <a:solidFill>
                    <a:srgbClr val="3B3838"/>
                  </a:solidFill>
                  <a:effectLst/>
                  <a:uLnTx/>
                  <a:uFillTx/>
                  <a:ea typeface="Calibri" panose="020F0502020204030204" pitchFamily="34" charset="0"/>
                  <a:cs typeface="Times New Roman" panose="02020603050405020304" pitchFamily="18" charset="0"/>
                </a:rPr>
                <a:t>patients: </a:t>
              </a:r>
            </a:p>
            <a:p>
              <a:pPr marL="0" marR="0" lvl="0" indent="0" algn="l" defTabSz="914400" rtl="0" eaLnBrk="1" fontAlgn="auto" latinLnBrk="0" hangingPunct="1">
                <a:lnSpc>
                  <a:spcPct val="100000"/>
                </a:lnSpc>
                <a:spcBef>
                  <a:spcPts val="0"/>
                </a:spcBef>
                <a:spcAft>
                  <a:spcPts val="0"/>
                </a:spcAft>
                <a:buClrTx/>
                <a:buSzTx/>
                <a:buFontTx/>
                <a:buNone/>
                <a:tabLst/>
                <a:defRPr/>
              </a:pPr>
              <a:r>
                <a:rPr lang="en-CA" dirty="0">
                  <a:solidFill>
                    <a:srgbClr val="3B3838"/>
                  </a:solidFill>
                  <a:cs typeface="Times New Roman" panose="02020603050405020304" pitchFamily="18" charset="0"/>
                </a:rPr>
                <a:t>N</a:t>
              </a:r>
              <a:r>
                <a:rPr kumimoji="0" lang="en-CA" b="0" i="0" u="none" strike="noStrike" kern="1200" cap="none" spc="0" normalizeH="0" baseline="0" noProof="0" dirty="0">
                  <a:ln>
                    <a:noFill/>
                  </a:ln>
                  <a:solidFill>
                    <a:srgbClr val="3B3838"/>
                  </a:solidFill>
                  <a:effectLst/>
                  <a:uLnTx/>
                  <a:uFillTx/>
                  <a:ea typeface="+mn-ea"/>
                  <a:cs typeface="Times New Roman" panose="02020603050405020304" pitchFamily="18" charset="0"/>
                </a:rPr>
                <a:t>=224 </a:t>
              </a:r>
            </a:p>
            <a:p>
              <a:pPr marL="174625" indent="-174625">
                <a:buFont typeface="Arial" panose="020B0604020202020204" pitchFamily="34" charset="0"/>
                <a:buChar char="•"/>
              </a:pPr>
              <a:r>
                <a:rPr lang="en-CA" sz="1600" i="1" dirty="0">
                  <a:solidFill>
                    <a:schemeClr val="accent1">
                      <a:lumMod val="75000"/>
                    </a:schemeClr>
                  </a:solidFill>
                </a:rPr>
                <a:t>≥18 years</a:t>
              </a:r>
            </a:p>
            <a:p>
              <a:pPr marL="174625" indent="-174625">
                <a:buFont typeface="Arial" panose="020B0604020202020204" pitchFamily="34" charset="0"/>
                <a:buChar char="•"/>
              </a:pPr>
              <a:r>
                <a:rPr lang="en-CA" sz="1600" i="1" dirty="0">
                  <a:solidFill>
                    <a:schemeClr val="accent1">
                      <a:lumMod val="75000"/>
                    </a:schemeClr>
                  </a:solidFill>
                </a:rPr>
                <a:t>T2D for ≥6 months</a:t>
              </a:r>
            </a:p>
            <a:p>
              <a:pPr marL="174625" indent="-174625">
                <a:buFont typeface="Arial" panose="020B0604020202020204" pitchFamily="34" charset="0"/>
                <a:buChar char="•"/>
              </a:pPr>
              <a:r>
                <a:rPr lang="en-CA" sz="1600" i="1" dirty="0">
                  <a:solidFill>
                    <a:schemeClr val="accent1">
                      <a:lumMod val="75000"/>
                    </a:schemeClr>
                  </a:solidFill>
                </a:rPr>
                <a:t>Bolus only, or basal-bolus, or insulin pump regimen for ≥3 months</a:t>
              </a:r>
            </a:p>
            <a:p>
              <a:pPr marL="174625" indent="-174625">
                <a:buFont typeface="Arial" panose="020B0604020202020204" pitchFamily="34" charset="0"/>
                <a:buChar char="•"/>
              </a:pPr>
              <a:r>
                <a:rPr kumimoji="0" lang="en-CA" sz="1600" b="0" i="1" u="none" strike="noStrike" kern="1200" cap="none" spc="0" normalizeH="0" baseline="0" noProof="0" dirty="0">
                  <a:ln>
                    <a:noFill/>
                  </a:ln>
                  <a:solidFill>
                    <a:schemeClr val="accent1">
                      <a:lumMod val="75000"/>
                    </a:schemeClr>
                  </a:solidFill>
                  <a:effectLst/>
                  <a:uLnTx/>
                  <a:uFillTx/>
                  <a:cs typeface="Times New Roman" panose="02020603050405020304" pitchFamily="18" charset="0"/>
                </a:rPr>
                <a:t>A1C 7.5%–12.0%</a:t>
              </a:r>
            </a:p>
            <a:p>
              <a:pPr marL="174625" indent="-174625">
                <a:buFont typeface="Arial" panose="020B0604020202020204" pitchFamily="34" charset="0"/>
                <a:buChar char="•"/>
              </a:pPr>
              <a:r>
                <a:rPr lang="en-CA" sz="1600" i="1" dirty="0">
                  <a:solidFill>
                    <a:schemeClr val="accent1">
                      <a:lumMod val="75000"/>
                    </a:schemeClr>
                  </a:solidFill>
                  <a:cs typeface="Times New Roman" panose="02020603050405020304" pitchFamily="18" charset="0"/>
                </a:rPr>
                <a:t>CBG </a:t>
              </a:r>
              <a:r>
                <a:rPr lang="en-CA" sz="1600" i="1" dirty="0">
                  <a:solidFill>
                    <a:schemeClr val="accent1">
                      <a:lumMod val="75000"/>
                    </a:schemeClr>
                  </a:solidFill>
                </a:rPr>
                <a:t>&gt;10 times/week for ≥2 months</a:t>
              </a:r>
              <a:r>
                <a:rPr kumimoji="0" lang="en-CA" sz="1600" b="0" i="0" u="none" strike="noStrike" kern="1200" cap="none" spc="0" normalizeH="0" baseline="0" noProof="0" dirty="0">
                  <a:ln>
                    <a:noFill/>
                  </a:ln>
                  <a:solidFill>
                    <a:srgbClr val="3B3838"/>
                  </a:solidFill>
                  <a:effectLst/>
                  <a:uLnTx/>
                  <a:uFillTx/>
                  <a:cs typeface="Times New Roman" panose="02020603050405020304" pitchFamily="18" charset="0"/>
                </a:rPr>
                <a:t> </a:t>
              </a:r>
              <a:endParaRPr kumimoji="0" lang="en-US" sz="1600" b="0" i="0" u="none" strike="noStrike" kern="1200" cap="none" spc="0" normalizeH="0" baseline="0" noProof="0" dirty="0">
                <a:ln>
                  <a:noFill/>
                </a:ln>
                <a:solidFill>
                  <a:srgbClr val="3B3838"/>
                </a:solidFill>
                <a:effectLst/>
                <a:uLnTx/>
                <a:uFillTx/>
              </a:endParaRPr>
            </a:p>
          </p:txBody>
        </p:sp>
      </p:grpSp>
      <p:grpSp>
        <p:nvGrpSpPr>
          <p:cNvPr id="54" name="Group 53">
            <a:extLst>
              <a:ext uri="{FF2B5EF4-FFF2-40B4-BE49-F238E27FC236}">
                <a16:creationId xmlns:a16="http://schemas.microsoft.com/office/drawing/2014/main" id="{784C9149-AA82-4319-941A-E843DACA6F7D}"/>
              </a:ext>
            </a:extLst>
          </p:cNvPr>
          <p:cNvGrpSpPr/>
          <p:nvPr/>
        </p:nvGrpSpPr>
        <p:grpSpPr>
          <a:xfrm>
            <a:off x="-4" y="2654691"/>
            <a:ext cx="2286005" cy="661015"/>
            <a:chOff x="-4" y="687841"/>
            <a:chExt cx="2286005" cy="661015"/>
          </a:xfrm>
        </p:grpSpPr>
        <p:sp>
          <p:nvSpPr>
            <p:cNvPr id="55" name="Rectangle: Top Corners Rounded 24">
              <a:extLst>
                <a:ext uri="{FF2B5EF4-FFF2-40B4-BE49-F238E27FC236}">
                  <a16:creationId xmlns:a16="http://schemas.microsoft.com/office/drawing/2014/main" id="{6C15DDDF-7D11-46FD-86AF-D6D80E915476}"/>
                </a:ext>
              </a:extLst>
            </p:cNvPr>
            <p:cNvSpPr/>
            <p:nvPr/>
          </p:nvSpPr>
          <p:spPr>
            <a:xfrm rot="5400000">
              <a:off x="812491" y="-124654"/>
              <a:ext cx="661015" cy="2286005"/>
            </a:xfrm>
            <a:prstGeom prst="round2Same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57" name="TextBox 56">
              <a:extLst>
                <a:ext uri="{FF2B5EF4-FFF2-40B4-BE49-F238E27FC236}">
                  <a16:creationId xmlns:a16="http://schemas.microsoft.com/office/drawing/2014/main" id="{E00D5FB6-8885-4F27-B4CD-9573D284DBB3}"/>
                </a:ext>
              </a:extLst>
            </p:cNvPr>
            <p:cNvSpPr txBox="1"/>
            <p:nvPr/>
          </p:nvSpPr>
          <p:spPr>
            <a:xfrm>
              <a:off x="535515" y="701869"/>
              <a:ext cx="1750486" cy="646986"/>
            </a:xfrm>
            <a:prstGeom prst="roundRect">
              <a:avLst/>
            </a:prstGeom>
            <a:noFill/>
            <a:ln w="28575">
              <a:noFill/>
              <a:prstDash val="sysDash"/>
            </a:ln>
          </p:spPr>
          <p:txBody>
            <a:bodyPr wrap="square" rtlCol="0">
              <a:spAutoFit/>
            </a:bodyPr>
            <a:lstStyle/>
            <a:p>
              <a:pPr marR="0" lvl="0" algn="l" defTabSz="914400" rtl="0" eaLnBrk="1" fontAlgn="auto" latinLnBrk="0" hangingPunct="1">
                <a:lnSpc>
                  <a:spcPct val="100000"/>
                </a:lnSpc>
                <a:spcBef>
                  <a:spcPts val="0"/>
                </a:spcBef>
                <a:spcAft>
                  <a:spcPts val="0"/>
                </a:spcAft>
                <a:buClrTx/>
                <a:buSzTx/>
                <a:buFontTx/>
                <a:buNone/>
                <a:tabLst/>
                <a:defRPr/>
              </a:pPr>
              <a:r>
                <a:rPr lang="en-US" sz="1600" b="1" dirty="0">
                  <a:solidFill>
                    <a:srgbClr val="3B3838"/>
                  </a:solidFill>
                </a:rPr>
                <a:t>REPLACE study</a:t>
              </a:r>
              <a:endParaRPr kumimoji="0" lang="en-US" sz="1600" b="1" i="0" u="none" strike="noStrike" kern="1200" cap="none" spc="0" normalizeH="0" baseline="30000" noProof="0" dirty="0">
                <a:ln>
                  <a:noFill/>
                </a:ln>
                <a:solidFill>
                  <a:srgbClr val="3B3838"/>
                </a:solidFill>
                <a:effectLst/>
                <a:uLnTx/>
                <a:uFillTx/>
              </a:endParaRPr>
            </a:p>
            <a:p>
              <a:pPr marR="0" lvl="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3B3838"/>
                  </a:solidFill>
                  <a:effectLst/>
                  <a:uLnTx/>
                  <a:uFillTx/>
                  <a:ea typeface="+mn-ea"/>
                  <a:cs typeface="+mn-cs"/>
                </a:rPr>
                <a:t>(</a:t>
              </a:r>
              <a:r>
                <a:rPr lang="en-US" sz="1400" dirty="0">
                  <a:solidFill>
                    <a:srgbClr val="3B3838"/>
                  </a:solidFill>
                </a:rPr>
                <a:t>RCT</a:t>
              </a:r>
              <a:r>
                <a:rPr kumimoji="0" lang="en-US" sz="1600" b="0" i="0" u="none" strike="noStrike" kern="1200" cap="none" spc="0" normalizeH="0" baseline="0" noProof="0" dirty="0">
                  <a:ln>
                    <a:noFill/>
                  </a:ln>
                  <a:solidFill>
                    <a:srgbClr val="3B3838"/>
                  </a:solidFill>
                  <a:effectLst/>
                  <a:uLnTx/>
                  <a:uFillTx/>
                  <a:ea typeface="+mn-ea"/>
                  <a:cs typeface="+mn-cs"/>
                </a:rPr>
                <a:t>)</a:t>
              </a:r>
            </a:p>
          </p:txBody>
        </p:sp>
      </p:grpSp>
      <p:sp>
        <p:nvSpPr>
          <p:cNvPr id="58" name="Rectangle: Rounded Corners 15">
            <a:extLst>
              <a:ext uri="{FF2B5EF4-FFF2-40B4-BE49-F238E27FC236}">
                <a16:creationId xmlns:a16="http://schemas.microsoft.com/office/drawing/2014/main" id="{3D9C9FDF-C334-409A-9686-A427571137E3}"/>
              </a:ext>
            </a:extLst>
          </p:cNvPr>
          <p:cNvSpPr/>
          <p:nvPr/>
        </p:nvSpPr>
        <p:spPr>
          <a:xfrm>
            <a:off x="5466115" y="2649395"/>
            <a:ext cx="5866060" cy="3361307"/>
          </a:xfrm>
          <a:prstGeom prst="roundRect">
            <a:avLst>
              <a:gd name="adj" fmla="val 12078"/>
            </a:avLst>
          </a:prstGeom>
          <a:solidFill>
            <a:schemeClr val="accent3">
              <a:lumMod val="20000"/>
              <a:lumOff val="80000"/>
            </a:schemeClr>
          </a:solidFill>
          <a:ln w="28575">
            <a:noFill/>
            <a:prstDash val="soli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ea typeface="+mn-ea"/>
              <a:cs typeface="+mn-cs"/>
            </a:endParaRPr>
          </a:p>
        </p:txBody>
      </p:sp>
      <p:sp>
        <p:nvSpPr>
          <p:cNvPr id="59" name="TextBox 58">
            <a:extLst>
              <a:ext uri="{FF2B5EF4-FFF2-40B4-BE49-F238E27FC236}">
                <a16:creationId xmlns:a16="http://schemas.microsoft.com/office/drawing/2014/main" id="{A66E4D3E-353B-4350-B297-984D6FB93026}"/>
              </a:ext>
            </a:extLst>
          </p:cNvPr>
          <p:cNvSpPr txBox="1"/>
          <p:nvPr/>
        </p:nvSpPr>
        <p:spPr>
          <a:xfrm>
            <a:off x="6676402" y="2684973"/>
            <a:ext cx="3784947" cy="646331"/>
          </a:xfrm>
          <a:prstGeom prst="rect">
            <a:avLst/>
          </a:prstGeom>
          <a:noFill/>
        </p:spPr>
        <p:txBody>
          <a:bodyPr wrap="none" rtlCol="0">
            <a:spAutoFit/>
          </a:bodyPr>
          <a:lstStyle/>
          <a:p>
            <a:pPr algn="ctr"/>
            <a:r>
              <a:rPr lang="en-CA" b="1" dirty="0">
                <a:solidFill>
                  <a:schemeClr val="accent2"/>
                </a:solidFill>
              </a:rPr>
              <a:t>isCGM vs CBG </a:t>
            </a:r>
            <a:br>
              <a:rPr lang="en-CA" b="1" dirty="0">
                <a:solidFill>
                  <a:schemeClr val="accent2"/>
                </a:solidFill>
              </a:rPr>
            </a:br>
            <a:r>
              <a:rPr lang="en-CA" b="1" dirty="0">
                <a:solidFill>
                  <a:schemeClr val="accent2"/>
                </a:solidFill>
              </a:rPr>
              <a:t>% reduction of time in hypoglycemia*</a:t>
            </a:r>
            <a:endParaRPr lang="en-CA" b="1" baseline="30000" dirty="0">
              <a:solidFill>
                <a:schemeClr val="accent2"/>
              </a:solidFill>
            </a:endParaRPr>
          </a:p>
        </p:txBody>
      </p:sp>
      <p:sp>
        <p:nvSpPr>
          <p:cNvPr id="61" name="Arrow: Right 4">
            <a:extLst>
              <a:ext uri="{FF2B5EF4-FFF2-40B4-BE49-F238E27FC236}">
                <a16:creationId xmlns:a16="http://schemas.microsoft.com/office/drawing/2014/main" id="{FC11035A-C841-404A-86A3-116F0DD52591}"/>
              </a:ext>
            </a:extLst>
          </p:cNvPr>
          <p:cNvSpPr/>
          <p:nvPr/>
        </p:nvSpPr>
        <p:spPr>
          <a:xfrm rot="5400000" flipV="1">
            <a:off x="5473481" y="2541414"/>
            <a:ext cx="532855" cy="564916"/>
          </a:xfrm>
          <a:prstGeom prst="rightArrow">
            <a:avLst>
              <a:gd name="adj1" fmla="val 69099"/>
              <a:gd name="adj2" fmla="val 30851"/>
            </a:avLst>
          </a:prstGeom>
          <a:solidFill>
            <a:schemeClr val="accent5">
              <a:lumMod val="60000"/>
              <a:lumOff val="40000"/>
            </a:scheme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cxnSp>
        <p:nvCxnSpPr>
          <p:cNvPr id="63" name="Straight Connector 62">
            <a:extLst>
              <a:ext uri="{FF2B5EF4-FFF2-40B4-BE49-F238E27FC236}">
                <a16:creationId xmlns:a16="http://schemas.microsoft.com/office/drawing/2014/main" id="{687BE662-1A57-474B-9300-6A7A99B14D49}"/>
              </a:ext>
            </a:extLst>
          </p:cNvPr>
          <p:cNvCxnSpPr/>
          <p:nvPr/>
        </p:nvCxnSpPr>
        <p:spPr>
          <a:xfrm>
            <a:off x="6041945" y="4238448"/>
            <a:ext cx="4800000" cy="0"/>
          </a:xfrm>
          <a:prstGeom prst="line">
            <a:avLst/>
          </a:prstGeom>
          <a:ln w="31750">
            <a:solidFill>
              <a:schemeClr val="accent2"/>
            </a:solidFill>
          </a:ln>
        </p:spPr>
        <p:style>
          <a:lnRef idx="1">
            <a:schemeClr val="accent1"/>
          </a:lnRef>
          <a:fillRef idx="0">
            <a:schemeClr val="accent1"/>
          </a:fillRef>
          <a:effectRef idx="0">
            <a:schemeClr val="accent1"/>
          </a:effectRef>
          <a:fontRef idx="minor">
            <a:schemeClr val="tx1"/>
          </a:fontRef>
        </p:style>
      </p:cxnSp>
      <p:sp>
        <p:nvSpPr>
          <p:cNvPr id="73" name="TextBox 72">
            <a:extLst>
              <a:ext uri="{FF2B5EF4-FFF2-40B4-BE49-F238E27FC236}">
                <a16:creationId xmlns:a16="http://schemas.microsoft.com/office/drawing/2014/main" id="{A5FA8B79-7404-4CF1-8772-6FA6EC8597C1}"/>
              </a:ext>
            </a:extLst>
          </p:cNvPr>
          <p:cNvSpPr txBox="1"/>
          <p:nvPr/>
        </p:nvSpPr>
        <p:spPr>
          <a:xfrm>
            <a:off x="5915526" y="3826505"/>
            <a:ext cx="420308" cy="261610"/>
          </a:xfrm>
          <a:prstGeom prst="rect">
            <a:avLst/>
          </a:prstGeom>
          <a:noFill/>
        </p:spPr>
        <p:txBody>
          <a:bodyPr wrap="none" rtlCol="0">
            <a:spAutoFit/>
          </a:bodyPr>
          <a:lstStyle/>
          <a:p>
            <a:r>
              <a:rPr lang="en-CA" sz="1100" dirty="0">
                <a:solidFill>
                  <a:schemeClr val="accent1"/>
                </a:solidFill>
                <a:latin typeface="Arial" panose="020B0604020202020204" pitchFamily="34" charset="0"/>
                <a:cs typeface="Arial" panose="020B0604020202020204" pitchFamily="34" charset="0"/>
              </a:rPr>
              <a:t>24h</a:t>
            </a:r>
          </a:p>
        </p:txBody>
      </p:sp>
      <p:grpSp>
        <p:nvGrpSpPr>
          <p:cNvPr id="84" name="Group 83">
            <a:extLst>
              <a:ext uri="{FF2B5EF4-FFF2-40B4-BE49-F238E27FC236}">
                <a16:creationId xmlns:a16="http://schemas.microsoft.com/office/drawing/2014/main" id="{BC776796-BEDF-4D10-8C32-4BF14A547D87}"/>
              </a:ext>
            </a:extLst>
          </p:cNvPr>
          <p:cNvGrpSpPr/>
          <p:nvPr/>
        </p:nvGrpSpPr>
        <p:grpSpPr>
          <a:xfrm>
            <a:off x="6411494" y="3493002"/>
            <a:ext cx="1007520" cy="468000"/>
            <a:chOff x="870110" y="1238770"/>
            <a:chExt cx="1007520" cy="468000"/>
          </a:xfrm>
        </p:grpSpPr>
        <p:sp>
          <p:nvSpPr>
            <p:cNvPr id="98" name="Rectangle: Rounded Corners 137">
              <a:extLst>
                <a:ext uri="{FF2B5EF4-FFF2-40B4-BE49-F238E27FC236}">
                  <a16:creationId xmlns:a16="http://schemas.microsoft.com/office/drawing/2014/main" id="{87522660-D16F-4AFB-8630-9171DB281B5E}"/>
                </a:ext>
              </a:extLst>
            </p:cNvPr>
            <p:cNvSpPr/>
            <p:nvPr/>
          </p:nvSpPr>
          <p:spPr>
            <a:xfrm>
              <a:off x="899567" y="1238770"/>
              <a:ext cx="899792" cy="468000"/>
            </a:xfrm>
            <a:prstGeom prst="roundRect">
              <a:avLst/>
            </a:prstGeom>
            <a:solidFill>
              <a:schemeClr val="accent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99" name="TextBox 98">
              <a:extLst>
                <a:ext uri="{FF2B5EF4-FFF2-40B4-BE49-F238E27FC236}">
                  <a16:creationId xmlns:a16="http://schemas.microsoft.com/office/drawing/2014/main" id="{B618842D-33D2-4B58-9808-89D1F4641283}"/>
                </a:ext>
              </a:extLst>
            </p:cNvPr>
            <p:cNvSpPr txBox="1"/>
            <p:nvPr/>
          </p:nvSpPr>
          <p:spPr>
            <a:xfrm>
              <a:off x="870110" y="1299340"/>
              <a:ext cx="1007520" cy="338554"/>
            </a:xfrm>
            <a:prstGeom prst="rect">
              <a:avLst/>
            </a:prstGeom>
            <a:noFill/>
          </p:spPr>
          <p:txBody>
            <a:bodyPr wrap="none" rtlCol="0">
              <a:spAutoFit/>
            </a:bodyPr>
            <a:lstStyle/>
            <a:p>
              <a:pPr algn="ctr"/>
              <a:r>
                <a:rPr lang="en-CA" sz="1600" b="1" dirty="0">
                  <a:solidFill>
                    <a:schemeClr val="bg1"/>
                  </a:solidFill>
                </a:rPr>
                <a:t>Anytime: </a:t>
              </a:r>
            </a:p>
          </p:txBody>
        </p:sp>
      </p:grpSp>
      <p:grpSp>
        <p:nvGrpSpPr>
          <p:cNvPr id="100" name="Group 99">
            <a:extLst>
              <a:ext uri="{FF2B5EF4-FFF2-40B4-BE49-F238E27FC236}">
                <a16:creationId xmlns:a16="http://schemas.microsoft.com/office/drawing/2014/main" id="{CE477662-E10F-49CA-8DD8-D89E532CFEA6}"/>
              </a:ext>
            </a:extLst>
          </p:cNvPr>
          <p:cNvGrpSpPr/>
          <p:nvPr/>
        </p:nvGrpSpPr>
        <p:grpSpPr>
          <a:xfrm>
            <a:off x="9294826" y="3493002"/>
            <a:ext cx="1135247" cy="468000"/>
            <a:chOff x="888136" y="1238770"/>
            <a:chExt cx="1135247" cy="468000"/>
          </a:xfrm>
        </p:grpSpPr>
        <p:sp>
          <p:nvSpPr>
            <p:cNvPr id="101" name="Rectangle: Rounded Corners 143">
              <a:extLst>
                <a:ext uri="{FF2B5EF4-FFF2-40B4-BE49-F238E27FC236}">
                  <a16:creationId xmlns:a16="http://schemas.microsoft.com/office/drawing/2014/main" id="{7DDFA1B3-549B-4F56-A963-4D788D83E845}"/>
                </a:ext>
              </a:extLst>
            </p:cNvPr>
            <p:cNvSpPr/>
            <p:nvPr/>
          </p:nvSpPr>
          <p:spPr>
            <a:xfrm>
              <a:off x="899566" y="1238770"/>
              <a:ext cx="1042380" cy="468000"/>
            </a:xfrm>
            <a:prstGeom prst="roundRect">
              <a:avLst/>
            </a:prstGeom>
            <a:solidFill>
              <a:schemeClr val="accent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102" name="TextBox 101">
              <a:extLst>
                <a:ext uri="{FF2B5EF4-FFF2-40B4-BE49-F238E27FC236}">
                  <a16:creationId xmlns:a16="http://schemas.microsoft.com/office/drawing/2014/main" id="{BE295DE6-48A0-4B4D-9862-3A70F611F3C5}"/>
                </a:ext>
              </a:extLst>
            </p:cNvPr>
            <p:cNvSpPr txBox="1"/>
            <p:nvPr/>
          </p:nvSpPr>
          <p:spPr>
            <a:xfrm>
              <a:off x="888136" y="1299340"/>
              <a:ext cx="1135247" cy="338554"/>
            </a:xfrm>
            <a:prstGeom prst="rect">
              <a:avLst/>
            </a:prstGeom>
            <a:noFill/>
          </p:spPr>
          <p:txBody>
            <a:bodyPr wrap="none" rtlCol="0">
              <a:spAutoFit/>
            </a:bodyPr>
            <a:lstStyle/>
            <a:p>
              <a:pPr algn="ctr"/>
              <a:r>
                <a:rPr lang="en-CA" sz="1600" b="1" dirty="0">
                  <a:solidFill>
                    <a:schemeClr val="bg1"/>
                  </a:solidFill>
                </a:rPr>
                <a:t>Nocturnal: </a:t>
              </a:r>
            </a:p>
          </p:txBody>
        </p:sp>
      </p:grpSp>
      <p:sp>
        <p:nvSpPr>
          <p:cNvPr id="103" name="Arrow: Down 39">
            <a:extLst>
              <a:ext uri="{FF2B5EF4-FFF2-40B4-BE49-F238E27FC236}">
                <a16:creationId xmlns:a16="http://schemas.microsoft.com/office/drawing/2014/main" id="{5B49AD35-FC05-4602-AD2D-CC1F4B154CEF}"/>
              </a:ext>
            </a:extLst>
          </p:cNvPr>
          <p:cNvSpPr/>
          <p:nvPr/>
        </p:nvSpPr>
        <p:spPr>
          <a:xfrm>
            <a:off x="5921941" y="4255696"/>
            <a:ext cx="1056000" cy="960000"/>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2133" b="1" dirty="0">
              <a:solidFill>
                <a:schemeClr val="tx1"/>
              </a:solidFill>
            </a:endParaRPr>
          </a:p>
        </p:txBody>
      </p:sp>
      <p:sp>
        <p:nvSpPr>
          <p:cNvPr id="104" name="TextBox 103">
            <a:extLst>
              <a:ext uri="{FF2B5EF4-FFF2-40B4-BE49-F238E27FC236}">
                <a16:creationId xmlns:a16="http://schemas.microsoft.com/office/drawing/2014/main" id="{7C1D35EE-6196-47F1-A076-8D0B94CBB78D}"/>
              </a:ext>
            </a:extLst>
          </p:cNvPr>
          <p:cNvSpPr txBox="1"/>
          <p:nvPr/>
        </p:nvSpPr>
        <p:spPr>
          <a:xfrm>
            <a:off x="6061251" y="4639296"/>
            <a:ext cx="760144" cy="400110"/>
          </a:xfrm>
          <a:prstGeom prst="rect">
            <a:avLst/>
          </a:prstGeom>
          <a:noFill/>
        </p:spPr>
        <p:txBody>
          <a:bodyPr wrap="none" rtlCol="0">
            <a:spAutoFit/>
          </a:bodyPr>
          <a:lstStyle/>
          <a:p>
            <a:r>
              <a:rPr lang="en-CA" sz="2000" b="1" dirty="0">
                <a:solidFill>
                  <a:schemeClr val="bg1"/>
                </a:solidFill>
              </a:rPr>
              <a:t>–43%</a:t>
            </a:r>
          </a:p>
        </p:txBody>
      </p:sp>
      <p:sp>
        <p:nvSpPr>
          <p:cNvPr id="105" name="Arrow: Down 41">
            <a:extLst>
              <a:ext uri="{FF2B5EF4-FFF2-40B4-BE49-F238E27FC236}">
                <a16:creationId xmlns:a16="http://schemas.microsoft.com/office/drawing/2014/main" id="{01E60D82-9B77-4870-BC52-39F6988FA3CF}"/>
              </a:ext>
            </a:extLst>
          </p:cNvPr>
          <p:cNvSpPr/>
          <p:nvPr/>
        </p:nvSpPr>
        <p:spPr>
          <a:xfrm>
            <a:off x="6812743" y="4251567"/>
            <a:ext cx="1056000" cy="1296000"/>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2133" b="1" dirty="0">
              <a:solidFill>
                <a:schemeClr val="tx1"/>
              </a:solidFill>
            </a:endParaRPr>
          </a:p>
        </p:txBody>
      </p:sp>
      <p:sp>
        <p:nvSpPr>
          <p:cNvPr id="106" name="TextBox 105">
            <a:extLst>
              <a:ext uri="{FF2B5EF4-FFF2-40B4-BE49-F238E27FC236}">
                <a16:creationId xmlns:a16="http://schemas.microsoft.com/office/drawing/2014/main" id="{D5216CA0-B519-4ECD-AB80-36AFA1270166}"/>
              </a:ext>
            </a:extLst>
          </p:cNvPr>
          <p:cNvSpPr txBox="1"/>
          <p:nvPr/>
        </p:nvSpPr>
        <p:spPr>
          <a:xfrm>
            <a:off x="6953419" y="4920984"/>
            <a:ext cx="760144" cy="400110"/>
          </a:xfrm>
          <a:prstGeom prst="rect">
            <a:avLst/>
          </a:prstGeom>
          <a:noFill/>
        </p:spPr>
        <p:txBody>
          <a:bodyPr wrap="none" rtlCol="0">
            <a:spAutoFit/>
          </a:bodyPr>
          <a:lstStyle/>
          <a:p>
            <a:r>
              <a:rPr lang="en-CA" sz="2000" b="1" dirty="0">
                <a:solidFill>
                  <a:schemeClr val="bg1"/>
                </a:solidFill>
              </a:rPr>
              <a:t>–53%</a:t>
            </a:r>
          </a:p>
        </p:txBody>
      </p:sp>
      <p:sp>
        <p:nvSpPr>
          <p:cNvPr id="107" name="Arrow: Down 72">
            <a:extLst>
              <a:ext uri="{FF2B5EF4-FFF2-40B4-BE49-F238E27FC236}">
                <a16:creationId xmlns:a16="http://schemas.microsoft.com/office/drawing/2014/main" id="{4D8EF409-BEBA-4938-8D7A-C9FC7508492B}"/>
              </a:ext>
            </a:extLst>
          </p:cNvPr>
          <p:cNvSpPr/>
          <p:nvPr/>
        </p:nvSpPr>
        <p:spPr>
          <a:xfrm>
            <a:off x="8863955" y="4250491"/>
            <a:ext cx="1056000" cy="1304769"/>
          </a:xfrm>
          <a:prstGeom prst="downArrow">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2133" b="1" dirty="0">
              <a:solidFill>
                <a:schemeClr val="tx1"/>
              </a:solidFill>
            </a:endParaRPr>
          </a:p>
        </p:txBody>
      </p:sp>
      <p:sp>
        <p:nvSpPr>
          <p:cNvPr id="108" name="TextBox 107">
            <a:extLst>
              <a:ext uri="{FF2B5EF4-FFF2-40B4-BE49-F238E27FC236}">
                <a16:creationId xmlns:a16="http://schemas.microsoft.com/office/drawing/2014/main" id="{FCD34BC5-F6CB-4701-93F8-D6FC895F82D8}"/>
              </a:ext>
            </a:extLst>
          </p:cNvPr>
          <p:cNvSpPr txBox="1"/>
          <p:nvPr/>
        </p:nvSpPr>
        <p:spPr>
          <a:xfrm>
            <a:off x="9003266" y="4972563"/>
            <a:ext cx="760144" cy="400110"/>
          </a:xfrm>
          <a:prstGeom prst="rect">
            <a:avLst/>
          </a:prstGeom>
          <a:noFill/>
        </p:spPr>
        <p:txBody>
          <a:bodyPr wrap="none" rtlCol="0">
            <a:spAutoFit/>
          </a:bodyPr>
          <a:lstStyle/>
          <a:p>
            <a:r>
              <a:rPr lang="en-CA" sz="2000" b="1" dirty="0">
                <a:solidFill>
                  <a:schemeClr val="bg1"/>
                </a:solidFill>
              </a:rPr>
              <a:t>–54%</a:t>
            </a:r>
          </a:p>
        </p:txBody>
      </p:sp>
      <p:sp>
        <p:nvSpPr>
          <p:cNvPr id="109" name="Arrow: Down 74">
            <a:extLst>
              <a:ext uri="{FF2B5EF4-FFF2-40B4-BE49-F238E27FC236}">
                <a16:creationId xmlns:a16="http://schemas.microsoft.com/office/drawing/2014/main" id="{CD15373C-EAC9-4460-B864-4DD629B29848}"/>
              </a:ext>
            </a:extLst>
          </p:cNvPr>
          <p:cNvSpPr/>
          <p:nvPr/>
        </p:nvSpPr>
        <p:spPr>
          <a:xfrm>
            <a:off x="9754758" y="4255072"/>
            <a:ext cx="1056000" cy="1423704"/>
          </a:xfrm>
          <a:prstGeom prst="downArrow">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2133" b="1" dirty="0">
              <a:solidFill>
                <a:schemeClr val="tx1"/>
              </a:solidFill>
            </a:endParaRPr>
          </a:p>
        </p:txBody>
      </p:sp>
      <p:sp>
        <p:nvSpPr>
          <p:cNvPr id="110" name="TextBox 109">
            <a:extLst>
              <a:ext uri="{FF2B5EF4-FFF2-40B4-BE49-F238E27FC236}">
                <a16:creationId xmlns:a16="http://schemas.microsoft.com/office/drawing/2014/main" id="{5CDEFD30-7F83-45E9-AD82-5F8FA2E954EA}"/>
              </a:ext>
            </a:extLst>
          </p:cNvPr>
          <p:cNvSpPr txBox="1"/>
          <p:nvPr/>
        </p:nvSpPr>
        <p:spPr>
          <a:xfrm>
            <a:off x="9895434" y="5039957"/>
            <a:ext cx="760144" cy="400110"/>
          </a:xfrm>
          <a:prstGeom prst="rect">
            <a:avLst/>
          </a:prstGeom>
          <a:noFill/>
        </p:spPr>
        <p:txBody>
          <a:bodyPr wrap="none" rtlCol="0">
            <a:spAutoFit/>
          </a:bodyPr>
          <a:lstStyle/>
          <a:p>
            <a:r>
              <a:rPr lang="en-CA" sz="2000" b="1" dirty="0">
                <a:solidFill>
                  <a:schemeClr val="bg1"/>
                </a:solidFill>
              </a:rPr>
              <a:t>–58%</a:t>
            </a:r>
          </a:p>
        </p:txBody>
      </p:sp>
      <p:sp>
        <p:nvSpPr>
          <p:cNvPr id="111" name="Rectangle 110">
            <a:extLst>
              <a:ext uri="{FF2B5EF4-FFF2-40B4-BE49-F238E27FC236}">
                <a16:creationId xmlns:a16="http://schemas.microsoft.com/office/drawing/2014/main" id="{C2247C44-C43B-4161-A757-F354832EFB8D}"/>
              </a:ext>
            </a:extLst>
          </p:cNvPr>
          <p:cNvSpPr/>
          <p:nvPr/>
        </p:nvSpPr>
        <p:spPr>
          <a:xfrm>
            <a:off x="7731356" y="5678776"/>
            <a:ext cx="144000" cy="1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867" b="1" dirty="0">
              <a:solidFill>
                <a:schemeClr val="tx1"/>
              </a:solidFill>
            </a:endParaRPr>
          </a:p>
        </p:txBody>
      </p:sp>
      <p:sp>
        <p:nvSpPr>
          <p:cNvPr id="112" name="TextBox 111">
            <a:extLst>
              <a:ext uri="{FF2B5EF4-FFF2-40B4-BE49-F238E27FC236}">
                <a16:creationId xmlns:a16="http://schemas.microsoft.com/office/drawing/2014/main" id="{F5A02BBD-BE78-4325-8815-DAAF61277CCD}"/>
              </a:ext>
            </a:extLst>
          </p:cNvPr>
          <p:cNvSpPr txBox="1"/>
          <p:nvPr/>
        </p:nvSpPr>
        <p:spPr>
          <a:xfrm>
            <a:off x="7928193" y="5305362"/>
            <a:ext cx="1152880" cy="318100"/>
          </a:xfrm>
          <a:prstGeom prst="rect">
            <a:avLst/>
          </a:prstGeom>
          <a:noFill/>
        </p:spPr>
        <p:txBody>
          <a:bodyPr wrap="none" rtlCol="0">
            <a:spAutoFit/>
          </a:bodyPr>
          <a:lstStyle/>
          <a:p>
            <a:r>
              <a:rPr lang="en-CA" sz="1467" dirty="0"/>
              <a:t>˂3.9 mmol/L</a:t>
            </a:r>
          </a:p>
        </p:txBody>
      </p:sp>
      <p:sp>
        <p:nvSpPr>
          <p:cNvPr id="113" name="TextBox 112">
            <a:extLst>
              <a:ext uri="{FF2B5EF4-FFF2-40B4-BE49-F238E27FC236}">
                <a16:creationId xmlns:a16="http://schemas.microsoft.com/office/drawing/2014/main" id="{684A0B3D-EAB9-4D94-83C3-5CE263E995EA}"/>
              </a:ext>
            </a:extLst>
          </p:cNvPr>
          <p:cNvSpPr txBox="1"/>
          <p:nvPr/>
        </p:nvSpPr>
        <p:spPr>
          <a:xfrm>
            <a:off x="7920439" y="5604448"/>
            <a:ext cx="1152880" cy="318100"/>
          </a:xfrm>
          <a:prstGeom prst="rect">
            <a:avLst/>
          </a:prstGeom>
          <a:noFill/>
        </p:spPr>
        <p:txBody>
          <a:bodyPr wrap="none" rtlCol="0">
            <a:spAutoFit/>
          </a:bodyPr>
          <a:lstStyle/>
          <a:p>
            <a:r>
              <a:rPr lang="en-CA" sz="1467" dirty="0"/>
              <a:t>˂3.1 mmol/L</a:t>
            </a:r>
          </a:p>
        </p:txBody>
      </p:sp>
      <p:sp>
        <p:nvSpPr>
          <p:cNvPr id="114" name="Rectangle 113">
            <a:extLst>
              <a:ext uri="{FF2B5EF4-FFF2-40B4-BE49-F238E27FC236}">
                <a16:creationId xmlns:a16="http://schemas.microsoft.com/office/drawing/2014/main" id="{517C6103-65B4-44E9-AF7A-9608E6C1E031}"/>
              </a:ext>
            </a:extLst>
          </p:cNvPr>
          <p:cNvSpPr/>
          <p:nvPr/>
        </p:nvSpPr>
        <p:spPr>
          <a:xfrm>
            <a:off x="7731356" y="5378771"/>
            <a:ext cx="144000" cy="144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867" b="1" dirty="0">
              <a:solidFill>
                <a:schemeClr val="tx1"/>
              </a:solidFill>
            </a:endParaRPr>
          </a:p>
        </p:txBody>
      </p:sp>
      <p:sp>
        <p:nvSpPr>
          <p:cNvPr id="115" name="TextBox 114">
            <a:extLst>
              <a:ext uri="{FF2B5EF4-FFF2-40B4-BE49-F238E27FC236}">
                <a16:creationId xmlns:a16="http://schemas.microsoft.com/office/drawing/2014/main" id="{390A9799-8BB0-43B7-A5EA-B345E991EB61}"/>
              </a:ext>
            </a:extLst>
          </p:cNvPr>
          <p:cNvSpPr txBox="1"/>
          <p:nvPr/>
        </p:nvSpPr>
        <p:spPr>
          <a:xfrm>
            <a:off x="6111680" y="5272275"/>
            <a:ext cx="675185" cy="246221"/>
          </a:xfrm>
          <a:prstGeom prst="rect">
            <a:avLst/>
          </a:prstGeom>
          <a:noFill/>
        </p:spPr>
        <p:txBody>
          <a:bodyPr wrap="none" rtlCol="0">
            <a:spAutoFit/>
          </a:bodyPr>
          <a:lstStyle/>
          <a:p>
            <a:r>
              <a:rPr lang="en-CA" sz="1000" i="1" dirty="0"/>
              <a:t>P</a:t>
            </a:r>
            <a:r>
              <a:rPr lang="en-CA" sz="1000" dirty="0"/>
              <a:t>=0.0006</a:t>
            </a:r>
          </a:p>
        </p:txBody>
      </p:sp>
      <p:sp>
        <p:nvSpPr>
          <p:cNvPr id="116" name="TextBox 115">
            <a:extLst>
              <a:ext uri="{FF2B5EF4-FFF2-40B4-BE49-F238E27FC236}">
                <a16:creationId xmlns:a16="http://schemas.microsoft.com/office/drawing/2014/main" id="{F50C6754-DE23-448C-AFB6-1A70ADA41295}"/>
              </a:ext>
            </a:extLst>
          </p:cNvPr>
          <p:cNvSpPr txBox="1"/>
          <p:nvPr/>
        </p:nvSpPr>
        <p:spPr>
          <a:xfrm>
            <a:off x="6998751" y="5565065"/>
            <a:ext cx="675185" cy="246221"/>
          </a:xfrm>
          <a:prstGeom prst="rect">
            <a:avLst/>
          </a:prstGeom>
          <a:noFill/>
        </p:spPr>
        <p:txBody>
          <a:bodyPr wrap="none" rtlCol="0">
            <a:spAutoFit/>
          </a:bodyPr>
          <a:lstStyle/>
          <a:p>
            <a:r>
              <a:rPr lang="en-CA" sz="1000" i="1" dirty="0"/>
              <a:t>P</a:t>
            </a:r>
            <a:r>
              <a:rPr lang="en-CA" sz="1000" dirty="0"/>
              <a:t>=0.0014</a:t>
            </a:r>
          </a:p>
        </p:txBody>
      </p:sp>
      <p:sp>
        <p:nvSpPr>
          <p:cNvPr id="117" name="TextBox 116">
            <a:extLst>
              <a:ext uri="{FF2B5EF4-FFF2-40B4-BE49-F238E27FC236}">
                <a16:creationId xmlns:a16="http://schemas.microsoft.com/office/drawing/2014/main" id="{CE8C037E-C688-48F7-9CEA-EAEF87FDC3CF}"/>
              </a:ext>
            </a:extLst>
          </p:cNvPr>
          <p:cNvSpPr txBox="1"/>
          <p:nvPr/>
        </p:nvSpPr>
        <p:spPr>
          <a:xfrm>
            <a:off x="9049218" y="5545560"/>
            <a:ext cx="675185" cy="246221"/>
          </a:xfrm>
          <a:prstGeom prst="rect">
            <a:avLst/>
          </a:prstGeom>
          <a:noFill/>
        </p:spPr>
        <p:txBody>
          <a:bodyPr wrap="none" rtlCol="0">
            <a:spAutoFit/>
          </a:bodyPr>
          <a:lstStyle/>
          <a:p>
            <a:r>
              <a:rPr lang="en-CA" sz="1000" i="1" dirty="0"/>
              <a:t>P</a:t>
            </a:r>
            <a:r>
              <a:rPr lang="en-CA" sz="1000" dirty="0"/>
              <a:t>=0.0001</a:t>
            </a:r>
          </a:p>
        </p:txBody>
      </p:sp>
      <p:sp>
        <p:nvSpPr>
          <p:cNvPr id="118" name="TextBox 117">
            <a:extLst>
              <a:ext uri="{FF2B5EF4-FFF2-40B4-BE49-F238E27FC236}">
                <a16:creationId xmlns:a16="http://schemas.microsoft.com/office/drawing/2014/main" id="{721313B4-D674-41CD-AE9D-5794A8BE739F}"/>
              </a:ext>
            </a:extLst>
          </p:cNvPr>
          <p:cNvSpPr txBox="1"/>
          <p:nvPr/>
        </p:nvSpPr>
        <p:spPr>
          <a:xfrm>
            <a:off x="9941768" y="5660525"/>
            <a:ext cx="675185" cy="246221"/>
          </a:xfrm>
          <a:prstGeom prst="rect">
            <a:avLst/>
          </a:prstGeom>
          <a:noFill/>
        </p:spPr>
        <p:txBody>
          <a:bodyPr wrap="none" rtlCol="0">
            <a:spAutoFit/>
          </a:bodyPr>
          <a:lstStyle/>
          <a:p>
            <a:r>
              <a:rPr lang="en-CA" sz="1000" i="1" dirty="0"/>
              <a:t>P</a:t>
            </a:r>
            <a:r>
              <a:rPr lang="en-CA" sz="1000" dirty="0"/>
              <a:t>=0.0032</a:t>
            </a:r>
          </a:p>
        </p:txBody>
      </p:sp>
      <p:sp>
        <p:nvSpPr>
          <p:cNvPr id="119" name="TextBox 118">
            <a:extLst>
              <a:ext uri="{FF2B5EF4-FFF2-40B4-BE49-F238E27FC236}">
                <a16:creationId xmlns:a16="http://schemas.microsoft.com/office/drawing/2014/main" id="{60386010-D196-486D-8431-F25A7C2522DE}"/>
              </a:ext>
            </a:extLst>
          </p:cNvPr>
          <p:cNvSpPr txBox="1"/>
          <p:nvPr/>
        </p:nvSpPr>
        <p:spPr>
          <a:xfrm>
            <a:off x="1836387" y="1268697"/>
            <a:ext cx="8519226" cy="972000"/>
          </a:xfrm>
          <a:prstGeom prst="roundRect">
            <a:avLst/>
          </a:prstGeom>
          <a:solidFill>
            <a:schemeClr val="accent5">
              <a:lumMod val="60000"/>
              <a:lumOff val="40000"/>
            </a:schemeClr>
          </a:solidFill>
        </p:spPr>
        <p:txBody>
          <a:bodyPr wrap="square" rtlCol="0" anchor="ctr">
            <a:noAutofit/>
          </a:bodyPr>
          <a:lstStyle/>
          <a:p>
            <a:pPr lvl="0" algn="ctr" defTabSz="914400">
              <a:defRPr/>
            </a:pPr>
            <a:r>
              <a:rPr lang="en-US" b="1" dirty="0">
                <a:solidFill>
                  <a:srgbClr val="3B3838"/>
                </a:solidFill>
              </a:rPr>
              <a:t>isCGM use in T2D with intensive insulin therapy has been shown to significantly reduce time spent in hypoglycemia, with reduced nocturnal hypoglycemia and glycemic variability, while improving quality of life</a:t>
            </a:r>
            <a:endParaRPr kumimoji="0" lang="en-US" b="1" i="0" u="none" strike="noStrike" kern="1200" cap="none" spc="0" normalizeH="0" baseline="0" noProof="0" dirty="0">
              <a:ln>
                <a:noFill/>
              </a:ln>
              <a:solidFill>
                <a:srgbClr val="3B3838"/>
              </a:solidFill>
              <a:effectLst/>
              <a:uLnTx/>
              <a:uFillTx/>
            </a:endParaRPr>
          </a:p>
        </p:txBody>
      </p:sp>
      <p:grpSp>
        <p:nvGrpSpPr>
          <p:cNvPr id="120" name="Group 119"/>
          <p:cNvGrpSpPr/>
          <p:nvPr/>
        </p:nvGrpSpPr>
        <p:grpSpPr>
          <a:xfrm>
            <a:off x="766265" y="1487922"/>
            <a:ext cx="791406" cy="569166"/>
            <a:chOff x="6029873" y="1006191"/>
            <a:chExt cx="791406" cy="569166"/>
          </a:xfrm>
        </p:grpSpPr>
        <p:grpSp>
          <p:nvGrpSpPr>
            <p:cNvPr id="121" name="Group 120">
              <a:extLst>
                <a:ext uri="{FF2B5EF4-FFF2-40B4-BE49-F238E27FC236}">
                  <a16:creationId xmlns:a16="http://schemas.microsoft.com/office/drawing/2014/main" id="{8F2ECB74-9011-4475-927A-712B35FF22FB}"/>
                </a:ext>
              </a:extLst>
            </p:cNvPr>
            <p:cNvGrpSpPr/>
            <p:nvPr/>
          </p:nvGrpSpPr>
          <p:grpSpPr>
            <a:xfrm>
              <a:off x="6029873" y="1006191"/>
              <a:ext cx="432000" cy="569166"/>
              <a:chOff x="5650145" y="1055777"/>
              <a:chExt cx="432000" cy="569166"/>
            </a:xfrm>
          </p:grpSpPr>
          <p:grpSp>
            <p:nvGrpSpPr>
              <p:cNvPr id="124" name="Group 123">
                <a:extLst>
                  <a:ext uri="{FF2B5EF4-FFF2-40B4-BE49-F238E27FC236}">
                    <a16:creationId xmlns:a16="http://schemas.microsoft.com/office/drawing/2014/main" id="{C4169ECD-7DC4-4D77-8DC7-9A0F1C457E80}"/>
                  </a:ext>
                </a:extLst>
              </p:cNvPr>
              <p:cNvGrpSpPr/>
              <p:nvPr/>
            </p:nvGrpSpPr>
            <p:grpSpPr>
              <a:xfrm>
                <a:off x="5650145" y="1055777"/>
                <a:ext cx="432000" cy="569166"/>
                <a:chOff x="9635952" y="2500269"/>
                <a:chExt cx="731136" cy="1059795"/>
              </a:xfrm>
              <a:noFill/>
            </p:grpSpPr>
            <p:sp>
              <p:nvSpPr>
                <p:cNvPr id="126" name="Flowchart: Terminator 125">
                  <a:extLst>
                    <a:ext uri="{FF2B5EF4-FFF2-40B4-BE49-F238E27FC236}">
                      <a16:creationId xmlns:a16="http://schemas.microsoft.com/office/drawing/2014/main" id="{3E49C875-A88D-4D9A-9C18-1E4C567EE764}"/>
                    </a:ext>
                  </a:extLst>
                </p:cNvPr>
                <p:cNvSpPr/>
                <p:nvPr/>
              </p:nvSpPr>
              <p:spPr>
                <a:xfrm>
                  <a:off x="9635952" y="2500269"/>
                  <a:ext cx="731136" cy="1059795"/>
                </a:xfrm>
                <a:prstGeom prst="flowChartTerminator">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dirty="0"/>
                </a:p>
              </p:txBody>
            </p:sp>
            <p:sp>
              <p:nvSpPr>
                <p:cNvPr id="127" name="Flowchart: Alternate Process 126">
                  <a:extLst>
                    <a:ext uri="{FF2B5EF4-FFF2-40B4-BE49-F238E27FC236}">
                      <a16:creationId xmlns:a16="http://schemas.microsoft.com/office/drawing/2014/main" id="{B5F88D02-52C4-40B3-9275-581AFF70EE88}"/>
                    </a:ext>
                  </a:extLst>
                </p:cNvPr>
                <p:cNvSpPr/>
                <p:nvPr/>
              </p:nvSpPr>
              <p:spPr>
                <a:xfrm>
                  <a:off x="9789984" y="2614021"/>
                  <a:ext cx="432000" cy="482634"/>
                </a:xfrm>
                <a:prstGeom prst="flowChartAlternateProcess">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128" name="Flowchart: Delay 127">
                  <a:extLst>
                    <a:ext uri="{FF2B5EF4-FFF2-40B4-BE49-F238E27FC236}">
                      <a16:creationId xmlns:a16="http://schemas.microsoft.com/office/drawing/2014/main" id="{2BAF5A4D-757D-4174-A6E7-D4287A1D9961}"/>
                    </a:ext>
                  </a:extLst>
                </p:cNvPr>
                <p:cNvSpPr/>
                <p:nvPr/>
              </p:nvSpPr>
              <p:spPr>
                <a:xfrm rot="16200000">
                  <a:off x="9930179" y="3308064"/>
                  <a:ext cx="144000" cy="360000"/>
                </a:xfrm>
                <a:prstGeom prst="flowChartDelay">
                  <a:avLst/>
                </a:prstGeom>
                <a:grp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grpSp>
          <p:sp>
            <p:nvSpPr>
              <p:cNvPr id="125" name="Oval 124">
                <a:extLst>
                  <a:ext uri="{FF2B5EF4-FFF2-40B4-BE49-F238E27FC236}">
                    <a16:creationId xmlns:a16="http://schemas.microsoft.com/office/drawing/2014/main" id="{FB95D2AC-F158-4943-B841-06F3E9F745A1}"/>
                  </a:ext>
                </a:extLst>
              </p:cNvPr>
              <p:cNvSpPr/>
              <p:nvPr/>
            </p:nvSpPr>
            <p:spPr>
              <a:xfrm>
                <a:off x="5921476" y="1416911"/>
                <a:ext cx="108000" cy="1080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grpSp>
        <p:sp>
          <p:nvSpPr>
            <p:cNvPr id="122" name="Oval 121">
              <a:extLst>
                <a:ext uri="{FF2B5EF4-FFF2-40B4-BE49-F238E27FC236}">
                  <a16:creationId xmlns:a16="http://schemas.microsoft.com/office/drawing/2014/main" id="{083FF8F0-75DD-40C6-8CAF-D6C877FFDF6A}"/>
                </a:ext>
              </a:extLst>
            </p:cNvPr>
            <p:cNvSpPr/>
            <p:nvPr/>
          </p:nvSpPr>
          <p:spPr>
            <a:xfrm>
              <a:off x="6572909" y="1224811"/>
              <a:ext cx="248370" cy="242691"/>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sp>
          <p:nvSpPr>
            <p:cNvPr id="123" name="Oval 122">
              <a:extLst>
                <a:ext uri="{FF2B5EF4-FFF2-40B4-BE49-F238E27FC236}">
                  <a16:creationId xmlns:a16="http://schemas.microsoft.com/office/drawing/2014/main" id="{FB34DE79-7475-410E-96B3-012899E09512}"/>
                </a:ext>
              </a:extLst>
            </p:cNvPr>
            <p:cNvSpPr/>
            <p:nvPr/>
          </p:nvSpPr>
          <p:spPr>
            <a:xfrm>
              <a:off x="6681065" y="1332967"/>
              <a:ext cx="36000" cy="36000"/>
            </a:xfrm>
            <a:prstGeom prst="ellipse">
              <a:avLst/>
            </a:prstGeom>
            <a:noFill/>
            <a:ln w="2857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sz="1801"/>
            </a:p>
          </p:txBody>
        </p:sp>
      </p:grpSp>
      <p:pic>
        <p:nvPicPr>
          <p:cNvPr id="65" name="Graphic 4" descr="Line arrow: Rotate left">
            <a:hlinkClick r:id="rId3" action="ppaction://hlinksldjump"/>
            <a:extLst>
              <a:ext uri="{FF2B5EF4-FFF2-40B4-BE49-F238E27FC236}">
                <a16:creationId xmlns:a16="http://schemas.microsoft.com/office/drawing/2014/main" id="{3E751DD9-CFCB-4ED8-89DD-2263A4A047F5}"/>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11619273" y="105235"/>
            <a:ext cx="468000" cy="468000"/>
          </a:xfrm>
          <a:prstGeom prst="rect">
            <a:avLst/>
          </a:prstGeom>
        </p:spPr>
      </p:pic>
      <p:pic>
        <p:nvPicPr>
          <p:cNvPr id="56" name="Graphic 38" descr="Lightbulb and gear">
            <a:extLst>
              <a:ext uri="{FF2B5EF4-FFF2-40B4-BE49-F238E27FC236}">
                <a16:creationId xmlns:a16="http://schemas.microsoft.com/office/drawing/2014/main" id="{9B2208B8-D407-426B-90B6-AE64B4DB80E3}"/>
              </a:ext>
            </a:extLst>
          </p:cNvPr>
          <p:cNvPicPr>
            <a:picLocks noChangeAspect="1"/>
          </p:cNvPicPr>
          <p:nvPr/>
        </p:nvPicPr>
        <p:blipFill>
          <a:blip r:embed="rId6" cstate="hq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22839" y="2675073"/>
            <a:ext cx="594000" cy="594000"/>
          </a:xfrm>
          <a:prstGeom prst="rect">
            <a:avLst/>
          </a:prstGeom>
        </p:spPr>
      </p:pic>
      <p:pic>
        <p:nvPicPr>
          <p:cNvPr id="60" name="Graphic 8" descr="User">
            <a:extLst>
              <a:ext uri="{FF2B5EF4-FFF2-40B4-BE49-F238E27FC236}">
                <a16:creationId xmlns:a16="http://schemas.microsoft.com/office/drawing/2014/main" id="{C2B58657-71BE-46A6-A8D1-BB78A8762199}"/>
              </a:ext>
            </a:extLst>
          </p:cNvPr>
          <p:cNvPicPr>
            <a:picLocks noChangeAspect="1"/>
          </p:cNvPicPr>
          <p:nvPr/>
        </p:nvPicPr>
        <p:blipFill>
          <a:blip r:embed="rId8" cstate="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3158" y="3363031"/>
            <a:ext cx="1259693" cy="1259693"/>
          </a:xfrm>
          <a:prstGeom prst="rect">
            <a:avLst/>
          </a:prstGeom>
        </p:spPr>
      </p:pic>
      <p:pic>
        <p:nvPicPr>
          <p:cNvPr id="64" name="Graphic 54" descr="Downward trend">
            <a:extLst>
              <a:ext uri="{FF2B5EF4-FFF2-40B4-BE49-F238E27FC236}">
                <a16:creationId xmlns:a16="http://schemas.microsoft.com/office/drawing/2014/main" id="{B892A92B-CA00-43DA-B844-A59AB0A9812F}"/>
              </a:ext>
            </a:extLst>
          </p:cNvPr>
          <p:cNvPicPr>
            <a:picLocks noChangeAspect="1"/>
          </p:cNvPicPr>
          <p:nvPr/>
        </p:nvPicPr>
        <p:blipFill>
          <a:blip r:embed="rId10" cstate="hqprint">
            <a:duotone>
              <a:schemeClr val="accent1">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1"/>
              </a:ext>
            </a:extLst>
          </a:blip>
          <a:stretch>
            <a:fillRect/>
          </a:stretch>
        </p:blipFill>
        <p:spPr>
          <a:xfrm>
            <a:off x="5538308" y="2589917"/>
            <a:ext cx="403200" cy="403200"/>
          </a:xfrm>
          <a:prstGeom prst="rect">
            <a:avLst/>
          </a:prstGeom>
          <a:effectLst/>
        </p:spPr>
      </p:pic>
      <p:pic>
        <p:nvPicPr>
          <p:cNvPr id="71" name="Graphic 22" descr="Clock">
            <a:extLst>
              <a:ext uri="{FF2B5EF4-FFF2-40B4-BE49-F238E27FC236}">
                <a16:creationId xmlns:a16="http://schemas.microsoft.com/office/drawing/2014/main" id="{E3860278-AA30-4A92-9C70-ECF2C4E91235}"/>
              </a:ext>
            </a:extLst>
          </p:cNvPr>
          <p:cNvPicPr>
            <a:picLocks noChangeAspect="1"/>
          </p:cNvPicPr>
          <p:nvPr/>
        </p:nvPicPr>
        <p:blipFill>
          <a:blip r:embed="rId12" cstate="hq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3"/>
              </a:ext>
            </a:extLst>
          </a:blip>
          <a:stretch>
            <a:fillRect/>
          </a:stretch>
        </p:blipFill>
        <p:spPr>
          <a:xfrm>
            <a:off x="5681993" y="3424172"/>
            <a:ext cx="504000" cy="504000"/>
          </a:xfrm>
          <a:prstGeom prst="rect">
            <a:avLst/>
          </a:prstGeom>
        </p:spPr>
      </p:pic>
      <p:pic>
        <p:nvPicPr>
          <p:cNvPr id="72" name="Graphic 18" descr="Moon and stars">
            <a:extLst>
              <a:ext uri="{FF2B5EF4-FFF2-40B4-BE49-F238E27FC236}">
                <a16:creationId xmlns:a16="http://schemas.microsoft.com/office/drawing/2014/main" id="{297F8841-FA59-4A23-B211-16D8CE694D15}"/>
              </a:ext>
            </a:extLst>
          </p:cNvPr>
          <p:cNvPicPr>
            <a:picLocks noChangeAspect="1"/>
          </p:cNvPicPr>
          <p:nvPr/>
        </p:nvPicPr>
        <p:blipFill>
          <a:blip r:embed="rId14" cstate="hqprint">
            <a:duotone>
              <a:schemeClr val="bg2">
                <a:shade val="45000"/>
                <a:satMod val="135000"/>
              </a:schemeClr>
              <a:prstClr val="white"/>
            </a:duotone>
            <a:extLst>
              <a:ext uri="{28A0092B-C50C-407E-A947-70E740481C1C}">
                <a14:useLocalDpi xmlns:a14="http://schemas.microsoft.com/office/drawing/2010/main" val="0"/>
              </a:ext>
              <a:ext uri="{96DAC541-7B7A-43D3-8B79-37D633B846F1}">
                <asvg:svgBlip xmlns:asvg="http://schemas.microsoft.com/office/drawing/2016/SVG/main" r:embed="rId15"/>
              </a:ext>
            </a:extLst>
          </a:blip>
          <a:stretch>
            <a:fillRect/>
          </a:stretch>
        </p:blipFill>
        <p:spPr>
          <a:xfrm>
            <a:off x="8710287" y="3491923"/>
            <a:ext cx="482400" cy="482400"/>
          </a:xfrm>
          <a:prstGeom prst="rect">
            <a:avLst/>
          </a:prstGeom>
        </p:spPr>
      </p:pic>
    </p:spTree>
    <p:extLst>
      <p:ext uri="{BB962C8B-B14F-4D97-AF65-F5344CB8AC3E}">
        <p14:creationId xmlns:p14="http://schemas.microsoft.com/office/powerpoint/2010/main" val="4182614903"/>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0" name="Picture 49"/>
          <p:cNvPicPr>
            <a:picLocks noChangeAspect="1"/>
          </p:cNvPicPr>
          <p:nvPr/>
        </p:nvPicPr>
        <p:blipFill rotWithShape="1">
          <a:blip r:embed="rId2" cstate="hqprint">
            <a:extLst>
              <a:ext uri="{28A0092B-C50C-407E-A947-70E740481C1C}">
                <a14:useLocalDpi xmlns:a14="http://schemas.microsoft.com/office/drawing/2010/main" val="0"/>
              </a:ext>
            </a:extLst>
          </a:blip>
          <a:srcRect r="21542"/>
          <a:stretch/>
        </p:blipFill>
        <p:spPr>
          <a:xfrm>
            <a:off x="345427" y="794229"/>
            <a:ext cx="1482868" cy="1260000"/>
          </a:xfrm>
          <a:prstGeom prst="rect">
            <a:avLst/>
          </a:prstGeom>
        </p:spPr>
      </p:pic>
      <p:sp>
        <p:nvSpPr>
          <p:cNvPr id="2" name="Title 1"/>
          <p:cNvSpPr>
            <a:spLocks noGrp="1"/>
          </p:cNvSpPr>
          <p:nvPr>
            <p:ph type="title"/>
          </p:nvPr>
        </p:nvSpPr>
        <p:spPr/>
        <p:txBody>
          <a:bodyPr/>
          <a:lstStyle/>
          <a:p>
            <a:r>
              <a:rPr lang="en-US" dirty="0"/>
              <a:t>Case Study: Leo</a:t>
            </a:r>
          </a:p>
        </p:txBody>
      </p:sp>
      <p:sp>
        <p:nvSpPr>
          <p:cNvPr id="4" name="Slide Number Placeholder 3"/>
          <p:cNvSpPr>
            <a:spLocks noGrp="1"/>
          </p:cNvSpPr>
          <p:nvPr>
            <p:ph type="sldNum" sz="quarter" idx="12"/>
          </p:nvPr>
        </p:nvSpPr>
        <p:spPr/>
        <p:txBody>
          <a:bodyPr/>
          <a:lstStyle/>
          <a:p>
            <a:fld id="{C1A70B36-B1CC-4D4A-80B9-E27A448F84DA}" type="slidenum">
              <a:rPr lang="en-CA" smtClean="0"/>
              <a:pPr/>
              <a:t>81</a:t>
            </a:fld>
            <a:endParaRPr lang="en-CA"/>
          </a:p>
        </p:txBody>
      </p:sp>
      <p:grpSp>
        <p:nvGrpSpPr>
          <p:cNvPr id="10" name="Group 9">
            <a:extLst>
              <a:ext uri="{FF2B5EF4-FFF2-40B4-BE49-F238E27FC236}">
                <a16:creationId xmlns:a16="http://schemas.microsoft.com/office/drawing/2014/main" id="{51C51B0D-FE28-4D7A-857D-8DED09DAA14F}"/>
              </a:ext>
            </a:extLst>
          </p:cNvPr>
          <p:cNvGrpSpPr/>
          <p:nvPr/>
        </p:nvGrpSpPr>
        <p:grpSpPr>
          <a:xfrm>
            <a:off x="2343813" y="1678270"/>
            <a:ext cx="9591513" cy="4065490"/>
            <a:chOff x="7068494" y="2301570"/>
            <a:chExt cx="8381798" cy="4065490"/>
          </a:xfrm>
        </p:grpSpPr>
        <p:sp>
          <p:nvSpPr>
            <p:cNvPr id="11" name="TextBox 10">
              <a:extLst>
                <a:ext uri="{FF2B5EF4-FFF2-40B4-BE49-F238E27FC236}">
                  <a16:creationId xmlns:a16="http://schemas.microsoft.com/office/drawing/2014/main" id="{3EC02243-A2F0-4CB1-906E-85566437D523}"/>
                </a:ext>
              </a:extLst>
            </p:cNvPr>
            <p:cNvSpPr txBox="1"/>
            <p:nvPr/>
          </p:nvSpPr>
          <p:spPr>
            <a:xfrm>
              <a:off x="7068494" y="2398372"/>
              <a:ext cx="8281976" cy="369332"/>
            </a:xfrm>
            <a:prstGeom prst="rect">
              <a:avLst/>
            </a:prstGeom>
            <a:noFill/>
          </p:spPr>
          <p:txBody>
            <a:bodyPr wrap="square" rtlCol="0">
              <a:spAutoFit/>
            </a:bodyPr>
            <a:lstStyle/>
            <a:p>
              <a:pPr algn="ctr"/>
              <a:r>
                <a:rPr lang="en-CA" b="1" dirty="0"/>
                <a:t>We now examine Leo’s isCGM report… </a:t>
              </a:r>
            </a:p>
          </p:txBody>
        </p:sp>
        <p:sp>
          <p:nvSpPr>
            <p:cNvPr id="12" name="Rectangle: Rounded Corners 22">
              <a:extLst>
                <a:ext uri="{FF2B5EF4-FFF2-40B4-BE49-F238E27FC236}">
                  <a16:creationId xmlns:a16="http://schemas.microsoft.com/office/drawing/2014/main" id="{AE3B3350-E239-4120-85E8-113E17977367}"/>
                </a:ext>
              </a:extLst>
            </p:cNvPr>
            <p:cNvSpPr/>
            <p:nvPr/>
          </p:nvSpPr>
          <p:spPr>
            <a:xfrm>
              <a:off x="7077003" y="2301570"/>
              <a:ext cx="8373289" cy="4065490"/>
            </a:xfrm>
            <a:prstGeom prst="roundRect">
              <a:avLst>
                <a:gd name="adj" fmla="val 6101"/>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dirty="0"/>
            </a:p>
          </p:txBody>
        </p:sp>
      </p:grpSp>
      <p:sp>
        <p:nvSpPr>
          <p:cNvPr id="14" name="TextBox 13">
            <a:extLst>
              <a:ext uri="{FF2B5EF4-FFF2-40B4-BE49-F238E27FC236}">
                <a16:creationId xmlns:a16="http://schemas.microsoft.com/office/drawing/2014/main" id="{34E95213-9BBF-40DA-8795-B7C567079A87}"/>
              </a:ext>
            </a:extLst>
          </p:cNvPr>
          <p:cNvSpPr txBox="1"/>
          <p:nvPr/>
        </p:nvSpPr>
        <p:spPr>
          <a:xfrm>
            <a:off x="9279346" y="2665792"/>
            <a:ext cx="1471878" cy="523220"/>
          </a:xfrm>
          <a:prstGeom prst="rect">
            <a:avLst/>
          </a:prstGeom>
          <a:noFill/>
          <a:ln>
            <a:solidFill>
              <a:schemeClr val="accent5"/>
            </a:solidFill>
          </a:ln>
        </p:spPr>
        <p:txBody>
          <a:bodyPr wrap="none" rtlCol="0">
            <a:spAutoFit/>
          </a:bodyPr>
          <a:lstStyle/>
          <a:p>
            <a:r>
              <a:rPr lang="en-CA" sz="1400" b="1" dirty="0"/>
              <a:t>Average glucose: </a:t>
            </a:r>
          </a:p>
          <a:p>
            <a:r>
              <a:rPr lang="en-CA" sz="1400" dirty="0"/>
              <a:t>9.6 mmol/L</a:t>
            </a:r>
          </a:p>
        </p:txBody>
      </p:sp>
      <p:sp>
        <p:nvSpPr>
          <p:cNvPr id="37" name="Rectangle: Top Corners Rounded 77">
            <a:extLst>
              <a:ext uri="{FF2B5EF4-FFF2-40B4-BE49-F238E27FC236}">
                <a16:creationId xmlns:a16="http://schemas.microsoft.com/office/drawing/2014/main" id="{81132398-4C9F-4E37-AD70-2D1B444A6D29}"/>
              </a:ext>
            </a:extLst>
          </p:cNvPr>
          <p:cNvSpPr/>
          <p:nvPr/>
        </p:nvSpPr>
        <p:spPr>
          <a:xfrm rot="16200000" flipV="1">
            <a:off x="3824436" y="2096574"/>
            <a:ext cx="512492" cy="8161364"/>
          </a:xfrm>
          <a:prstGeom prst="round2SameRect">
            <a:avLst>
              <a:gd name="adj1" fmla="val 20145"/>
              <a:gd name="adj2" fmla="val 0"/>
            </a:avLst>
          </a:prstGeom>
          <a:solidFill>
            <a:schemeClr val="accent3">
              <a:lumMod val="40000"/>
              <a:lumOff val="60000"/>
            </a:schemeClr>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CA"/>
          </a:p>
        </p:txBody>
      </p:sp>
      <p:sp>
        <p:nvSpPr>
          <p:cNvPr id="38" name="TextBox 37">
            <a:extLst>
              <a:ext uri="{FF2B5EF4-FFF2-40B4-BE49-F238E27FC236}">
                <a16:creationId xmlns:a16="http://schemas.microsoft.com/office/drawing/2014/main" id="{B5F271D7-22C3-43D6-AFD0-BB13B16E982F}"/>
              </a:ext>
            </a:extLst>
          </p:cNvPr>
          <p:cNvSpPr txBox="1"/>
          <p:nvPr/>
        </p:nvSpPr>
        <p:spPr>
          <a:xfrm>
            <a:off x="328863" y="5992589"/>
            <a:ext cx="7523471" cy="369332"/>
          </a:xfrm>
          <a:prstGeom prst="rect">
            <a:avLst/>
          </a:prstGeom>
          <a:noFill/>
        </p:spPr>
        <p:txBody>
          <a:bodyPr wrap="none" rtlCol="0">
            <a:spAutoFit/>
          </a:bodyPr>
          <a:lstStyle/>
          <a:p>
            <a:pPr marL="0" lvl="1" indent="-180975" algn="ctr">
              <a:spcBef>
                <a:spcPts val="600"/>
              </a:spcBef>
              <a:spcAft>
                <a:spcPts val="600"/>
              </a:spcAft>
            </a:pPr>
            <a:r>
              <a:rPr lang="en-CA" b="1" i="1" dirty="0"/>
              <a:t>What specific information are you looking for when looking at data like this?</a:t>
            </a:r>
          </a:p>
        </p:txBody>
      </p:sp>
      <p:grpSp>
        <p:nvGrpSpPr>
          <p:cNvPr id="8" name="Group 7"/>
          <p:cNvGrpSpPr/>
          <p:nvPr/>
        </p:nvGrpSpPr>
        <p:grpSpPr>
          <a:xfrm>
            <a:off x="9073924" y="3328302"/>
            <a:ext cx="2800235" cy="2170471"/>
            <a:chOff x="9261299" y="3328302"/>
            <a:chExt cx="2800235" cy="2170471"/>
          </a:xfrm>
        </p:grpSpPr>
        <p:grpSp>
          <p:nvGrpSpPr>
            <p:cNvPr id="15" name="Group 14">
              <a:extLst>
                <a:ext uri="{FF2B5EF4-FFF2-40B4-BE49-F238E27FC236}">
                  <a16:creationId xmlns:a16="http://schemas.microsoft.com/office/drawing/2014/main" id="{7989BA22-24A5-49B9-9F52-0DE67E37915A}"/>
                </a:ext>
              </a:extLst>
            </p:cNvPr>
            <p:cNvGrpSpPr/>
            <p:nvPr/>
          </p:nvGrpSpPr>
          <p:grpSpPr>
            <a:xfrm>
              <a:off x="9261299" y="3328302"/>
              <a:ext cx="2800235" cy="2170471"/>
              <a:chOff x="529231" y="3652588"/>
              <a:chExt cx="2800235" cy="2170471"/>
            </a:xfrm>
          </p:grpSpPr>
          <p:sp>
            <p:nvSpPr>
              <p:cNvPr id="16" name="TextBox 15">
                <a:extLst>
                  <a:ext uri="{FF2B5EF4-FFF2-40B4-BE49-F238E27FC236}">
                    <a16:creationId xmlns:a16="http://schemas.microsoft.com/office/drawing/2014/main" id="{EA13E9E6-DD43-464A-BA31-66D936550D48}"/>
                  </a:ext>
                </a:extLst>
              </p:cNvPr>
              <p:cNvSpPr txBox="1"/>
              <p:nvPr/>
            </p:nvSpPr>
            <p:spPr>
              <a:xfrm>
                <a:off x="627852" y="3678873"/>
                <a:ext cx="721087" cy="646331"/>
              </a:xfrm>
              <a:prstGeom prst="rect">
                <a:avLst/>
              </a:prstGeom>
              <a:noFill/>
            </p:spPr>
            <p:txBody>
              <a:bodyPr wrap="square" rtlCol="0">
                <a:spAutoFit/>
              </a:bodyPr>
              <a:lstStyle/>
              <a:p>
                <a:pPr algn="ctr"/>
                <a:r>
                  <a:rPr lang="en-CA" sz="1200" b="1" dirty="0">
                    <a:solidFill>
                      <a:schemeClr val="accent2"/>
                    </a:solidFill>
                  </a:rPr>
                  <a:t>Time above range </a:t>
                </a:r>
              </a:p>
            </p:txBody>
          </p:sp>
          <p:sp>
            <p:nvSpPr>
              <p:cNvPr id="17" name="TextBox 16">
                <a:extLst>
                  <a:ext uri="{FF2B5EF4-FFF2-40B4-BE49-F238E27FC236}">
                    <a16:creationId xmlns:a16="http://schemas.microsoft.com/office/drawing/2014/main" id="{AEE24002-32B7-4D15-9537-6611480BC4B7}"/>
                  </a:ext>
                </a:extLst>
              </p:cNvPr>
              <p:cNvSpPr txBox="1"/>
              <p:nvPr/>
            </p:nvSpPr>
            <p:spPr>
              <a:xfrm>
                <a:off x="627852" y="5176728"/>
                <a:ext cx="802258" cy="646331"/>
              </a:xfrm>
              <a:prstGeom prst="rect">
                <a:avLst/>
              </a:prstGeom>
              <a:noFill/>
            </p:spPr>
            <p:txBody>
              <a:bodyPr wrap="square" rtlCol="0">
                <a:spAutoFit/>
              </a:bodyPr>
              <a:lstStyle/>
              <a:p>
                <a:pPr algn="ctr"/>
                <a:r>
                  <a:rPr lang="en-CA" sz="1200" b="1" dirty="0">
                    <a:solidFill>
                      <a:schemeClr val="accent2"/>
                    </a:solidFill>
                  </a:rPr>
                  <a:t>Time below range </a:t>
                </a:r>
              </a:p>
            </p:txBody>
          </p:sp>
          <p:sp>
            <p:nvSpPr>
              <p:cNvPr id="18" name="TextBox 17">
                <a:extLst>
                  <a:ext uri="{FF2B5EF4-FFF2-40B4-BE49-F238E27FC236}">
                    <a16:creationId xmlns:a16="http://schemas.microsoft.com/office/drawing/2014/main" id="{B834D77D-A533-4954-868F-5C8C70ECE6BA}"/>
                  </a:ext>
                </a:extLst>
              </p:cNvPr>
              <p:cNvSpPr txBox="1"/>
              <p:nvPr/>
            </p:nvSpPr>
            <p:spPr>
              <a:xfrm>
                <a:off x="529231" y="4508745"/>
                <a:ext cx="802258" cy="523220"/>
              </a:xfrm>
              <a:prstGeom prst="rect">
                <a:avLst/>
              </a:prstGeom>
              <a:noFill/>
            </p:spPr>
            <p:txBody>
              <a:bodyPr wrap="square" rtlCol="0">
                <a:spAutoFit/>
              </a:bodyPr>
              <a:lstStyle/>
              <a:p>
                <a:pPr algn="ctr"/>
                <a:r>
                  <a:rPr lang="en-CA" sz="1400" b="1" dirty="0">
                    <a:solidFill>
                      <a:schemeClr val="accent2"/>
                    </a:solidFill>
                  </a:rPr>
                  <a:t>Time </a:t>
                </a:r>
                <a:br>
                  <a:rPr lang="en-CA" sz="1400" b="1" dirty="0">
                    <a:solidFill>
                      <a:schemeClr val="accent2"/>
                    </a:solidFill>
                  </a:rPr>
                </a:br>
                <a:r>
                  <a:rPr lang="en-CA" sz="1400" b="1" dirty="0">
                    <a:solidFill>
                      <a:schemeClr val="accent2"/>
                    </a:solidFill>
                  </a:rPr>
                  <a:t>in range </a:t>
                </a:r>
              </a:p>
            </p:txBody>
          </p:sp>
          <p:sp>
            <p:nvSpPr>
              <p:cNvPr id="19" name="TextBox 18">
                <a:extLst>
                  <a:ext uri="{FF2B5EF4-FFF2-40B4-BE49-F238E27FC236}">
                    <a16:creationId xmlns:a16="http://schemas.microsoft.com/office/drawing/2014/main" id="{4B986D9C-286B-4CB9-BB36-DBA508EAAAF7}"/>
                  </a:ext>
                </a:extLst>
              </p:cNvPr>
              <p:cNvSpPr txBox="1"/>
              <p:nvPr/>
            </p:nvSpPr>
            <p:spPr>
              <a:xfrm>
                <a:off x="1364331" y="5232231"/>
                <a:ext cx="407484" cy="307777"/>
              </a:xfrm>
              <a:prstGeom prst="rect">
                <a:avLst/>
              </a:prstGeom>
              <a:noFill/>
            </p:spPr>
            <p:txBody>
              <a:bodyPr wrap="none" rtlCol="0">
                <a:spAutoFit/>
              </a:bodyPr>
              <a:lstStyle/>
              <a:p>
                <a:r>
                  <a:rPr lang="en-CA" sz="1400" b="1" dirty="0">
                    <a:solidFill>
                      <a:schemeClr val="accent2"/>
                    </a:solidFill>
                    <a:cs typeface="Calibri" panose="020F0502020204030204" pitchFamily="34" charset="0"/>
                  </a:rPr>
                  <a:t>4</a:t>
                </a:r>
                <a:r>
                  <a:rPr lang="en-CA" sz="1400" b="1" dirty="0">
                    <a:solidFill>
                      <a:schemeClr val="accent2"/>
                    </a:solidFill>
                  </a:rPr>
                  <a:t>%</a:t>
                </a:r>
                <a:endParaRPr lang="en-CA" sz="900" dirty="0">
                  <a:solidFill>
                    <a:schemeClr val="accent2"/>
                  </a:solidFill>
                </a:endParaRPr>
              </a:p>
            </p:txBody>
          </p:sp>
          <p:sp>
            <p:nvSpPr>
              <p:cNvPr id="20" name="TextBox 19">
                <a:extLst>
                  <a:ext uri="{FF2B5EF4-FFF2-40B4-BE49-F238E27FC236}">
                    <a16:creationId xmlns:a16="http://schemas.microsoft.com/office/drawing/2014/main" id="{2DD9D94E-1C2C-430E-9C8D-671A237D033F}"/>
                  </a:ext>
                </a:extLst>
              </p:cNvPr>
              <p:cNvSpPr txBox="1"/>
              <p:nvPr/>
            </p:nvSpPr>
            <p:spPr>
              <a:xfrm>
                <a:off x="1297005" y="4751161"/>
                <a:ext cx="542136" cy="338554"/>
              </a:xfrm>
              <a:prstGeom prst="rect">
                <a:avLst/>
              </a:prstGeom>
              <a:noFill/>
            </p:spPr>
            <p:txBody>
              <a:bodyPr wrap="none" rtlCol="0">
                <a:spAutoFit/>
              </a:bodyPr>
              <a:lstStyle/>
              <a:p>
                <a:pPr algn="r"/>
                <a:r>
                  <a:rPr lang="en-CA" sz="1600" b="1" dirty="0">
                    <a:solidFill>
                      <a:schemeClr val="accent2"/>
                    </a:solidFill>
                    <a:cs typeface="Arial" panose="020B0604020202020204" pitchFamily="34" charset="0"/>
                  </a:rPr>
                  <a:t>47</a:t>
                </a:r>
                <a:r>
                  <a:rPr lang="en-CA" sz="1600" b="1" dirty="0">
                    <a:solidFill>
                      <a:schemeClr val="accent2"/>
                    </a:solidFill>
                  </a:rPr>
                  <a:t>%</a:t>
                </a:r>
                <a:endParaRPr lang="en-CA" sz="1600" dirty="0">
                  <a:solidFill>
                    <a:schemeClr val="accent2"/>
                  </a:solidFill>
                </a:endParaRPr>
              </a:p>
            </p:txBody>
          </p:sp>
          <p:sp>
            <p:nvSpPr>
              <p:cNvPr id="21" name="TextBox 20">
                <a:extLst>
                  <a:ext uri="{FF2B5EF4-FFF2-40B4-BE49-F238E27FC236}">
                    <a16:creationId xmlns:a16="http://schemas.microsoft.com/office/drawing/2014/main" id="{90EE5AA6-54E8-4A2E-9D68-EF867BA6D76E}"/>
                  </a:ext>
                </a:extLst>
              </p:cNvPr>
              <p:cNvSpPr txBox="1"/>
              <p:nvPr/>
            </p:nvSpPr>
            <p:spPr>
              <a:xfrm>
                <a:off x="1318645" y="4133600"/>
                <a:ext cx="498856" cy="307777"/>
              </a:xfrm>
              <a:prstGeom prst="rect">
                <a:avLst/>
              </a:prstGeom>
              <a:noFill/>
            </p:spPr>
            <p:txBody>
              <a:bodyPr wrap="none" rtlCol="0">
                <a:spAutoFit/>
              </a:bodyPr>
              <a:lstStyle/>
              <a:p>
                <a:pPr algn="r"/>
                <a:r>
                  <a:rPr lang="en-CA" sz="1400" b="1" dirty="0">
                    <a:solidFill>
                      <a:schemeClr val="accent2"/>
                    </a:solidFill>
                    <a:cs typeface="Calibri" panose="020F0502020204030204" pitchFamily="34" charset="0"/>
                  </a:rPr>
                  <a:t>23</a:t>
                </a:r>
                <a:r>
                  <a:rPr lang="en-CA" sz="1400" b="1" dirty="0">
                    <a:solidFill>
                      <a:schemeClr val="accent2"/>
                    </a:solidFill>
                  </a:rPr>
                  <a:t>%</a:t>
                </a:r>
                <a:endParaRPr lang="en-CA" sz="900" dirty="0">
                  <a:solidFill>
                    <a:schemeClr val="accent2"/>
                  </a:solidFill>
                </a:endParaRPr>
              </a:p>
            </p:txBody>
          </p:sp>
          <p:sp>
            <p:nvSpPr>
              <p:cNvPr id="22" name="TextBox 21">
                <a:extLst>
                  <a:ext uri="{FF2B5EF4-FFF2-40B4-BE49-F238E27FC236}">
                    <a16:creationId xmlns:a16="http://schemas.microsoft.com/office/drawing/2014/main" id="{FEBF443D-7DE5-465A-8D7B-5A197841C1E2}"/>
                  </a:ext>
                </a:extLst>
              </p:cNvPr>
              <p:cNvSpPr txBox="1"/>
              <p:nvPr/>
            </p:nvSpPr>
            <p:spPr>
              <a:xfrm>
                <a:off x="1318646" y="3740616"/>
                <a:ext cx="498855" cy="307777"/>
              </a:xfrm>
              <a:prstGeom prst="rect">
                <a:avLst/>
              </a:prstGeom>
              <a:noFill/>
            </p:spPr>
            <p:txBody>
              <a:bodyPr wrap="none" rtlCol="0">
                <a:spAutoFit/>
              </a:bodyPr>
              <a:lstStyle/>
              <a:p>
                <a:r>
                  <a:rPr lang="en-CA" sz="1400" b="1" dirty="0">
                    <a:solidFill>
                      <a:schemeClr val="accent2"/>
                    </a:solidFill>
                    <a:cs typeface="Calibri" panose="020F0502020204030204" pitchFamily="34" charset="0"/>
                  </a:rPr>
                  <a:t>20</a:t>
                </a:r>
                <a:r>
                  <a:rPr lang="en-CA" sz="1400" b="1" dirty="0">
                    <a:solidFill>
                      <a:schemeClr val="accent2"/>
                    </a:solidFill>
                  </a:rPr>
                  <a:t>%</a:t>
                </a:r>
                <a:endParaRPr lang="en-CA" sz="900" dirty="0">
                  <a:solidFill>
                    <a:schemeClr val="accent2"/>
                  </a:solidFill>
                </a:endParaRPr>
              </a:p>
            </p:txBody>
          </p:sp>
          <p:sp>
            <p:nvSpPr>
              <p:cNvPr id="23" name="TextBox 22">
                <a:extLst>
                  <a:ext uri="{FF2B5EF4-FFF2-40B4-BE49-F238E27FC236}">
                    <a16:creationId xmlns:a16="http://schemas.microsoft.com/office/drawing/2014/main" id="{6802070D-0DFC-4C45-B441-ACC2C5708038}"/>
                  </a:ext>
                </a:extLst>
              </p:cNvPr>
              <p:cNvSpPr txBox="1"/>
              <p:nvPr/>
            </p:nvSpPr>
            <p:spPr>
              <a:xfrm>
                <a:off x="2158953" y="3652588"/>
                <a:ext cx="952505" cy="246221"/>
              </a:xfrm>
              <a:prstGeom prst="rect">
                <a:avLst/>
              </a:prstGeom>
              <a:noFill/>
            </p:spPr>
            <p:txBody>
              <a:bodyPr wrap="none" rtlCol="0">
                <a:spAutoFit/>
              </a:bodyPr>
              <a:lstStyle/>
              <a:p>
                <a:r>
                  <a:rPr lang="en-CA" sz="1000" dirty="0">
                    <a:solidFill>
                      <a:schemeClr val="accent2"/>
                    </a:solidFill>
                    <a:latin typeface="Arial" panose="020B0604020202020204" pitchFamily="34" charset="0"/>
                    <a:cs typeface="Arial" panose="020B0604020202020204" pitchFamily="34" charset="0"/>
                  </a:rPr>
                  <a:t>&gt;</a:t>
                </a:r>
                <a:r>
                  <a:rPr lang="en-CA" sz="1000" dirty="0">
                    <a:solidFill>
                      <a:schemeClr val="accent2"/>
                    </a:solidFill>
                  </a:rPr>
                  <a:t>13.9 mmol/L </a:t>
                </a:r>
                <a:endParaRPr lang="en-CA" sz="900" dirty="0">
                  <a:solidFill>
                    <a:schemeClr val="accent2"/>
                  </a:solidFill>
                </a:endParaRPr>
              </a:p>
            </p:txBody>
          </p:sp>
          <p:sp>
            <p:nvSpPr>
              <p:cNvPr id="24" name="TextBox 23">
                <a:extLst>
                  <a:ext uri="{FF2B5EF4-FFF2-40B4-BE49-F238E27FC236}">
                    <a16:creationId xmlns:a16="http://schemas.microsoft.com/office/drawing/2014/main" id="{4E2A2500-6968-41FA-BDD7-C01D58EB1A95}"/>
                  </a:ext>
                </a:extLst>
              </p:cNvPr>
              <p:cNvSpPr txBox="1"/>
              <p:nvPr/>
            </p:nvSpPr>
            <p:spPr>
              <a:xfrm>
                <a:off x="2158953" y="4074263"/>
                <a:ext cx="1170513" cy="246221"/>
              </a:xfrm>
              <a:prstGeom prst="rect">
                <a:avLst/>
              </a:prstGeom>
              <a:noFill/>
            </p:spPr>
            <p:txBody>
              <a:bodyPr wrap="none" rtlCol="0">
                <a:spAutoFit/>
              </a:bodyPr>
              <a:lstStyle/>
              <a:p>
                <a:r>
                  <a:rPr lang="en-CA" sz="1000" dirty="0">
                    <a:solidFill>
                      <a:schemeClr val="accent2"/>
                    </a:solidFill>
                  </a:rPr>
                  <a:t>10.1–13.9 mmol/L </a:t>
                </a:r>
                <a:endParaRPr lang="en-CA" sz="900" dirty="0">
                  <a:solidFill>
                    <a:schemeClr val="accent2"/>
                  </a:solidFill>
                </a:endParaRPr>
              </a:p>
            </p:txBody>
          </p:sp>
          <p:sp>
            <p:nvSpPr>
              <p:cNvPr id="25" name="TextBox 24">
                <a:extLst>
                  <a:ext uri="{FF2B5EF4-FFF2-40B4-BE49-F238E27FC236}">
                    <a16:creationId xmlns:a16="http://schemas.microsoft.com/office/drawing/2014/main" id="{165F5736-98EE-4E71-A7CC-5DEA029C2B76}"/>
                  </a:ext>
                </a:extLst>
              </p:cNvPr>
              <p:cNvSpPr txBox="1"/>
              <p:nvPr/>
            </p:nvSpPr>
            <p:spPr>
              <a:xfrm>
                <a:off x="2158953" y="4698651"/>
                <a:ext cx="1104790" cy="400110"/>
              </a:xfrm>
              <a:prstGeom prst="rect">
                <a:avLst/>
              </a:prstGeom>
              <a:noFill/>
            </p:spPr>
            <p:txBody>
              <a:bodyPr wrap="none" rtlCol="0">
                <a:spAutoFit/>
              </a:bodyPr>
              <a:lstStyle/>
              <a:p>
                <a:r>
                  <a:rPr lang="en-CA" sz="1000" b="1" dirty="0">
                    <a:solidFill>
                      <a:schemeClr val="accent2"/>
                    </a:solidFill>
                  </a:rPr>
                  <a:t>Target range:</a:t>
                </a:r>
                <a:br>
                  <a:rPr lang="en-CA" sz="1000" b="1" dirty="0">
                    <a:solidFill>
                      <a:schemeClr val="accent2"/>
                    </a:solidFill>
                  </a:rPr>
                </a:br>
                <a:r>
                  <a:rPr lang="en-CA" sz="1000" dirty="0">
                    <a:solidFill>
                      <a:schemeClr val="accent2"/>
                    </a:solidFill>
                  </a:rPr>
                  <a:t>3.9–10.0 mmol/L </a:t>
                </a:r>
              </a:p>
            </p:txBody>
          </p:sp>
          <p:sp>
            <p:nvSpPr>
              <p:cNvPr id="26" name="TextBox 25">
                <a:extLst>
                  <a:ext uri="{FF2B5EF4-FFF2-40B4-BE49-F238E27FC236}">
                    <a16:creationId xmlns:a16="http://schemas.microsoft.com/office/drawing/2014/main" id="{1C1C1427-9762-4B41-AC8E-2038E12581EE}"/>
                  </a:ext>
                </a:extLst>
              </p:cNvPr>
              <p:cNvSpPr txBox="1"/>
              <p:nvPr/>
            </p:nvSpPr>
            <p:spPr>
              <a:xfrm>
                <a:off x="2158953" y="5304487"/>
                <a:ext cx="1039067" cy="246221"/>
              </a:xfrm>
              <a:prstGeom prst="rect">
                <a:avLst/>
              </a:prstGeom>
              <a:noFill/>
            </p:spPr>
            <p:txBody>
              <a:bodyPr wrap="none" rtlCol="0">
                <a:spAutoFit/>
              </a:bodyPr>
              <a:lstStyle/>
              <a:p>
                <a:r>
                  <a:rPr lang="en-CA" sz="1000" dirty="0">
                    <a:solidFill>
                      <a:schemeClr val="accent2"/>
                    </a:solidFill>
                  </a:rPr>
                  <a:t>3.0–3.8 mmol/L </a:t>
                </a:r>
                <a:endParaRPr lang="en-CA" sz="900" dirty="0">
                  <a:solidFill>
                    <a:schemeClr val="accent2"/>
                  </a:solidFill>
                </a:endParaRPr>
              </a:p>
            </p:txBody>
          </p:sp>
          <p:grpSp>
            <p:nvGrpSpPr>
              <p:cNvPr id="27" name="Group 26">
                <a:extLst>
                  <a:ext uri="{FF2B5EF4-FFF2-40B4-BE49-F238E27FC236}">
                    <a16:creationId xmlns:a16="http://schemas.microsoft.com/office/drawing/2014/main" id="{B8E4E300-6F77-4BCD-98AB-B01C426B326E}"/>
                  </a:ext>
                </a:extLst>
              </p:cNvPr>
              <p:cNvGrpSpPr/>
              <p:nvPr/>
            </p:nvGrpSpPr>
            <p:grpSpPr>
              <a:xfrm>
                <a:off x="1803537" y="3696442"/>
                <a:ext cx="397800" cy="1872542"/>
                <a:chOff x="1803537" y="3696442"/>
                <a:chExt cx="397800" cy="1872542"/>
              </a:xfrm>
            </p:grpSpPr>
            <p:sp>
              <p:nvSpPr>
                <p:cNvPr id="29" name="Rectangle: Rounded Corners 73">
                  <a:extLst>
                    <a:ext uri="{FF2B5EF4-FFF2-40B4-BE49-F238E27FC236}">
                      <a16:creationId xmlns:a16="http://schemas.microsoft.com/office/drawing/2014/main" id="{96880646-54B8-4618-A4E5-510FB4558C18}"/>
                    </a:ext>
                  </a:extLst>
                </p:cNvPr>
                <p:cNvSpPr/>
                <p:nvPr/>
              </p:nvSpPr>
              <p:spPr>
                <a:xfrm>
                  <a:off x="1805337" y="4607843"/>
                  <a:ext cx="396000" cy="961141"/>
                </a:xfrm>
                <a:prstGeom prst="roundRect">
                  <a:avLst/>
                </a:prstGeom>
                <a:solidFill>
                  <a:srgbClr val="FF0000"/>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dirty="0">
                    <a:solidFill>
                      <a:schemeClr val="tx1"/>
                    </a:solidFill>
                  </a:endParaRPr>
                </a:p>
              </p:txBody>
            </p:sp>
            <p:sp>
              <p:nvSpPr>
                <p:cNvPr id="30" name="Rectangle: Rounded Corners 38">
                  <a:extLst>
                    <a:ext uri="{FF2B5EF4-FFF2-40B4-BE49-F238E27FC236}">
                      <a16:creationId xmlns:a16="http://schemas.microsoft.com/office/drawing/2014/main" id="{F827D5E5-8004-4B54-8B9A-B10C4993D13E}"/>
                    </a:ext>
                  </a:extLst>
                </p:cNvPr>
                <p:cNvSpPr/>
                <p:nvPr/>
              </p:nvSpPr>
              <p:spPr>
                <a:xfrm>
                  <a:off x="1810742" y="3696442"/>
                  <a:ext cx="381590" cy="435494"/>
                </a:xfrm>
                <a:prstGeom prst="roundRec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dirty="0">
                    <a:solidFill>
                      <a:schemeClr val="tx1"/>
                    </a:solidFill>
                  </a:endParaRPr>
                </a:p>
              </p:txBody>
            </p:sp>
            <p:sp>
              <p:nvSpPr>
                <p:cNvPr id="31" name="Rectangle 30">
                  <a:extLst>
                    <a:ext uri="{FF2B5EF4-FFF2-40B4-BE49-F238E27FC236}">
                      <a16:creationId xmlns:a16="http://schemas.microsoft.com/office/drawing/2014/main" id="{4AAB58A2-3C8C-4AE1-8CFF-A6ED9E57B81A}"/>
                    </a:ext>
                  </a:extLst>
                </p:cNvPr>
                <p:cNvSpPr/>
                <p:nvPr/>
              </p:nvSpPr>
              <p:spPr>
                <a:xfrm>
                  <a:off x="1803537" y="4206751"/>
                  <a:ext cx="396000" cy="1195572"/>
                </a:xfrm>
                <a:prstGeom prst="rect">
                  <a:avLst/>
                </a:prstGeom>
                <a:solidFill>
                  <a:srgbClr val="92D05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dirty="0">
                    <a:solidFill>
                      <a:schemeClr val="tx1"/>
                    </a:solidFill>
                  </a:endParaRPr>
                </a:p>
              </p:txBody>
            </p:sp>
            <p:sp>
              <p:nvSpPr>
                <p:cNvPr id="32" name="Rectangle 31">
                  <a:extLst>
                    <a:ext uri="{FF2B5EF4-FFF2-40B4-BE49-F238E27FC236}">
                      <a16:creationId xmlns:a16="http://schemas.microsoft.com/office/drawing/2014/main" id="{AB240097-ADE8-44DC-A9D5-3876EEE32C8D}"/>
                    </a:ext>
                  </a:extLst>
                </p:cNvPr>
                <p:cNvSpPr/>
                <p:nvPr/>
              </p:nvSpPr>
              <p:spPr>
                <a:xfrm>
                  <a:off x="1803537" y="4098926"/>
                  <a:ext cx="396000" cy="353834"/>
                </a:xfrm>
                <a:prstGeom prst="rect">
                  <a:avLst/>
                </a:prstGeom>
                <a:solidFill>
                  <a:srgbClr val="FFFF66"/>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dirty="0">
                    <a:solidFill>
                      <a:schemeClr val="tx1"/>
                    </a:solidFill>
                  </a:endParaRPr>
                </a:p>
              </p:txBody>
            </p:sp>
            <p:sp>
              <p:nvSpPr>
                <p:cNvPr id="33" name="Rectangle 32">
                  <a:extLst>
                    <a:ext uri="{FF2B5EF4-FFF2-40B4-BE49-F238E27FC236}">
                      <a16:creationId xmlns:a16="http://schemas.microsoft.com/office/drawing/2014/main" id="{362B4BFC-6D20-4E03-902D-28622D909233}"/>
                    </a:ext>
                  </a:extLst>
                </p:cNvPr>
                <p:cNvSpPr/>
                <p:nvPr/>
              </p:nvSpPr>
              <p:spPr>
                <a:xfrm>
                  <a:off x="1803537" y="5402547"/>
                  <a:ext cx="396000" cy="74381"/>
                </a:xfrm>
                <a:prstGeom prst="rect">
                  <a:avLst/>
                </a:prstGeom>
                <a:solidFill>
                  <a:srgbClr val="FF7C80"/>
                </a:solidFill>
                <a:ln w="3175">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gn="ctr"/>
                  <a:endParaRPr lang="en-CA" sz="1600" b="1" dirty="0">
                    <a:solidFill>
                      <a:schemeClr val="tx1"/>
                    </a:solidFill>
                  </a:endParaRPr>
                </a:p>
              </p:txBody>
            </p:sp>
          </p:grpSp>
          <p:sp>
            <p:nvSpPr>
              <p:cNvPr id="28" name="TextBox 27">
                <a:extLst>
                  <a:ext uri="{FF2B5EF4-FFF2-40B4-BE49-F238E27FC236}">
                    <a16:creationId xmlns:a16="http://schemas.microsoft.com/office/drawing/2014/main" id="{41BA65E3-77D1-4A5C-B2D7-E4230BFE045A}"/>
                  </a:ext>
                </a:extLst>
              </p:cNvPr>
              <p:cNvSpPr txBox="1"/>
              <p:nvPr/>
            </p:nvSpPr>
            <p:spPr>
              <a:xfrm>
                <a:off x="1364331" y="5399364"/>
                <a:ext cx="407484" cy="307777"/>
              </a:xfrm>
              <a:prstGeom prst="rect">
                <a:avLst/>
              </a:prstGeom>
              <a:noFill/>
            </p:spPr>
            <p:txBody>
              <a:bodyPr wrap="none" rtlCol="0">
                <a:spAutoFit/>
              </a:bodyPr>
              <a:lstStyle/>
              <a:p>
                <a:r>
                  <a:rPr lang="en-CA" sz="1400" b="1" dirty="0">
                    <a:solidFill>
                      <a:schemeClr val="accent2"/>
                    </a:solidFill>
                    <a:cs typeface="Calibri" panose="020F0502020204030204" pitchFamily="34" charset="0"/>
                  </a:rPr>
                  <a:t>6</a:t>
                </a:r>
                <a:r>
                  <a:rPr lang="en-CA" sz="1400" b="1" dirty="0">
                    <a:solidFill>
                      <a:schemeClr val="accent2"/>
                    </a:solidFill>
                  </a:rPr>
                  <a:t>%</a:t>
                </a:r>
                <a:endParaRPr lang="en-CA" sz="900" dirty="0">
                  <a:solidFill>
                    <a:schemeClr val="accent2"/>
                  </a:solidFill>
                </a:endParaRPr>
              </a:p>
            </p:txBody>
          </p:sp>
        </p:grpSp>
        <p:sp>
          <p:nvSpPr>
            <p:cNvPr id="39" name="TextBox 38">
              <a:extLst>
                <a:ext uri="{FF2B5EF4-FFF2-40B4-BE49-F238E27FC236}">
                  <a16:creationId xmlns:a16="http://schemas.microsoft.com/office/drawing/2014/main" id="{1C1C1427-9762-4B41-AC8E-2038E12581EE}"/>
                </a:ext>
              </a:extLst>
            </p:cNvPr>
            <p:cNvSpPr txBox="1"/>
            <p:nvPr/>
          </p:nvSpPr>
          <p:spPr>
            <a:xfrm>
              <a:off x="10891233" y="5101538"/>
              <a:ext cx="875561" cy="246221"/>
            </a:xfrm>
            <a:prstGeom prst="rect">
              <a:avLst/>
            </a:prstGeom>
            <a:noFill/>
          </p:spPr>
          <p:txBody>
            <a:bodyPr wrap="none" rtlCol="0">
              <a:spAutoFit/>
            </a:bodyPr>
            <a:lstStyle/>
            <a:p>
              <a:r>
                <a:rPr lang="en-CA" sz="1000" dirty="0">
                  <a:solidFill>
                    <a:schemeClr val="accent2"/>
                  </a:solidFill>
                  <a:latin typeface="Calibri" panose="020F0502020204030204" pitchFamily="34" charset="0"/>
                  <a:cs typeface="Calibri" panose="020F0502020204030204" pitchFamily="34" charset="0"/>
                </a:rPr>
                <a:t>&lt;</a:t>
              </a:r>
              <a:r>
                <a:rPr lang="en-CA" sz="1000" dirty="0">
                  <a:solidFill>
                    <a:schemeClr val="accent2"/>
                  </a:solidFill>
                </a:rPr>
                <a:t>3.0 mmol/L </a:t>
              </a:r>
              <a:endParaRPr lang="en-CA" sz="900" dirty="0">
                <a:solidFill>
                  <a:schemeClr val="accent2"/>
                </a:solidFill>
              </a:endParaRPr>
            </a:p>
          </p:txBody>
        </p:sp>
      </p:grpSp>
      <p:grpSp>
        <p:nvGrpSpPr>
          <p:cNvPr id="5" name="Group 4"/>
          <p:cNvGrpSpPr/>
          <p:nvPr/>
        </p:nvGrpSpPr>
        <p:grpSpPr>
          <a:xfrm>
            <a:off x="2532172" y="2643543"/>
            <a:ext cx="6173870" cy="2804741"/>
            <a:chOff x="2532172" y="2643543"/>
            <a:chExt cx="6173870" cy="2804741"/>
          </a:xfrm>
        </p:grpSpPr>
        <p:grpSp>
          <p:nvGrpSpPr>
            <p:cNvPr id="61" name="Group 60"/>
            <p:cNvGrpSpPr/>
            <p:nvPr/>
          </p:nvGrpSpPr>
          <p:grpSpPr>
            <a:xfrm>
              <a:off x="2703386" y="2643543"/>
              <a:ext cx="6002656" cy="2804741"/>
              <a:chOff x="5457825" y="2367303"/>
              <a:chExt cx="5219701" cy="2438905"/>
            </a:xfrm>
          </p:grpSpPr>
          <p:pic>
            <p:nvPicPr>
              <p:cNvPr id="62" name="Picture 61"/>
              <p:cNvPicPr>
                <a:picLocks noChangeAspect="1"/>
              </p:cNvPicPr>
              <p:nvPr/>
            </p:nvPicPr>
            <p:blipFill>
              <a:blip r:embed="rId3"/>
              <a:stretch>
                <a:fillRect/>
              </a:stretch>
            </p:blipFill>
            <p:spPr>
              <a:xfrm>
                <a:off x="5640684" y="2401915"/>
                <a:ext cx="5036842" cy="2404293"/>
              </a:xfrm>
              <a:prstGeom prst="rect">
                <a:avLst/>
              </a:prstGeom>
            </p:spPr>
          </p:pic>
          <p:sp>
            <p:nvSpPr>
              <p:cNvPr id="63" name="TextBox 62"/>
              <p:cNvSpPr txBox="1"/>
              <p:nvPr/>
            </p:nvSpPr>
            <p:spPr>
              <a:xfrm>
                <a:off x="5577623" y="2367303"/>
                <a:ext cx="388247" cy="230832"/>
              </a:xfrm>
              <a:prstGeom prst="rect">
                <a:avLst/>
              </a:prstGeom>
              <a:solidFill>
                <a:schemeClr val="bg1"/>
              </a:solidFill>
            </p:spPr>
            <p:txBody>
              <a:bodyPr wrap="none" rtlCol="0">
                <a:spAutoFit/>
              </a:bodyPr>
              <a:lstStyle/>
              <a:p>
                <a:pPr algn="r"/>
                <a:r>
                  <a:rPr lang="en-US" sz="900" b="1" dirty="0"/>
                  <a:t>19.4</a:t>
                </a:r>
              </a:p>
            </p:txBody>
          </p:sp>
          <p:sp>
            <p:nvSpPr>
              <p:cNvPr id="64" name="TextBox 63"/>
              <p:cNvSpPr txBox="1"/>
              <p:nvPr/>
            </p:nvSpPr>
            <p:spPr>
              <a:xfrm>
                <a:off x="5577623" y="2966500"/>
                <a:ext cx="388247" cy="230832"/>
              </a:xfrm>
              <a:prstGeom prst="rect">
                <a:avLst/>
              </a:prstGeom>
              <a:solidFill>
                <a:schemeClr val="bg1"/>
              </a:solidFill>
            </p:spPr>
            <p:txBody>
              <a:bodyPr wrap="none" rtlCol="0">
                <a:spAutoFit/>
              </a:bodyPr>
              <a:lstStyle/>
              <a:p>
                <a:pPr algn="r"/>
                <a:r>
                  <a:rPr lang="en-US" sz="900" b="1" dirty="0"/>
                  <a:t>13.9</a:t>
                </a:r>
              </a:p>
            </p:txBody>
          </p:sp>
          <p:sp>
            <p:nvSpPr>
              <p:cNvPr id="65" name="TextBox 64"/>
              <p:cNvSpPr txBox="1"/>
              <p:nvPr/>
            </p:nvSpPr>
            <p:spPr>
              <a:xfrm>
                <a:off x="5587148" y="3362325"/>
                <a:ext cx="388247" cy="230832"/>
              </a:xfrm>
              <a:prstGeom prst="rect">
                <a:avLst/>
              </a:prstGeom>
              <a:solidFill>
                <a:schemeClr val="bg1"/>
              </a:solidFill>
            </p:spPr>
            <p:txBody>
              <a:bodyPr wrap="none" rtlCol="0">
                <a:spAutoFit/>
              </a:bodyPr>
              <a:lstStyle/>
              <a:p>
                <a:pPr algn="r"/>
                <a:r>
                  <a:rPr lang="en-US" sz="900" b="1" dirty="0">
                    <a:solidFill>
                      <a:srgbClr val="00B050"/>
                    </a:solidFill>
                  </a:rPr>
                  <a:t>10.0</a:t>
                </a:r>
              </a:p>
            </p:txBody>
          </p:sp>
          <p:sp>
            <p:nvSpPr>
              <p:cNvPr id="66" name="Rectangle 65"/>
              <p:cNvSpPr/>
              <p:nvPr/>
            </p:nvSpPr>
            <p:spPr>
              <a:xfrm>
                <a:off x="5457825" y="3193671"/>
                <a:ext cx="409575" cy="21627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7" name="TextBox 66"/>
              <p:cNvSpPr txBox="1"/>
              <p:nvPr/>
            </p:nvSpPr>
            <p:spPr>
              <a:xfrm>
                <a:off x="5644855" y="4025641"/>
                <a:ext cx="330540" cy="230832"/>
              </a:xfrm>
              <a:prstGeom prst="rect">
                <a:avLst/>
              </a:prstGeom>
              <a:solidFill>
                <a:schemeClr val="bg1"/>
              </a:solidFill>
            </p:spPr>
            <p:txBody>
              <a:bodyPr wrap="none" rtlCol="0">
                <a:spAutoFit/>
              </a:bodyPr>
              <a:lstStyle/>
              <a:p>
                <a:pPr algn="r"/>
                <a:r>
                  <a:rPr lang="en-US" sz="900" b="1" dirty="0">
                    <a:solidFill>
                      <a:srgbClr val="00B050"/>
                    </a:solidFill>
                  </a:rPr>
                  <a:t>3.9</a:t>
                </a:r>
              </a:p>
            </p:txBody>
          </p:sp>
          <p:sp>
            <p:nvSpPr>
              <p:cNvPr id="68" name="Rectangle 67"/>
              <p:cNvSpPr/>
              <p:nvPr/>
            </p:nvSpPr>
            <p:spPr>
              <a:xfrm>
                <a:off x="5550372" y="3547627"/>
                <a:ext cx="409575" cy="506826"/>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9" name="TextBox 68"/>
              <p:cNvSpPr txBox="1"/>
              <p:nvPr/>
            </p:nvSpPr>
            <p:spPr>
              <a:xfrm>
                <a:off x="5722587" y="4534298"/>
                <a:ext cx="242374" cy="108000"/>
              </a:xfrm>
              <a:prstGeom prst="rect">
                <a:avLst/>
              </a:prstGeom>
              <a:solidFill>
                <a:schemeClr val="bg1"/>
              </a:solidFill>
            </p:spPr>
            <p:txBody>
              <a:bodyPr wrap="none" rtlCol="0" anchor="ctr">
                <a:spAutoFit/>
              </a:bodyPr>
              <a:lstStyle/>
              <a:p>
                <a:pPr algn="r"/>
                <a:r>
                  <a:rPr lang="en-US" sz="900" b="1" dirty="0"/>
                  <a:t>0</a:t>
                </a:r>
              </a:p>
            </p:txBody>
          </p:sp>
          <p:sp>
            <p:nvSpPr>
              <p:cNvPr id="70" name="TextBox 69"/>
              <p:cNvSpPr txBox="1"/>
              <p:nvPr/>
            </p:nvSpPr>
            <p:spPr>
              <a:xfrm>
                <a:off x="5644855" y="4187682"/>
                <a:ext cx="330540" cy="230832"/>
              </a:xfrm>
              <a:prstGeom prst="rect">
                <a:avLst/>
              </a:prstGeom>
              <a:solidFill>
                <a:schemeClr val="bg1"/>
              </a:solidFill>
            </p:spPr>
            <p:txBody>
              <a:bodyPr wrap="none" rtlCol="0" anchor="ctr">
                <a:spAutoFit/>
              </a:bodyPr>
              <a:lstStyle/>
              <a:p>
                <a:pPr algn="r"/>
                <a:r>
                  <a:rPr lang="en-US" sz="900" b="1" dirty="0"/>
                  <a:t>3.0</a:t>
                </a:r>
              </a:p>
            </p:txBody>
          </p:sp>
        </p:grpSp>
        <p:sp>
          <p:nvSpPr>
            <p:cNvPr id="71" name="Left Bracket 70"/>
            <p:cNvSpPr/>
            <p:nvPr/>
          </p:nvSpPr>
          <p:spPr>
            <a:xfrm>
              <a:off x="2863618" y="3939528"/>
              <a:ext cx="103859" cy="762813"/>
            </a:xfrm>
            <a:prstGeom prst="leftBracket">
              <a:avLst/>
            </a:prstGeom>
            <a:ln w="12700">
              <a:solidFill>
                <a:srgbClr val="00B050"/>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sz="2400"/>
            </a:p>
          </p:txBody>
        </p:sp>
        <p:sp>
          <p:nvSpPr>
            <p:cNvPr id="72" name="TextBox 71"/>
            <p:cNvSpPr txBox="1"/>
            <p:nvPr/>
          </p:nvSpPr>
          <p:spPr>
            <a:xfrm rot="16200000">
              <a:off x="2200350" y="4190129"/>
              <a:ext cx="925253" cy="261610"/>
            </a:xfrm>
            <a:prstGeom prst="rect">
              <a:avLst/>
            </a:prstGeom>
            <a:noFill/>
          </p:spPr>
          <p:txBody>
            <a:bodyPr wrap="none" rtlCol="0">
              <a:spAutoFit/>
            </a:bodyPr>
            <a:lstStyle/>
            <a:p>
              <a:r>
                <a:rPr lang="en-US" sz="1100" b="1" dirty="0"/>
                <a:t>Target range</a:t>
              </a:r>
            </a:p>
          </p:txBody>
        </p:sp>
        <p:sp>
          <p:nvSpPr>
            <p:cNvPr id="48" name="TextBox 47"/>
            <p:cNvSpPr txBox="1"/>
            <p:nvPr/>
          </p:nvSpPr>
          <p:spPr>
            <a:xfrm rot="16200000">
              <a:off x="2361451" y="3353790"/>
              <a:ext cx="603050" cy="246221"/>
            </a:xfrm>
            <a:prstGeom prst="rect">
              <a:avLst/>
            </a:prstGeom>
            <a:noFill/>
          </p:spPr>
          <p:txBody>
            <a:bodyPr wrap="none" rtlCol="0">
              <a:spAutoFit/>
            </a:bodyPr>
            <a:lstStyle/>
            <a:p>
              <a:r>
                <a:rPr lang="en-US" sz="1000" b="1" dirty="0"/>
                <a:t>mmol/L</a:t>
              </a:r>
            </a:p>
          </p:txBody>
        </p:sp>
      </p:grpSp>
      <p:sp>
        <p:nvSpPr>
          <p:cNvPr id="46" name="Oval 45">
            <a:extLst>
              <a:ext uri="{FF2B5EF4-FFF2-40B4-BE49-F238E27FC236}">
                <a16:creationId xmlns:a16="http://schemas.microsoft.com/office/drawing/2014/main" id="{C6813322-B61B-4107-9407-F0B9BD9E8D00}"/>
              </a:ext>
            </a:extLst>
          </p:cNvPr>
          <p:cNvSpPr/>
          <p:nvPr/>
        </p:nvSpPr>
        <p:spPr>
          <a:xfrm>
            <a:off x="179014" y="550763"/>
            <a:ext cx="540000" cy="540000"/>
          </a:xfrm>
          <a:prstGeom prst="ellipse">
            <a:avLst/>
          </a:prstGeom>
          <a:ln w="28575">
            <a:solidFill>
              <a:schemeClr val="bg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CA" sz="4400" b="1" dirty="0">
                <a:latin typeface="+mj-lt"/>
              </a:rPr>
              <a:t>?</a:t>
            </a:r>
          </a:p>
        </p:txBody>
      </p:sp>
      <p:cxnSp>
        <p:nvCxnSpPr>
          <p:cNvPr id="13" name="Straight Connector 12">
            <a:extLst>
              <a:ext uri="{FF2B5EF4-FFF2-40B4-BE49-F238E27FC236}">
                <a16:creationId xmlns:a16="http://schemas.microsoft.com/office/drawing/2014/main" id="{2534D911-02D4-47A2-AFF0-0E11BF91939D}"/>
              </a:ext>
            </a:extLst>
          </p:cNvPr>
          <p:cNvCxnSpPr/>
          <p:nvPr/>
        </p:nvCxnSpPr>
        <p:spPr>
          <a:xfrm flipH="1">
            <a:off x="1084082" y="1944371"/>
            <a:ext cx="1246230" cy="0"/>
          </a:xfrm>
          <a:prstGeom prst="line">
            <a:avLst/>
          </a:prstGeom>
          <a:ln w="38100" cap="rnd">
            <a:solidFill>
              <a:schemeClr val="accent5"/>
            </a:solidFill>
            <a:headEnd type="oval"/>
            <a:tailEnd type="oval"/>
          </a:ln>
        </p:spPr>
        <p:style>
          <a:lnRef idx="1">
            <a:schemeClr val="accent1"/>
          </a:lnRef>
          <a:fillRef idx="0">
            <a:schemeClr val="accent1"/>
          </a:fillRef>
          <a:effectRef idx="0">
            <a:schemeClr val="accent1"/>
          </a:effectRef>
          <a:fontRef idx="minor">
            <a:schemeClr val="tx1"/>
          </a:fontRef>
        </p:style>
      </p:cxnSp>
      <p:sp>
        <p:nvSpPr>
          <p:cNvPr id="51" name="Footer Placeholder 2"/>
          <p:cNvSpPr>
            <a:spLocks noGrp="1"/>
          </p:cNvSpPr>
          <p:nvPr>
            <p:ph type="ftr" sz="quarter" idx="11"/>
          </p:nvPr>
        </p:nvSpPr>
        <p:spPr>
          <a:xfrm>
            <a:off x="37070" y="6356350"/>
            <a:ext cx="11520000" cy="360000"/>
          </a:xfrm>
        </p:spPr>
        <p:txBody>
          <a:bodyPr/>
          <a:lstStyle/>
          <a:p>
            <a:r>
              <a:rPr lang="en-CA" dirty="0"/>
              <a:t>isCGM: intermittently scanned continuous glucose monitoring</a:t>
            </a:r>
            <a:r>
              <a:rPr lang="en-US" dirty="0"/>
              <a:t>. Images adapted from: </a:t>
            </a:r>
            <a:r>
              <a:rPr lang="en-US" dirty="0">
                <a:hlinkClick r:id="rId4"/>
              </a:rPr>
              <a:t>http://www.agpreport.org/agp/agpreports</a:t>
            </a:r>
            <a:r>
              <a:rPr lang="en-US" dirty="0"/>
              <a:t>. </a:t>
            </a:r>
          </a:p>
        </p:txBody>
      </p:sp>
    </p:spTree>
    <p:extLst>
      <p:ext uri="{BB962C8B-B14F-4D97-AF65-F5344CB8AC3E}">
        <p14:creationId xmlns:p14="http://schemas.microsoft.com/office/powerpoint/2010/main" val="2455078105"/>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4">
            <a:extLst>
              <a:ext uri="{FF2B5EF4-FFF2-40B4-BE49-F238E27FC236}">
                <a16:creationId xmlns:a16="http://schemas.microsoft.com/office/drawing/2014/main" id="{61DE7445-50A4-49A4-BEE4-8A4610973481}"/>
              </a:ext>
            </a:extLst>
          </p:cNvPr>
          <p:cNvSpPr>
            <a:spLocks noGrp="1"/>
          </p:cNvSpPr>
          <p:nvPr>
            <p:ph type="sldNum" sz="quarter" idx="12"/>
          </p:nvPr>
        </p:nvSpPr>
        <p:spPr/>
        <p:txBody>
          <a:bodyPr/>
          <a:lstStyle/>
          <a:p>
            <a:pPr marL="0" marR="0" lvl="0" indent="0" algn="r" defTabSz="457189" rtl="0" eaLnBrk="1" fontAlgn="auto" latinLnBrk="0" hangingPunct="1">
              <a:lnSpc>
                <a:spcPct val="100000"/>
              </a:lnSpc>
              <a:spcBef>
                <a:spcPts val="0"/>
              </a:spcBef>
              <a:spcAft>
                <a:spcPts val="0"/>
              </a:spcAft>
              <a:buClrTx/>
              <a:buSzTx/>
              <a:buFontTx/>
              <a:buNone/>
              <a:tabLst/>
              <a:defRPr/>
            </a:pPr>
            <a:fld id="{C1A70B36-B1CC-4D4A-80B9-E27A448F84DA}" type="slidenum">
              <a:rPr kumimoji="0" lang="en-CA"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rPr>
              <a:pPr marL="0" marR="0" lvl="0" indent="0" algn="r" defTabSz="457189" rtl="0" eaLnBrk="1" fontAlgn="auto" latinLnBrk="0" hangingPunct="1">
                <a:lnSpc>
                  <a:spcPct val="100000"/>
                </a:lnSpc>
                <a:spcBef>
                  <a:spcPts val="0"/>
                </a:spcBef>
                <a:spcAft>
                  <a:spcPts val="0"/>
                </a:spcAft>
                <a:buClrTx/>
                <a:buSzTx/>
                <a:buFontTx/>
                <a:buNone/>
                <a:tabLst/>
                <a:defRPr/>
              </a:pPr>
              <a:t>82</a:t>
            </a:fld>
            <a:endParaRPr kumimoji="0" lang="en-CA" sz="1200" b="0" i="0" u="none" strike="noStrike" kern="1200" cap="none" spc="0" normalizeH="0" baseline="0" noProof="0">
              <a:ln>
                <a:noFill/>
              </a:ln>
              <a:solidFill>
                <a:srgbClr val="000000">
                  <a:tint val="75000"/>
                </a:srgbClr>
              </a:solidFill>
              <a:effectLst/>
              <a:uLnTx/>
              <a:uFillTx/>
              <a:latin typeface="Calibri" panose="020F0502020204030204"/>
              <a:ea typeface="+mn-ea"/>
              <a:cs typeface="+mn-cs"/>
            </a:endParaRPr>
          </a:p>
        </p:txBody>
      </p:sp>
      <p:sp>
        <p:nvSpPr>
          <p:cNvPr id="108" name="Rectangle: Rounded Corners 54">
            <a:extLst>
              <a:ext uri="{FF2B5EF4-FFF2-40B4-BE49-F238E27FC236}">
                <a16:creationId xmlns:a16="http://schemas.microsoft.com/office/drawing/2014/main" id="{BA4AA843-B0B0-4C40-8125-8F1CF3595C7E}"/>
              </a:ext>
            </a:extLst>
          </p:cNvPr>
          <p:cNvSpPr/>
          <p:nvPr/>
        </p:nvSpPr>
        <p:spPr>
          <a:xfrm>
            <a:off x="3749809" y="918366"/>
            <a:ext cx="8421700" cy="719606"/>
          </a:xfrm>
          <a:prstGeom prst="roundRect">
            <a:avLst/>
          </a:prstGeom>
          <a:solidFill>
            <a:schemeClr val="bg1"/>
          </a:solidFill>
          <a:ln w="28575">
            <a:no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800" b="1" i="0" u="none" strike="noStrike" kern="1200" cap="none" spc="0" normalizeH="0" baseline="0" noProof="0" dirty="0">
                <a:ln>
                  <a:noFill/>
                </a:ln>
                <a:solidFill>
                  <a:srgbClr val="000000"/>
                </a:solidFill>
                <a:effectLst/>
                <a:uLnTx/>
                <a:uFillTx/>
                <a:latin typeface="Calibri"/>
                <a:ea typeface="+mn-ea"/>
                <a:cs typeface="+mn-cs"/>
              </a:rPr>
              <a:t>Based on his original AGP report and morning headaches, you decided to switch             Leo to a second-generation basal insulin analogue to lessen his hypoglycemia.</a:t>
            </a:r>
            <a:endParaRPr kumimoji="0" lang="en-CA" sz="1800" b="1" i="0" u="none" strike="noStrike" kern="1200" cap="none" spc="0" normalizeH="0" baseline="0" noProof="0" dirty="0">
              <a:ln>
                <a:noFill/>
              </a:ln>
              <a:solidFill>
                <a:srgbClr val="000000"/>
              </a:solidFill>
              <a:effectLst/>
              <a:uLnTx/>
              <a:uFillTx/>
              <a:latin typeface="Calibri"/>
              <a:ea typeface="+mn-ea"/>
              <a:cs typeface="+mn-cs"/>
            </a:endParaRPr>
          </a:p>
        </p:txBody>
      </p:sp>
      <p:sp>
        <p:nvSpPr>
          <p:cNvPr id="109" name="Rectangle: Rounded Corners 55">
            <a:extLst>
              <a:ext uri="{FF2B5EF4-FFF2-40B4-BE49-F238E27FC236}">
                <a16:creationId xmlns:a16="http://schemas.microsoft.com/office/drawing/2014/main" id="{5187DD0E-5803-4563-9E12-108F6E8C85CA}"/>
              </a:ext>
            </a:extLst>
          </p:cNvPr>
          <p:cNvSpPr/>
          <p:nvPr/>
        </p:nvSpPr>
        <p:spPr>
          <a:xfrm>
            <a:off x="3758313" y="909762"/>
            <a:ext cx="8297936" cy="738717"/>
          </a:xfrm>
          <a:prstGeom prst="roundRect">
            <a:avLst/>
          </a:prstGeom>
          <a:noFill/>
          <a:ln w="28575">
            <a:solidFill>
              <a:schemeClr val="tx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4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10" name="Group 109">
            <a:extLst>
              <a:ext uri="{FF2B5EF4-FFF2-40B4-BE49-F238E27FC236}">
                <a16:creationId xmlns:a16="http://schemas.microsoft.com/office/drawing/2014/main" id="{8B81E10F-4BD0-4478-979E-359D9DC09F99}"/>
              </a:ext>
            </a:extLst>
          </p:cNvPr>
          <p:cNvGrpSpPr/>
          <p:nvPr/>
        </p:nvGrpSpPr>
        <p:grpSpPr>
          <a:xfrm>
            <a:off x="3331948" y="773395"/>
            <a:ext cx="738104" cy="730085"/>
            <a:chOff x="4812149" y="3877358"/>
            <a:chExt cx="720000" cy="730085"/>
          </a:xfrm>
        </p:grpSpPr>
        <p:sp>
          <p:nvSpPr>
            <p:cNvPr id="111" name="Oval 110">
              <a:extLst>
                <a:ext uri="{FF2B5EF4-FFF2-40B4-BE49-F238E27FC236}">
                  <a16:creationId xmlns:a16="http://schemas.microsoft.com/office/drawing/2014/main" id="{36347786-6360-41EF-BA6F-1F5FF1A2BD87}"/>
                </a:ext>
              </a:extLst>
            </p:cNvPr>
            <p:cNvSpPr/>
            <p:nvPr/>
          </p:nvSpPr>
          <p:spPr>
            <a:xfrm>
              <a:off x="4812149" y="3887443"/>
              <a:ext cx="720000" cy="720000"/>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0" b="0" i="0" u="none" strike="noStrike" kern="1200" cap="none" spc="0" normalizeH="0" baseline="0" noProof="0" dirty="0">
                <a:ln>
                  <a:noFill/>
                </a:ln>
                <a:solidFill>
                  <a:prstClr val="white"/>
                </a:solidFill>
                <a:effectLst/>
                <a:uLnTx/>
                <a:uFillTx/>
                <a:latin typeface="Calibri"/>
                <a:ea typeface="+mn-ea"/>
                <a:cs typeface="+mn-cs"/>
              </a:endParaRPr>
            </a:p>
          </p:txBody>
        </p:sp>
        <p:pic>
          <p:nvPicPr>
            <p:cNvPr id="112" name="Graphic 58" descr="Doctor">
              <a:extLst>
                <a:ext uri="{FF2B5EF4-FFF2-40B4-BE49-F238E27FC236}">
                  <a16:creationId xmlns:a16="http://schemas.microsoft.com/office/drawing/2014/main" id="{FC66C81C-1029-45C6-9225-12B22B62AF5D}"/>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825642" y="3877358"/>
              <a:ext cx="684000" cy="684000"/>
            </a:xfrm>
            <a:prstGeom prst="rect">
              <a:avLst/>
            </a:prstGeom>
          </p:spPr>
        </p:pic>
      </p:grpSp>
      <p:cxnSp>
        <p:nvCxnSpPr>
          <p:cNvPr id="114" name="Connector: Elbow 175">
            <a:extLst>
              <a:ext uri="{FF2B5EF4-FFF2-40B4-BE49-F238E27FC236}">
                <a16:creationId xmlns:a16="http://schemas.microsoft.com/office/drawing/2014/main" id="{ACF5F265-4034-4028-8A9D-03CB2ADB6B45}"/>
              </a:ext>
            </a:extLst>
          </p:cNvPr>
          <p:cNvCxnSpPr>
            <a:cxnSpLocks/>
          </p:cNvCxnSpPr>
          <p:nvPr/>
        </p:nvCxnSpPr>
        <p:spPr>
          <a:xfrm rot="5400000" flipH="1" flipV="1">
            <a:off x="1068049" y="2913261"/>
            <a:ext cx="3780000" cy="432000"/>
          </a:xfrm>
          <a:prstGeom prst="bentConnector3">
            <a:avLst>
              <a:gd name="adj1" fmla="val 99935"/>
            </a:avLst>
          </a:prstGeom>
          <a:ln w="19050" cap="rnd">
            <a:solidFill>
              <a:srgbClr val="3B3838"/>
            </a:solidFill>
            <a:round/>
            <a:headEnd type="oval" w="med" len="med"/>
            <a:tailEnd type="oval" w="med" len="med"/>
          </a:ln>
        </p:spPr>
        <p:style>
          <a:lnRef idx="1">
            <a:schemeClr val="accent1"/>
          </a:lnRef>
          <a:fillRef idx="0">
            <a:schemeClr val="accent1"/>
          </a:fillRef>
          <a:effectRef idx="0">
            <a:schemeClr val="accent1"/>
          </a:effectRef>
          <a:fontRef idx="minor">
            <a:schemeClr val="tx1"/>
          </a:fontRef>
        </p:style>
      </p:cxnSp>
      <p:sp>
        <p:nvSpPr>
          <p:cNvPr id="117" name="Title 1"/>
          <p:cNvSpPr>
            <a:spLocks noGrp="1"/>
          </p:cNvSpPr>
          <p:nvPr>
            <p:ph type="title"/>
          </p:nvPr>
        </p:nvSpPr>
        <p:spPr>
          <a:xfrm>
            <a:off x="336000" y="180000"/>
            <a:ext cx="11520000" cy="720000"/>
          </a:xfrm>
        </p:spPr>
        <p:txBody>
          <a:bodyPr/>
          <a:lstStyle/>
          <a:p>
            <a:r>
              <a:rPr lang="en-US" dirty="0"/>
              <a:t>Case Study: Leo</a:t>
            </a:r>
          </a:p>
        </p:txBody>
      </p:sp>
      <p:sp>
        <p:nvSpPr>
          <p:cNvPr id="227" name="Rectangle: Top Corners Rounded 50">
            <a:extLst>
              <a:ext uri="{FF2B5EF4-FFF2-40B4-BE49-F238E27FC236}">
                <a16:creationId xmlns:a16="http://schemas.microsoft.com/office/drawing/2014/main" id="{C829C3EA-1D74-4C84-A8EC-CD9E856B50A6}"/>
              </a:ext>
            </a:extLst>
          </p:cNvPr>
          <p:cNvSpPr/>
          <p:nvPr/>
        </p:nvSpPr>
        <p:spPr>
          <a:xfrm>
            <a:off x="244694" y="429249"/>
            <a:ext cx="2342654" cy="360000"/>
          </a:xfrm>
          <a:prstGeom prst="round2SameRect">
            <a:avLst>
              <a:gd name="adj1" fmla="val 50000"/>
              <a:gd name="adj2" fmla="val 0"/>
            </a:avLst>
          </a:prstGeom>
          <a:solidFill>
            <a:schemeClr val="accent2"/>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228" name="Rectangle: Top Corners Rounded 51">
            <a:extLst>
              <a:ext uri="{FF2B5EF4-FFF2-40B4-BE49-F238E27FC236}">
                <a16:creationId xmlns:a16="http://schemas.microsoft.com/office/drawing/2014/main" id="{C6FF6BC6-66A3-489C-BB68-A76C3449D942}"/>
              </a:ext>
            </a:extLst>
          </p:cNvPr>
          <p:cNvSpPr/>
          <p:nvPr/>
        </p:nvSpPr>
        <p:spPr>
          <a:xfrm flipV="1">
            <a:off x="244694" y="794169"/>
            <a:ext cx="2342654" cy="5362890"/>
          </a:xfrm>
          <a:prstGeom prst="round2SameRect">
            <a:avLst>
              <a:gd name="adj1" fmla="val 7190"/>
              <a:gd name="adj2" fmla="val 0"/>
            </a:avLst>
          </a:prstGeom>
          <a:solidFill>
            <a:schemeClr val="bg1"/>
          </a:solidFill>
          <a:ln w="28575">
            <a:solidFill>
              <a:schemeClr val="accent5"/>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229" name="Rectangle 228">
            <a:extLst>
              <a:ext uri="{FF2B5EF4-FFF2-40B4-BE49-F238E27FC236}">
                <a16:creationId xmlns:a16="http://schemas.microsoft.com/office/drawing/2014/main" id="{8A21AD48-CB9A-410D-BE95-B78D2CB455D3}"/>
              </a:ext>
            </a:extLst>
          </p:cNvPr>
          <p:cNvSpPr/>
          <p:nvPr/>
        </p:nvSpPr>
        <p:spPr>
          <a:xfrm>
            <a:off x="244692" y="5139284"/>
            <a:ext cx="2340000" cy="504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pic>
        <p:nvPicPr>
          <p:cNvPr id="231" name="Graphic 56" descr="Research">
            <a:extLst>
              <a:ext uri="{FF2B5EF4-FFF2-40B4-BE49-F238E27FC236}">
                <a16:creationId xmlns:a16="http://schemas.microsoft.com/office/drawing/2014/main" id="{567F07A3-E647-4CDE-92B1-E09250912DB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302999" y="3847692"/>
            <a:ext cx="504000" cy="504000"/>
          </a:xfrm>
          <a:prstGeom prst="rect">
            <a:avLst/>
          </a:prstGeom>
        </p:spPr>
      </p:pic>
      <p:sp>
        <p:nvSpPr>
          <p:cNvPr id="232" name="TextBox 231">
            <a:extLst>
              <a:ext uri="{FF2B5EF4-FFF2-40B4-BE49-F238E27FC236}">
                <a16:creationId xmlns:a16="http://schemas.microsoft.com/office/drawing/2014/main" id="{9122DB5B-8475-49F2-940B-148FFB1FF2CF}"/>
              </a:ext>
            </a:extLst>
          </p:cNvPr>
          <p:cNvSpPr txBox="1"/>
          <p:nvPr/>
        </p:nvSpPr>
        <p:spPr>
          <a:xfrm>
            <a:off x="284540" y="1887789"/>
            <a:ext cx="2264594" cy="1310743"/>
          </a:xfrm>
          <a:prstGeom prst="rect">
            <a:avLst/>
          </a:prstGeom>
          <a:noFill/>
        </p:spPr>
        <p:txBody>
          <a:bodyPr wrap="none" rtlCol="0">
            <a:spAutoFit/>
          </a:bodyPr>
          <a:lstStyle/>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1350" b="1" i="0" u="none" strike="noStrike" kern="1200" cap="none" spc="0" normalizeH="0" baseline="0" noProof="0" dirty="0">
                <a:ln>
                  <a:noFill/>
                </a:ln>
                <a:solidFill>
                  <a:srgbClr val="000612"/>
                </a:solidFill>
                <a:effectLst/>
                <a:uLnTx/>
                <a:uFillTx/>
                <a:latin typeface="Calibri"/>
                <a:ea typeface="+mn-ea"/>
                <a:cs typeface="+mn-cs"/>
              </a:rPr>
              <a:t>T2D</a:t>
            </a:r>
            <a:r>
              <a:rPr kumimoji="0" lang="en-US" sz="1350" b="0" i="0" u="none" strike="noStrike" kern="1200" cap="none" spc="0" normalizeH="0" baseline="0" noProof="0" dirty="0">
                <a:ln>
                  <a:noFill/>
                </a:ln>
                <a:solidFill>
                  <a:srgbClr val="000612"/>
                </a:solidFill>
                <a:effectLst/>
                <a:uLnTx/>
                <a:uFillTx/>
                <a:latin typeface="Calibri"/>
                <a:ea typeface="+mn-ea"/>
                <a:cs typeface="+mn-cs"/>
              </a:rPr>
              <a:t> for </a:t>
            </a:r>
            <a:r>
              <a:rPr kumimoji="0" lang="en-US" sz="1350" b="1" i="0" u="none" strike="noStrike" kern="1200" cap="none" spc="0" normalizeH="0" baseline="0" noProof="0" dirty="0">
                <a:ln>
                  <a:noFill/>
                </a:ln>
                <a:solidFill>
                  <a:srgbClr val="000612"/>
                </a:solidFill>
                <a:effectLst/>
                <a:uLnTx/>
                <a:uFillTx/>
                <a:latin typeface="Calibri"/>
                <a:ea typeface="+mn-ea"/>
                <a:cs typeface="+mn-cs"/>
              </a:rPr>
              <a:t>10 years</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1350" b="1" i="0" u="none" strike="noStrike" kern="1200" cap="none" spc="0" normalizeH="0" baseline="0" noProof="0" dirty="0">
                <a:ln>
                  <a:noFill/>
                </a:ln>
                <a:solidFill>
                  <a:srgbClr val="000612"/>
                </a:solidFill>
                <a:effectLst/>
                <a:uLnTx/>
                <a:uFillTx/>
                <a:latin typeface="Calibri"/>
                <a:ea typeface="+mn-ea"/>
                <a:cs typeface="+mn-cs"/>
              </a:rPr>
              <a:t>Age:</a:t>
            </a:r>
            <a:r>
              <a:rPr kumimoji="0" lang="en-US" sz="1350" b="0" i="0" u="none" strike="noStrike" kern="1200" cap="none" spc="0" normalizeH="0" baseline="0" noProof="0" dirty="0">
                <a:ln>
                  <a:noFill/>
                </a:ln>
                <a:solidFill>
                  <a:srgbClr val="000612"/>
                </a:solidFill>
                <a:effectLst/>
                <a:uLnTx/>
                <a:uFillTx/>
                <a:latin typeface="Calibri"/>
                <a:ea typeface="+mn-ea"/>
                <a:cs typeface="+mn-cs"/>
              </a:rPr>
              <a:t> 56</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1350" b="1" i="0" u="none" strike="noStrike" kern="1200" cap="none" spc="0" normalizeH="0" baseline="0" noProof="0" dirty="0">
                <a:ln>
                  <a:noFill/>
                </a:ln>
                <a:solidFill>
                  <a:srgbClr val="000612"/>
                </a:solidFill>
                <a:effectLst/>
                <a:uLnTx/>
                <a:uFillTx/>
                <a:latin typeface="Calibri"/>
                <a:ea typeface="+mn-ea"/>
                <a:cs typeface="+mn-cs"/>
              </a:rPr>
              <a:t>BMI:</a:t>
            </a:r>
            <a:r>
              <a:rPr kumimoji="0" lang="en-US" sz="1350" b="0" i="0" u="none" strike="noStrike" kern="1200" cap="none" spc="0" normalizeH="0" baseline="0" noProof="0" dirty="0">
                <a:ln>
                  <a:noFill/>
                </a:ln>
                <a:solidFill>
                  <a:srgbClr val="000612"/>
                </a:solidFill>
                <a:effectLst/>
                <a:uLnTx/>
                <a:uFillTx/>
                <a:latin typeface="Calibri"/>
                <a:ea typeface="+mn-ea"/>
                <a:cs typeface="+mn-cs"/>
              </a:rPr>
              <a:t> 31 kg/m</a:t>
            </a:r>
            <a:r>
              <a:rPr kumimoji="0" lang="en-US" sz="1350" b="0" i="0" u="none" strike="noStrike" kern="1200" cap="none" spc="0" normalizeH="0" baseline="30000" noProof="0" dirty="0">
                <a:ln>
                  <a:noFill/>
                </a:ln>
                <a:solidFill>
                  <a:srgbClr val="000612"/>
                </a:solidFill>
                <a:effectLst/>
                <a:uLnTx/>
                <a:uFillTx/>
                <a:latin typeface="Calibri"/>
                <a:ea typeface="+mn-ea"/>
                <a:cs typeface="+mn-cs"/>
              </a:rPr>
              <a:t>2</a:t>
            </a:r>
          </a:p>
          <a:p>
            <a:pPr marL="0" marR="0" lvl="0" indent="0" algn="l" defTabSz="457200" rtl="0" eaLnBrk="1" fontAlgn="auto" latinLnBrk="0" hangingPunct="1">
              <a:lnSpc>
                <a:spcPct val="100000"/>
              </a:lnSpc>
              <a:spcBef>
                <a:spcPts val="300"/>
              </a:spcBef>
              <a:spcAft>
                <a:spcPts val="0"/>
              </a:spcAft>
              <a:buClrTx/>
              <a:buSzTx/>
              <a:buFontTx/>
              <a:buNone/>
              <a:tabLst/>
              <a:defRPr/>
            </a:pPr>
            <a:r>
              <a:rPr kumimoji="0" lang="en-US" sz="1350" b="1" i="0" u="none" strike="noStrike" kern="1200" cap="none" spc="0" normalizeH="0" baseline="0" noProof="0" dirty="0">
                <a:ln>
                  <a:noFill/>
                </a:ln>
                <a:solidFill>
                  <a:srgbClr val="000612"/>
                </a:solidFill>
                <a:effectLst/>
                <a:uLnTx/>
                <a:uFillTx/>
                <a:latin typeface="Calibri"/>
                <a:ea typeface="+mn-ea"/>
                <a:cs typeface="+mn-cs"/>
              </a:rPr>
              <a:t>Occupation:</a:t>
            </a:r>
            <a:r>
              <a:rPr kumimoji="0" lang="en-US" sz="1350" b="0" i="0" u="none" strike="noStrike" kern="1200" cap="none" spc="0" normalizeH="0" baseline="0" noProof="0" dirty="0">
                <a:ln>
                  <a:noFill/>
                </a:ln>
                <a:solidFill>
                  <a:srgbClr val="000612"/>
                </a:solidFill>
                <a:effectLst/>
                <a:uLnTx/>
                <a:uFillTx/>
                <a:latin typeface="Calibri"/>
                <a:ea typeface="+mn-ea"/>
                <a:cs typeface="+mn-cs"/>
              </a:rPr>
              <a:t> Business owner</a:t>
            </a:r>
          </a:p>
          <a:p>
            <a:pPr marL="0" marR="0" lvl="0" indent="0" algn="l" defTabSz="457200" rtl="0" eaLnBrk="1" fontAlgn="auto" latinLnBrk="0" hangingPunct="1">
              <a:lnSpc>
                <a:spcPct val="100000"/>
              </a:lnSpc>
              <a:spcBef>
                <a:spcPts val="201"/>
              </a:spcBef>
              <a:spcAft>
                <a:spcPts val="0"/>
              </a:spcAft>
              <a:buClrTx/>
              <a:buSzTx/>
              <a:buFontTx/>
              <a:buNone/>
              <a:tabLst/>
              <a:defRPr/>
            </a:pPr>
            <a:r>
              <a:rPr kumimoji="0" lang="en-US" sz="1350" b="1" i="0" u="none" strike="noStrike" kern="1200" cap="none" spc="0" normalizeH="0" baseline="0" noProof="0" dirty="0">
                <a:ln>
                  <a:noFill/>
                </a:ln>
                <a:solidFill>
                  <a:srgbClr val="000612"/>
                </a:solidFill>
                <a:effectLst/>
                <a:uLnTx/>
                <a:uFillTx/>
                <a:latin typeface="Calibri"/>
                <a:ea typeface="+mn-ea"/>
                <a:cs typeface="+mn-cs"/>
              </a:rPr>
              <a:t>Current values: </a:t>
            </a:r>
            <a:endParaRPr kumimoji="0" lang="en-US" sz="1350" b="0" i="0" u="none" strike="noStrike" kern="1200" cap="none" spc="0" normalizeH="0" baseline="0" noProof="0" dirty="0">
              <a:ln>
                <a:noFill/>
              </a:ln>
              <a:solidFill>
                <a:srgbClr val="000612"/>
              </a:solidFill>
              <a:effectLst/>
              <a:uLnTx/>
              <a:uFillTx/>
              <a:latin typeface="Calibri"/>
              <a:ea typeface="+mn-ea"/>
              <a:cs typeface="+mn-cs"/>
            </a:endParaRPr>
          </a:p>
        </p:txBody>
      </p:sp>
      <p:sp>
        <p:nvSpPr>
          <p:cNvPr id="233" name="Rectangle: Rounded Corners 9">
            <a:extLst>
              <a:ext uri="{FF2B5EF4-FFF2-40B4-BE49-F238E27FC236}">
                <a16:creationId xmlns:a16="http://schemas.microsoft.com/office/drawing/2014/main" id="{54443289-6471-4038-95F0-E2B40F071A2E}"/>
              </a:ext>
            </a:extLst>
          </p:cNvPr>
          <p:cNvSpPr/>
          <p:nvPr/>
        </p:nvSpPr>
        <p:spPr>
          <a:xfrm>
            <a:off x="343927" y="3124549"/>
            <a:ext cx="972000" cy="252000"/>
          </a:xfrm>
          <a:prstGeom prst="round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350" b="1" i="0" u="none" strike="noStrike" kern="1200" cap="none" spc="0" normalizeH="0" baseline="0" noProof="0" dirty="0">
                <a:ln>
                  <a:noFill/>
                </a:ln>
                <a:solidFill>
                  <a:srgbClr val="232936"/>
                </a:solidFill>
                <a:effectLst/>
                <a:uLnTx/>
                <a:uFillTx/>
                <a:latin typeface="Calibri" pitchFamily="34" charset="0"/>
                <a:ea typeface="+mn-ea"/>
                <a:cs typeface="+mn-cs"/>
              </a:rPr>
              <a:t>A1C: 7.2%</a:t>
            </a:r>
          </a:p>
        </p:txBody>
      </p:sp>
      <p:sp>
        <p:nvSpPr>
          <p:cNvPr id="234" name="Rectangle: Rounded Corners 9">
            <a:extLst>
              <a:ext uri="{FF2B5EF4-FFF2-40B4-BE49-F238E27FC236}">
                <a16:creationId xmlns:a16="http://schemas.microsoft.com/office/drawing/2014/main" id="{54443289-6471-4038-95F0-E2B40F071A2E}"/>
              </a:ext>
            </a:extLst>
          </p:cNvPr>
          <p:cNvSpPr/>
          <p:nvPr/>
        </p:nvSpPr>
        <p:spPr>
          <a:xfrm>
            <a:off x="343927" y="3424796"/>
            <a:ext cx="1584000" cy="252000"/>
          </a:xfrm>
          <a:prstGeom prst="round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CA" sz="1350" b="1" i="0" u="none" strike="noStrike" kern="1200" cap="none" spc="0" normalizeH="0" baseline="0" noProof="0" dirty="0">
                <a:ln>
                  <a:noFill/>
                </a:ln>
                <a:solidFill>
                  <a:srgbClr val="232936"/>
                </a:solidFill>
                <a:effectLst/>
                <a:uLnTx/>
                <a:uFillTx/>
                <a:latin typeface="Calibri" pitchFamily="34" charset="0"/>
                <a:ea typeface="+mn-ea"/>
                <a:cs typeface="+mn-cs"/>
              </a:rPr>
              <a:t>FPG: 4–8 mmol/L</a:t>
            </a:r>
          </a:p>
        </p:txBody>
      </p:sp>
      <p:sp>
        <p:nvSpPr>
          <p:cNvPr id="235" name="Rectangle 234">
            <a:extLst>
              <a:ext uri="{FF2B5EF4-FFF2-40B4-BE49-F238E27FC236}">
                <a16:creationId xmlns:a16="http://schemas.microsoft.com/office/drawing/2014/main" id="{91B67618-35C3-40E6-8803-39D8949EC8B8}"/>
              </a:ext>
            </a:extLst>
          </p:cNvPr>
          <p:cNvSpPr/>
          <p:nvPr/>
        </p:nvSpPr>
        <p:spPr>
          <a:xfrm>
            <a:off x="247900" y="3691146"/>
            <a:ext cx="2491996" cy="36871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723909" marR="0" lvl="0" indent="-182566" algn="l" defTabSz="457200"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CA" sz="1350" b="0" i="0" u="none" strike="noStrike" kern="1200" cap="none" spc="0" normalizeH="0" baseline="0" noProof="0" dirty="0">
                <a:ln>
                  <a:noFill/>
                </a:ln>
                <a:solidFill>
                  <a:srgbClr val="000000"/>
                </a:solidFill>
                <a:effectLst/>
                <a:uLnTx/>
                <a:uFillTx/>
                <a:latin typeface="Calibri"/>
                <a:ea typeface="+mn-ea"/>
                <a:cs typeface="+mn-cs"/>
              </a:rPr>
              <a:t>No more morning headaches</a:t>
            </a:r>
          </a:p>
          <a:p>
            <a:pPr marL="723909" marR="0" lvl="0" indent="-182566" algn="l" defTabSz="457200"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CA" sz="1350" b="0" i="0" u="none" strike="noStrike" kern="1200" cap="none" spc="0" normalizeH="0" baseline="0" noProof="0" dirty="0">
                <a:ln>
                  <a:noFill/>
                </a:ln>
                <a:solidFill>
                  <a:srgbClr val="000000"/>
                </a:solidFill>
                <a:effectLst/>
                <a:uLnTx/>
                <a:uFillTx/>
                <a:latin typeface="Calibri"/>
                <a:ea typeface="+mn-ea"/>
                <a:cs typeface="+mn-cs"/>
              </a:rPr>
              <a:t>↓A1C, ↓FPG, ↑TIR              ↓TBR (less hypo)</a:t>
            </a:r>
          </a:p>
        </p:txBody>
      </p:sp>
      <p:sp>
        <p:nvSpPr>
          <p:cNvPr id="236" name="Rectangle 235">
            <a:extLst>
              <a:ext uri="{FF2B5EF4-FFF2-40B4-BE49-F238E27FC236}">
                <a16:creationId xmlns:a16="http://schemas.microsoft.com/office/drawing/2014/main" id="{B7755A7C-44C3-4889-B390-D8DE0B75B988}"/>
              </a:ext>
            </a:extLst>
          </p:cNvPr>
          <p:cNvSpPr/>
          <p:nvPr/>
        </p:nvSpPr>
        <p:spPr>
          <a:xfrm>
            <a:off x="247897" y="4567236"/>
            <a:ext cx="2383918" cy="115712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marL="714375" marR="0" lvl="0" indent="-173038" algn="l" defTabSz="457206"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CA" sz="1350" b="1" i="0" u="none" strike="noStrike" kern="1200" cap="none" spc="0" normalizeH="0" baseline="0" noProof="0" dirty="0">
                <a:ln>
                  <a:noFill/>
                </a:ln>
                <a:solidFill>
                  <a:srgbClr val="000000"/>
                </a:solidFill>
                <a:effectLst/>
                <a:uLnTx/>
                <a:uFillTx/>
                <a:latin typeface="Calibri"/>
                <a:ea typeface="+mn-ea"/>
                <a:cs typeface="+mn-cs"/>
              </a:rPr>
              <a:t>Metformin</a:t>
            </a:r>
          </a:p>
          <a:p>
            <a:pPr marL="714375" marR="0" lvl="0" indent="-173038" algn="l" defTabSz="457206"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CA" sz="1350" b="1" i="0" u="none" strike="noStrike" kern="1200" cap="none" spc="0" normalizeH="0" baseline="0" noProof="0" dirty="0">
                <a:ln>
                  <a:noFill/>
                </a:ln>
                <a:solidFill>
                  <a:srgbClr val="000000"/>
                </a:solidFill>
                <a:effectLst/>
                <a:uLnTx/>
                <a:uFillTx/>
                <a:latin typeface="Calibri"/>
                <a:ea typeface="+mn-ea"/>
                <a:cs typeface="+mn-cs"/>
              </a:rPr>
              <a:t>SGLT2i </a:t>
            </a:r>
          </a:p>
          <a:p>
            <a:pPr marL="714375" marR="0" lvl="0" indent="-173038" algn="l" defTabSz="457206" rtl="0" eaLnBrk="1" fontAlgn="auto" latinLnBrk="0" hangingPunct="1">
              <a:lnSpc>
                <a:spcPct val="100000"/>
              </a:lnSpc>
              <a:spcBef>
                <a:spcPts val="601"/>
              </a:spcBef>
              <a:spcAft>
                <a:spcPts val="0"/>
              </a:spcAft>
              <a:buClrTx/>
              <a:buSzTx/>
              <a:buFont typeface="Arial" panose="020B0604020202020204" pitchFamily="34" charset="0"/>
              <a:buChar char="•"/>
              <a:tabLst/>
              <a:defRPr/>
            </a:pPr>
            <a:r>
              <a:rPr kumimoji="0" lang="en-CA" sz="1350" b="1" i="0" u="none" strike="noStrike" kern="1200" cap="none" spc="0" normalizeH="0" baseline="0" noProof="0" dirty="0">
                <a:ln>
                  <a:noFill/>
                </a:ln>
                <a:solidFill>
                  <a:srgbClr val="000000"/>
                </a:solidFill>
                <a:effectLst/>
                <a:uLnTx/>
                <a:uFillTx/>
                <a:latin typeface="Calibri"/>
                <a:ea typeface="+mn-ea"/>
                <a:cs typeface="+mn-cs"/>
              </a:rPr>
              <a:t>Insulin glargine         U-300 </a:t>
            </a:r>
            <a:r>
              <a:rPr kumimoji="0" lang="en-CA" sz="1200" b="0" i="0" u="none" strike="noStrike" kern="1200" cap="none" spc="0" normalizeH="0" baseline="0" noProof="0" dirty="0">
                <a:ln>
                  <a:noFill/>
                </a:ln>
                <a:solidFill>
                  <a:srgbClr val="000000"/>
                </a:solidFill>
                <a:effectLst/>
                <a:uLnTx/>
                <a:uFillTx/>
                <a:latin typeface="Calibri"/>
                <a:ea typeface="+mn-ea"/>
                <a:cs typeface="+mn-cs"/>
              </a:rPr>
              <a:t>(OD, 42U)</a:t>
            </a:r>
          </a:p>
          <a:p>
            <a:pPr marL="723909" marR="0" lvl="0" indent="-182566" algn="l" defTabSz="457200" rtl="0" eaLnBrk="1" fontAlgn="auto" latinLnBrk="0" hangingPunct="1">
              <a:lnSpc>
                <a:spcPct val="100000"/>
              </a:lnSpc>
              <a:spcBef>
                <a:spcPts val="600"/>
              </a:spcBef>
              <a:spcAft>
                <a:spcPts val="0"/>
              </a:spcAft>
              <a:buClrTx/>
              <a:buSzTx/>
              <a:buFont typeface="Arial" panose="020B0604020202020204" pitchFamily="34" charset="0"/>
              <a:buChar char="•"/>
              <a:tabLst/>
              <a:defRPr/>
            </a:pPr>
            <a:r>
              <a:rPr kumimoji="0" lang="en-CA" sz="1350" b="1" i="0" u="none" strike="noStrike" kern="1200" cap="none" spc="0" normalizeH="0" baseline="0" noProof="0" dirty="0">
                <a:ln>
                  <a:noFill/>
                </a:ln>
                <a:solidFill>
                  <a:srgbClr val="000000"/>
                </a:solidFill>
                <a:effectLst/>
                <a:uLnTx/>
                <a:uFillTx/>
                <a:latin typeface="Calibri"/>
                <a:ea typeface="+mn-ea"/>
                <a:cs typeface="+mn-cs"/>
              </a:rPr>
              <a:t>GLP-1 RA</a:t>
            </a:r>
            <a:endParaRPr kumimoji="0" lang="en-CA" sz="1200" b="0" i="0" u="none" strike="noStrike" kern="1200" cap="none" spc="0" normalizeH="0" baseline="0" noProof="0" dirty="0">
              <a:ln>
                <a:noFill/>
              </a:ln>
              <a:solidFill>
                <a:srgbClr val="000000"/>
              </a:solidFill>
              <a:effectLst/>
              <a:uLnTx/>
              <a:uFillTx/>
              <a:latin typeface="Calibri"/>
              <a:ea typeface="+mn-ea"/>
              <a:cs typeface="+mn-cs"/>
            </a:endParaRPr>
          </a:p>
        </p:txBody>
      </p:sp>
      <p:grpSp>
        <p:nvGrpSpPr>
          <p:cNvPr id="237" name="Group 236">
            <a:extLst>
              <a:ext uri="{FF2B5EF4-FFF2-40B4-BE49-F238E27FC236}">
                <a16:creationId xmlns:a16="http://schemas.microsoft.com/office/drawing/2014/main" id="{38E58B53-271B-420F-A16B-BC1CFB4A71F1}"/>
              </a:ext>
            </a:extLst>
          </p:cNvPr>
          <p:cNvGrpSpPr>
            <a:grpSpLocks noChangeAspect="1"/>
          </p:cNvGrpSpPr>
          <p:nvPr/>
        </p:nvGrpSpPr>
        <p:grpSpPr>
          <a:xfrm rot="2625882">
            <a:off x="497011" y="5136154"/>
            <a:ext cx="56903" cy="504000"/>
            <a:chOff x="11152425" y="2474621"/>
            <a:chExt cx="744960" cy="3508094"/>
          </a:xfrm>
        </p:grpSpPr>
        <p:sp>
          <p:nvSpPr>
            <p:cNvPr id="238"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239" name="Flowchart: Alternate Process 238">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240"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cxnSp>
          <p:nvCxnSpPr>
            <p:cNvPr id="241" name="Straight Connector 240">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2" name="Straight Connector 241">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3" name="Straight Connector 242">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sp>
          <p:nvSpPr>
            <p:cNvPr id="244"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245" name="Rectangle 244">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9525">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46" name="Straight Connector 245">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7" name="Straight Connector 246">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8" name="Straight Connector 247">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49" name="Straight Connector 248">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0" name="Straight Connector 249">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1" name="Straight Connector 250">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2" name="Straight Connector 251">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254" name="Straight Connector 253">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9525">
              <a:solidFill>
                <a:schemeClr val="accent2"/>
              </a:solidFill>
            </a:ln>
          </p:spPr>
          <p:style>
            <a:lnRef idx="1">
              <a:schemeClr val="accent1"/>
            </a:lnRef>
            <a:fillRef idx="0">
              <a:schemeClr val="accent1"/>
            </a:fillRef>
            <a:effectRef idx="0">
              <a:schemeClr val="accent1"/>
            </a:effectRef>
            <a:fontRef idx="minor">
              <a:schemeClr val="tx1"/>
            </a:fontRef>
          </p:style>
        </p:cxnSp>
      </p:grpSp>
      <p:grpSp>
        <p:nvGrpSpPr>
          <p:cNvPr id="255" name="Group 254">
            <a:extLst>
              <a:ext uri="{FF2B5EF4-FFF2-40B4-BE49-F238E27FC236}">
                <a16:creationId xmlns:a16="http://schemas.microsoft.com/office/drawing/2014/main" id="{38E58B53-271B-420F-A16B-BC1CFB4A71F1}"/>
              </a:ext>
            </a:extLst>
          </p:cNvPr>
          <p:cNvGrpSpPr>
            <a:grpSpLocks noChangeAspect="1"/>
          </p:cNvGrpSpPr>
          <p:nvPr/>
        </p:nvGrpSpPr>
        <p:grpSpPr>
          <a:xfrm rot="2625882">
            <a:off x="497011" y="5618119"/>
            <a:ext cx="56903" cy="504000"/>
            <a:chOff x="11152425" y="2474621"/>
            <a:chExt cx="744960" cy="3508094"/>
          </a:xfrm>
        </p:grpSpPr>
        <p:sp>
          <p:nvSpPr>
            <p:cNvPr id="256"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257" name="Flowchart: Alternate Process 256">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258"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cxnSp>
          <p:nvCxnSpPr>
            <p:cNvPr id="259" name="Straight Connector 258">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0" name="Straight Connector 259">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1" name="Straight Connector 260">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sp>
          <p:nvSpPr>
            <p:cNvPr id="262"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263" name="Rectangle 262">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264" name="Straight Connector 263">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5" name="Straight Connector 264">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7" name="Straight Connector 266">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0" name="Straight Connector 269">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1" name="Straight Connector 270">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cxnSp>
          <p:nvCxnSpPr>
            <p:cNvPr id="272" name="Straight Connector 271">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9525">
              <a:solidFill>
                <a:schemeClr val="tx2"/>
              </a:solidFill>
            </a:ln>
          </p:spPr>
          <p:style>
            <a:lnRef idx="1">
              <a:schemeClr val="accent1"/>
            </a:lnRef>
            <a:fillRef idx="0">
              <a:schemeClr val="accent1"/>
            </a:fillRef>
            <a:effectRef idx="0">
              <a:schemeClr val="accent1"/>
            </a:effectRef>
            <a:fontRef idx="minor">
              <a:schemeClr val="tx1"/>
            </a:fontRef>
          </p:style>
        </p:cxnSp>
      </p:grpSp>
      <p:pic>
        <p:nvPicPr>
          <p:cNvPr id="274" name="Picture 273">
            <a:extLst>
              <a:ext uri="{FF2B5EF4-FFF2-40B4-BE49-F238E27FC236}">
                <a16:creationId xmlns:a16="http://schemas.microsoft.com/office/drawing/2014/main" id="{FE262248-AEC5-42CE-849D-4DEBC1432554}"/>
              </a:ext>
            </a:extLst>
          </p:cNvPr>
          <p:cNvPicPr>
            <a:picLocks noChangeAspect="1"/>
          </p:cNvPicPr>
          <p:nvPr/>
        </p:nvPicPr>
        <p:blipFill>
          <a:blip r:embed="rId6" cstate="print">
            <a:duotone>
              <a:schemeClr val="accent2">
                <a:shade val="45000"/>
                <a:satMod val="135000"/>
              </a:schemeClr>
              <a:prstClr val="white"/>
            </a:duotone>
            <a:extLst>
              <a:ext uri="{28A0092B-C50C-407E-A947-70E740481C1C}">
                <a14:useLocalDpi xmlns:a14="http://schemas.microsoft.com/office/drawing/2010/main" val="0"/>
              </a:ext>
            </a:extLst>
          </a:blip>
          <a:stretch>
            <a:fillRect/>
          </a:stretch>
        </p:blipFill>
        <p:spPr>
          <a:xfrm>
            <a:off x="431194" y="4717937"/>
            <a:ext cx="298329" cy="298329"/>
          </a:xfrm>
          <a:prstGeom prst="rect">
            <a:avLst/>
          </a:prstGeom>
        </p:spPr>
      </p:pic>
      <p:sp>
        <p:nvSpPr>
          <p:cNvPr id="113" name="Oval 112">
            <a:extLst>
              <a:ext uri="{FF2B5EF4-FFF2-40B4-BE49-F238E27FC236}">
                <a16:creationId xmlns:a16="http://schemas.microsoft.com/office/drawing/2014/main" id="{79D20AFC-2339-439C-B7DC-50EC9C490D25}"/>
              </a:ext>
            </a:extLst>
          </p:cNvPr>
          <p:cNvSpPr/>
          <p:nvPr/>
        </p:nvSpPr>
        <p:spPr>
          <a:xfrm>
            <a:off x="2442869" y="5084662"/>
            <a:ext cx="576000" cy="576000"/>
          </a:xfrm>
          <a:prstGeom prst="ellipse">
            <a:avLst/>
          </a:prstGeom>
          <a:solidFill>
            <a:schemeClr val="accent5"/>
          </a:solidFill>
          <a:ln w="28575">
            <a:solidFill>
              <a:schemeClr val="bg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232936"/>
                </a:solidFill>
                <a:effectLst/>
                <a:uLnTx/>
                <a:uFillTx/>
                <a:latin typeface="Calibri" panose="020F0502020204030204" pitchFamily="34" charset="0"/>
                <a:ea typeface="+mn-ea"/>
                <a:cs typeface="Calibri" panose="020F0502020204030204" pitchFamily="34" charset="0"/>
                <a:sym typeface="Wingdings 2" panose="05020102010507070707" pitchFamily="18" charset="2"/>
              </a:rPr>
              <a:t>↔</a:t>
            </a:r>
            <a:endParaRPr kumimoji="0" lang="en-CA" sz="4400" b="1" i="0" u="none" strike="noStrike" kern="1200" cap="none" spc="0" normalizeH="0" baseline="0" noProof="0" dirty="0">
              <a:ln>
                <a:noFill/>
              </a:ln>
              <a:solidFill>
                <a:srgbClr val="232936"/>
              </a:solidFill>
              <a:effectLst/>
              <a:uLnTx/>
              <a:uFillTx/>
              <a:latin typeface="Calibri"/>
              <a:ea typeface="+mn-ea"/>
              <a:cs typeface="+mn-cs"/>
            </a:endParaRPr>
          </a:p>
        </p:txBody>
      </p:sp>
      <p:sp>
        <p:nvSpPr>
          <p:cNvPr id="64" name="TextBox 63">
            <a:extLst>
              <a:ext uri="{FF2B5EF4-FFF2-40B4-BE49-F238E27FC236}">
                <a16:creationId xmlns:a16="http://schemas.microsoft.com/office/drawing/2014/main" id="{2623E4D2-30B8-4038-AF91-DBE29C9018B7}"/>
              </a:ext>
            </a:extLst>
          </p:cNvPr>
          <p:cNvSpPr txBox="1"/>
          <p:nvPr/>
        </p:nvSpPr>
        <p:spPr>
          <a:xfrm>
            <a:off x="544016" y="413350"/>
            <a:ext cx="1741054" cy="369460"/>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801" b="1" i="0" u="none" strike="noStrike" kern="1200" cap="none" spc="0" normalizeH="0" baseline="0" noProof="0" dirty="0">
                <a:ln>
                  <a:noFill/>
                </a:ln>
                <a:solidFill>
                  <a:prstClr val="white"/>
                </a:solidFill>
                <a:effectLst/>
                <a:uLnTx/>
                <a:uFillTx/>
                <a:latin typeface="Calibri"/>
                <a:ea typeface="+mn-ea"/>
                <a:cs typeface="+mn-cs"/>
              </a:rPr>
              <a:t>6 months later…</a:t>
            </a:r>
          </a:p>
        </p:txBody>
      </p:sp>
      <p:sp>
        <p:nvSpPr>
          <p:cNvPr id="65" name="Footer Placeholder 2"/>
          <p:cNvSpPr>
            <a:spLocks noGrp="1"/>
          </p:cNvSpPr>
          <p:nvPr>
            <p:ph type="ftr" sz="quarter" idx="11"/>
          </p:nvPr>
        </p:nvSpPr>
        <p:spPr>
          <a:xfrm>
            <a:off x="37070" y="6356350"/>
            <a:ext cx="11520000" cy="360000"/>
          </a:xfrm>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AGP: ambulatory glucose profile; BMI: body mass index; FPG: fasting plasma glucose; TBR: time below range; TIR: time in range. Image adapted from: Wright Jr. EE et al. </a:t>
            </a:r>
            <a:r>
              <a:rPr kumimoji="0" lang="en-US" sz="1001" b="0" i="0" u="none" strike="noStrike" kern="1200" cap="none" spc="0" normalizeH="0" baseline="0" noProof="0" dirty="0" err="1">
                <a:ln>
                  <a:noFill/>
                </a:ln>
                <a:solidFill>
                  <a:srgbClr val="515869">
                    <a:lumMod val="50000"/>
                  </a:srgbClr>
                </a:solidFill>
                <a:effectLst/>
                <a:uLnTx/>
                <a:uFillTx/>
                <a:latin typeface="Calibri"/>
                <a:ea typeface="+mn-ea"/>
                <a:cs typeface="+mn-cs"/>
              </a:rPr>
              <a:t>Clin</a:t>
            </a:r>
            <a:r>
              <a:rPr kumimoji="0" lang="en-US" sz="1001" b="0" i="0" u="none" strike="noStrike" kern="1200" cap="none" spc="0" normalizeH="0" baseline="0" noProof="0" dirty="0">
                <a:ln>
                  <a:noFill/>
                </a:ln>
                <a:solidFill>
                  <a:srgbClr val="515869">
                    <a:lumMod val="50000"/>
                  </a:srgbClr>
                </a:solidFill>
                <a:effectLst/>
                <a:uLnTx/>
                <a:uFillTx/>
                <a:latin typeface="Calibri"/>
                <a:ea typeface="+mn-ea"/>
                <a:cs typeface="+mn-cs"/>
              </a:rPr>
              <a:t> Diabetes. 2020 Dec;38(5):439-448.</a:t>
            </a:r>
          </a:p>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900" b="0" i="0" u="none" strike="noStrike" kern="1200" cap="none" spc="0" normalizeH="0" baseline="0" noProof="0" dirty="0">
                <a:ln>
                  <a:noFill/>
                </a:ln>
                <a:solidFill>
                  <a:srgbClr val="515869">
                    <a:lumMod val="50000"/>
                  </a:srgbClr>
                </a:solidFill>
                <a:effectLst/>
                <a:uLnTx/>
                <a:uFillTx/>
                <a:latin typeface="Calibri"/>
                <a:ea typeface="+mn-ea"/>
                <a:cs typeface="+mn-cs"/>
              </a:rPr>
              <a:t>Novolin® </a:t>
            </a:r>
            <a:r>
              <a:rPr kumimoji="0" lang="en-US" sz="900" b="0" i="0" u="none" strike="noStrike" kern="1200" cap="none" spc="0" normalizeH="0" baseline="0" noProof="0" dirty="0" err="1">
                <a:ln>
                  <a:noFill/>
                </a:ln>
                <a:solidFill>
                  <a:srgbClr val="515869">
                    <a:lumMod val="50000"/>
                  </a:srgbClr>
                </a:solidFill>
                <a:effectLst/>
                <a:uLnTx/>
                <a:uFillTx/>
                <a:latin typeface="Calibri"/>
                <a:ea typeface="+mn-ea"/>
                <a:cs typeface="+mn-cs"/>
              </a:rPr>
              <a:t>ge</a:t>
            </a:r>
            <a:r>
              <a:rPr kumimoji="0" lang="en-US" sz="900" b="0" i="0" u="none" strike="noStrike" kern="1200" cap="none" spc="0" normalizeH="0" baseline="0" noProof="0" dirty="0">
                <a:ln>
                  <a:noFill/>
                </a:ln>
                <a:solidFill>
                  <a:srgbClr val="515869">
                    <a:lumMod val="50000"/>
                  </a:srgbClr>
                </a:solidFill>
                <a:effectLst/>
                <a:uLnTx/>
                <a:uFillTx/>
                <a:latin typeface="Calibri"/>
                <a:ea typeface="+mn-ea"/>
                <a:cs typeface="+mn-cs"/>
              </a:rPr>
              <a:t> Product Monograph July 23, 2019; </a:t>
            </a:r>
            <a:r>
              <a:rPr kumimoji="0" lang="en-US" sz="900" b="0" i="0" u="none" strike="noStrike" kern="1200" cap="none" spc="0" normalizeH="0" baseline="0" noProof="0" dirty="0" err="1">
                <a:ln>
                  <a:noFill/>
                </a:ln>
                <a:solidFill>
                  <a:srgbClr val="515869">
                    <a:lumMod val="50000"/>
                  </a:srgbClr>
                </a:solidFill>
                <a:effectLst/>
                <a:uLnTx/>
                <a:uFillTx/>
                <a:latin typeface="Calibri"/>
                <a:ea typeface="+mn-ea"/>
                <a:cs typeface="+mn-cs"/>
              </a:rPr>
              <a:t>Levemir</a:t>
            </a:r>
            <a:r>
              <a:rPr kumimoji="0" lang="en-US" sz="900" b="0" i="0" u="none" strike="noStrike" kern="1200" cap="none" spc="0" normalizeH="0" baseline="0" noProof="0" dirty="0">
                <a:ln>
                  <a:noFill/>
                </a:ln>
                <a:solidFill>
                  <a:srgbClr val="515869">
                    <a:lumMod val="50000"/>
                  </a:srgbClr>
                </a:solidFill>
                <a:effectLst/>
                <a:uLnTx/>
                <a:uFillTx/>
                <a:latin typeface="Calibri"/>
                <a:ea typeface="+mn-ea"/>
                <a:cs typeface="+mn-cs"/>
              </a:rPr>
              <a:t>® Product Monograph November 9, 2017; </a:t>
            </a:r>
            <a:r>
              <a:rPr kumimoji="0" lang="en-US" sz="900" b="0" i="0" u="none" strike="noStrike" kern="1200" cap="none" spc="0" normalizeH="0" baseline="0" noProof="0" dirty="0" err="1">
                <a:ln>
                  <a:noFill/>
                </a:ln>
                <a:solidFill>
                  <a:srgbClr val="515869">
                    <a:lumMod val="50000"/>
                  </a:srgbClr>
                </a:solidFill>
                <a:effectLst/>
                <a:uLnTx/>
                <a:uFillTx/>
                <a:latin typeface="Calibri"/>
                <a:ea typeface="+mn-ea"/>
                <a:cs typeface="+mn-cs"/>
              </a:rPr>
              <a:t>Toujeo</a:t>
            </a:r>
            <a:r>
              <a:rPr kumimoji="0" lang="en-US" sz="900" b="0" i="0" u="none" strike="noStrike" kern="1200" cap="none" spc="0" normalizeH="0" baseline="0" noProof="0" dirty="0">
                <a:ln>
                  <a:noFill/>
                </a:ln>
                <a:solidFill>
                  <a:srgbClr val="515869">
                    <a:lumMod val="50000"/>
                  </a:srgbClr>
                </a:solidFill>
                <a:effectLst/>
                <a:uLnTx/>
                <a:uFillTx/>
                <a:latin typeface="Calibri"/>
                <a:ea typeface="+mn-ea"/>
                <a:cs typeface="+mn-cs"/>
              </a:rPr>
              <a:t>® </a:t>
            </a:r>
            <a:r>
              <a:rPr kumimoji="0" lang="en-US" sz="900" b="0" i="0" u="none" strike="noStrike" kern="1200" cap="none" spc="0" normalizeH="0" baseline="0" noProof="0" dirty="0" err="1">
                <a:ln>
                  <a:noFill/>
                </a:ln>
                <a:solidFill>
                  <a:srgbClr val="515869">
                    <a:lumMod val="50000"/>
                  </a:srgbClr>
                </a:solidFill>
                <a:effectLst/>
                <a:uLnTx/>
                <a:uFillTx/>
                <a:latin typeface="Calibri"/>
                <a:ea typeface="+mn-ea"/>
                <a:cs typeface="+mn-cs"/>
              </a:rPr>
              <a:t>SoloSTAR</a:t>
            </a:r>
            <a:r>
              <a:rPr kumimoji="0" lang="en-US" sz="900" b="0" i="0" u="none" strike="noStrike" kern="1200" cap="none" spc="0" normalizeH="0" baseline="0" noProof="0" dirty="0">
                <a:ln>
                  <a:noFill/>
                </a:ln>
                <a:solidFill>
                  <a:srgbClr val="515869">
                    <a:lumMod val="50000"/>
                  </a:srgbClr>
                </a:solidFill>
                <a:effectLst/>
                <a:uLnTx/>
                <a:uFillTx/>
                <a:latin typeface="Calibri"/>
                <a:ea typeface="+mn-ea"/>
                <a:cs typeface="+mn-cs"/>
              </a:rPr>
              <a:t>® Product Monograph May 28, 2015; </a:t>
            </a:r>
            <a:r>
              <a:rPr kumimoji="0" lang="en-US" sz="900" b="0" i="0" u="none" strike="noStrike" kern="1200" cap="none" spc="0" normalizeH="0" baseline="0" noProof="0" dirty="0" err="1">
                <a:ln>
                  <a:noFill/>
                </a:ln>
                <a:solidFill>
                  <a:srgbClr val="515869">
                    <a:lumMod val="50000"/>
                  </a:srgbClr>
                </a:solidFill>
                <a:effectLst/>
                <a:uLnTx/>
                <a:uFillTx/>
                <a:latin typeface="Calibri"/>
                <a:ea typeface="+mn-ea"/>
                <a:cs typeface="+mn-cs"/>
              </a:rPr>
              <a:t>Toujeo</a:t>
            </a:r>
            <a:r>
              <a:rPr kumimoji="0" lang="en-US" sz="900" b="0" i="0" u="none" strike="noStrike" kern="1200" cap="none" spc="0" normalizeH="0" baseline="0" noProof="0" dirty="0">
                <a:ln>
                  <a:noFill/>
                </a:ln>
                <a:solidFill>
                  <a:srgbClr val="515869">
                    <a:lumMod val="50000"/>
                  </a:srgbClr>
                </a:solidFill>
                <a:effectLst/>
                <a:uLnTx/>
                <a:uFillTx/>
                <a:latin typeface="Calibri"/>
                <a:ea typeface="+mn-ea"/>
                <a:cs typeface="+mn-cs"/>
              </a:rPr>
              <a:t>® </a:t>
            </a:r>
            <a:r>
              <a:rPr kumimoji="0" lang="en-US" sz="900" b="0" i="0" u="none" strike="noStrike" kern="1200" cap="none" spc="0" normalizeH="0" baseline="0" noProof="0" dirty="0" err="1">
                <a:ln>
                  <a:noFill/>
                </a:ln>
                <a:solidFill>
                  <a:srgbClr val="515869">
                    <a:lumMod val="50000"/>
                  </a:srgbClr>
                </a:solidFill>
                <a:effectLst/>
                <a:uLnTx/>
                <a:uFillTx/>
                <a:latin typeface="Calibri"/>
                <a:ea typeface="+mn-ea"/>
                <a:cs typeface="+mn-cs"/>
              </a:rPr>
              <a:t>DoubleSTAR</a:t>
            </a:r>
            <a:r>
              <a:rPr kumimoji="0" lang="en-US" sz="900" b="0" i="0" u="none" strike="noStrike" kern="1200" cap="none" spc="0" normalizeH="0" baseline="0" noProof="0" dirty="0">
                <a:ln>
                  <a:noFill/>
                </a:ln>
                <a:solidFill>
                  <a:srgbClr val="515869">
                    <a:lumMod val="50000"/>
                  </a:srgbClr>
                </a:solidFill>
                <a:effectLst/>
                <a:uLnTx/>
                <a:uFillTx/>
                <a:latin typeface="Calibri"/>
                <a:ea typeface="+mn-ea"/>
                <a:cs typeface="+mn-cs"/>
              </a:rPr>
              <a:t>® Product Monograph May 28, 2015; </a:t>
            </a:r>
            <a:r>
              <a:rPr kumimoji="0" lang="en-US" sz="900" b="0" i="0" u="none" strike="noStrike" kern="1200" cap="none" spc="0" normalizeH="0" baseline="0" noProof="0" dirty="0" err="1">
                <a:ln>
                  <a:noFill/>
                </a:ln>
                <a:solidFill>
                  <a:srgbClr val="515869">
                    <a:lumMod val="50000"/>
                  </a:srgbClr>
                </a:solidFill>
                <a:effectLst/>
                <a:uLnTx/>
                <a:uFillTx/>
                <a:latin typeface="Calibri"/>
                <a:ea typeface="+mn-ea"/>
                <a:cs typeface="+mn-cs"/>
              </a:rPr>
              <a:t>Tresiba</a:t>
            </a:r>
            <a:r>
              <a:rPr kumimoji="0" lang="en-US" sz="900" b="0" i="0" u="none" strike="noStrike" kern="1200" cap="none" spc="0" normalizeH="0" baseline="0" noProof="0" dirty="0">
                <a:ln>
                  <a:noFill/>
                </a:ln>
                <a:solidFill>
                  <a:srgbClr val="515869">
                    <a:lumMod val="50000"/>
                  </a:srgbClr>
                </a:solidFill>
                <a:effectLst/>
                <a:uLnTx/>
                <a:uFillTx/>
                <a:latin typeface="Calibri"/>
                <a:ea typeface="+mn-ea"/>
                <a:cs typeface="+mn-cs"/>
              </a:rPr>
              <a:t>® Product Monograph April 17, 2019; Lantus® Product Monograph December 6, 2019; </a:t>
            </a:r>
            <a:r>
              <a:rPr kumimoji="0" lang="en-US" sz="900" b="0" i="0" u="none" strike="noStrike" kern="1200" cap="none" spc="0" normalizeH="0" baseline="0" noProof="0" dirty="0" err="1">
                <a:ln>
                  <a:noFill/>
                </a:ln>
                <a:solidFill>
                  <a:srgbClr val="515869">
                    <a:lumMod val="50000"/>
                  </a:srgbClr>
                </a:solidFill>
                <a:effectLst/>
                <a:uLnTx/>
                <a:uFillTx/>
                <a:latin typeface="Calibri"/>
                <a:ea typeface="+mn-ea"/>
                <a:cs typeface="+mn-cs"/>
              </a:rPr>
              <a:t>Rosenstock</a:t>
            </a:r>
            <a:r>
              <a:rPr kumimoji="0" lang="en-US" sz="900" b="0" i="0" u="none" strike="noStrike" kern="1200" cap="none" spc="0" normalizeH="0" baseline="0" noProof="0" dirty="0">
                <a:ln>
                  <a:noFill/>
                </a:ln>
                <a:solidFill>
                  <a:srgbClr val="515869">
                    <a:lumMod val="50000"/>
                  </a:srgbClr>
                </a:solidFill>
                <a:effectLst/>
                <a:uLnTx/>
                <a:uFillTx/>
                <a:latin typeface="Calibri"/>
                <a:ea typeface="+mn-ea"/>
                <a:cs typeface="+mn-cs"/>
              </a:rPr>
              <a:t> J, et al. </a:t>
            </a:r>
            <a:r>
              <a:rPr kumimoji="0" lang="en-US" sz="900" b="0" i="0" u="none" strike="noStrike" kern="1200" cap="none" spc="0" normalizeH="0" baseline="0" noProof="0" dirty="0" err="1">
                <a:ln>
                  <a:noFill/>
                </a:ln>
                <a:solidFill>
                  <a:srgbClr val="515869">
                    <a:lumMod val="50000"/>
                  </a:srgbClr>
                </a:solidFill>
                <a:effectLst/>
                <a:uLnTx/>
                <a:uFillTx/>
                <a:latin typeface="Calibri"/>
                <a:ea typeface="+mn-ea"/>
                <a:cs typeface="+mn-cs"/>
              </a:rPr>
              <a:t>Diabetologia</a:t>
            </a:r>
            <a:r>
              <a:rPr kumimoji="0" lang="en-US" sz="900" b="0" i="0" u="none" strike="noStrike" kern="1200" cap="none" spc="0" normalizeH="0" baseline="0" noProof="0" dirty="0">
                <a:ln>
                  <a:noFill/>
                </a:ln>
                <a:solidFill>
                  <a:srgbClr val="515869">
                    <a:lumMod val="50000"/>
                  </a:srgbClr>
                </a:solidFill>
                <a:effectLst/>
                <a:uLnTx/>
                <a:uFillTx/>
                <a:latin typeface="Calibri"/>
                <a:ea typeface="+mn-ea"/>
                <a:cs typeface="+mn-cs"/>
              </a:rPr>
              <a:t>. 2008 Mar;51(3):408-16; Pharmacist’s Letter/Prescriber’s Letter 2009;25(10):251005; </a:t>
            </a:r>
            <a:r>
              <a:rPr kumimoji="0" lang="en-US" sz="900" b="0" i="0" u="none" strike="noStrike" kern="1200" cap="none" spc="0" normalizeH="0" baseline="0" noProof="0" dirty="0" err="1">
                <a:ln>
                  <a:noFill/>
                </a:ln>
                <a:solidFill>
                  <a:srgbClr val="515869">
                    <a:lumMod val="50000"/>
                  </a:srgbClr>
                </a:solidFill>
                <a:effectLst/>
                <a:uLnTx/>
                <a:uFillTx/>
                <a:latin typeface="Calibri"/>
                <a:ea typeface="+mn-ea"/>
                <a:cs typeface="+mn-cs"/>
              </a:rPr>
              <a:t>Ritzel</a:t>
            </a:r>
            <a:r>
              <a:rPr kumimoji="0" lang="en-US" sz="900" b="0" i="0" u="none" strike="noStrike" kern="1200" cap="none" spc="0" normalizeH="0" baseline="0" noProof="0" dirty="0">
                <a:ln>
                  <a:noFill/>
                </a:ln>
                <a:solidFill>
                  <a:srgbClr val="515869">
                    <a:lumMod val="50000"/>
                  </a:srgbClr>
                </a:solidFill>
                <a:effectLst/>
                <a:uLnTx/>
                <a:uFillTx/>
                <a:latin typeface="Calibri"/>
                <a:ea typeface="+mn-ea"/>
                <a:cs typeface="+mn-cs"/>
              </a:rPr>
              <a:t> R, et al. Diabetes </a:t>
            </a:r>
            <a:r>
              <a:rPr kumimoji="0" lang="en-US" sz="900" b="0" i="0" u="none" strike="noStrike" kern="1200" cap="none" spc="0" normalizeH="0" baseline="0" noProof="0" dirty="0" err="1">
                <a:ln>
                  <a:noFill/>
                </a:ln>
                <a:solidFill>
                  <a:srgbClr val="515869">
                    <a:lumMod val="50000"/>
                  </a:srgbClr>
                </a:solidFill>
                <a:effectLst/>
                <a:uLnTx/>
                <a:uFillTx/>
                <a:latin typeface="Calibri"/>
                <a:ea typeface="+mn-ea"/>
                <a:cs typeface="+mn-cs"/>
              </a:rPr>
              <a:t>Obes</a:t>
            </a:r>
            <a:r>
              <a:rPr kumimoji="0" lang="en-US" sz="900" b="0" i="0" u="none" strike="noStrike" kern="1200" cap="none" spc="0" normalizeH="0" baseline="0" noProof="0" dirty="0">
                <a:ln>
                  <a:noFill/>
                </a:ln>
                <a:solidFill>
                  <a:srgbClr val="515869">
                    <a:lumMod val="50000"/>
                  </a:srgbClr>
                </a:solidFill>
                <a:effectLst/>
                <a:uLnTx/>
                <a:uFillTx/>
                <a:latin typeface="Calibri"/>
                <a:ea typeface="+mn-ea"/>
                <a:cs typeface="+mn-cs"/>
              </a:rPr>
              <a:t> </a:t>
            </a:r>
            <a:r>
              <a:rPr kumimoji="0" lang="en-US" sz="900" b="0" i="0" u="none" strike="noStrike" kern="1200" cap="none" spc="0" normalizeH="0" baseline="0" noProof="0" dirty="0" err="1">
                <a:ln>
                  <a:noFill/>
                </a:ln>
                <a:solidFill>
                  <a:srgbClr val="515869">
                    <a:lumMod val="50000"/>
                  </a:srgbClr>
                </a:solidFill>
                <a:effectLst/>
                <a:uLnTx/>
                <a:uFillTx/>
                <a:latin typeface="Calibri"/>
                <a:ea typeface="+mn-ea"/>
                <a:cs typeface="+mn-cs"/>
              </a:rPr>
              <a:t>Metab</a:t>
            </a:r>
            <a:r>
              <a:rPr kumimoji="0" lang="en-US" sz="900" b="0" i="0" u="none" strike="noStrike" kern="1200" cap="none" spc="0" normalizeH="0" baseline="0" noProof="0" dirty="0">
                <a:ln>
                  <a:noFill/>
                </a:ln>
                <a:solidFill>
                  <a:srgbClr val="515869">
                    <a:lumMod val="50000"/>
                  </a:srgbClr>
                </a:solidFill>
                <a:effectLst/>
                <a:uLnTx/>
                <a:uFillTx/>
                <a:latin typeface="Calibri"/>
                <a:ea typeface="+mn-ea"/>
                <a:cs typeface="+mn-cs"/>
              </a:rPr>
              <a:t>. 2015 Sep;17(9):859-67. </a:t>
            </a:r>
            <a:endParaRPr kumimoji="0" lang="en-CA" sz="900" b="0" i="0" u="none" strike="noStrike" kern="1200" cap="none" spc="0" normalizeH="0" baseline="0" noProof="0" dirty="0">
              <a:ln>
                <a:noFill/>
              </a:ln>
              <a:solidFill>
                <a:srgbClr val="515869">
                  <a:lumMod val="50000"/>
                </a:srgbClr>
              </a:solidFill>
              <a:effectLst/>
              <a:uLnTx/>
              <a:uFillTx/>
              <a:latin typeface="Calibri"/>
              <a:ea typeface="+mn-ea"/>
              <a:cs typeface="+mn-cs"/>
            </a:endParaRPr>
          </a:p>
        </p:txBody>
      </p:sp>
      <p:grpSp>
        <p:nvGrpSpPr>
          <p:cNvPr id="6" name="Group 5"/>
          <p:cNvGrpSpPr/>
          <p:nvPr/>
        </p:nvGrpSpPr>
        <p:grpSpPr>
          <a:xfrm>
            <a:off x="4292596" y="1887192"/>
            <a:ext cx="8092552" cy="3818561"/>
            <a:chOff x="4292596" y="1887192"/>
            <a:chExt cx="8092552" cy="3818561"/>
          </a:xfrm>
        </p:grpSpPr>
        <p:sp>
          <p:nvSpPr>
            <p:cNvPr id="8" name="Round Same Side Corner Rectangle 7"/>
            <p:cNvSpPr/>
            <p:nvPr/>
          </p:nvSpPr>
          <p:spPr>
            <a:xfrm rot="16200000">
              <a:off x="6392804" y="-101120"/>
              <a:ext cx="3706665" cy="7907081"/>
            </a:xfrm>
            <a:prstGeom prst="round2SameRect">
              <a:avLst/>
            </a:prstGeom>
            <a:solidFill>
              <a:schemeClr val="accent3">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40" name="TextBox 139">
              <a:extLst>
                <a:ext uri="{FF2B5EF4-FFF2-40B4-BE49-F238E27FC236}">
                  <a16:creationId xmlns:a16="http://schemas.microsoft.com/office/drawing/2014/main" id="{8281499D-8D91-4F4F-9FB5-0CD7F9378B75}"/>
                </a:ext>
              </a:extLst>
            </p:cNvPr>
            <p:cNvSpPr txBox="1"/>
            <p:nvPr/>
          </p:nvSpPr>
          <p:spPr>
            <a:xfrm>
              <a:off x="4545699" y="2192813"/>
              <a:ext cx="7400875" cy="369332"/>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800" b="1" i="0" u="none" strike="noStrike" kern="1200" cap="none" spc="0" normalizeH="0" baseline="0" noProof="0" dirty="0">
                  <a:ln>
                    <a:noFill/>
                  </a:ln>
                  <a:solidFill>
                    <a:srgbClr val="000000"/>
                  </a:solidFill>
                  <a:effectLst/>
                  <a:uLnTx/>
                  <a:uFillTx/>
                  <a:latin typeface="Calibri"/>
                  <a:ea typeface="+mn-ea"/>
                  <a:cs typeface="+mn-cs"/>
                </a:rPr>
                <a:t>Switching to a second-generation basal insulin analogue</a:t>
              </a:r>
            </a:p>
          </p:txBody>
        </p:sp>
        <p:grpSp>
          <p:nvGrpSpPr>
            <p:cNvPr id="69" name="Group 68">
              <a:extLst>
                <a:ext uri="{FF2B5EF4-FFF2-40B4-BE49-F238E27FC236}">
                  <a16:creationId xmlns:a16="http://schemas.microsoft.com/office/drawing/2014/main" id="{38E58B53-271B-420F-A16B-BC1CFB4A71F1}"/>
                </a:ext>
              </a:extLst>
            </p:cNvPr>
            <p:cNvGrpSpPr>
              <a:grpSpLocks noChangeAspect="1"/>
            </p:cNvGrpSpPr>
            <p:nvPr/>
          </p:nvGrpSpPr>
          <p:grpSpPr>
            <a:xfrm rot="2625882">
              <a:off x="6389537" y="3386540"/>
              <a:ext cx="149696" cy="1325880"/>
              <a:chOff x="11152425" y="2474621"/>
              <a:chExt cx="744960" cy="3508094"/>
            </a:xfrm>
          </p:grpSpPr>
          <p:sp>
            <p:nvSpPr>
              <p:cNvPr id="70"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71" name="Flowchart: Alternate Process 70">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72"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cxnSp>
            <p:nvCxnSpPr>
              <p:cNvPr id="73" name="Straight Connector 72">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4" name="Straight Connector 73">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sp>
            <p:nvSpPr>
              <p:cNvPr id="76"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77" name="Rectangle 76">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19050">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78" name="Straight Connector 77">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79" name="Straight Connector 78">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0" name="Straight Connector 79">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1" name="Straight Connector 80">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2" name="Straight Connector 81">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3" name="Straight Connector 82">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4" name="Straight Connector 83">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5" name="Straight Connector 84">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cxnSp>
            <p:nvCxnSpPr>
              <p:cNvPr id="86" name="Straight Connector 85">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19050">
                <a:solidFill>
                  <a:schemeClr val="bg1">
                    <a:lumMod val="50000"/>
                  </a:schemeClr>
                </a:solidFill>
              </a:ln>
            </p:spPr>
            <p:style>
              <a:lnRef idx="1">
                <a:schemeClr val="accent1"/>
              </a:lnRef>
              <a:fillRef idx="0">
                <a:schemeClr val="accent1"/>
              </a:fillRef>
              <a:effectRef idx="0">
                <a:schemeClr val="accent1"/>
              </a:effectRef>
              <a:fontRef idx="minor">
                <a:schemeClr val="tx1"/>
              </a:fontRef>
            </p:style>
          </p:cxnSp>
        </p:grpSp>
        <p:grpSp>
          <p:nvGrpSpPr>
            <p:cNvPr id="87" name="Group 86">
              <a:extLst>
                <a:ext uri="{FF2B5EF4-FFF2-40B4-BE49-F238E27FC236}">
                  <a16:creationId xmlns:a16="http://schemas.microsoft.com/office/drawing/2014/main" id="{38E58B53-271B-420F-A16B-BC1CFB4A71F1}"/>
                </a:ext>
              </a:extLst>
            </p:cNvPr>
            <p:cNvGrpSpPr>
              <a:grpSpLocks noChangeAspect="1"/>
            </p:cNvGrpSpPr>
            <p:nvPr/>
          </p:nvGrpSpPr>
          <p:grpSpPr>
            <a:xfrm rot="2625882">
              <a:off x="9996329" y="3386540"/>
              <a:ext cx="149696" cy="1325880"/>
              <a:chOff x="11152425" y="2474621"/>
              <a:chExt cx="744960" cy="3508094"/>
            </a:xfrm>
          </p:grpSpPr>
          <p:sp>
            <p:nvSpPr>
              <p:cNvPr id="88" name="Rectangle: Top Corners Rounded 135">
                <a:extLst>
                  <a:ext uri="{FF2B5EF4-FFF2-40B4-BE49-F238E27FC236}">
                    <a16:creationId xmlns:a16="http://schemas.microsoft.com/office/drawing/2014/main" id="{05CD30EE-9049-475B-9479-E562B013B7D8}"/>
                  </a:ext>
                </a:extLst>
              </p:cNvPr>
              <p:cNvSpPr/>
              <p:nvPr/>
            </p:nvSpPr>
            <p:spPr>
              <a:xfrm>
                <a:off x="11248835" y="2474621"/>
                <a:ext cx="487680" cy="121919"/>
              </a:xfrm>
              <a:prstGeom prst="round2Same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89" name="Flowchart: Alternate Process 88">
                <a:extLst>
                  <a:ext uri="{FF2B5EF4-FFF2-40B4-BE49-F238E27FC236}">
                    <a16:creationId xmlns:a16="http://schemas.microsoft.com/office/drawing/2014/main" id="{EDD93A0E-B99D-4136-AD8F-66FD55C420F8}"/>
                  </a:ext>
                </a:extLst>
              </p:cNvPr>
              <p:cNvSpPr/>
              <p:nvPr/>
            </p:nvSpPr>
            <p:spPr>
              <a:xfrm>
                <a:off x="11152425" y="2594385"/>
                <a:ext cx="744960" cy="1794735"/>
              </a:xfrm>
              <a:prstGeom prst="flowChartAlternateProcess">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90" name="Rectangle: Top Corners Rounded 144">
                <a:extLst>
                  <a:ext uri="{FF2B5EF4-FFF2-40B4-BE49-F238E27FC236}">
                    <a16:creationId xmlns:a16="http://schemas.microsoft.com/office/drawing/2014/main" id="{62AEF0BA-2EAE-4364-A624-ED2337A0313B}"/>
                  </a:ext>
                </a:extLst>
              </p:cNvPr>
              <p:cNvSpPr/>
              <p:nvPr/>
            </p:nvSpPr>
            <p:spPr>
              <a:xfrm flipV="1">
                <a:off x="11360937" y="5583835"/>
                <a:ext cx="396000" cy="216000"/>
              </a:xfrm>
              <a:prstGeom prst="round2Same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cxnSp>
            <p:nvCxnSpPr>
              <p:cNvPr id="91" name="Straight Connector 90">
                <a:extLst>
                  <a:ext uri="{FF2B5EF4-FFF2-40B4-BE49-F238E27FC236}">
                    <a16:creationId xmlns:a16="http://schemas.microsoft.com/office/drawing/2014/main" id="{5C0EB3E5-8615-42A9-8EFB-4B5A91AD67D0}"/>
                  </a:ext>
                </a:extLst>
              </p:cNvPr>
              <p:cNvCxnSpPr/>
              <p:nvPr/>
            </p:nvCxnSpPr>
            <p:spPr>
              <a:xfrm>
                <a:off x="11557672" y="5799835"/>
                <a:ext cx="0" cy="18288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C138AC04-9648-4D85-84DC-9BBA19F91555}"/>
                  </a:ext>
                </a:extLst>
              </p:cNvPr>
              <p:cNvCxnSpPr>
                <a:cxnSpLocks/>
              </p:cNvCxnSpPr>
              <p:nvPr/>
            </p:nvCxnSpPr>
            <p:spPr>
              <a:xfrm rot="5400000">
                <a:off x="11526345" y="2652024"/>
                <a:ext cx="0" cy="720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3" name="Straight Connector 92">
                <a:extLst>
                  <a:ext uri="{FF2B5EF4-FFF2-40B4-BE49-F238E27FC236}">
                    <a16:creationId xmlns:a16="http://schemas.microsoft.com/office/drawing/2014/main" id="{F1B05A71-195C-4584-883F-BC83DAA3C543}"/>
                  </a:ext>
                </a:extLst>
              </p:cNvPr>
              <p:cNvCxnSpPr>
                <a:cxnSpLocks/>
              </p:cNvCxnSpPr>
              <p:nvPr/>
            </p:nvCxnSpPr>
            <p:spPr>
              <a:xfrm rot="5400000">
                <a:off x="11523714" y="3126559"/>
                <a:ext cx="0" cy="720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sp>
            <p:nvSpPr>
              <p:cNvPr id="94" name="Rectangle: Top Corners Rounded 148">
                <a:extLst>
                  <a:ext uri="{FF2B5EF4-FFF2-40B4-BE49-F238E27FC236}">
                    <a16:creationId xmlns:a16="http://schemas.microsoft.com/office/drawing/2014/main" id="{99D0D1B3-E649-4C70-B16F-83A7FC721389}"/>
                  </a:ext>
                </a:extLst>
              </p:cNvPr>
              <p:cNvSpPr/>
              <p:nvPr/>
            </p:nvSpPr>
            <p:spPr>
              <a:xfrm flipV="1">
                <a:off x="11237422" y="4389117"/>
                <a:ext cx="594000" cy="1192085"/>
              </a:xfrm>
              <a:prstGeom prst="round2SameRect">
                <a:avLst/>
              </a:prstGeom>
              <a:no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sp>
            <p:nvSpPr>
              <p:cNvPr id="95" name="Rectangle 94">
                <a:extLst>
                  <a:ext uri="{FF2B5EF4-FFF2-40B4-BE49-F238E27FC236}">
                    <a16:creationId xmlns:a16="http://schemas.microsoft.com/office/drawing/2014/main" id="{86B0FED6-874C-4902-B151-047E4FF803BB}"/>
                  </a:ext>
                </a:extLst>
              </p:cNvPr>
              <p:cNvSpPr/>
              <p:nvPr/>
            </p:nvSpPr>
            <p:spPr>
              <a:xfrm>
                <a:off x="11445657" y="4486651"/>
                <a:ext cx="185167" cy="1008000"/>
              </a:xfrm>
              <a:prstGeom prst="rect">
                <a:avLst/>
              </a:prstGeom>
              <a:solidFill>
                <a:schemeClr val="bg2"/>
              </a:solidFill>
              <a:ln w="1905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dirty="0">
                  <a:ln>
                    <a:noFill/>
                  </a:ln>
                  <a:solidFill>
                    <a:prstClr val="white"/>
                  </a:solidFill>
                  <a:effectLst/>
                  <a:uLnTx/>
                  <a:uFillTx/>
                  <a:latin typeface="Calibri"/>
                  <a:ea typeface="+mn-ea"/>
                  <a:cs typeface="+mn-cs"/>
                </a:endParaRPr>
              </a:p>
            </p:txBody>
          </p:sp>
          <p:cxnSp>
            <p:nvCxnSpPr>
              <p:cNvPr id="96" name="Straight Connector 95">
                <a:extLst>
                  <a:ext uri="{FF2B5EF4-FFF2-40B4-BE49-F238E27FC236}">
                    <a16:creationId xmlns:a16="http://schemas.microsoft.com/office/drawing/2014/main" id="{782D9882-E1A0-4741-8C30-233712FFE0F0}"/>
                  </a:ext>
                </a:extLst>
              </p:cNvPr>
              <p:cNvCxnSpPr>
                <a:cxnSpLocks/>
              </p:cNvCxnSpPr>
              <p:nvPr/>
            </p:nvCxnSpPr>
            <p:spPr>
              <a:xfrm rot="16200000">
                <a:off x="11501436" y="5355691"/>
                <a:ext cx="0" cy="108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7" name="Straight Connector 96">
                <a:extLst>
                  <a:ext uri="{FF2B5EF4-FFF2-40B4-BE49-F238E27FC236}">
                    <a16:creationId xmlns:a16="http://schemas.microsoft.com/office/drawing/2014/main" id="{559A8AAF-DEAD-45D7-857C-DD4784D7A013}"/>
                  </a:ext>
                </a:extLst>
              </p:cNvPr>
              <p:cNvCxnSpPr>
                <a:cxnSpLocks/>
              </p:cNvCxnSpPr>
              <p:nvPr/>
            </p:nvCxnSpPr>
            <p:spPr>
              <a:xfrm rot="16200000">
                <a:off x="11501436" y="5247741"/>
                <a:ext cx="0" cy="108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8" name="Straight Connector 97">
                <a:extLst>
                  <a:ext uri="{FF2B5EF4-FFF2-40B4-BE49-F238E27FC236}">
                    <a16:creationId xmlns:a16="http://schemas.microsoft.com/office/drawing/2014/main" id="{27600831-A685-4842-950E-88EEBC2616C8}"/>
                  </a:ext>
                </a:extLst>
              </p:cNvPr>
              <p:cNvCxnSpPr>
                <a:cxnSpLocks/>
              </p:cNvCxnSpPr>
              <p:nvPr/>
            </p:nvCxnSpPr>
            <p:spPr>
              <a:xfrm rot="16200000">
                <a:off x="11501436" y="5146141"/>
                <a:ext cx="0" cy="108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41A0DF01-1996-4935-A2E9-ACC41E8094D9}"/>
                  </a:ext>
                </a:extLst>
              </p:cNvPr>
              <p:cNvCxnSpPr>
                <a:cxnSpLocks/>
              </p:cNvCxnSpPr>
              <p:nvPr/>
            </p:nvCxnSpPr>
            <p:spPr>
              <a:xfrm rot="16200000">
                <a:off x="11501436" y="5038191"/>
                <a:ext cx="0" cy="108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0" name="Straight Connector 99">
                <a:extLst>
                  <a:ext uri="{FF2B5EF4-FFF2-40B4-BE49-F238E27FC236}">
                    <a16:creationId xmlns:a16="http://schemas.microsoft.com/office/drawing/2014/main" id="{178F53DA-9A05-469D-BDA4-6FBF983E6579}"/>
                  </a:ext>
                </a:extLst>
              </p:cNvPr>
              <p:cNvCxnSpPr>
                <a:cxnSpLocks/>
              </p:cNvCxnSpPr>
              <p:nvPr/>
            </p:nvCxnSpPr>
            <p:spPr>
              <a:xfrm rot="16200000">
                <a:off x="11501436" y="4942941"/>
                <a:ext cx="0" cy="108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76B4D4C2-3506-4228-97FF-01F168C227EE}"/>
                  </a:ext>
                </a:extLst>
              </p:cNvPr>
              <p:cNvCxnSpPr>
                <a:cxnSpLocks/>
              </p:cNvCxnSpPr>
              <p:nvPr/>
            </p:nvCxnSpPr>
            <p:spPr>
              <a:xfrm rot="16200000">
                <a:off x="11501436" y="4834991"/>
                <a:ext cx="0" cy="108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2" name="Straight Connector 101">
                <a:extLst>
                  <a:ext uri="{FF2B5EF4-FFF2-40B4-BE49-F238E27FC236}">
                    <a16:creationId xmlns:a16="http://schemas.microsoft.com/office/drawing/2014/main" id="{6875E118-5B79-4284-B926-9D1FE49FD50F}"/>
                  </a:ext>
                </a:extLst>
              </p:cNvPr>
              <p:cNvCxnSpPr>
                <a:cxnSpLocks/>
              </p:cNvCxnSpPr>
              <p:nvPr/>
            </p:nvCxnSpPr>
            <p:spPr>
              <a:xfrm rot="16200000">
                <a:off x="11501436" y="4733391"/>
                <a:ext cx="0" cy="108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0297515-EC2D-4747-98FA-3742311353BE}"/>
                  </a:ext>
                </a:extLst>
              </p:cNvPr>
              <p:cNvCxnSpPr>
                <a:cxnSpLocks/>
              </p:cNvCxnSpPr>
              <p:nvPr/>
            </p:nvCxnSpPr>
            <p:spPr>
              <a:xfrm rot="16200000">
                <a:off x="11501436" y="4625441"/>
                <a:ext cx="0" cy="108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cxnSp>
            <p:nvCxnSpPr>
              <p:cNvPr id="104" name="Straight Connector 103">
                <a:extLst>
                  <a:ext uri="{FF2B5EF4-FFF2-40B4-BE49-F238E27FC236}">
                    <a16:creationId xmlns:a16="http://schemas.microsoft.com/office/drawing/2014/main" id="{3CF5951A-8B02-4C33-AB0A-BFC4E07BD1C1}"/>
                  </a:ext>
                </a:extLst>
              </p:cNvPr>
              <p:cNvCxnSpPr>
                <a:cxnSpLocks/>
              </p:cNvCxnSpPr>
              <p:nvPr/>
            </p:nvCxnSpPr>
            <p:spPr>
              <a:xfrm rot="16200000">
                <a:off x="11501436" y="4523841"/>
                <a:ext cx="0" cy="108000"/>
              </a:xfrm>
              <a:prstGeom prst="line">
                <a:avLst/>
              </a:prstGeom>
              <a:ln w="19050">
                <a:solidFill>
                  <a:schemeClr val="accent2"/>
                </a:solidFill>
              </a:ln>
            </p:spPr>
            <p:style>
              <a:lnRef idx="1">
                <a:schemeClr val="accent1"/>
              </a:lnRef>
              <a:fillRef idx="0">
                <a:schemeClr val="accent1"/>
              </a:fillRef>
              <a:effectRef idx="0">
                <a:schemeClr val="accent1"/>
              </a:effectRef>
              <a:fontRef idx="minor">
                <a:schemeClr val="tx1"/>
              </a:fontRef>
            </p:style>
          </p:cxnSp>
        </p:grpSp>
        <p:sp>
          <p:nvSpPr>
            <p:cNvPr id="106" name="TextBox 105">
              <a:extLst>
                <a:ext uri="{FF2B5EF4-FFF2-40B4-BE49-F238E27FC236}">
                  <a16:creationId xmlns:a16="http://schemas.microsoft.com/office/drawing/2014/main" id="{8281499D-8D91-4F4F-9FB5-0CD7F9378B75}"/>
                </a:ext>
              </a:extLst>
            </p:cNvPr>
            <p:cNvSpPr txBox="1"/>
            <p:nvPr/>
          </p:nvSpPr>
          <p:spPr>
            <a:xfrm>
              <a:off x="5148170" y="2760044"/>
              <a:ext cx="2632430" cy="738664"/>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1" u="none" strike="noStrike" kern="1200" cap="none" spc="0" normalizeH="0" baseline="0" noProof="0" dirty="0">
                  <a:ln>
                    <a:noFill/>
                  </a:ln>
                  <a:solidFill>
                    <a:srgbClr val="000000"/>
                  </a:solidFill>
                  <a:effectLst/>
                  <a:uLnTx/>
                  <a:uFillTx/>
                  <a:latin typeface="Calibri"/>
                  <a:ea typeface="+mn-ea"/>
                  <a:cs typeface="+mn-cs"/>
                </a:rPr>
                <a:t>insulin detemir</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1" u="none" strike="noStrike" kern="1200" cap="none" spc="0" normalizeH="0" baseline="0" noProof="0" dirty="0">
                  <a:ln>
                    <a:noFill/>
                  </a:ln>
                  <a:solidFill>
                    <a:srgbClr val="000000"/>
                  </a:solidFill>
                  <a:effectLst/>
                  <a:uLnTx/>
                  <a:uFillTx/>
                  <a:latin typeface="Calibri"/>
                  <a:ea typeface="+mn-ea"/>
                  <a:cs typeface="+mn-cs"/>
                </a:rPr>
                <a:t> insulin glargine U-100 (Gla-100)</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1" u="none" strike="noStrike" kern="1200" cap="none" spc="0" normalizeH="0" baseline="0" noProof="0" dirty="0">
                  <a:ln>
                    <a:noFill/>
                  </a:ln>
                  <a:solidFill>
                    <a:srgbClr val="000000"/>
                  </a:solidFill>
                  <a:effectLst/>
                  <a:uLnTx/>
                  <a:uFillTx/>
                  <a:latin typeface="Calibri"/>
                  <a:ea typeface="+mn-ea"/>
                  <a:cs typeface="+mn-cs"/>
                </a:rPr>
                <a:t>NPH</a:t>
              </a:r>
            </a:p>
          </p:txBody>
        </p:sp>
        <p:sp>
          <p:nvSpPr>
            <p:cNvPr id="115" name="TextBox 114">
              <a:extLst>
                <a:ext uri="{FF2B5EF4-FFF2-40B4-BE49-F238E27FC236}">
                  <a16:creationId xmlns:a16="http://schemas.microsoft.com/office/drawing/2014/main" id="{8281499D-8D91-4F4F-9FB5-0CD7F9378B75}"/>
                </a:ext>
              </a:extLst>
            </p:cNvPr>
            <p:cNvSpPr txBox="1"/>
            <p:nvPr/>
          </p:nvSpPr>
          <p:spPr>
            <a:xfrm>
              <a:off x="8788810" y="2867766"/>
              <a:ext cx="2564735" cy="523220"/>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1" u="none" strike="noStrike" kern="1200" cap="none" spc="0" normalizeH="0" baseline="0" noProof="0" dirty="0">
                  <a:ln>
                    <a:noFill/>
                  </a:ln>
                  <a:solidFill>
                    <a:srgbClr val="000000"/>
                  </a:solidFill>
                  <a:effectLst/>
                  <a:uLnTx/>
                  <a:uFillTx/>
                  <a:latin typeface="Calibri"/>
                  <a:ea typeface="+mn-ea"/>
                  <a:cs typeface="+mn-cs"/>
                </a:rPr>
                <a:t>insulin degludec (IDeg)</a:t>
              </a: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1400" b="0" i="1" u="none" strike="noStrike" kern="1200" cap="none" spc="0" normalizeH="0" baseline="0" noProof="0" dirty="0">
                  <a:ln>
                    <a:noFill/>
                  </a:ln>
                  <a:solidFill>
                    <a:srgbClr val="000000"/>
                  </a:solidFill>
                  <a:effectLst/>
                  <a:uLnTx/>
                  <a:uFillTx/>
                  <a:latin typeface="Calibri"/>
                  <a:ea typeface="+mn-ea"/>
                  <a:cs typeface="+mn-cs"/>
                </a:rPr>
                <a:t> insulin glargine U-300 (Gla-300)</a:t>
              </a:r>
            </a:p>
          </p:txBody>
        </p:sp>
        <p:sp>
          <p:nvSpPr>
            <p:cNvPr id="116" name="TextBox 115">
              <a:extLst>
                <a:ext uri="{FF2B5EF4-FFF2-40B4-BE49-F238E27FC236}">
                  <a16:creationId xmlns:a16="http://schemas.microsoft.com/office/drawing/2014/main" id="{8281499D-8D91-4F4F-9FB5-0CD7F9378B75}"/>
                </a:ext>
              </a:extLst>
            </p:cNvPr>
            <p:cNvSpPr txBox="1"/>
            <p:nvPr/>
          </p:nvSpPr>
          <p:spPr>
            <a:xfrm>
              <a:off x="4553694" y="4804634"/>
              <a:ext cx="7831454" cy="784830"/>
            </a:xfrm>
            <a:prstGeom prst="rect">
              <a:avLst/>
            </a:prstGeom>
            <a:noFill/>
          </p:spPr>
          <p:txBody>
            <a:bodyPr wrap="square" rtlCol="0">
              <a:spAutoFit/>
            </a:bodyPr>
            <a:lstStyle/>
            <a:p>
              <a:pPr marL="285750" marR="0" lvl="0" indent="-180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500" b="0" i="0" u="none" strike="noStrike" kern="1200" cap="none" spc="0" normalizeH="0" baseline="0" noProof="0" dirty="0">
                  <a:ln>
                    <a:noFill/>
                  </a:ln>
                  <a:solidFill>
                    <a:srgbClr val="000000"/>
                  </a:solidFill>
                  <a:effectLst/>
                  <a:uLnTx/>
                  <a:uFillTx/>
                  <a:latin typeface="Calibri"/>
                  <a:ea typeface="+mn-ea"/>
                  <a:cs typeface="+mn-cs"/>
                </a:rPr>
                <a:t>From</a:t>
              </a:r>
              <a:r>
                <a:rPr kumimoji="0" lang="en-CA" sz="1500" b="1" i="0" u="none" strike="noStrike" kern="1200" cap="none" spc="0" normalizeH="0" baseline="0" noProof="0" dirty="0">
                  <a:ln>
                    <a:noFill/>
                  </a:ln>
                  <a:solidFill>
                    <a:srgbClr val="000000"/>
                  </a:solidFill>
                  <a:effectLst/>
                  <a:uLnTx/>
                  <a:uFillTx/>
                  <a:latin typeface="Calibri"/>
                  <a:ea typeface="+mn-ea"/>
                  <a:cs typeface="+mn-cs"/>
                </a:rPr>
                <a:t> once-daily </a:t>
              </a:r>
              <a:r>
                <a:rPr kumimoji="0" lang="en-CA" sz="1500" b="0" i="0" u="none" strike="noStrike" kern="1200" cap="none" spc="0" normalizeH="0" baseline="0" noProof="0" dirty="0">
                  <a:ln>
                    <a:noFill/>
                  </a:ln>
                  <a:solidFill>
                    <a:srgbClr val="000000"/>
                  </a:solidFill>
                  <a:effectLst/>
                  <a:uLnTx/>
                  <a:uFillTx/>
                  <a:latin typeface="Calibri"/>
                  <a:ea typeface="+mn-ea"/>
                  <a:cs typeface="+mn-cs"/>
                </a:rPr>
                <a:t>basal insulin:</a:t>
              </a:r>
              <a:r>
                <a:rPr kumimoji="0" lang="en-CA" sz="1500" b="1" i="0" u="none" strike="noStrike" kern="1200" cap="none" spc="0" normalizeH="0" baseline="0" noProof="0" dirty="0">
                  <a:ln>
                    <a:noFill/>
                  </a:ln>
                  <a:solidFill>
                    <a:srgbClr val="000000"/>
                  </a:solidFill>
                  <a:effectLst/>
                  <a:uLnTx/>
                  <a:uFillTx/>
                  <a:latin typeface="Calibri"/>
                  <a:ea typeface="+mn-ea"/>
                  <a:cs typeface="+mn-cs"/>
                </a:rPr>
                <a:t> Convert unit for unit </a:t>
              </a:r>
              <a:r>
                <a:rPr kumimoji="0" lang="en-CA" sz="1500" b="0" i="0" u="none" strike="noStrike" kern="1200" cap="none" spc="0" normalizeH="0" baseline="0" noProof="0" dirty="0">
                  <a:ln>
                    <a:noFill/>
                  </a:ln>
                  <a:solidFill>
                    <a:srgbClr val="000000"/>
                  </a:solidFill>
                  <a:effectLst/>
                  <a:uLnTx/>
                  <a:uFillTx/>
                  <a:latin typeface="Calibri"/>
                  <a:ea typeface="+mn-ea"/>
                  <a:cs typeface="+mn-cs"/>
                </a:rPr>
                <a:t>and give </a:t>
              </a:r>
              <a:r>
                <a:rPr kumimoji="0" lang="en-CA" sz="1500" b="1" i="0" u="none" strike="noStrike" kern="1200" cap="none" spc="0" normalizeH="0" baseline="0" noProof="0" dirty="0">
                  <a:ln>
                    <a:noFill/>
                  </a:ln>
                  <a:solidFill>
                    <a:srgbClr val="000000"/>
                  </a:solidFill>
                  <a:effectLst/>
                  <a:uLnTx/>
                  <a:uFillTx/>
                  <a:latin typeface="Calibri"/>
                  <a:ea typeface="+mn-ea"/>
                  <a:cs typeface="+mn-cs"/>
                </a:rPr>
                <a:t>Gla-300 or IDeg </a:t>
              </a:r>
              <a:r>
                <a:rPr kumimoji="0" lang="en-CA" sz="1500" b="0" i="0" u="none" strike="noStrike" kern="1200" cap="none" spc="0" normalizeH="0" baseline="0" noProof="0" dirty="0">
                  <a:ln>
                    <a:noFill/>
                  </a:ln>
                  <a:solidFill>
                    <a:srgbClr val="000000"/>
                  </a:solidFill>
                  <a:effectLst/>
                  <a:uLnTx/>
                  <a:uFillTx/>
                  <a:latin typeface="Calibri"/>
                  <a:ea typeface="+mn-ea"/>
                  <a:cs typeface="+mn-cs"/>
                </a:rPr>
                <a:t>once daily </a:t>
              </a:r>
            </a:p>
            <a:p>
              <a:pPr marL="285750" marR="0" lvl="0" indent="-18000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CA" sz="1500" b="0" i="0" u="none" strike="noStrike" kern="1200" cap="none" spc="0" normalizeH="0" baseline="0" noProof="0" dirty="0">
                  <a:ln>
                    <a:noFill/>
                  </a:ln>
                  <a:solidFill>
                    <a:srgbClr val="000000"/>
                  </a:solidFill>
                  <a:effectLst/>
                  <a:uLnTx/>
                  <a:uFillTx/>
                  <a:latin typeface="Calibri"/>
                  <a:ea typeface="+mn-ea"/>
                  <a:cs typeface="+mn-cs"/>
                </a:rPr>
                <a:t>From</a:t>
              </a:r>
              <a:r>
                <a:rPr kumimoji="0" lang="en-CA" sz="1500" b="1" i="0" u="none" strike="noStrike" kern="1200" cap="none" spc="0" normalizeH="0" baseline="0" noProof="0" dirty="0">
                  <a:ln>
                    <a:noFill/>
                  </a:ln>
                  <a:solidFill>
                    <a:srgbClr val="000000"/>
                  </a:solidFill>
                  <a:effectLst/>
                  <a:uLnTx/>
                  <a:uFillTx/>
                  <a:latin typeface="Calibri"/>
                  <a:ea typeface="+mn-ea"/>
                  <a:cs typeface="+mn-cs"/>
                </a:rPr>
                <a:t> twice daily </a:t>
              </a:r>
              <a:r>
                <a:rPr kumimoji="0" lang="en-CA" sz="1500" b="0" i="0" u="none" strike="noStrike" kern="1200" cap="none" spc="0" normalizeH="0" baseline="0" noProof="0" dirty="0">
                  <a:ln>
                    <a:noFill/>
                  </a:ln>
                  <a:solidFill>
                    <a:srgbClr val="000000"/>
                  </a:solidFill>
                  <a:effectLst/>
                  <a:uLnTx/>
                  <a:uFillTx/>
                  <a:latin typeface="Calibri"/>
                  <a:ea typeface="+mn-ea"/>
                  <a:cs typeface="+mn-cs"/>
                </a:rPr>
                <a:t>basal insulin:</a:t>
              </a:r>
              <a:r>
                <a:rPr kumimoji="0" lang="en-CA" sz="1500" b="1" i="0" u="none" strike="noStrike" kern="1200" cap="none" spc="0" normalizeH="0" baseline="0" noProof="0" dirty="0">
                  <a:ln>
                    <a:noFill/>
                  </a:ln>
                  <a:solidFill>
                    <a:srgbClr val="000000"/>
                  </a:solidFill>
                  <a:effectLst/>
                  <a:uLnTx/>
                  <a:uFillTx/>
                  <a:latin typeface="Calibri"/>
                  <a:ea typeface="+mn-ea"/>
                  <a:cs typeface="+mn-cs"/>
                </a:rPr>
                <a:t> Use 80% of the total daily dose of basal insulin </a:t>
              </a:r>
              <a:r>
                <a:rPr kumimoji="0" lang="en-CA" sz="1500" b="0" i="0" u="none" strike="noStrike" kern="1200" cap="none" spc="0" normalizeH="0" baseline="0" noProof="0" dirty="0">
                  <a:ln>
                    <a:noFill/>
                  </a:ln>
                  <a:solidFill>
                    <a:srgbClr val="000000"/>
                  </a:solidFill>
                  <a:effectLst/>
                  <a:uLnTx/>
                  <a:uFillTx/>
                  <a:latin typeface="Calibri"/>
                  <a:ea typeface="+mn-ea"/>
                  <a:cs typeface="+mn-cs"/>
                </a:rPr>
                <a:t>and give                once daily </a:t>
              </a:r>
              <a:r>
                <a:rPr kumimoji="0" lang="en-CA" sz="1500" b="1" i="0" u="none" strike="noStrike" kern="1200" cap="none" spc="0" normalizeH="0" baseline="0" noProof="0" dirty="0">
                  <a:ln>
                    <a:noFill/>
                  </a:ln>
                  <a:solidFill>
                    <a:srgbClr val="000000"/>
                  </a:solidFill>
                  <a:effectLst/>
                  <a:uLnTx/>
                  <a:uFillTx/>
                  <a:latin typeface="Calibri"/>
                  <a:ea typeface="+mn-ea"/>
                  <a:cs typeface="+mn-cs"/>
                </a:rPr>
                <a:t>Gla-300 or IDeg  </a:t>
              </a:r>
            </a:p>
          </p:txBody>
        </p:sp>
        <p:sp>
          <p:nvSpPr>
            <p:cNvPr id="119" name="Oval 118">
              <a:extLst>
                <a:ext uri="{FF2B5EF4-FFF2-40B4-BE49-F238E27FC236}">
                  <a16:creationId xmlns:a16="http://schemas.microsoft.com/office/drawing/2014/main" id="{79D20AFC-2339-439C-B7DC-50EC9C490D25}"/>
                </a:ext>
              </a:extLst>
            </p:cNvPr>
            <p:cNvSpPr/>
            <p:nvPr/>
          </p:nvSpPr>
          <p:spPr>
            <a:xfrm>
              <a:off x="4466782" y="1887192"/>
              <a:ext cx="576000" cy="576000"/>
            </a:xfrm>
            <a:prstGeom prst="ellipse">
              <a:avLst/>
            </a:prstGeom>
            <a:solidFill>
              <a:schemeClr val="accent5"/>
            </a:solidFill>
            <a:ln w="28575">
              <a:solidFill>
                <a:schemeClr val="bg1"/>
              </a:solidFill>
            </a:ln>
            <a:effectLst>
              <a:glow rad="63500">
                <a:schemeClr val="accent1">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CA" sz="2400" b="1" i="0" u="none" strike="noStrike" kern="1200" cap="none" spc="0" normalizeH="0" baseline="0" noProof="0" dirty="0">
                  <a:ln>
                    <a:noFill/>
                  </a:ln>
                  <a:solidFill>
                    <a:srgbClr val="232936"/>
                  </a:solidFill>
                  <a:effectLst/>
                  <a:uLnTx/>
                  <a:uFillTx/>
                  <a:latin typeface="Calibri" panose="020F0502020204030204" pitchFamily="34" charset="0"/>
                  <a:ea typeface="+mn-ea"/>
                  <a:cs typeface="Calibri" panose="020F0502020204030204" pitchFamily="34" charset="0"/>
                  <a:sym typeface="Wingdings 2" panose="05020102010507070707" pitchFamily="18" charset="2"/>
                </a:rPr>
                <a:t>↔</a:t>
              </a:r>
              <a:endParaRPr kumimoji="0" lang="en-CA" sz="4400" b="1" i="0" u="none" strike="noStrike" kern="1200" cap="none" spc="0" normalizeH="0" baseline="0" noProof="0" dirty="0">
                <a:ln>
                  <a:noFill/>
                </a:ln>
                <a:solidFill>
                  <a:srgbClr val="232936"/>
                </a:solidFill>
                <a:effectLst/>
                <a:uLnTx/>
                <a:uFillTx/>
                <a:latin typeface="Calibri"/>
                <a:ea typeface="+mn-ea"/>
                <a:cs typeface="+mn-cs"/>
              </a:endParaRPr>
            </a:p>
          </p:txBody>
        </p:sp>
        <p:sp>
          <p:nvSpPr>
            <p:cNvPr id="9" name="Right Arrow 8"/>
            <p:cNvSpPr/>
            <p:nvPr/>
          </p:nvSpPr>
          <p:spPr>
            <a:xfrm>
              <a:off x="7267941" y="3902587"/>
              <a:ext cx="1956391" cy="293786"/>
            </a:xfrm>
            <a:prstGeom prst="rightArrow">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pic>
        <p:nvPicPr>
          <p:cNvPr id="120" name="Picture 119">
            <a:hlinkClick r:id="" action="ppaction://noaction"/>
          </p:cNvPr>
          <p:cNvPicPr>
            <a:picLocks noChangeAspect="1"/>
          </p:cNvPicPr>
          <p:nvPr/>
        </p:nvPicPr>
        <p:blipFill>
          <a:blip r:embed="rId7"/>
          <a:stretch>
            <a:fillRect/>
          </a:stretch>
        </p:blipFill>
        <p:spPr>
          <a:xfrm>
            <a:off x="2949018" y="2148200"/>
            <a:ext cx="1130686" cy="1335600"/>
          </a:xfrm>
          <a:prstGeom prst="rect">
            <a:avLst/>
          </a:prstGeom>
          <a:effectLst>
            <a:outerShdw blurRad="50800" dist="38100" dir="2700000" algn="tl" rotWithShape="0">
              <a:prstClr val="black">
                <a:alpha val="40000"/>
              </a:prstClr>
            </a:outerShdw>
          </a:effectLst>
        </p:spPr>
      </p:pic>
      <p:sp>
        <p:nvSpPr>
          <p:cNvPr id="123" name="Oval 122">
            <a:extLst>
              <a:ext uri="{FF2B5EF4-FFF2-40B4-BE49-F238E27FC236}">
                <a16:creationId xmlns:a16="http://schemas.microsoft.com/office/drawing/2014/main" id="{0EFE6FC4-2C84-4D0A-BE0A-E91D38F7BFE9}"/>
              </a:ext>
            </a:extLst>
          </p:cNvPr>
          <p:cNvSpPr/>
          <p:nvPr/>
        </p:nvSpPr>
        <p:spPr>
          <a:xfrm flipH="1">
            <a:off x="3262361" y="3597266"/>
            <a:ext cx="504000" cy="504000"/>
          </a:xfrm>
          <a:prstGeom prst="ellipse">
            <a:avLst/>
          </a:prstGeom>
          <a:solidFill>
            <a:schemeClr val="accent4">
              <a:lumMod val="20000"/>
              <a:lumOff val="80000"/>
            </a:schemeClr>
          </a:solidFill>
          <a:ln w="28575">
            <a:solidFill>
              <a:schemeClr val="accent4"/>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CA" sz="1801" b="0" i="0" u="none" strike="noStrike" kern="1200" cap="none" spc="0" normalizeH="0" baseline="0" noProof="0">
              <a:ln>
                <a:noFill/>
              </a:ln>
              <a:solidFill>
                <a:prstClr val="white"/>
              </a:solidFill>
              <a:effectLst/>
              <a:uLnTx/>
              <a:uFillTx/>
              <a:latin typeface="Calibri"/>
              <a:ea typeface="+mn-ea"/>
              <a:cs typeface="+mn-cs"/>
            </a:endParaRPr>
          </a:p>
        </p:txBody>
      </p:sp>
      <p:pic>
        <p:nvPicPr>
          <p:cNvPr id="124" name="Graphic 117" descr="Cursor">
            <a:hlinkClick r:id="" action="ppaction://noaction"/>
            <a:extLst>
              <a:ext uri="{FF2B5EF4-FFF2-40B4-BE49-F238E27FC236}">
                <a16:creationId xmlns:a16="http://schemas.microsoft.com/office/drawing/2014/main" id="{EC3EF5A2-8BC6-4E27-BD20-BAE7726711B8}"/>
              </a:ext>
            </a:extLst>
          </p:cNvPr>
          <p:cNvPicPr>
            <a:picLocks noChangeAspect="1"/>
          </p:cNvPicPr>
          <p:nvPr/>
        </p:nvPicPr>
        <p:blipFill>
          <a:blip r:embed="rId8" cstate="hqprint">
            <a:extLst>
              <a:ext uri="{28A0092B-C50C-407E-A947-70E740481C1C}">
                <a14:useLocalDpi xmlns:a14="http://schemas.microsoft.com/office/drawing/2010/main" val="0"/>
              </a:ext>
              <a:ext uri="{96DAC541-7B7A-43D3-8B79-37D633B846F1}">
                <asvg:svgBlip xmlns:asvg="http://schemas.microsoft.com/office/drawing/2016/SVG/main" r:embed="rId9"/>
              </a:ext>
            </a:extLst>
          </a:blip>
          <a:stretch>
            <a:fillRect/>
          </a:stretch>
        </p:blipFill>
        <p:spPr>
          <a:xfrm>
            <a:off x="3283551" y="3627386"/>
            <a:ext cx="461620" cy="461620"/>
          </a:xfrm>
          <a:prstGeom prst="rect">
            <a:avLst/>
          </a:prstGeom>
        </p:spPr>
      </p:pic>
      <p:sp>
        <p:nvSpPr>
          <p:cNvPr id="125" name="TextBox 124"/>
          <p:cNvSpPr txBox="1"/>
          <p:nvPr/>
        </p:nvSpPr>
        <p:spPr>
          <a:xfrm>
            <a:off x="2946447" y="4145048"/>
            <a:ext cx="1135829" cy="646331"/>
          </a:xfrm>
          <a:prstGeom prst="rect">
            <a:avLst/>
          </a:prstGeom>
          <a:noFill/>
        </p:spPr>
        <p:txBody>
          <a:bodyPr wrap="squar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libri"/>
                <a:ea typeface="+mn-ea"/>
                <a:cs typeface="+mn-cs"/>
              </a:rPr>
              <a:t>Click to expand Leo’s latest AGP report</a:t>
            </a:r>
          </a:p>
        </p:txBody>
      </p:sp>
      <p:pic>
        <p:nvPicPr>
          <p:cNvPr id="121" name="Picture 120"/>
          <p:cNvPicPr>
            <a:picLocks noChangeAspect="1"/>
          </p:cNvPicPr>
          <p:nvPr/>
        </p:nvPicPr>
        <p:blipFill rotWithShape="1">
          <a:blip r:embed="rId10" cstate="hqprint">
            <a:extLst>
              <a:ext uri="{28A0092B-C50C-407E-A947-70E740481C1C}">
                <a14:useLocalDpi xmlns:a14="http://schemas.microsoft.com/office/drawing/2010/main" val="0"/>
              </a:ext>
            </a:extLst>
          </a:blip>
          <a:srcRect r="21542"/>
          <a:stretch/>
        </p:blipFill>
        <p:spPr>
          <a:xfrm>
            <a:off x="381938" y="863370"/>
            <a:ext cx="1228662" cy="1044000"/>
          </a:xfrm>
          <a:prstGeom prst="rect">
            <a:avLst/>
          </a:prstGeom>
        </p:spPr>
      </p:pic>
    </p:spTree>
    <p:extLst>
      <p:ext uri="{BB962C8B-B14F-4D97-AF65-F5344CB8AC3E}">
        <p14:creationId xmlns:p14="http://schemas.microsoft.com/office/powerpoint/2010/main" val="711053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0C362E-FF8A-0495-350E-542BAF58E5FC}"/>
              </a:ext>
            </a:extLst>
          </p:cNvPr>
          <p:cNvSpPr>
            <a:spLocks noGrp="1"/>
          </p:cNvSpPr>
          <p:nvPr>
            <p:ph type="title"/>
          </p:nvPr>
        </p:nvSpPr>
        <p:spPr/>
        <p:txBody>
          <a:bodyPr/>
          <a:lstStyle/>
          <a:p>
            <a:r>
              <a:rPr lang="en-CA" dirty="0"/>
              <a:t>Leo</a:t>
            </a:r>
          </a:p>
        </p:txBody>
      </p:sp>
      <p:sp>
        <p:nvSpPr>
          <p:cNvPr id="4" name="Footer Placeholder 3">
            <a:extLst>
              <a:ext uri="{FF2B5EF4-FFF2-40B4-BE49-F238E27FC236}">
                <a16:creationId xmlns:a16="http://schemas.microsoft.com/office/drawing/2014/main" id="{1E234AEB-50D7-4510-5CFC-2033F570E6BC}"/>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6A797CB4-92A3-6AF5-BD3B-1F852DEA0155}"/>
              </a:ext>
            </a:extLst>
          </p:cNvPr>
          <p:cNvSpPr>
            <a:spLocks noGrp="1"/>
          </p:cNvSpPr>
          <p:nvPr>
            <p:ph type="sldNum" sz="quarter" idx="12"/>
          </p:nvPr>
        </p:nvSpPr>
        <p:spPr/>
        <p:txBody>
          <a:bodyPr/>
          <a:lstStyle/>
          <a:p>
            <a:fld id="{C1A70B36-B1CC-4D4A-80B9-E27A448F84DA}" type="slidenum">
              <a:rPr lang="en-CA" smtClean="0"/>
              <a:pPr/>
              <a:t>83</a:t>
            </a:fld>
            <a:endParaRPr lang="en-CA"/>
          </a:p>
        </p:txBody>
      </p:sp>
      <p:pic>
        <p:nvPicPr>
          <p:cNvPr id="6" name="Content Placeholder 5">
            <a:hlinkClick r:id="" action="ppaction://noaction"/>
            <a:extLst>
              <a:ext uri="{FF2B5EF4-FFF2-40B4-BE49-F238E27FC236}">
                <a16:creationId xmlns:a16="http://schemas.microsoft.com/office/drawing/2014/main" id="{EA5D461C-87BF-5010-4404-874D30A3BED3}"/>
              </a:ext>
            </a:extLst>
          </p:cNvPr>
          <p:cNvPicPr>
            <a:picLocks noGrp="1" noChangeAspect="1"/>
          </p:cNvPicPr>
          <p:nvPr>
            <p:ph idx="1"/>
          </p:nvPr>
        </p:nvPicPr>
        <p:blipFill>
          <a:blip r:embed="rId2"/>
          <a:stretch>
            <a:fillRect/>
          </a:stretch>
        </p:blipFill>
        <p:spPr>
          <a:xfrm>
            <a:off x="3646449" y="741893"/>
            <a:ext cx="5118410" cy="604601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36829861"/>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68610-A732-6A4B-B145-2876DF821CC9}"/>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C332F780-0003-C94C-B448-0C663041A556}"/>
              </a:ext>
            </a:extLst>
          </p:cNvPr>
          <p:cNvPicPr>
            <a:picLocks noGrp="1" noChangeAspect="1"/>
          </p:cNvPicPr>
          <p:nvPr>
            <p:ph idx="1"/>
          </p:nvPr>
        </p:nvPicPr>
        <p:blipFill>
          <a:blip r:embed="rId2"/>
          <a:stretch>
            <a:fillRect/>
          </a:stretch>
        </p:blipFill>
        <p:spPr>
          <a:xfrm>
            <a:off x="210679" y="172190"/>
            <a:ext cx="11764790" cy="6429026"/>
          </a:xfrm>
        </p:spPr>
      </p:pic>
    </p:spTree>
    <p:extLst>
      <p:ext uri="{BB962C8B-B14F-4D97-AF65-F5344CB8AC3E}">
        <p14:creationId xmlns:p14="http://schemas.microsoft.com/office/powerpoint/2010/main" val="596250195"/>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A2308BC-D3B3-F646-9B86-B5422BDB6C1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4FF6E4B8-79F4-D540-B8EC-B66C8F7325FD}"/>
              </a:ext>
            </a:extLst>
          </p:cNvPr>
          <p:cNvPicPr>
            <a:picLocks noGrp="1" noChangeAspect="1"/>
          </p:cNvPicPr>
          <p:nvPr>
            <p:ph idx="1"/>
          </p:nvPr>
        </p:nvPicPr>
        <p:blipFill>
          <a:blip r:embed="rId2"/>
          <a:stretch>
            <a:fillRect/>
          </a:stretch>
        </p:blipFill>
        <p:spPr>
          <a:xfrm>
            <a:off x="174165" y="97032"/>
            <a:ext cx="11923446" cy="6416501"/>
          </a:xfrm>
        </p:spPr>
      </p:pic>
    </p:spTree>
    <p:extLst>
      <p:ext uri="{BB962C8B-B14F-4D97-AF65-F5344CB8AC3E}">
        <p14:creationId xmlns:p14="http://schemas.microsoft.com/office/powerpoint/2010/main" val="2095068523"/>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C215B7-C044-BF4C-AF12-9E8DCF6077A8}"/>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79E6E40-25DB-2746-9BF0-79C347AE8E3D}"/>
              </a:ext>
            </a:extLst>
          </p:cNvPr>
          <p:cNvPicPr>
            <a:picLocks noGrp="1" noChangeAspect="1"/>
          </p:cNvPicPr>
          <p:nvPr>
            <p:ph idx="1"/>
          </p:nvPr>
        </p:nvPicPr>
        <p:blipFill>
          <a:blip r:embed="rId2"/>
          <a:stretch>
            <a:fillRect/>
          </a:stretch>
        </p:blipFill>
        <p:spPr>
          <a:xfrm>
            <a:off x="215704" y="134611"/>
            <a:ext cx="11859386" cy="6509412"/>
          </a:xfrm>
        </p:spPr>
      </p:pic>
    </p:spTree>
    <p:extLst>
      <p:ext uri="{BB962C8B-B14F-4D97-AF65-F5344CB8AC3E}">
        <p14:creationId xmlns:p14="http://schemas.microsoft.com/office/powerpoint/2010/main" val="1562406054"/>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FCE27A-0E28-0E4C-93F5-34F3A29F360E}"/>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321FE9D3-E912-7F4D-B20B-05D78143500D}"/>
              </a:ext>
            </a:extLst>
          </p:cNvPr>
          <p:cNvPicPr>
            <a:picLocks noGrp="1" noChangeAspect="1"/>
          </p:cNvPicPr>
          <p:nvPr>
            <p:ph idx="1"/>
          </p:nvPr>
        </p:nvPicPr>
        <p:blipFill>
          <a:blip r:embed="rId2"/>
          <a:stretch>
            <a:fillRect/>
          </a:stretch>
        </p:blipFill>
        <p:spPr>
          <a:xfrm>
            <a:off x="209386" y="159663"/>
            <a:ext cx="11715392" cy="6629304"/>
          </a:xfrm>
        </p:spPr>
      </p:pic>
    </p:spTree>
    <p:extLst>
      <p:ext uri="{BB962C8B-B14F-4D97-AF65-F5344CB8AC3E}">
        <p14:creationId xmlns:p14="http://schemas.microsoft.com/office/powerpoint/2010/main" val="30067455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FFDB4E-13C4-E345-BFA9-883640C6C152}"/>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2B740E57-FF73-134C-A51F-E171136B329D}"/>
              </a:ext>
            </a:extLst>
          </p:cNvPr>
          <p:cNvPicPr>
            <a:picLocks noGrp="1" noChangeAspect="1"/>
          </p:cNvPicPr>
          <p:nvPr>
            <p:ph idx="1"/>
          </p:nvPr>
        </p:nvPicPr>
        <p:blipFill>
          <a:blip r:embed="rId2"/>
          <a:stretch>
            <a:fillRect/>
          </a:stretch>
        </p:blipFill>
        <p:spPr>
          <a:xfrm>
            <a:off x="164313" y="97033"/>
            <a:ext cx="11672783" cy="6613847"/>
          </a:xfrm>
        </p:spPr>
      </p:pic>
    </p:spTree>
    <p:extLst>
      <p:ext uri="{BB962C8B-B14F-4D97-AF65-F5344CB8AC3E}">
        <p14:creationId xmlns:p14="http://schemas.microsoft.com/office/powerpoint/2010/main" val="1744056341"/>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8E0E7A-6D22-4844-96F4-353C8A346C6D}"/>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39038B1-8A4A-4846-8804-5F78486D49D3}"/>
              </a:ext>
            </a:extLst>
          </p:cNvPr>
          <p:cNvPicPr>
            <a:picLocks noGrp="1" noChangeAspect="1"/>
          </p:cNvPicPr>
          <p:nvPr>
            <p:ph idx="1"/>
          </p:nvPr>
        </p:nvPicPr>
        <p:blipFill>
          <a:blip r:embed="rId2"/>
          <a:stretch>
            <a:fillRect/>
          </a:stretch>
        </p:blipFill>
        <p:spPr>
          <a:xfrm>
            <a:off x="131889" y="159662"/>
            <a:ext cx="11730259" cy="6548393"/>
          </a:xfrm>
        </p:spPr>
      </p:pic>
    </p:spTree>
    <p:extLst>
      <p:ext uri="{BB962C8B-B14F-4D97-AF65-F5344CB8AC3E}">
        <p14:creationId xmlns:p14="http://schemas.microsoft.com/office/powerpoint/2010/main" val="26768105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100353" name="Rectangle 2"/>
          <p:cNvSpPr>
            <a:spLocks noGrp="1" noChangeArrowheads="1"/>
          </p:cNvSpPr>
          <p:nvPr>
            <p:ph type="title"/>
          </p:nvPr>
        </p:nvSpPr>
        <p:spPr/>
        <p:txBody>
          <a:bodyPr/>
          <a:lstStyle/>
          <a:p>
            <a:pPr eaLnBrk="1" hangingPunct="1"/>
            <a:r>
              <a:rPr lang="en-US">
                <a:latin typeface="Calibri" charset="0"/>
                <a:ea typeface="ＭＳ Ｐゴシック" charset="0"/>
                <a:cs typeface="ＭＳ Ｐゴシック" charset="0"/>
              </a:rPr>
              <a:t>MacFadyen</a:t>
            </a:r>
            <a:r>
              <a:rPr lang="ja-JP" altLang="en-US">
                <a:latin typeface="Calibri" charset="0"/>
                <a:ea typeface="ＭＳ Ｐゴシック" charset="0"/>
                <a:cs typeface="ＭＳ Ｐゴシック" charset="0"/>
              </a:rPr>
              <a:t>’</a:t>
            </a:r>
            <a:r>
              <a:rPr lang="en-US" altLang="ja-JP">
                <a:latin typeface="Calibri" charset="0"/>
                <a:ea typeface="ＭＳ Ｐゴシック" charset="0"/>
                <a:cs typeface="ＭＳ Ｐゴシック" charset="0"/>
              </a:rPr>
              <a:t>s </a:t>
            </a:r>
            <a:br>
              <a:rPr lang="en-US" altLang="ja-JP">
                <a:latin typeface="Calibri" charset="0"/>
                <a:ea typeface="ＭＳ Ｐゴシック" charset="0"/>
                <a:cs typeface="ＭＳ Ｐゴシック" charset="0"/>
              </a:rPr>
            </a:br>
            <a:r>
              <a:rPr lang="en-US" altLang="ja-JP">
                <a:latin typeface="Calibri" charset="0"/>
                <a:ea typeface="ＭＳ Ｐゴシック" charset="0"/>
                <a:cs typeface="ＭＳ Ｐゴシック" charset="0"/>
              </a:rPr>
              <a:t>Clinical Backgound</a:t>
            </a:r>
            <a:endParaRPr lang="en-US">
              <a:latin typeface="Calibri" charset="0"/>
              <a:ea typeface="ＭＳ Ｐゴシック" charset="0"/>
              <a:cs typeface="ＭＳ Ｐゴシック" charset="0"/>
            </a:endParaRPr>
          </a:p>
        </p:txBody>
      </p:sp>
      <p:sp>
        <p:nvSpPr>
          <p:cNvPr id="18435" name="Rectangle 3"/>
          <p:cNvSpPr>
            <a:spLocks noGrp="1" noChangeArrowheads="1"/>
          </p:cNvSpPr>
          <p:nvPr>
            <p:ph idx="1"/>
          </p:nvPr>
        </p:nvSpPr>
        <p:spPr/>
        <p:txBody>
          <a:bodyPr/>
          <a:lstStyle/>
          <a:p>
            <a:pPr eaLnBrk="1" hangingPunct="1"/>
            <a:r>
              <a:rPr lang="en-US" sz="11700">
                <a:latin typeface="Constantia" charset="0"/>
                <a:ea typeface="ＭＳ Ｐゴシック" charset="0"/>
                <a:cs typeface="ＭＳ Ｐゴシック" charset="0"/>
              </a:rPr>
              <a:t>N</a:t>
            </a:r>
            <a:r>
              <a:rPr lang="en-US">
                <a:latin typeface="Constantia" charset="0"/>
                <a:ea typeface="ＭＳ Ｐゴシック" charset="0"/>
                <a:cs typeface="ＭＳ Ｐゴシック" charset="0"/>
              </a:rPr>
              <a:t>orth </a:t>
            </a:r>
            <a:r>
              <a:rPr lang="en-US" sz="11700">
                <a:latin typeface="Constantia" charset="0"/>
                <a:ea typeface="ＭＳ Ｐゴシック" charset="0"/>
                <a:cs typeface="ＭＳ Ｐゴシック" charset="0"/>
              </a:rPr>
              <a:t>O</a:t>
            </a:r>
            <a:r>
              <a:rPr lang="en-US">
                <a:latin typeface="Constantia" charset="0"/>
                <a:ea typeface="ＭＳ Ｐゴシック" charset="0"/>
                <a:cs typeface="ＭＳ Ｐゴシック" charset="0"/>
              </a:rPr>
              <a:t>f </a:t>
            </a:r>
            <a:r>
              <a:rPr lang="en-US" sz="11700">
                <a:latin typeface="Constantia" charset="0"/>
                <a:ea typeface="ＭＳ Ｐゴシック" charset="0"/>
                <a:cs typeface="ＭＳ Ｐゴシック" charset="0"/>
              </a:rPr>
              <a:t>B</a:t>
            </a:r>
            <a:r>
              <a:rPr lang="en-US">
                <a:latin typeface="Constantia" charset="0"/>
                <a:ea typeface="ＭＳ Ｐゴシック" charset="0"/>
                <a:cs typeface="ＭＳ Ｐゴシック" charset="0"/>
              </a:rPr>
              <a:t>arrie</a:t>
            </a:r>
          </a:p>
          <a:p>
            <a:pPr eaLnBrk="1" hangingPunct="1"/>
            <a:r>
              <a:rPr lang="en-US" sz="11700">
                <a:latin typeface="Constantia" charset="0"/>
                <a:ea typeface="ＭＳ Ｐゴシック" charset="0"/>
                <a:cs typeface="ＭＳ Ｐゴシック" charset="0"/>
              </a:rPr>
              <a:t>S</a:t>
            </a:r>
            <a:r>
              <a:rPr lang="en-US">
                <a:latin typeface="Constantia" charset="0"/>
                <a:ea typeface="ＭＳ Ｐゴシック" charset="0"/>
                <a:cs typeface="ＭＳ Ｐゴシック" charset="0"/>
              </a:rPr>
              <a:t>outh </a:t>
            </a:r>
            <a:r>
              <a:rPr lang="en-US" sz="11700">
                <a:latin typeface="Constantia" charset="0"/>
                <a:ea typeface="ＭＳ Ｐゴシック" charset="0"/>
                <a:cs typeface="ＭＳ Ｐゴシック" charset="0"/>
              </a:rPr>
              <a:t>O</a:t>
            </a:r>
            <a:r>
              <a:rPr lang="en-US">
                <a:latin typeface="Constantia" charset="0"/>
                <a:ea typeface="ＭＳ Ｐゴシック" charset="0"/>
                <a:cs typeface="ＭＳ Ｐゴシック" charset="0"/>
              </a:rPr>
              <a:t>f </a:t>
            </a:r>
            <a:r>
              <a:rPr lang="en-US" sz="11700">
                <a:latin typeface="Constantia" charset="0"/>
                <a:ea typeface="ＭＳ Ｐゴシック" charset="0"/>
                <a:cs typeface="ＭＳ Ｐゴシック" charset="0"/>
              </a:rPr>
              <a:t>B</a:t>
            </a:r>
            <a:r>
              <a:rPr lang="en-US">
                <a:latin typeface="Constantia" charset="0"/>
                <a:ea typeface="ＭＳ Ｐゴシック" charset="0"/>
                <a:cs typeface="ＭＳ Ｐゴシック" charset="0"/>
              </a:rPr>
              <a:t>arrie</a:t>
            </a:r>
          </a:p>
        </p:txBody>
      </p:sp>
    </p:spTree>
    <p:extLst>
      <p:ext uri="{BB962C8B-B14F-4D97-AF65-F5344CB8AC3E}">
        <p14:creationId xmlns:p14="http://schemas.microsoft.com/office/powerpoint/2010/main" val="423064396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8435">
                                            <p:txEl>
                                              <p:pRg st="0" end="0"/>
                                            </p:txEl>
                                          </p:spTgt>
                                        </p:tgtEl>
                                        <p:attrNameLst>
                                          <p:attrName>style.visibility</p:attrName>
                                        </p:attrNameLst>
                                      </p:cBhvr>
                                      <p:to>
                                        <p:strVal val="visible"/>
                                      </p:to>
                                    </p:set>
                                    <p:animEffect transition="in" filter="wipe(left)">
                                      <p:cBhvr>
                                        <p:cTn id="7" dur="500"/>
                                        <p:tgtEl>
                                          <p:spTgt spid="18435">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8435">
                                            <p:txEl>
                                              <p:pRg st="1" end="1"/>
                                            </p:txEl>
                                          </p:spTgt>
                                        </p:tgtEl>
                                        <p:attrNameLst>
                                          <p:attrName>style.visibility</p:attrName>
                                        </p:attrNameLst>
                                      </p:cBhvr>
                                      <p:to>
                                        <p:strVal val="visible"/>
                                      </p:to>
                                    </p:set>
                                    <p:animEffect transition="in" filter="wipe(left)">
                                      <p:cBhvr>
                                        <p:cTn id="12" dur="500"/>
                                        <p:tgtEl>
                                          <p:spTgt spid="1843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5" grpId="0" build="p" autoUpdateAnimBg="0"/>
    </p:bldLst>
  </p:timing>
</p:sld>
</file>

<file path=ppt/slides/slide9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F07A47-BFC9-C943-8845-404A81F02F67}"/>
              </a:ext>
            </a:extLst>
          </p:cNvPr>
          <p:cNvSpPr>
            <a:spLocks noGrp="1"/>
          </p:cNvSpPr>
          <p:nvPr>
            <p:ph type="title"/>
          </p:nvPr>
        </p:nvSpPr>
        <p:spPr/>
        <p:txBody>
          <a:bodyPr/>
          <a:lstStyle/>
          <a:p>
            <a:endParaRPr lang="en-US"/>
          </a:p>
        </p:txBody>
      </p:sp>
      <p:pic>
        <p:nvPicPr>
          <p:cNvPr id="5" name="Content Placeholder 4">
            <a:extLst>
              <a:ext uri="{FF2B5EF4-FFF2-40B4-BE49-F238E27FC236}">
                <a16:creationId xmlns:a16="http://schemas.microsoft.com/office/drawing/2014/main" id="{9A500522-346E-194E-88BB-107D60972C71}"/>
              </a:ext>
            </a:extLst>
          </p:cNvPr>
          <p:cNvPicPr>
            <a:picLocks noGrp="1" noChangeAspect="1"/>
          </p:cNvPicPr>
          <p:nvPr>
            <p:ph idx="1"/>
          </p:nvPr>
        </p:nvPicPr>
        <p:blipFill>
          <a:blip r:embed="rId2"/>
          <a:stretch>
            <a:fillRect/>
          </a:stretch>
        </p:blipFill>
        <p:spPr>
          <a:xfrm>
            <a:off x="137380" y="112733"/>
            <a:ext cx="11787398" cy="6653821"/>
          </a:xfrm>
        </p:spPr>
      </p:pic>
    </p:spTree>
    <p:extLst>
      <p:ext uri="{BB962C8B-B14F-4D97-AF65-F5344CB8AC3E}">
        <p14:creationId xmlns:p14="http://schemas.microsoft.com/office/powerpoint/2010/main" val="718350209"/>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8799F4-1ABE-3347-BEF0-496F4E7CAB93}"/>
              </a:ext>
            </a:extLst>
          </p:cNvPr>
          <p:cNvSpPr>
            <a:spLocks noGrp="1"/>
          </p:cNvSpPr>
          <p:nvPr>
            <p:ph type="ctrTitle"/>
          </p:nvPr>
        </p:nvSpPr>
        <p:spPr/>
        <p:txBody>
          <a:bodyPr/>
          <a:lstStyle/>
          <a:p>
            <a:r>
              <a:rPr lang="en-US" dirty="0"/>
              <a:t>Libre Cases</a:t>
            </a:r>
          </a:p>
        </p:txBody>
      </p:sp>
      <p:sp>
        <p:nvSpPr>
          <p:cNvPr id="3" name="Subtitle 2">
            <a:extLst>
              <a:ext uri="{FF2B5EF4-FFF2-40B4-BE49-F238E27FC236}">
                <a16:creationId xmlns:a16="http://schemas.microsoft.com/office/drawing/2014/main" id="{247D805E-0C58-0F49-BCCC-C54EF83863EC}"/>
              </a:ext>
            </a:extLst>
          </p:cNvPr>
          <p:cNvSpPr>
            <a:spLocks noGrp="1"/>
          </p:cNvSpPr>
          <p:nvPr>
            <p:ph type="subTitle" idx="1"/>
          </p:nvPr>
        </p:nvSpPr>
        <p:spPr/>
        <p:txBody>
          <a:bodyPr/>
          <a:lstStyle/>
          <a:p>
            <a:endParaRPr lang="en-US"/>
          </a:p>
        </p:txBody>
      </p:sp>
    </p:spTree>
    <p:extLst>
      <p:ext uri="{BB962C8B-B14F-4D97-AF65-F5344CB8AC3E}">
        <p14:creationId xmlns:p14="http://schemas.microsoft.com/office/powerpoint/2010/main" val="132244321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B8B787-1907-32FD-DC1F-3A3241E829AE}"/>
              </a:ext>
            </a:extLst>
          </p:cNvPr>
          <p:cNvSpPr>
            <a:spLocks noGrp="1"/>
          </p:cNvSpPr>
          <p:nvPr>
            <p:ph type="title"/>
          </p:nvPr>
        </p:nvSpPr>
        <p:spPr/>
        <p:txBody>
          <a:bodyPr/>
          <a:lstStyle/>
          <a:p>
            <a:endParaRPr lang="en-CA"/>
          </a:p>
        </p:txBody>
      </p:sp>
      <p:pic>
        <p:nvPicPr>
          <p:cNvPr id="4" name="Content Placeholder 3" descr="A cover of a book&#10;&#10;Description automatically generated with medium confidence">
            <a:extLst>
              <a:ext uri="{FF2B5EF4-FFF2-40B4-BE49-F238E27FC236}">
                <a16:creationId xmlns:a16="http://schemas.microsoft.com/office/drawing/2014/main" id="{6DF8B18A-AC7C-C9A1-617C-B68718496579}"/>
              </a:ext>
            </a:extLst>
          </p:cNvPr>
          <p:cNvPicPr>
            <a:picLocks noGrp="1" noChangeAspect="1"/>
          </p:cNvPicPr>
          <p:nvPr>
            <p:ph idx="1"/>
          </p:nvPr>
        </p:nvPicPr>
        <p:blipFill>
          <a:blip r:embed="rId2"/>
          <a:stretch>
            <a:fillRect/>
          </a:stretch>
        </p:blipFill>
        <p:spPr>
          <a:xfrm>
            <a:off x="3914097" y="1825625"/>
            <a:ext cx="4363805" cy="4351338"/>
          </a:xfrm>
          <a:prstGeom prst="rect">
            <a:avLst/>
          </a:prstGeom>
        </p:spPr>
      </p:pic>
    </p:spTree>
    <p:extLst>
      <p:ext uri="{BB962C8B-B14F-4D97-AF65-F5344CB8AC3E}">
        <p14:creationId xmlns:p14="http://schemas.microsoft.com/office/powerpoint/2010/main" val="34421369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E82675AA-41EB-CA8F-3FB2-6418ED3BA67C}"/>
              </a:ext>
            </a:extLst>
          </p:cNvPr>
          <p:cNvSpPr>
            <a:spLocks noGrp="1"/>
          </p:cNvSpPr>
          <p:nvPr>
            <p:ph type="ftr" sz="quarter" idx="11"/>
          </p:nvPr>
        </p:nvSpPr>
        <p:spPr/>
        <p:txBody>
          <a:bodyPr/>
          <a:lstStyle/>
          <a:p>
            <a:r>
              <a:rPr lang="en-CA"/>
              <a:t>Remote Diabetes Management |</a:t>
            </a:r>
          </a:p>
        </p:txBody>
      </p:sp>
      <p:sp>
        <p:nvSpPr>
          <p:cNvPr id="5" name="Slide Number Placeholder 4">
            <a:extLst>
              <a:ext uri="{FF2B5EF4-FFF2-40B4-BE49-F238E27FC236}">
                <a16:creationId xmlns:a16="http://schemas.microsoft.com/office/drawing/2014/main" id="{007D7FEA-4C6E-4B04-8523-C29D6638DB8C}"/>
              </a:ext>
            </a:extLst>
          </p:cNvPr>
          <p:cNvSpPr>
            <a:spLocks noGrp="1"/>
          </p:cNvSpPr>
          <p:nvPr>
            <p:ph type="sldNum" sz="quarter" idx="12"/>
          </p:nvPr>
        </p:nvSpPr>
        <p:spPr/>
        <p:txBody>
          <a:bodyPr/>
          <a:lstStyle/>
          <a:p>
            <a:fld id="{56A4BB1B-898E-47EC-ACAE-39233C02B75C}" type="slidenum">
              <a:rPr lang="en-CA" smtClean="0"/>
              <a:pPr/>
              <a:t>93</a:t>
            </a:fld>
            <a:endParaRPr lang="en-CA"/>
          </a:p>
        </p:txBody>
      </p:sp>
      <p:pic>
        <p:nvPicPr>
          <p:cNvPr id="7" name="Picture 6" descr="Cartoon of a person holding a magnifying glass&#10;&#10;Description automatically generated">
            <a:extLst>
              <a:ext uri="{FF2B5EF4-FFF2-40B4-BE49-F238E27FC236}">
                <a16:creationId xmlns:a16="http://schemas.microsoft.com/office/drawing/2014/main" id="{060EF0FF-ABB4-47D9-D5D7-3A858FCD3958}"/>
              </a:ext>
            </a:extLst>
          </p:cNvPr>
          <p:cNvPicPr>
            <a:picLocks noChangeAspect="1"/>
          </p:cNvPicPr>
          <p:nvPr/>
        </p:nvPicPr>
        <p:blipFill>
          <a:blip r:embed="rId2"/>
          <a:stretch>
            <a:fillRect/>
          </a:stretch>
        </p:blipFill>
        <p:spPr>
          <a:xfrm>
            <a:off x="2454539" y="532406"/>
            <a:ext cx="6934200" cy="5562600"/>
          </a:xfrm>
          <a:prstGeom prst="rect">
            <a:avLst/>
          </a:prstGeom>
        </p:spPr>
      </p:pic>
    </p:spTree>
    <p:extLst>
      <p:ext uri="{BB962C8B-B14F-4D97-AF65-F5344CB8AC3E}">
        <p14:creationId xmlns:p14="http://schemas.microsoft.com/office/powerpoint/2010/main" val="1728207089"/>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BF768D1-494E-4D46-BABA-B4ED26554519}"/>
              </a:ext>
            </a:extLst>
          </p:cNvPr>
          <p:cNvSpPr>
            <a:spLocks noGrp="1"/>
          </p:cNvSpPr>
          <p:nvPr>
            <p:ph type="title"/>
          </p:nvPr>
        </p:nvSpPr>
        <p:spPr/>
        <p:txBody>
          <a:bodyPr/>
          <a:lstStyle/>
          <a:p>
            <a:r>
              <a:rPr lang="en-US" dirty="0"/>
              <a:t>ST 65 </a:t>
            </a:r>
            <a:r>
              <a:rPr lang="en-US" dirty="0" err="1"/>
              <a:t>yo</a:t>
            </a:r>
            <a:r>
              <a:rPr lang="en-US" dirty="0"/>
              <a:t> female Type 2</a:t>
            </a:r>
          </a:p>
        </p:txBody>
      </p:sp>
      <p:pic>
        <p:nvPicPr>
          <p:cNvPr id="6" name="Content Placeholder 5">
            <a:extLst>
              <a:ext uri="{FF2B5EF4-FFF2-40B4-BE49-F238E27FC236}">
                <a16:creationId xmlns:a16="http://schemas.microsoft.com/office/drawing/2014/main" id="{25542C42-D57A-6441-8EA5-4735F3A283CD}"/>
              </a:ext>
            </a:extLst>
          </p:cNvPr>
          <p:cNvPicPr>
            <a:picLocks noGrp="1" noChangeAspect="1"/>
          </p:cNvPicPr>
          <p:nvPr>
            <p:ph sz="half" idx="1"/>
          </p:nvPr>
        </p:nvPicPr>
        <p:blipFill>
          <a:blip r:embed="rId2"/>
          <a:stretch>
            <a:fillRect/>
          </a:stretch>
        </p:blipFill>
        <p:spPr>
          <a:xfrm>
            <a:off x="6562164" y="215087"/>
            <a:ext cx="5534505" cy="6212607"/>
          </a:xfrm>
        </p:spPr>
      </p:pic>
      <p:sp>
        <p:nvSpPr>
          <p:cNvPr id="4" name="Content Placeholder 3">
            <a:extLst>
              <a:ext uri="{FF2B5EF4-FFF2-40B4-BE49-F238E27FC236}">
                <a16:creationId xmlns:a16="http://schemas.microsoft.com/office/drawing/2014/main" id="{B04C6E36-ED5F-344D-A32E-ED3618170AE3}"/>
              </a:ext>
            </a:extLst>
          </p:cNvPr>
          <p:cNvSpPr>
            <a:spLocks noGrp="1"/>
          </p:cNvSpPr>
          <p:nvPr>
            <p:ph sz="half" idx="2"/>
          </p:nvPr>
        </p:nvSpPr>
        <p:spPr>
          <a:xfrm>
            <a:off x="838200" y="1690688"/>
            <a:ext cx="5181600" cy="4351338"/>
          </a:xfrm>
        </p:spPr>
        <p:txBody>
          <a:bodyPr/>
          <a:lstStyle/>
          <a:p>
            <a:r>
              <a:rPr lang="en-US" dirty="0"/>
              <a:t>metformin 2 tablets 2 times daily</a:t>
            </a:r>
          </a:p>
          <a:p>
            <a:r>
              <a:rPr lang="en-US" dirty="0"/>
              <a:t>Jardiance 10 mg 1 time daily </a:t>
            </a:r>
          </a:p>
          <a:p>
            <a:r>
              <a:rPr lang="en-US" dirty="0"/>
              <a:t>A1C 7.7</a:t>
            </a:r>
          </a:p>
          <a:p>
            <a:r>
              <a:rPr lang="en-US" dirty="0" err="1"/>
              <a:t>Wt</a:t>
            </a:r>
            <a:r>
              <a:rPr lang="en-US" dirty="0"/>
              <a:t> 89 kg</a:t>
            </a:r>
          </a:p>
        </p:txBody>
      </p:sp>
    </p:spTree>
    <p:extLst>
      <p:ext uri="{BB962C8B-B14F-4D97-AF65-F5344CB8AC3E}">
        <p14:creationId xmlns:p14="http://schemas.microsoft.com/office/powerpoint/2010/main" val="46741188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8F4839-039A-1A4E-8343-0A2490EE6789}"/>
              </a:ext>
            </a:extLst>
          </p:cNvPr>
          <p:cNvSpPr>
            <a:spLocks noGrp="1"/>
          </p:cNvSpPr>
          <p:nvPr>
            <p:ph type="title"/>
          </p:nvPr>
        </p:nvSpPr>
        <p:spPr/>
        <p:txBody>
          <a:bodyPr/>
          <a:lstStyle/>
          <a:p>
            <a:r>
              <a:rPr lang="en-US" dirty="0"/>
              <a:t>ST-65 </a:t>
            </a:r>
            <a:r>
              <a:rPr lang="en-US" dirty="0" err="1"/>
              <a:t>yo</a:t>
            </a:r>
            <a:r>
              <a:rPr lang="en-US" dirty="0"/>
              <a:t> female Type 2</a:t>
            </a:r>
          </a:p>
        </p:txBody>
      </p:sp>
      <p:pic>
        <p:nvPicPr>
          <p:cNvPr id="5" name="Content Placeholder 4">
            <a:extLst>
              <a:ext uri="{FF2B5EF4-FFF2-40B4-BE49-F238E27FC236}">
                <a16:creationId xmlns:a16="http://schemas.microsoft.com/office/drawing/2014/main" id="{7E458C29-B1B7-1D4E-B404-DA5F816DFCAA}"/>
              </a:ext>
            </a:extLst>
          </p:cNvPr>
          <p:cNvPicPr>
            <a:picLocks noGrp="1" noChangeAspect="1"/>
          </p:cNvPicPr>
          <p:nvPr>
            <p:ph sz="half" idx="1"/>
          </p:nvPr>
        </p:nvPicPr>
        <p:blipFill>
          <a:blip r:embed="rId2"/>
          <a:stretch>
            <a:fillRect/>
          </a:stretch>
        </p:blipFill>
        <p:spPr>
          <a:xfrm>
            <a:off x="6315013" y="0"/>
            <a:ext cx="5876987" cy="6858000"/>
          </a:xfrm>
        </p:spPr>
      </p:pic>
      <p:sp>
        <p:nvSpPr>
          <p:cNvPr id="6" name="Content Placeholder 5">
            <a:extLst>
              <a:ext uri="{FF2B5EF4-FFF2-40B4-BE49-F238E27FC236}">
                <a16:creationId xmlns:a16="http://schemas.microsoft.com/office/drawing/2014/main" id="{876D4D45-7F33-B047-B283-005A7540E42E}"/>
              </a:ext>
            </a:extLst>
          </p:cNvPr>
          <p:cNvSpPr>
            <a:spLocks noGrp="1"/>
          </p:cNvSpPr>
          <p:nvPr>
            <p:ph sz="half" idx="2"/>
          </p:nvPr>
        </p:nvSpPr>
        <p:spPr>
          <a:xfrm>
            <a:off x="914400" y="1690688"/>
            <a:ext cx="5181600" cy="4351338"/>
          </a:xfrm>
        </p:spPr>
        <p:txBody>
          <a:bodyPr>
            <a:normAutofit/>
          </a:bodyPr>
          <a:lstStyle/>
          <a:p>
            <a:r>
              <a:rPr lang="en-US" dirty="0"/>
              <a:t>metformin 2 tablets 2 times daily</a:t>
            </a:r>
          </a:p>
          <a:p>
            <a:r>
              <a:rPr lang="en-US" dirty="0"/>
              <a:t>Jardiance 10 mg 1 time daily </a:t>
            </a:r>
          </a:p>
          <a:p>
            <a:r>
              <a:rPr lang="en-US" dirty="0" err="1"/>
              <a:t>Ozempic</a:t>
            </a:r>
            <a:r>
              <a:rPr lang="en-US" dirty="0"/>
              <a:t> 0.25mg once weekly</a:t>
            </a:r>
          </a:p>
          <a:p>
            <a:r>
              <a:rPr lang="en-US" dirty="0"/>
              <a:t>A1C 6.9</a:t>
            </a:r>
          </a:p>
          <a:p>
            <a:r>
              <a:rPr lang="en-US" dirty="0" err="1"/>
              <a:t>Wt</a:t>
            </a:r>
            <a:r>
              <a:rPr lang="en-US" dirty="0"/>
              <a:t> 87 kg</a:t>
            </a:r>
          </a:p>
          <a:p>
            <a:endParaRPr lang="en-US" dirty="0"/>
          </a:p>
          <a:p>
            <a:endParaRPr lang="en-US" dirty="0"/>
          </a:p>
        </p:txBody>
      </p:sp>
    </p:spTree>
    <p:extLst>
      <p:ext uri="{BB962C8B-B14F-4D97-AF65-F5344CB8AC3E}">
        <p14:creationId xmlns:p14="http://schemas.microsoft.com/office/powerpoint/2010/main" val="67746836"/>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09B669-4BC4-1E40-9221-7D3349E5B830}"/>
              </a:ext>
            </a:extLst>
          </p:cNvPr>
          <p:cNvSpPr>
            <a:spLocks noGrp="1"/>
          </p:cNvSpPr>
          <p:nvPr>
            <p:ph type="title"/>
          </p:nvPr>
        </p:nvSpPr>
        <p:spPr/>
        <p:txBody>
          <a:bodyPr/>
          <a:lstStyle/>
          <a:p>
            <a:r>
              <a:rPr lang="en-US" dirty="0"/>
              <a:t>MS 56 </a:t>
            </a:r>
            <a:r>
              <a:rPr lang="en-US" dirty="0" err="1"/>
              <a:t>yo</a:t>
            </a:r>
            <a:r>
              <a:rPr lang="en-US" dirty="0"/>
              <a:t> male</a:t>
            </a:r>
          </a:p>
        </p:txBody>
      </p:sp>
      <p:pic>
        <p:nvPicPr>
          <p:cNvPr id="5" name="Content Placeholder 4">
            <a:extLst>
              <a:ext uri="{FF2B5EF4-FFF2-40B4-BE49-F238E27FC236}">
                <a16:creationId xmlns:a16="http://schemas.microsoft.com/office/drawing/2014/main" id="{6FB525C4-30C0-CE4B-BDA7-F9EBC5BC31D2}"/>
              </a:ext>
            </a:extLst>
          </p:cNvPr>
          <p:cNvPicPr>
            <a:picLocks noGrp="1" noChangeAspect="1"/>
          </p:cNvPicPr>
          <p:nvPr>
            <p:ph sz="half" idx="1"/>
          </p:nvPr>
        </p:nvPicPr>
        <p:blipFill>
          <a:blip r:embed="rId2"/>
          <a:stretch>
            <a:fillRect/>
          </a:stretch>
        </p:blipFill>
        <p:spPr>
          <a:xfrm rot="5400000">
            <a:off x="6140301" y="884182"/>
            <a:ext cx="6677247" cy="5007935"/>
          </a:xfrm>
        </p:spPr>
      </p:pic>
      <p:sp>
        <p:nvSpPr>
          <p:cNvPr id="3" name="Content Placeholder 2">
            <a:extLst>
              <a:ext uri="{FF2B5EF4-FFF2-40B4-BE49-F238E27FC236}">
                <a16:creationId xmlns:a16="http://schemas.microsoft.com/office/drawing/2014/main" id="{6B7B6767-7B13-8643-9618-53F5533CFB52}"/>
              </a:ext>
            </a:extLst>
          </p:cNvPr>
          <p:cNvSpPr>
            <a:spLocks noGrp="1"/>
          </p:cNvSpPr>
          <p:nvPr>
            <p:ph sz="half" idx="2"/>
          </p:nvPr>
        </p:nvSpPr>
        <p:spPr>
          <a:xfrm>
            <a:off x="838200" y="1493302"/>
            <a:ext cx="5181600" cy="4351338"/>
          </a:xfrm>
        </p:spPr>
        <p:txBody>
          <a:bodyPr/>
          <a:lstStyle/>
          <a:p>
            <a:r>
              <a:rPr lang="en-US" dirty="0" err="1"/>
              <a:t>Toujeo</a:t>
            </a:r>
            <a:r>
              <a:rPr lang="en-US" dirty="0"/>
              <a:t> 40 u </a:t>
            </a:r>
            <a:r>
              <a:rPr lang="en-US" dirty="0" err="1"/>
              <a:t>acSu</a:t>
            </a:r>
            <a:endParaRPr lang="en-US" dirty="0"/>
          </a:p>
          <a:p>
            <a:r>
              <a:rPr lang="en-US" dirty="0"/>
              <a:t>Humalog 10 u </a:t>
            </a:r>
            <a:r>
              <a:rPr lang="en-US" dirty="0" err="1"/>
              <a:t>acSu</a:t>
            </a:r>
            <a:endParaRPr lang="en-US" dirty="0"/>
          </a:p>
          <a:p>
            <a:r>
              <a:rPr lang="en-US" dirty="0"/>
              <a:t>Metformin 1 g bid</a:t>
            </a:r>
          </a:p>
          <a:p>
            <a:r>
              <a:rPr lang="en-US" dirty="0"/>
              <a:t>Intolerant to </a:t>
            </a:r>
            <a:r>
              <a:rPr lang="en-US" dirty="0" err="1"/>
              <a:t>Ozempic</a:t>
            </a:r>
            <a:endParaRPr lang="en-US" dirty="0"/>
          </a:p>
          <a:p>
            <a:r>
              <a:rPr lang="en-US" dirty="0" err="1"/>
              <a:t>Onglyza</a:t>
            </a:r>
            <a:r>
              <a:rPr lang="en-US" dirty="0"/>
              <a:t> 5 mg od</a:t>
            </a:r>
          </a:p>
        </p:txBody>
      </p:sp>
    </p:spTree>
    <p:extLst>
      <p:ext uri="{BB962C8B-B14F-4D97-AF65-F5344CB8AC3E}">
        <p14:creationId xmlns:p14="http://schemas.microsoft.com/office/powerpoint/2010/main" val="3499428360"/>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62181-FF31-B64F-B6EC-1124E6F66DFB}"/>
              </a:ext>
            </a:extLst>
          </p:cNvPr>
          <p:cNvSpPr>
            <a:spLocks noGrp="1"/>
          </p:cNvSpPr>
          <p:nvPr>
            <p:ph type="title"/>
          </p:nvPr>
        </p:nvSpPr>
        <p:spPr/>
        <p:txBody>
          <a:bodyPr/>
          <a:lstStyle/>
          <a:p>
            <a:r>
              <a:rPr lang="en-US" dirty="0"/>
              <a:t>ML</a:t>
            </a:r>
          </a:p>
        </p:txBody>
      </p:sp>
      <p:pic>
        <p:nvPicPr>
          <p:cNvPr id="5" name="Content Placeholder 4">
            <a:extLst>
              <a:ext uri="{FF2B5EF4-FFF2-40B4-BE49-F238E27FC236}">
                <a16:creationId xmlns:a16="http://schemas.microsoft.com/office/drawing/2014/main" id="{48176CB7-E6E4-A640-B43D-B43A91368A99}"/>
              </a:ext>
            </a:extLst>
          </p:cNvPr>
          <p:cNvPicPr>
            <a:picLocks noGrp="1" noChangeAspect="1"/>
          </p:cNvPicPr>
          <p:nvPr>
            <p:ph sz="half" idx="1"/>
          </p:nvPr>
        </p:nvPicPr>
        <p:blipFill>
          <a:blip r:embed="rId2"/>
          <a:stretch>
            <a:fillRect/>
          </a:stretch>
        </p:blipFill>
        <p:spPr>
          <a:xfrm>
            <a:off x="5483870" y="127129"/>
            <a:ext cx="6525059" cy="6188611"/>
          </a:xfrm>
        </p:spPr>
      </p:pic>
      <p:sp>
        <p:nvSpPr>
          <p:cNvPr id="6" name="Content Placeholder 5">
            <a:extLst>
              <a:ext uri="{FF2B5EF4-FFF2-40B4-BE49-F238E27FC236}">
                <a16:creationId xmlns:a16="http://schemas.microsoft.com/office/drawing/2014/main" id="{0FA1D237-95F7-3645-88BD-499D9B7C6297}"/>
              </a:ext>
            </a:extLst>
          </p:cNvPr>
          <p:cNvSpPr>
            <a:spLocks noGrp="1"/>
          </p:cNvSpPr>
          <p:nvPr>
            <p:ph sz="half" idx="2"/>
          </p:nvPr>
        </p:nvSpPr>
        <p:spPr>
          <a:xfrm>
            <a:off x="510436" y="1690688"/>
            <a:ext cx="5181600" cy="4351338"/>
          </a:xfrm>
        </p:spPr>
        <p:txBody>
          <a:bodyPr>
            <a:normAutofit/>
          </a:bodyPr>
          <a:lstStyle/>
          <a:p>
            <a:r>
              <a:rPr lang="en-US" dirty="0"/>
              <a:t>Invokana 300 mg </a:t>
            </a:r>
            <a:r>
              <a:rPr lang="en-US" dirty="0" err="1"/>
              <a:t>po</a:t>
            </a:r>
            <a:r>
              <a:rPr lang="en-US" dirty="0"/>
              <a:t> od </a:t>
            </a:r>
          </a:p>
          <a:p>
            <a:r>
              <a:rPr lang="en-US" dirty="0"/>
              <a:t>Coversyl 4 mg od</a:t>
            </a:r>
          </a:p>
          <a:p>
            <a:r>
              <a:rPr lang="en-US" dirty="0"/>
              <a:t>Lantus 26 u </a:t>
            </a:r>
            <a:r>
              <a:rPr lang="en-US" dirty="0" err="1"/>
              <a:t>hs</a:t>
            </a:r>
            <a:endParaRPr lang="en-US" dirty="0"/>
          </a:p>
          <a:p>
            <a:r>
              <a:rPr lang="en-US" dirty="0" err="1"/>
              <a:t>Diamicron</a:t>
            </a:r>
            <a:r>
              <a:rPr lang="en-US" dirty="0"/>
              <a:t> MR 60 mg 2 tablets 1 time daily </a:t>
            </a:r>
          </a:p>
          <a:p>
            <a:r>
              <a:rPr lang="en-US" dirty="0"/>
              <a:t>metformin 500 mg 1 tablet 2 times daily</a:t>
            </a:r>
          </a:p>
          <a:p>
            <a:r>
              <a:rPr lang="en-US" dirty="0" err="1"/>
              <a:t>Ozempic</a:t>
            </a:r>
            <a:r>
              <a:rPr lang="en-US" dirty="0"/>
              <a:t>  1.0 mg weekly</a:t>
            </a:r>
          </a:p>
          <a:p>
            <a:endParaRPr lang="en-US" dirty="0"/>
          </a:p>
        </p:txBody>
      </p:sp>
    </p:spTree>
    <p:extLst>
      <p:ext uri="{BB962C8B-B14F-4D97-AF65-F5344CB8AC3E}">
        <p14:creationId xmlns:p14="http://schemas.microsoft.com/office/powerpoint/2010/main" val="2351702763"/>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562181-FF31-B64F-B6EC-1124E6F66DFB}"/>
              </a:ext>
            </a:extLst>
          </p:cNvPr>
          <p:cNvSpPr>
            <a:spLocks noGrp="1"/>
          </p:cNvSpPr>
          <p:nvPr>
            <p:ph type="title"/>
          </p:nvPr>
        </p:nvSpPr>
        <p:spPr/>
        <p:txBody>
          <a:bodyPr/>
          <a:lstStyle/>
          <a:p>
            <a:r>
              <a:rPr lang="en-US" dirty="0"/>
              <a:t>ML</a:t>
            </a:r>
          </a:p>
        </p:txBody>
      </p:sp>
      <p:pic>
        <p:nvPicPr>
          <p:cNvPr id="5" name="Content Placeholder 4">
            <a:extLst>
              <a:ext uri="{FF2B5EF4-FFF2-40B4-BE49-F238E27FC236}">
                <a16:creationId xmlns:a16="http://schemas.microsoft.com/office/drawing/2014/main" id="{48176CB7-E6E4-A640-B43D-B43A91368A99}"/>
              </a:ext>
            </a:extLst>
          </p:cNvPr>
          <p:cNvPicPr>
            <a:picLocks noGrp="1" noChangeAspect="1"/>
          </p:cNvPicPr>
          <p:nvPr>
            <p:ph sz="half" idx="1"/>
          </p:nvPr>
        </p:nvPicPr>
        <p:blipFill>
          <a:blip r:embed="rId2"/>
          <a:stretch>
            <a:fillRect/>
          </a:stretch>
        </p:blipFill>
        <p:spPr>
          <a:xfrm>
            <a:off x="5483870" y="127129"/>
            <a:ext cx="6525059" cy="6188611"/>
          </a:xfrm>
        </p:spPr>
      </p:pic>
      <p:sp>
        <p:nvSpPr>
          <p:cNvPr id="6" name="Content Placeholder 5">
            <a:extLst>
              <a:ext uri="{FF2B5EF4-FFF2-40B4-BE49-F238E27FC236}">
                <a16:creationId xmlns:a16="http://schemas.microsoft.com/office/drawing/2014/main" id="{0FA1D237-95F7-3645-88BD-499D9B7C6297}"/>
              </a:ext>
            </a:extLst>
          </p:cNvPr>
          <p:cNvSpPr>
            <a:spLocks noGrp="1"/>
          </p:cNvSpPr>
          <p:nvPr>
            <p:ph sz="half" idx="2"/>
          </p:nvPr>
        </p:nvSpPr>
        <p:spPr>
          <a:xfrm>
            <a:off x="510436" y="1690688"/>
            <a:ext cx="5181600" cy="4351338"/>
          </a:xfrm>
        </p:spPr>
        <p:txBody>
          <a:bodyPr>
            <a:normAutofit/>
          </a:bodyPr>
          <a:lstStyle/>
          <a:p>
            <a:r>
              <a:rPr lang="en-US" dirty="0"/>
              <a:t>Invokana 300 mg </a:t>
            </a:r>
            <a:r>
              <a:rPr lang="en-US" dirty="0" err="1"/>
              <a:t>po</a:t>
            </a:r>
            <a:r>
              <a:rPr lang="en-US" dirty="0"/>
              <a:t> od </a:t>
            </a:r>
          </a:p>
          <a:p>
            <a:r>
              <a:rPr lang="en-US" dirty="0"/>
              <a:t>Coversyl 4 mg od</a:t>
            </a:r>
          </a:p>
          <a:p>
            <a:r>
              <a:rPr lang="en-US" dirty="0" err="1"/>
              <a:t>Toujeo</a:t>
            </a:r>
            <a:r>
              <a:rPr lang="en-US" dirty="0"/>
              <a:t> 24 u </a:t>
            </a:r>
            <a:r>
              <a:rPr lang="en-US" dirty="0" err="1"/>
              <a:t>hs</a:t>
            </a:r>
            <a:endParaRPr lang="en-US" dirty="0"/>
          </a:p>
          <a:p>
            <a:r>
              <a:rPr lang="en-US" dirty="0" err="1"/>
              <a:t>Diamicron</a:t>
            </a:r>
            <a:r>
              <a:rPr lang="en-US" dirty="0"/>
              <a:t> MR 60 mg 2 tablets 1 time daily </a:t>
            </a:r>
          </a:p>
          <a:p>
            <a:r>
              <a:rPr lang="en-US" dirty="0"/>
              <a:t>metformin 500 mg 1 tablet 2 times daily</a:t>
            </a:r>
          </a:p>
          <a:p>
            <a:r>
              <a:rPr lang="en-US" dirty="0" err="1"/>
              <a:t>Ozempic</a:t>
            </a:r>
            <a:r>
              <a:rPr lang="en-US" dirty="0"/>
              <a:t>  1.0 mg weekly</a:t>
            </a:r>
          </a:p>
          <a:p>
            <a:r>
              <a:rPr lang="en-US" dirty="0"/>
              <a:t>Increase testing at </a:t>
            </a:r>
            <a:r>
              <a:rPr lang="en-US" dirty="0" err="1"/>
              <a:t>hs</a:t>
            </a:r>
            <a:endParaRPr lang="en-US" dirty="0"/>
          </a:p>
          <a:p>
            <a:endParaRPr lang="en-US" dirty="0"/>
          </a:p>
          <a:p>
            <a:endParaRPr lang="en-US" dirty="0"/>
          </a:p>
        </p:txBody>
      </p:sp>
    </p:spTree>
    <p:extLst>
      <p:ext uri="{BB962C8B-B14F-4D97-AF65-F5344CB8AC3E}">
        <p14:creationId xmlns:p14="http://schemas.microsoft.com/office/powerpoint/2010/main" val="1383900743"/>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945B7C-AB2A-CB43-BFAB-D40DE8A7E477}"/>
              </a:ext>
            </a:extLst>
          </p:cNvPr>
          <p:cNvSpPr>
            <a:spLocks noGrp="1"/>
          </p:cNvSpPr>
          <p:nvPr>
            <p:ph type="title"/>
          </p:nvPr>
        </p:nvSpPr>
        <p:spPr/>
        <p:txBody>
          <a:bodyPr/>
          <a:lstStyle/>
          <a:p>
            <a:r>
              <a:rPr lang="en-US" dirty="0"/>
              <a:t>DS </a:t>
            </a:r>
            <a:r>
              <a:rPr lang="en-US"/>
              <a:t>Type 2 A1C 9.0</a:t>
            </a:r>
            <a:endParaRPr lang="en-US" dirty="0"/>
          </a:p>
        </p:txBody>
      </p:sp>
      <p:pic>
        <p:nvPicPr>
          <p:cNvPr id="5" name="Content Placeholder 4">
            <a:extLst>
              <a:ext uri="{FF2B5EF4-FFF2-40B4-BE49-F238E27FC236}">
                <a16:creationId xmlns:a16="http://schemas.microsoft.com/office/drawing/2014/main" id="{5F0C0144-C85B-C14A-A3F5-F27DBE57B8D9}"/>
              </a:ext>
            </a:extLst>
          </p:cNvPr>
          <p:cNvPicPr>
            <a:picLocks noGrp="1" noChangeAspect="1"/>
          </p:cNvPicPr>
          <p:nvPr>
            <p:ph sz="half" idx="1"/>
          </p:nvPr>
        </p:nvPicPr>
        <p:blipFill>
          <a:blip r:embed="rId2"/>
          <a:stretch>
            <a:fillRect/>
          </a:stretch>
        </p:blipFill>
        <p:spPr>
          <a:xfrm>
            <a:off x="5743477" y="513567"/>
            <a:ext cx="6187249" cy="5881383"/>
          </a:xfrm>
        </p:spPr>
      </p:pic>
      <p:sp>
        <p:nvSpPr>
          <p:cNvPr id="6" name="Content Placeholder 5">
            <a:extLst>
              <a:ext uri="{FF2B5EF4-FFF2-40B4-BE49-F238E27FC236}">
                <a16:creationId xmlns:a16="http://schemas.microsoft.com/office/drawing/2014/main" id="{A8E9A1B5-984D-864C-92C2-11275571EF86}"/>
              </a:ext>
            </a:extLst>
          </p:cNvPr>
          <p:cNvSpPr>
            <a:spLocks noGrp="1"/>
          </p:cNvSpPr>
          <p:nvPr>
            <p:ph sz="half" idx="2"/>
          </p:nvPr>
        </p:nvSpPr>
        <p:spPr>
          <a:xfrm>
            <a:off x="838200" y="1863203"/>
            <a:ext cx="5181600" cy="4351338"/>
          </a:xfrm>
        </p:spPr>
        <p:txBody>
          <a:bodyPr>
            <a:normAutofit/>
          </a:bodyPr>
          <a:lstStyle/>
          <a:p>
            <a:r>
              <a:rPr lang="en-US" dirty="0"/>
              <a:t>Invokana 300 mg </a:t>
            </a:r>
            <a:r>
              <a:rPr lang="en-US" dirty="0" err="1"/>
              <a:t>po</a:t>
            </a:r>
            <a:r>
              <a:rPr lang="en-US" dirty="0"/>
              <a:t> od </a:t>
            </a:r>
          </a:p>
          <a:p>
            <a:r>
              <a:rPr lang="en-US" dirty="0"/>
              <a:t>Tresiba FlexTouch  30 units od</a:t>
            </a:r>
          </a:p>
          <a:p>
            <a:r>
              <a:rPr lang="en-US" dirty="0"/>
              <a:t> </a:t>
            </a:r>
            <a:r>
              <a:rPr lang="en-US" dirty="0" err="1"/>
              <a:t>Diamicron</a:t>
            </a:r>
            <a:r>
              <a:rPr lang="en-US" dirty="0"/>
              <a:t> MR 60 mg 2 tablets 1 time daily </a:t>
            </a:r>
          </a:p>
          <a:p>
            <a:r>
              <a:rPr lang="en-US" dirty="0"/>
              <a:t>metformin 500 mg 1 tablet 2 times daily</a:t>
            </a:r>
          </a:p>
          <a:p>
            <a:r>
              <a:rPr lang="en-US" dirty="0" err="1"/>
              <a:t>Ozempic</a:t>
            </a:r>
            <a:r>
              <a:rPr lang="en-US" dirty="0"/>
              <a:t>  Prev. not tolerated</a:t>
            </a:r>
          </a:p>
          <a:p>
            <a:r>
              <a:rPr lang="en-US" dirty="0"/>
              <a:t>A1c 9.0</a:t>
            </a:r>
          </a:p>
          <a:p>
            <a:endParaRPr lang="en-US" dirty="0"/>
          </a:p>
        </p:txBody>
      </p:sp>
    </p:spTree>
    <p:extLst>
      <p:ext uri="{BB962C8B-B14F-4D97-AF65-F5344CB8AC3E}">
        <p14:creationId xmlns:p14="http://schemas.microsoft.com/office/powerpoint/2010/main" val="351927518"/>
      </p:ext>
    </p:extLst>
  </p:cSld>
  <p:clrMapOvr>
    <a:masterClrMapping/>
  </p:clrMapOvr>
</p:sld>
</file>

<file path=ppt/theme/_rels/theme11.xml.rels><?xml version="1.0" encoding="UTF-8" standalone="yes"?>
<Relationships xmlns="http://schemas.openxmlformats.org/package/2006/relationships"><Relationship Id="rId1" Type="http://schemas.openxmlformats.org/officeDocument/2006/relationships/image" Target="../media/image19.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Thème Offic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1.xml><?xml version="1.0" encoding="utf-8"?>
<a:theme xmlns:a="http://schemas.openxmlformats.org/drawingml/2006/main" name="2_Flow">
  <a:themeElements>
    <a:clrScheme name="Flow">
      <a:dk1>
        <a:sysClr val="windowText" lastClr="000000"/>
      </a:dk1>
      <a:lt1>
        <a:sysClr val="window" lastClr="FFFFFF"/>
      </a:lt1>
      <a:dk2>
        <a:srgbClr val="04617B"/>
      </a:dk2>
      <a:lt2>
        <a:srgbClr val="DBF5F9"/>
      </a:lt2>
      <a:accent1>
        <a:srgbClr val="0F6FC6"/>
      </a:accent1>
      <a:accent2>
        <a:srgbClr val="009DD9"/>
      </a:accent2>
      <a:accent3>
        <a:srgbClr val="0BD0D9"/>
      </a:accent3>
      <a:accent4>
        <a:srgbClr val="10CF9B"/>
      </a:accent4>
      <a:accent5>
        <a:srgbClr val="7CCA62"/>
      </a:accent5>
      <a:accent6>
        <a:srgbClr val="A5C249"/>
      </a:accent6>
      <a:hlink>
        <a:srgbClr val="E2D700"/>
      </a:hlink>
      <a:folHlink>
        <a:srgbClr val="85DFD0"/>
      </a:folHlink>
    </a:clrScheme>
    <a:fontScheme name="Flow">
      <a:majorFont>
        <a:latin typeface="Calibri"/>
        <a:ea typeface=""/>
        <a:cs typeface=""/>
        <a:font script="Jpan" typeface="ＭＳ Ｐゴシック"/>
        <a:font script="Hang" typeface="HY중고딕"/>
        <a:font script="Hans" typeface="隶书"/>
        <a:font script="Hant" typeface="微軟正黑體"/>
        <a:font script="Arab" typeface="Traditional Arabic"/>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Constantia"/>
        <a:ea typeface=""/>
        <a:cs typeface=""/>
        <a:font script="Jpan" typeface="HGP明朝E"/>
        <a:font script="Hang" typeface="HY신명조"/>
        <a:font script="Hans" typeface="宋体"/>
        <a:font script="Hant" typeface="新細明體"/>
        <a:font script="Arab" typeface="Majalla UI"/>
        <a:font script="Hebr" typeface="David"/>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effectStyle>
        <a:effectStyle>
          <a:effectLst>
            <a:outerShdw blurRad="57150" dist="38100" dir="5400000" algn="ctr" rotWithShape="0">
              <a:schemeClr val="phClr">
                <a:shade val="9000"/>
                <a:satMod val="105000"/>
                <a:alpha val="48000"/>
              </a:schemeClr>
            </a:outerShdw>
          </a:effectLst>
          <a:scene3d>
            <a:camera prst="orthographicFront" fov="0">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80000"/>
                <a:satMod val="400000"/>
              </a:schemeClr>
            </a:gs>
            <a:gs pos="25000">
              <a:schemeClr val="phClr">
                <a:tint val="83000"/>
                <a:satMod val="320000"/>
              </a:schemeClr>
            </a:gs>
            <a:gs pos="100000">
              <a:schemeClr val="phClr">
                <a:shade val="15000"/>
                <a:satMod val="320000"/>
              </a:schemeClr>
            </a:gs>
          </a:gsLst>
          <a:path path="circle">
            <a:fillToRect l="10000" t="110000" r="10000" b="100000"/>
          </a:path>
        </a:gradFill>
        <a:blipFill>
          <a:blip xmlns:r="http://schemas.openxmlformats.org/officeDocument/2006/relationships" r:embed="rId1">
            <a:duotone>
              <a:schemeClr val="phClr">
                <a:shade val="90000"/>
                <a:satMod val="150000"/>
              </a:schemeClr>
              <a:schemeClr val="phClr">
                <a:tint val="88000"/>
                <a:satMod val="150000"/>
              </a:schemeClr>
            </a:duotone>
          </a:blip>
          <a:tile tx="0" ty="0" sx="65000" sy="65000" flip="none" algn="tl"/>
        </a:blipFill>
      </a:bgFillStyleLst>
    </a:fmtScheme>
  </a:themeElements>
  <a:objectDefaults/>
  <a:extraClrSchemeLst/>
</a:theme>
</file>

<file path=ppt/theme/theme12.xml><?xml version="1.0" encoding="utf-8"?>
<a:theme xmlns:a="http://schemas.openxmlformats.org/drawingml/2006/main" name="8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PPT Basic_White_v5_prophet_edit">
  <a:themeElements>
    <a:clrScheme name="Abbott Brand 2016">
      <a:dk1>
        <a:srgbClr val="000000"/>
      </a:dk1>
      <a:lt1>
        <a:sysClr val="window" lastClr="FFFFFF"/>
      </a:lt1>
      <a:dk2>
        <a:srgbClr val="004F71"/>
      </a:dk2>
      <a:lt2>
        <a:srgbClr val="D9D9D6"/>
      </a:lt2>
      <a:accent1>
        <a:srgbClr val="E4002B"/>
      </a:accent1>
      <a:accent2>
        <a:srgbClr val="470A68"/>
      </a:accent2>
      <a:accent3>
        <a:srgbClr val="64CCC9"/>
      </a:accent3>
      <a:accent4>
        <a:srgbClr val="FFD100"/>
      </a:accent4>
      <a:accent5>
        <a:srgbClr val="009CDE"/>
      </a:accent5>
      <a:accent6>
        <a:srgbClr val="00B140"/>
      </a:accent6>
      <a:hlink>
        <a:srgbClr val="009CDE"/>
      </a:hlink>
      <a:folHlink>
        <a:srgbClr val="63666A"/>
      </a:folHlink>
    </a:clrScheme>
    <a:fontScheme name="Custom 1">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Georgia" panose="02040502050405020303" pitchFamily="18" charset="0"/>
          </a:defRPr>
        </a:defPPr>
      </a:lstStyle>
    </a:txDef>
  </a:objectDefaults>
  <a:extraClrSchemeLst/>
</a:theme>
</file>

<file path=ppt/theme/theme3.xml><?xml version="1.0" encoding="utf-8"?>
<a:theme xmlns:a="http://schemas.openxmlformats.org/drawingml/2006/main" name="4_PPT Basic_2020_1">
  <a:themeElements>
    <a:clrScheme name="Abbott Brand 2016">
      <a:dk1>
        <a:srgbClr val="000000"/>
      </a:dk1>
      <a:lt1>
        <a:sysClr val="window" lastClr="FFFFFF"/>
      </a:lt1>
      <a:dk2>
        <a:srgbClr val="004F71"/>
      </a:dk2>
      <a:lt2>
        <a:srgbClr val="D9D9D6"/>
      </a:lt2>
      <a:accent1>
        <a:srgbClr val="E4002B"/>
      </a:accent1>
      <a:accent2>
        <a:srgbClr val="470A68"/>
      </a:accent2>
      <a:accent3>
        <a:srgbClr val="64CCC9"/>
      </a:accent3>
      <a:accent4>
        <a:srgbClr val="FFD100"/>
      </a:accent4>
      <a:accent5>
        <a:srgbClr val="009CDE"/>
      </a:accent5>
      <a:accent6>
        <a:srgbClr val="00B140"/>
      </a:accent6>
      <a:hlink>
        <a:srgbClr val="009CDE"/>
      </a:hlink>
      <a:folHlink>
        <a:srgbClr val="63666A"/>
      </a:folHlink>
    </a:clrScheme>
    <a:fontScheme name="Custom 1">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Georgia" panose="02040502050405020303" pitchFamily="18" charset="0"/>
          </a:defRPr>
        </a:defPPr>
      </a:lstStyle>
    </a:txDef>
  </a:objectDefaults>
  <a:extraClrSchemeLst/>
</a:theme>
</file>

<file path=ppt/theme/theme4.xml><?xml version="1.0" encoding="utf-8"?>
<a:theme xmlns:a="http://schemas.openxmlformats.org/drawingml/2006/main" name="5_PPT Basic_2020_1">
  <a:themeElements>
    <a:clrScheme name="Abbott Brand 2016">
      <a:dk1>
        <a:srgbClr val="000000"/>
      </a:dk1>
      <a:lt1>
        <a:sysClr val="window" lastClr="FFFFFF"/>
      </a:lt1>
      <a:dk2>
        <a:srgbClr val="004F71"/>
      </a:dk2>
      <a:lt2>
        <a:srgbClr val="D9D9D6"/>
      </a:lt2>
      <a:accent1>
        <a:srgbClr val="E4002B"/>
      </a:accent1>
      <a:accent2>
        <a:srgbClr val="470A68"/>
      </a:accent2>
      <a:accent3>
        <a:srgbClr val="64CCC9"/>
      </a:accent3>
      <a:accent4>
        <a:srgbClr val="FFD100"/>
      </a:accent4>
      <a:accent5>
        <a:srgbClr val="009CDE"/>
      </a:accent5>
      <a:accent6>
        <a:srgbClr val="00B140"/>
      </a:accent6>
      <a:hlink>
        <a:srgbClr val="009CDE"/>
      </a:hlink>
      <a:folHlink>
        <a:srgbClr val="63666A"/>
      </a:folHlink>
    </a:clrScheme>
    <a:fontScheme name="Custom 1">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Georgia" panose="02040502050405020303" pitchFamily="18" charset="0"/>
          </a:defRPr>
        </a:defPPr>
      </a:lstStyle>
    </a:txDef>
  </a:objectDefaults>
  <a:extraClrSchemeLst/>
</a:theme>
</file>

<file path=ppt/theme/theme5.xml><?xml version="1.0" encoding="utf-8"?>
<a:theme xmlns:a="http://schemas.openxmlformats.org/drawingml/2006/main" name="1_Office Theme">
  <a:themeElements>
    <a:clrScheme name="2116">
      <a:dk1>
        <a:srgbClr val="000000"/>
      </a:dk1>
      <a:lt1>
        <a:sysClr val="window" lastClr="FFFFFF"/>
      </a:lt1>
      <a:dk2>
        <a:srgbClr val="667393"/>
      </a:dk2>
      <a:lt2>
        <a:srgbClr val="CAD2E6"/>
      </a:lt2>
      <a:accent1>
        <a:srgbClr val="515869"/>
      </a:accent1>
      <a:accent2>
        <a:srgbClr val="232936"/>
      </a:accent2>
      <a:accent3>
        <a:srgbClr val="8B9EC9"/>
      </a:accent3>
      <a:accent4>
        <a:srgbClr val="AE97FF"/>
      </a:accent4>
      <a:accent5>
        <a:srgbClr val="FCCD04"/>
      </a:accent5>
      <a:accent6>
        <a:srgbClr val="A4ADB7"/>
      </a:accent6>
      <a:hlink>
        <a:srgbClr val="002060"/>
      </a:hlink>
      <a:folHlink>
        <a:srgbClr val="7030A0"/>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PPT Basic_White_v5_prophet_edit">
  <a:themeElements>
    <a:clrScheme name="Abbott Brand 2016">
      <a:dk1>
        <a:srgbClr val="000000"/>
      </a:dk1>
      <a:lt1>
        <a:sysClr val="window" lastClr="FFFFFF"/>
      </a:lt1>
      <a:dk2>
        <a:srgbClr val="004F71"/>
      </a:dk2>
      <a:lt2>
        <a:srgbClr val="D9D9D6"/>
      </a:lt2>
      <a:accent1>
        <a:srgbClr val="E4002B"/>
      </a:accent1>
      <a:accent2>
        <a:srgbClr val="470A68"/>
      </a:accent2>
      <a:accent3>
        <a:srgbClr val="64CCC9"/>
      </a:accent3>
      <a:accent4>
        <a:srgbClr val="FFD100"/>
      </a:accent4>
      <a:accent5>
        <a:srgbClr val="009CDE"/>
      </a:accent5>
      <a:accent6>
        <a:srgbClr val="00B140"/>
      </a:accent6>
      <a:hlink>
        <a:srgbClr val="009CDE"/>
      </a:hlink>
      <a:folHlink>
        <a:srgbClr val="63666A"/>
      </a:folHlink>
    </a:clrScheme>
    <a:fontScheme name="Custom 1">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5"/>
        </a:solidFill>
        <a:ln>
          <a:noFill/>
        </a:ln>
      </a:spPr>
      <a:bodyPr rtlCol="0" anchor="ctr"/>
      <a:lstStyle>
        <a:defPPr algn="ctr">
          <a:defRPr dirty="0" smtClean="0"/>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none" rtlCol="0">
        <a:spAutoFit/>
      </a:bodyPr>
      <a:lstStyle>
        <a:defPPr>
          <a:defRPr dirty="0" err="1" smtClean="0">
            <a:latin typeface="Georgia" panose="02040502050405020303" pitchFamily="18" charset="0"/>
          </a:defRPr>
        </a:defPPr>
      </a:lstStyle>
    </a:txDef>
  </a:objectDefaults>
  <a:extraClrSchemeLst/>
</a:theme>
</file>

<file path=ppt/theme/theme9.xml><?xml version="1.0" encoding="utf-8"?>
<a:theme xmlns:a="http://schemas.openxmlformats.org/drawingml/2006/main" name="PPT Basic White_Dec 2020">
  <a:themeElements>
    <a:clrScheme name="Custom 2">
      <a:dk1>
        <a:srgbClr val="000000"/>
      </a:dk1>
      <a:lt1>
        <a:srgbClr val="FFFFFF"/>
      </a:lt1>
      <a:dk2>
        <a:srgbClr val="E75426"/>
      </a:dk2>
      <a:lt2>
        <a:srgbClr val="D9D9D6"/>
      </a:lt2>
      <a:accent1>
        <a:srgbClr val="001487"/>
      </a:accent1>
      <a:accent2>
        <a:srgbClr val="222730"/>
      </a:accent2>
      <a:accent3>
        <a:srgbClr val="0071CD"/>
      </a:accent3>
      <a:accent4>
        <a:srgbClr val="FED100"/>
      </a:accent4>
      <a:accent5>
        <a:srgbClr val="470A68"/>
      </a:accent5>
      <a:accent6>
        <a:srgbClr val="00B140"/>
      </a:accent6>
      <a:hlink>
        <a:srgbClr val="009CDE"/>
      </a:hlink>
      <a:folHlink>
        <a:srgbClr val="63666A"/>
      </a:folHlink>
    </a:clrScheme>
    <a:fontScheme name="Abbott">
      <a:majorFont>
        <a:latin typeface="Georgia"/>
        <a:ea typeface=""/>
        <a:cs typeface=""/>
      </a:majorFont>
      <a:minorFont>
        <a:latin typeface="Calibri"/>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bg1"/>
        </a:solidFill>
        <a:ln w="12700">
          <a:solidFill>
            <a:schemeClr val="accent3"/>
          </a:solidFill>
        </a:ln>
      </a:spPr>
      <a:bodyPr lIns="36000" tIns="36000" rIns="36000" bIns="36000" rtlCol="0" anchor="ctr">
        <a:normAutofit/>
      </a:bodyPr>
      <a:lstStyle>
        <a:defPPr algn="l">
          <a:defRPr sz="1100" i="0" baseline="0"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a:solidFill>
            <a:schemeClr val="accent6"/>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normAutofit fontScale="85000" lnSpcReduction="10000"/>
      </a:bodyPr>
      <a:lstStyle>
        <a:defPPr algn="ctr" defTabSz="914378">
          <a:defRPr sz="2000" b="1" dirty="0" smtClean="0">
            <a:solidFill>
              <a:schemeClr val="accent3"/>
            </a:solidFill>
            <a:latin typeface="+mj-lt"/>
            <a:cs typeface="Calibri" panose="020F0502020204030204" pitchFamily="34" charset="0"/>
          </a:defRPr>
        </a:defPPr>
      </a:lstStyle>
    </a:txDef>
  </a:objectDefaults>
  <a:extraClrSchemeLst/>
  <a:extLst>
    <a:ext uri="{05A4C25C-085E-4340-85A3-A5531E510DB2}">
      <thm15:themeFamily xmlns:thm15="http://schemas.microsoft.com/office/thememl/2012/main" name="PPT_16x9_Dec_2020_ABT_Primary_Template_Basic_Blue-Purple.potx" id="{173F3A8B-7306-48AF-8FED-6D4C0BA67F7D}" vid="{EC90C983-3E87-4402-BA1C-B15D84509C73}"/>
    </a:ext>
  </a:extLst>
</a:theme>
</file>

<file path=docProps/app.xml><?xml version="1.0" encoding="utf-8"?>
<Properties xmlns="http://schemas.openxmlformats.org/officeDocument/2006/extended-properties" xmlns:vt="http://schemas.openxmlformats.org/officeDocument/2006/docPropsVTypes">
  <TotalTime>7881</TotalTime>
  <Words>10964</Words>
  <Application>Microsoft Office PowerPoint</Application>
  <PresentationFormat>Widescreen</PresentationFormat>
  <Paragraphs>1721</Paragraphs>
  <Slides>160</Slides>
  <Notes>39</Notes>
  <HiddenSlides>78</HiddenSlides>
  <MMClips>0</MMClips>
  <ScaleCrop>false</ScaleCrop>
  <HeadingPairs>
    <vt:vector size="6" baseType="variant">
      <vt:variant>
        <vt:lpstr>Fonts Used</vt:lpstr>
      </vt:variant>
      <vt:variant>
        <vt:i4>13</vt:i4>
      </vt:variant>
      <vt:variant>
        <vt:lpstr>Theme</vt:lpstr>
      </vt:variant>
      <vt:variant>
        <vt:i4>12</vt:i4>
      </vt:variant>
      <vt:variant>
        <vt:lpstr>Slide Titles</vt:lpstr>
      </vt:variant>
      <vt:variant>
        <vt:i4>160</vt:i4>
      </vt:variant>
    </vt:vector>
  </HeadingPairs>
  <TitlesOfParts>
    <vt:vector size="185" baseType="lpstr">
      <vt:lpstr>Arial</vt:lpstr>
      <vt:lpstr>Calibri</vt:lpstr>
      <vt:lpstr>Calibri Light</vt:lpstr>
      <vt:lpstr>Constantia</vt:lpstr>
      <vt:lpstr>Courier New</vt:lpstr>
      <vt:lpstr>Georgia</vt:lpstr>
      <vt:lpstr>Helvetica</vt:lpstr>
      <vt:lpstr>MV Boli</vt:lpstr>
      <vt:lpstr>Swiss721BT</vt:lpstr>
      <vt:lpstr>Times New Roman</vt:lpstr>
      <vt:lpstr>Verdana</vt:lpstr>
      <vt:lpstr>Wingdings</vt:lpstr>
      <vt:lpstr>Wingdings 2</vt:lpstr>
      <vt:lpstr>Office Theme</vt:lpstr>
      <vt:lpstr>4_PPT Basic_White_v5_prophet_edit</vt:lpstr>
      <vt:lpstr>4_PPT Basic_2020_1</vt:lpstr>
      <vt:lpstr>5_PPT Basic_2020_1</vt:lpstr>
      <vt:lpstr>1_Office Theme</vt:lpstr>
      <vt:lpstr>2_Office Theme</vt:lpstr>
      <vt:lpstr>3_Office Theme</vt:lpstr>
      <vt:lpstr>PPT Basic_White_v5_prophet_edit</vt:lpstr>
      <vt:lpstr>PPT Basic White_Dec 2020</vt:lpstr>
      <vt:lpstr>1_Thème Office</vt:lpstr>
      <vt:lpstr>2_Flow</vt:lpstr>
      <vt:lpstr>8_Office Theme</vt:lpstr>
      <vt:lpstr> Continuous Glucose Monitoring A Practical Case-based Approach</vt:lpstr>
      <vt:lpstr>Faculty/Presenter Disclosure</vt:lpstr>
      <vt:lpstr>John MacFadyen Disclosures</vt:lpstr>
      <vt:lpstr>Disclosure of Commercial Support</vt:lpstr>
      <vt:lpstr>Mitigating Potential Bias</vt:lpstr>
      <vt:lpstr>Bias vs Credibility</vt:lpstr>
      <vt:lpstr>Bias vs Credibility</vt:lpstr>
      <vt:lpstr>Speaker Origins</vt:lpstr>
      <vt:lpstr>MacFadyen’s  Clinical Backgound</vt:lpstr>
      <vt:lpstr>Speaker Origins</vt:lpstr>
      <vt:lpstr>MacFadyen’s  Clinical Backgound</vt:lpstr>
      <vt:lpstr>Objectives</vt:lpstr>
      <vt:lpstr>PowerPoint Presentation</vt:lpstr>
      <vt:lpstr>Housekeeping Items</vt:lpstr>
      <vt:lpstr>Questions?</vt:lpstr>
      <vt:lpstr>PowerPoint Presentation</vt:lpstr>
      <vt:lpstr>Potential Benefits of Sensor-Based Monitoring Technologies</vt:lpstr>
      <vt:lpstr>PowerPoint Presentation</vt:lpstr>
      <vt:lpstr>PowerPoint Presentation</vt:lpstr>
      <vt:lpstr>PowerPoint Presentation</vt:lpstr>
      <vt:lpstr>Comparison Between Glucose Monitoring Methods</vt:lpstr>
      <vt:lpstr>Use of isCGM in T2D: REPLACE Study</vt:lpstr>
      <vt:lpstr>Use of rtCGM in T2D: MOBILE Study</vt:lpstr>
      <vt:lpstr>Libre Coverage</vt:lpstr>
      <vt:lpstr>To be eligible for coverage, individuals must meet the following EAP Criteria: </vt:lpstr>
      <vt:lpstr>Introducing the  FreeStyle Libre 2 system</vt:lpstr>
      <vt:lpstr>Options for scanning</vt:lpstr>
      <vt:lpstr>Optional, real time  glucose alarms available on  the phone or reader*</vt:lpstr>
      <vt:lpstr>Understanding daily scan </vt:lpstr>
      <vt:lpstr>How data is captured by LibreView*</vt:lpstr>
      <vt:lpstr>PowerPoint Presentation</vt:lpstr>
      <vt:lpstr>Understanding your scan </vt:lpstr>
      <vt:lpstr>PowerPoint Presentation</vt:lpstr>
      <vt:lpstr>Understanding the trend arrow</vt:lpstr>
      <vt:lpstr>Understanding the difference between  blood glucose and sensor glucose</vt:lpstr>
      <vt:lpstr>Different trend arrows and what they mean</vt:lpstr>
      <vt:lpstr>Understanding daily scan </vt:lpstr>
      <vt:lpstr>Reviewing Glucose Data Directly from Mobile Devices</vt:lpstr>
      <vt:lpstr>PowerPoint Presentation</vt:lpstr>
      <vt:lpstr>PowerPoint Presentation</vt:lpstr>
      <vt:lpstr>PowerPoint Presentation</vt:lpstr>
      <vt:lpstr>PowerPoint Presentation</vt:lpstr>
      <vt:lpstr>Time in Target Report</vt:lpstr>
      <vt:lpstr>Logbook</vt:lpstr>
      <vt:lpstr>Daily Graph</vt:lpstr>
      <vt:lpstr>Ave Glucose</vt:lpstr>
      <vt:lpstr>Daily Patterns</vt:lpstr>
      <vt:lpstr>Time in  Range</vt:lpstr>
      <vt:lpstr>Low Glucose Events</vt:lpstr>
      <vt:lpstr>Sensor Usage</vt:lpstr>
      <vt:lpstr>Estimated A1C</vt:lpstr>
      <vt:lpstr>PowerPoint Presentation</vt:lpstr>
      <vt:lpstr>Dysglycemia in Diabetes</vt:lpstr>
      <vt:lpstr>Optimizing glycemic management</vt:lpstr>
      <vt:lpstr>Metrics of Glycemic Variability (GV) and Time in Range</vt:lpstr>
      <vt:lpstr>Flash glucose monitoring helps you look beyond A1C for the story behind your patients’ glucose results </vt:lpstr>
      <vt:lpstr>Potential Causes for Glycemic Variability</vt:lpstr>
      <vt:lpstr>Glucose Variability – Self management</vt:lpstr>
      <vt:lpstr>How do you decide how much insulin to take?</vt:lpstr>
      <vt:lpstr>Use of rtCGM in T2D: MOBILE Study</vt:lpstr>
      <vt:lpstr>Individuals With the Same A1C May Have Different Glucose Patterns</vt:lpstr>
      <vt:lpstr>Time in Range Targets for People With Diabetes</vt:lpstr>
      <vt:lpstr>Association Between Time in Range and A1C</vt:lpstr>
      <vt:lpstr>Association of Time in Range and Microvascular Outcomes in Diabetes</vt:lpstr>
      <vt:lpstr>A1C vs Average Glucose</vt:lpstr>
      <vt:lpstr>Optimizing glycemic management</vt:lpstr>
      <vt:lpstr>Case Study: Leo</vt:lpstr>
      <vt:lpstr>Case Study: Leo</vt:lpstr>
      <vt:lpstr>Use of rtCGM in T2D: MOBILE Study</vt:lpstr>
      <vt:lpstr>PowerPoint Presentation</vt:lpstr>
      <vt:lpstr>Case Study: Leo - AGP</vt:lpstr>
      <vt:lpstr>The AGP Report in Clinical Practice</vt:lpstr>
      <vt:lpstr>The AGP Report in Clinical Practice</vt:lpstr>
      <vt:lpstr>Glucose Monitoring Data Interpretation</vt:lpstr>
      <vt:lpstr>Individuals With the Same A1C May Have Different Glucose Patterns</vt:lpstr>
      <vt:lpstr>Case Study: Leo</vt:lpstr>
      <vt:lpstr>Potential Causes for Glycemic Variability</vt:lpstr>
      <vt:lpstr>Glucose Variability – Self management</vt:lpstr>
      <vt:lpstr>Potential Causes for Glycemic Variability</vt:lpstr>
      <vt:lpstr>Use of isCGM in T2D: REPLACE Study</vt:lpstr>
      <vt:lpstr>Case Study: Leo</vt:lpstr>
      <vt:lpstr>Case Study: Leo</vt:lpstr>
      <vt:lpstr>Leo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Libre Cases</vt:lpstr>
      <vt:lpstr>PowerPoint Presentation</vt:lpstr>
      <vt:lpstr>PowerPoint Presentation</vt:lpstr>
      <vt:lpstr>ST 65 yo female Type 2</vt:lpstr>
      <vt:lpstr>ST-65 yo female Type 2</vt:lpstr>
      <vt:lpstr>MS 56 yo male</vt:lpstr>
      <vt:lpstr>ML</vt:lpstr>
      <vt:lpstr>ML</vt:lpstr>
      <vt:lpstr>DS Type 2 A1C 9.0</vt:lpstr>
      <vt:lpstr>Ozempic Micro-Dosing</vt:lpstr>
      <vt:lpstr>DS Post A1C 7.4</vt:lpstr>
      <vt:lpstr>JS – 72 yo male type 2</vt:lpstr>
      <vt:lpstr>JS – 72 yo male type 2</vt:lpstr>
      <vt:lpstr>DC – 56 yo female – Type 1 DM</vt:lpstr>
      <vt:lpstr>FT – 38 yo female Type 1</vt:lpstr>
      <vt:lpstr>Glucose Variability – Self management</vt:lpstr>
      <vt:lpstr>PowerPoint Presentation</vt:lpstr>
      <vt:lpstr>FT – 38 yo femaleType 1 – Send to DEC</vt:lpstr>
      <vt:lpstr>VG 63 female type 2 DM</vt:lpstr>
      <vt:lpstr>VG 63 female type 2 DM</vt:lpstr>
      <vt:lpstr>DB</vt:lpstr>
      <vt:lpstr>PM – 43 yo Female – Awaiting Hysterectomy </vt:lpstr>
      <vt:lpstr>PM – 43 yo Female – Awaiting Hysterectomy Discrepant A1C </vt:lpstr>
      <vt:lpstr>AM</vt:lpstr>
      <vt:lpstr>AM – Discrepant A1C</vt:lpstr>
      <vt:lpstr>GF</vt:lpstr>
      <vt:lpstr>GF – Type 2</vt:lpstr>
      <vt:lpstr>TS -26 yo male Type 1</vt:lpstr>
      <vt:lpstr>TS -26 yo male Type 1</vt:lpstr>
      <vt:lpstr>CV – Type 2</vt:lpstr>
      <vt:lpstr>HB – 66 yo male</vt:lpstr>
      <vt:lpstr>HB – 66 yo male</vt:lpstr>
      <vt:lpstr>MJ  - 70 yo Female</vt:lpstr>
      <vt:lpstr>MJ 70 yo female – Ozempic super responder</vt:lpstr>
      <vt:lpstr>KW – 54 yo male</vt:lpstr>
      <vt:lpstr>KW Male Type 2 – Sarcoidosis – 1 week later</vt:lpstr>
      <vt:lpstr>PowerPoint Presentation</vt:lpstr>
      <vt:lpstr>SL 69 yo male</vt:lpstr>
      <vt:lpstr>PM – 43 yo Female – Awaiting Hysterectomy </vt:lpstr>
      <vt:lpstr>CW 59 yo male</vt:lpstr>
      <vt:lpstr>CW 59 yo Male cirrhosis 2 weeks later</vt:lpstr>
      <vt:lpstr>FS – 68 yo female</vt:lpstr>
      <vt:lpstr>FS 69 yo Female – 8 months later – off insulin</vt:lpstr>
      <vt:lpstr>BS – 63 yo male</vt:lpstr>
      <vt:lpstr>BS 63 yo Male – stop metformin – 1 week later</vt:lpstr>
      <vt:lpstr>BS 63 yo Male – metformin restarted</vt:lpstr>
      <vt:lpstr>GW – 80 yo male</vt:lpstr>
      <vt:lpstr>Glucose Variability – Self management</vt:lpstr>
      <vt:lpstr>GW – 80 yo male</vt:lpstr>
      <vt:lpstr>GW – 80 yo male</vt:lpstr>
      <vt:lpstr>DM 58 yo male</vt:lpstr>
      <vt:lpstr>PowerPoint Presentation</vt:lpstr>
      <vt:lpstr>Glucose Variability – Self management</vt:lpstr>
      <vt:lpstr>DM 58 yo male</vt:lpstr>
      <vt:lpstr>Before and After</vt:lpstr>
      <vt:lpstr>PowerPoint Presentation</vt:lpstr>
      <vt:lpstr>Summary - CGMS</vt:lpstr>
      <vt:lpstr>PowerPoint Presentation</vt:lpstr>
      <vt:lpstr>PowerPoint Presentation</vt:lpstr>
      <vt:lpstr>PowerPoint Presentation</vt:lpstr>
      <vt:lpstr>Diabetes Trials 1998-2015</vt:lpstr>
      <vt:lpstr>PowerPoint Presentation</vt:lpstr>
      <vt:lpstr>DT’s Dog</vt:lpstr>
      <vt:lpstr>KS – First Patient – PACE Diabetes March 31, 2017</vt:lpstr>
      <vt:lpstr>KS</vt:lpstr>
      <vt:lpstr>PowerPoint Presentation</vt:lpstr>
      <vt:lpstr>KS - Recommendations</vt:lpstr>
      <vt:lpstr>Insert Applause Here</vt:lpstr>
      <vt:lpstr>? Questions?</vt:lpstr>
      <vt:lpstr>sdcrc.ca </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John MacFadyen</dc:creator>
  <cp:lastModifiedBy>Reviewer</cp:lastModifiedBy>
  <cp:revision>21</cp:revision>
  <dcterms:created xsi:type="dcterms:W3CDTF">2022-05-21T18:13:52Z</dcterms:created>
  <dcterms:modified xsi:type="dcterms:W3CDTF">2023-05-25T15:14:23Z</dcterms:modified>
</cp:coreProperties>
</file>