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5" r:id="rId2"/>
    <p:sldMasterId id="2147483729" r:id="rId3"/>
    <p:sldMasterId id="2147483800" r:id="rId4"/>
    <p:sldMasterId id="2147483805" r:id="rId5"/>
    <p:sldMasterId id="2147483821" r:id="rId6"/>
    <p:sldMasterId id="2147483830" r:id="rId7"/>
    <p:sldMasterId id="2147483877" r:id="rId8"/>
    <p:sldMasterId id="2147483913" r:id="rId9"/>
  </p:sldMasterIdLst>
  <p:notesMasterIdLst>
    <p:notesMasterId r:id="rId93"/>
  </p:notesMasterIdLst>
  <p:sldIdLst>
    <p:sldId id="256" r:id="rId10"/>
    <p:sldId id="6149" r:id="rId11"/>
    <p:sldId id="6181" r:id="rId12"/>
    <p:sldId id="6152" r:id="rId13"/>
    <p:sldId id="6182" r:id="rId14"/>
    <p:sldId id="6183" r:id="rId15"/>
    <p:sldId id="6213" r:id="rId16"/>
    <p:sldId id="6159" r:id="rId17"/>
    <p:sldId id="6196" r:id="rId18"/>
    <p:sldId id="395" r:id="rId19"/>
    <p:sldId id="6188" r:id="rId20"/>
    <p:sldId id="6235" r:id="rId21"/>
    <p:sldId id="6155" r:id="rId22"/>
    <p:sldId id="6145" r:id="rId23"/>
    <p:sldId id="6186" r:id="rId24"/>
    <p:sldId id="6207" r:id="rId25"/>
    <p:sldId id="266" r:id="rId26"/>
    <p:sldId id="267" r:id="rId27"/>
    <p:sldId id="268" r:id="rId28"/>
    <p:sldId id="282" r:id="rId29"/>
    <p:sldId id="283" r:id="rId30"/>
    <p:sldId id="284" r:id="rId31"/>
    <p:sldId id="269" r:id="rId32"/>
    <p:sldId id="6197" r:id="rId33"/>
    <p:sldId id="6210" r:id="rId34"/>
    <p:sldId id="6208" r:id="rId35"/>
    <p:sldId id="6209" r:id="rId36"/>
    <p:sldId id="6198" r:id="rId37"/>
    <p:sldId id="6199" r:id="rId38"/>
    <p:sldId id="6244" r:id="rId39"/>
    <p:sldId id="6227" r:id="rId40"/>
    <p:sldId id="6224" r:id="rId41"/>
    <p:sldId id="6195" r:id="rId42"/>
    <p:sldId id="6237" r:id="rId43"/>
    <p:sldId id="6172" r:id="rId44"/>
    <p:sldId id="6221" r:id="rId45"/>
    <p:sldId id="260" r:id="rId46"/>
    <p:sldId id="6218" r:id="rId47"/>
    <p:sldId id="6219" r:id="rId48"/>
    <p:sldId id="6238" r:id="rId49"/>
    <p:sldId id="6190" r:id="rId50"/>
    <p:sldId id="388" r:id="rId51"/>
    <p:sldId id="328" r:id="rId52"/>
    <p:sldId id="350" r:id="rId53"/>
    <p:sldId id="6047" r:id="rId54"/>
    <p:sldId id="6191" r:id="rId55"/>
    <p:sldId id="6193" r:id="rId56"/>
    <p:sldId id="6194" r:id="rId57"/>
    <p:sldId id="6245" r:id="rId58"/>
    <p:sldId id="6139" r:id="rId59"/>
    <p:sldId id="443" r:id="rId60"/>
    <p:sldId id="6138" r:id="rId61"/>
    <p:sldId id="6249" r:id="rId62"/>
    <p:sldId id="921" r:id="rId63"/>
    <p:sldId id="6140" r:id="rId64"/>
    <p:sldId id="6246" r:id="rId65"/>
    <p:sldId id="1810" r:id="rId66"/>
    <p:sldId id="6248" r:id="rId67"/>
    <p:sldId id="6033" r:id="rId68"/>
    <p:sldId id="6130" r:id="rId69"/>
    <p:sldId id="312" r:id="rId70"/>
    <p:sldId id="6158" r:id="rId71"/>
    <p:sldId id="6131" r:id="rId72"/>
    <p:sldId id="1173" r:id="rId73"/>
    <p:sldId id="1129" r:id="rId74"/>
    <p:sldId id="1512" r:id="rId75"/>
    <p:sldId id="6247" r:id="rId76"/>
    <p:sldId id="384" r:id="rId77"/>
    <p:sldId id="385" r:id="rId78"/>
    <p:sldId id="6214" r:id="rId79"/>
    <p:sldId id="6215" r:id="rId80"/>
    <p:sldId id="6192" r:id="rId81"/>
    <p:sldId id="6228" r:id="rId82"/>
    <p:sldId id="6164" r:id="rId83"/>
    <p:sldId id="6229" r:id="rId84"/>
    <p:sldId id="6240" r:id="rId85"/>
    <p:sldId id="6243" r:id="rId86"/>
    <p:sldId id="6242" r:id="rId87"/>
    <p:sldId id="6230" r:id="rId88"/>
    <p:sldId id="6241" r:id="rId89"/>
    <p:sldId id="281" r:id="rId90"/>
    <p:sldId id="6134" r:id="rId91"/>
    <p:sldId id="6170"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Clark" initials="CC" lastIdx="4" clrIdx="0">
    <p:extLst>
      <p:ext uri="{19B8F6BF-5375-455C-9EA6-DF929625EA0E}">
        <p15:presenceInfo xmlns:p15="http://schemas.microsoft.com/office/powerpoint/2012/main" userId="a314a18f5a5b80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50000"/>
    <p:restoredTop sz="93089"/>
  </p:normalViewPr>
  <p:slideViewPr>
    <p:cSldViewPr snapToGrid="0" snapToObjects="1">
      <p:cViewPr varScale="1">
        <p:scale>
          <a:sx n="64" d="100"/>
          <a:sy n="64" d="100"/>
        </p:scale>
        <p:origin x="408" y="184"/>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presProps" Target="pres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19800833719"/>
          <c:y val="0.121642568069235"/>
          <c:w val="0.815068434460405"/>
          <c:h val="0.65035420005743305"/>
        </c:manualLayout>
      </c:layout>
      <c:lineChart>
        <c:grouping val="standard"/>
        <c:varyColors val="0"/>
        <c:ser>
          <c:idx val="0"/>
          <c:order val="0"/>
          <c:tx>
            <c:strRef>
              <c:f>Sheet1!$B$1</c:f>
              <c:strCache>
                <c:ptCount val="1"/>
                <c:pt idx="0">
                  <c:v>Series 1</c:v>
                </c:pt>
              </c:strCache>
            </c:strRef>
          </c:tx>
          <c:spPr>
            <a:ln w="28575" cap="rnd">
              <a:solidFill>
                <a:schemeClr val="accent1">
                  <a:alpha val="0"/>
                </a:schemeClr>
              </a:solidFill>
              <a:round/>
            </a:ln>
            <a:effectLst/>
          </c:spPr>
          <c:marker>
            <c:symbol val="none"/>
          </c:marker>
          <c:cat>
            <c:numRef>
              <c:f>Sheet1!$A$2:$A$10</c:f>
              <c:numCache>
                <c:formatCode>General</c:formatCode>
                <c:ptCount val="9"/>
                <c:pt idx="0">
                  <c:v>0</c:v>
                </c:pt>
                <c:pt idx="1">
                  <c:v>6</c:v>
                </c:pt>
                <c:pt idx="2">
                  <c:v>12</c:v>
                </c:pt>
                <c:pt idx="3">
                  <c:v>18</c:v>
                </c:pt>
                <c:pt idx="4">
                  <c:v>24</c:v>
                </c:pt>
                <c:pt idx="5">
                  <c:v>30</c:v>
                </c:pt>
                <c:pt idx="6">
                  <c:v>36</c:v>
                </c:pt>
                <c:pt idx="7">
                  <c:v>42</c:v>
                </c:pt>
                <c:pt idx="8">
                  <c:v>48</c:v>
                </c:pt>
              </c:numCache>
            </c:numRef>
          </c:cat>
          <c:val>
            <c:numRef>
              <c:f>Sheet1!$B$2:$B$10</c:f>
              <c:numCache>
                <c:formatCode>General</c:formatCode>
                <c:ptCount val="9"/>
                <c:pt idx="0">
                  <c:v>4.3</c:v>
                </c:pt>
                <c:pt idx="1">
                  <c:v>2.5</c:v>
                </c:pt>
                <c:pt idx="2">
                  <c:v>3.5</c:v>
                </c:pt>
                <c:pt idx="3">
                  <c:v>4.5</c:v>
                </c:pt>
              </c:numCache>
            </c:numRef>
          </c:val>
          <c:smooth val="0"/>
          <c:extLst>
            <c:ext xmlns:c16="http://schemas.microsoft.com/office/drawing/2014/chart" uri="{C3380CC4-5D6E-409C-BE32-E72D297353CC}">
              <c16:uniqueId val="{00000000-F555-4F8D-9FB5-ABDC497A9511}"/>
            </c:ext>
          </c:extLst>
        </c:ser>
        <c:dLbls>
          <c:showLegendKey val="0"/>
          <c:showVal val="0"/>
          <c:showCatName val="0"/>
          <c:showSerName val="0"/>
          <c:showPercent val="0"/>
          <c:showBubbleSize val="0"/>
        </c:dLbls>
        <c:smooth val="0"/>
        <c:axId val="788182224"/>
        <c:axId val="788186656"/>
      </c:lineChart>
      <c:catAx>
        <c:axId val="788182224"/>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vert="horz"/>
          <a:lstStyle/>
          <a:p>
            <a:pPr>
              <a:defRPr/>
            </a:pPr>
            <a:endParaRPr lang="en-US"/>
          </a:p>
        </c:txPr>
        <c:crossAx val="788186656"/>
        <c:crosses val="autoZero"/>
        <c:auto val="1"/>
        <c:lblAlgn val="ctr"/>
        <c:lblOffset val="0"/>
        <c:noMultiLvlLbl val="0"/>
      </c:catAx>
      <c:valAx>
        <c:axId val="788186656"/>
        <c:scaling>
          <c:orientation val="minMax"/>
          <c:max val="20"/>
        </c:scaling>
        <c:delete val="0"/>
        <c:axPos val="l"/>
        <c:numFmt formatCode="General" sourceLinked="1"/>
        <c:majorTickMark val="out"/>
        <c:minorTickMark val="none"/>
        <c:tickLblPos val="nextTo"/>
        <c:spPr>
          <a:noFill/>
          <a:ln w="12700">
            <a:solidFill>
              <a:schemeClr val="tx1"/>
            </a:solidFill>
          </a:ln>
          <a:effectLst/>
        </c:spPr>
        <c:txPr>
          <a:bodyPr rot="-60000000" vert="horz"/>
          <a:lstStyle/>
          <a:p>
            <a:pPr>
              <a:defRPr/>
            </a:pPr>
            <a:endParaRPr lang="en-US"/>
          </a:p>
        </c:txPr>
        <c:crossAx val="788182224"/>
        <c:crosses val="autoZero"/>
        <c:crossBetween val="midCat"/>
        <c:majorUnit val="5"/>
      </c:valAx>
      <c:spPr>
        <a:noFill/>
        <a:ln>
          <a:noFill/>
        </a:ln>
        <a:effectLst/>
      </c:spPr>
    </c:plotArea>
    <c:plotVisOnly val="1"/>
    <c:dispBlanksAs val="gap"/>
    <c:showDLblsOverMax val="0"/>
  </c:chart>
  <c:spPr>
    <a:noFill/>
    <a:ln>
      <a:noFill/>
    </a:ln>
    <a:effectLst/>
  </c:spPr>
  <c:txPr>
    <a:bodyPr/>
    <a:lstStyle/>
    <a:p>
      <a:pPr>
        <a:defRPr sz="1600">
          <a:latin typeface="Arial" charset="0"/>
          <a:ea typeface="Arial" charset="0"/>
          <a:cs typeface="Arial"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C36F-41F2-9041-6F427063E3F1}"/>
            </c:ext>
          </c:extLst>
        </c:ser>
        <c:dLbls>
          <c:showLegendKey val="0"/>
          <c:showVal val="0"/>
          <c:showCatName val="0"/>
          <c:showSerName val="0"/>
          <c:showPercent val="0"/>
          <c:showBubbleSize val="0"/>
        </c:dLbls>
        <c:axId val="1810090063"/>
        <c:axId val="2046123471"/>
      </c:scatterChart>
      <c:valAx>
        <c:axId val="1810090063"/>
        <c:scaling>
          <c:orientation val="minMax"/>
          <c:max val="3"/>
          <c:min val="0"/>
        </c:scaling>
        <c:delete val="0"/>
        <c:axPos val="b"/>
        <c:numFmt formatCode="General" sourceLinked="1"/>
        <c:majorTickMark val="out"/>
        <c:minorTickMark val="none"/>
        <c:tickLblPos val="nextTo"/>
        <c:spPr>
          <a:noFill/>
          <a:ln w="1587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mj-lt"/>
                <a:ea typeface="+mn-ea"/>
                <a:cs typeface="Calibri" panose="020F0502020204030204" pitchFamily="34" charset="0"/>
              </a:defRPr>
            </a:pPr>
            <a:endParaRPr lang="en-US"/>
          </a:p>
        </c:txPr>
        <c:crossAx val="2046123471"/>
        <c:crosses val="autoZero"/>
        <c:crossBetween val="midCat"/>
        <c:majorUnit val="1"/>
      </c:valAx>
      <c:valAx>
        <c:axId val="2046123471"/>
        <c:scaling>
          <c:orientation val="minMax"/>
          <c:max val="0.1"/>
          <c:min val="0"/>
        </c:scaling>
        <c:delete val="0"/>
        <c:axPos val="l"/>
        <c:numFmt formatCode="#,##0.00" sourceLinked="0"/>
        <c:majorTickMark val="out"/>
        <c:minorTickMark val="none"/>
        <c:tickLblPos val="nextTo"/>
        <c:spPr>
          <a:noFill/>
          <a:ln w="15875" cap="rnd" cmpd="sng" algn="ctr">
            <a:solidFill>
              <a:schemeClr val="tx1">
                <a:lumMod val="85000"/>
                <a:lumOff val="1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Calibri" panose="020F0502020204030204" pitchFamily="34" charset="0"/>
              </a:defRPr>
            </a:pPr>
            <a:endParaRPr lang="en-US"/>
          </a:p>
        </c:txPr>
        <c:crossAx val="1810090063"/>
        <c:crosses val="autoZero"/>
        <c:crossBetween val="midCat"/>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ED90-4FC8-8280-C2FD46C8211A}"/>
            </c:ext>
          </c:extLst>
        </c:ser>
        <c:dLbls>
          <c:showLegendKey val="0"/>
          <c:showVal val="0"/>
          <c:showCatName val="0"/>
          <c:showSerName val="0"/>
          <c:showPercent val="0"/>
          <c:showBubbleSize val="0"/>
        </c:dLbls>
        <c:axId val="1810090063"/>
        <c:axId val="2046123471"/>
      </c:scatterChart>
      <c:valAx>
        <c:axId val="1810090063"/>
        <c:scaling>
          <c:orientation val="minMax"/>
          <c:max val="36"/>
          <c:min val="0"/>
        </c:scaling>
        <c:delete val="0"/>
        <c:axPos val="b"/>
        <c:numFmt formatCode="General" sourceLinked="1"/>
        <c:majorTickMark val="out"/>
        <c:minorTickMark val="none"/>
        <c:tickLblPos val="nextTo"/>
        <c:spPr>
          <a:noFill/>
          <a:ln w="15875" cap="flat" cmpd="sng" algn="ctr">
            <a:solidFill>
              <a:schemeClr val="tx1">
                <a:lumMod val="85000"/>
                <a:lumOff val="1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2046123471"/>
        <c:crosses val="autoZero"/>
        <c:crossBetween val="midCat"/>
        <c:majorUnit val="6"/>
      </c:valAx>
      <c:valAx>
        <c:axId val="2046123471"/>
        <c:scaling>
          <c:orientation val="minMax"/>
          <c:max val="0.14000000000000001"/>
          <c:min val="0"/>
        </c:scaling>
        <c:delete val="0"/>
        <c:axPos val="l"/>
        <c:numFmt formatCode="#,##0.00" sourceLinked="0"/>
        <c:majorTickMark val="out"/>
        <c:minorTickMark val="none"/>
        <c:tickLblPos val="nextTo"/>
        <c:spPr>
          <a:noFill/>
          <a:ln w="15875" cap="rnd" cmpd="sng" algn="ctr">
            <a:solidFill>
              <a:schemeClr val="tx1">
                <a:lumMod val="85000"/>
                <a:lumOff val="1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1810090063"/>
        <c:crosses val="autoZero"/>
        <c:crossBetween val="midCat"/>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2E47F-458D-454B-85FF-41E44E9C5315}"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591BE-AF60-E940-849E-239E7063FBC6}" type="slidenum">
              <a:rPr lang="en-US" smtClean="0"/>
              <a:t>‹#›</a:t>
            </a:fld>
            <a:endParaRPr lang="en-US"/>
          </a:p>
        </p:txBody>
      </p:sp>
    </p:spTree>
    <p:extLst>
      <p:ext uri="{BB962C8B-B14F-4D97-AF65-F5344CB8AC3E}">
        <p14:creationId xmlns:p14="http://schemas.microsoft.com/office/powerpoint/2010/main" val="232717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A21C7-E335-4E59-BC20-A15EA34A33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36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endParaRPr lang="en-US" altLang="en-US">
              <a:solidFill>
                <a:prstClr val="black"/>
              </a:solidFill>
            </a:endParaRPr>
          </a:p>
        </p:txBody>
      </p:sp>
      <p:sp>
        <p:nvSpPr>
          <p:cNvPr id="6147" name="Text Box 2"/>
          <p:cNvSpPr txBox="1">
            <a:spLocks noGrp="1" noChangeArrowheads="1"/>
          </p:cNvSpPr>
          <p:nvPr>
            <p:ph type="body"/>
          </p:nvPr>
        </p:nvSpPr>
        <p:spPr>
          <a:xfrm>
            <a:off x="1185863" y="4787900"/>
            <a:ext cx="5407025" cy="3825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sz="1400" b="1">
                <a:latin typeface="Arial" charset="0"/>
                <a:ea typeface="msgothic" charset="-128"/>
                <a:cs typeface="msgothic" charset="-128"/>
              </a:rPr>
              <a:t>Proposed management of concomitant diuretics when initiating a sodium glucose cotransport-2 inhibitor (SGLT2i) in high-risk patients with type 2 diabetes mellitus (T2DM).</a:t>
            </a:r>
            <a:r>
              <a:rPr lang="en-GB" altLang="en-US">
                <a:latin typeface="Arial" charset="0"/>
                <a:ea typeface="msgothic" charset="-128"/>
                <a:cs typeface="msgothic" charset="-128"/>
              </a:rPr>
              <a:t> Green boxes represent scenarios in which the practitioner can typically proceed with initiation of SGLT2i therapy among stable outpatients with T2DM. Red boxes represent scenarios in which the practitioner should not initiate SGLT2i therapy given the potential for deleterious natriuresis/hemodynamic effects in these settings. Yellow boxes represent scenarios in which the practitioner may proceed with caution with initiation of SGLT2i therapy and monitor for natriuresis/hemodynamic effect. Clinical monitoring includes consideration of checking blood pressure (BP), renal function, electrolytes, and weight response to therapy within the first 2 weeks. Similar recommendations may be applicable in patients taking angiotensin II receptor-neprilysin inhibition (ARNI) therapy, and additional data on SGLT2i-ARNI combinations are required. Cr indicates creatinine.</a:t>
            </a:r>
          </a:p>
        </p:txBody>
      </p:sp>
    </p:spTree>
    <p:extLst>
      <p:ext uri="{BB962C8B-B14F-4D97-AF65-F5344CB8AC3E}">
        <p14:creationId xmlns:p14="http://schemas.microsoft.com/office/powerpoint/2010/main" val="245781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5B5655-119F-3642-A7D7-7F86E7A2BBD1}" type="slidenum">
              <a:rPr lang="en-US" smtClean="0"/>
              <a:t>63</a:t>
            </a:fld>
            <a:endParaRPr lang="en-US"/>
          </a:p>
        </p:txBody>
      </p:sp>
    </p:spTree>
    <p:extLst>
      <p:ext uri="{BB962C8B-B14F-4D97-AF65-F5344CB8AC3E}">
        <p14:creationId xmlns:p14="http://schemas.microsoft.com/office/powerpoint/2010/main" val="2278135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88547-877F-4F07-9E68-1D705954FA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17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03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A21C7-E335-4E59-BC20-A15EA34A3307}" type="slidenum">
              <a:rPr lang="en-US" smtClean="0"/>
              <a:t>45</a:t>
            </a:fld>
            <a:endParaRPr lang="en-US"/>
          </a:p>
        </p:txBody>
      </p:sp>
    </p:spTree>
    <p:extLst>
      <p:ext uri="{BB962C8B-B14F-4D97-AF65-F5344CB8AC3E}">
        <p14:creationId xmlns:p14="http://schemas.microsoft.com/office/powerpoint/2010/main" val="284847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r>
              <a:rPr lang="en-US" altLang="en-US" b="1" dirty="0"/>
              <a:t>References:</a:t>
            </a:r>
          </a:p>
          <a:p>
            <a:pPr marL="228600" indent="-228600" eaLnBrk="1" hangingPunct="1">
              <a:buFont typeface="+mj-lt"/>
              <a:buAutoNum type="arabicPeriod"/>
            </a:pPr>
            <a:r>
              <a:rPr lang="en-US" altLang="en-US" dirty="0"/>
              <a:t>Arnold JMO </a:t>
            </a:r>
            <a:r>
              <a:rPr lang="en-US" altLang="en-US" i="1" dirty="0"/>
              <a:t>et al. </a:t>
            </a:r>
            <a:r>
              <a:rPr lang="en-US" altLang="en-US" dirty="0"/>
              <a:t>Canadian Cardiovascular Society consensus conference recommendations on heart failure 2006:diagnosis and management. </a:t>
            </a:r>
            <a:r>
              <a:rPr lang="en-US" altLang="en-US" i="1" dirty="0"/>
              <a:t>Can J Cardiol</a:t>
            </a:r>
            <a:r>
              <a:rPr lang="en-US" altLang="en-US" dirty="0"/>
              <a:t> 2006 Jan; 22(1):23-45.</a:t>
            </a:r>
          </a:p>
          <a:p>
            <a:pPr marL="228600" indent="-228600" eaLnBrk="1" hangingPunct="1">
              <a:buFont typeface="+mj-lt"/>
              <a:buAutoNum type="arabicPeriod"/>
            </a:pPr>
            <a:r>
              <a:rPr lang="en-US" altLang="en-US" dirty="0"/>
              <a:t>MERIT-HF Study Group. Effect of metoprolol CR/XL in chronic heart failure: Metoprolol CR/XL Randomized Intervention Trial in Congestive Heart Failure (MERIT-HF). </a:t>
            </a:r>
            <a:r>
              <a:rPr lang="en-US" altLang="en-US" i="1" dirty="0"/>
              <a:t>Lancet</a:t>
            </a:r>
            <a:r>
              <a:rPr lang="en-US" altLang="en-US" dirty="0"/>
              <a:t> 1999 June 12; 353:2001-7. </a:t>
            </a:r>
          </a:p>
          <a:p>
            <a:pPr marL="228600" indent="-228600" eaLnBrk="1" hangingPunct="1">
              <a:buFont typeface="+mj-lt"/>
              <a:buAutoNum type="arabicPeriod"/>
            </a:pPr>
            <a:r>
              <a:rPr lang="en-US" altLang="en-US" dirty="0"/>
              <a:t>CIBIS II Investigators and Committee. The Cardiac Insufficiency Bisoprolol Study II: a randomized trial. </a:t>
            </a:r>
            <a:r>
              <a:rPr lang="en-US" altLang="en-US" i="1" dirty="0"/>
              <a:t>Lancet</a:t>
            </a:r>
            <a:r>
              <a:rPr lang="en-US" altLang="en-US" dirty="0"/>
              <a:t> 1999 Jan 02; 353:9-13. </a:t>
            </a:r>
          </a:p>
          <a:p>
            <a:pPr marL="228600" indent="-228600" eaLnBrk="1" hangingPunct="1">
              <a:buFont typeface="+mj-lt"/>
              <a:buAutoNum type="arabicPeriod"/>
            </a:pPr>
            <a:r>
              <a:rPr lang="en-US" altLang="en-US" dirty="0"/>
              <a:t>Packer M </a:t>
            </a:r>
            <a:r>
              <a:rPr lang="en-US" altLang="en-US" i="1" dirty="0"/>
              <a:t>et al, </a:t>
            </a:r>
            <a:r>
              <a:rPr lang="en-US" altLang="en-US" dirty="0"/>
              <a:t>for the Carvedilol prospective randomised cumulative survival (COPERNICUS) study group. Effect of carvedilol on the morbidity of patients with severe chronic heart failure: results of the carvedilol prospective randomised cumulative survival (COPERNICUS) study. </a:t>
            </a:r>
            <a:r>
              <a:rPr lang="en-US" altLang="en-US" i="1" dirty="0"/>
              <a:t>Circulation</a:t>
            </a:r>
            <a:r>
              <a:rPr lang="en-US" altLang="en-US" dirty="0"/>
              <a:t> 2002 Oct 22; 106:2194-9.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8EB85F-C79E-4740-A951-06B81F7EAE44}"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104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a:xfrm>
            <a:off x="3936768" y="8772668"/>
            <a:ext cx="3011699" cy="461804"/>
          </a:xfrm>
          <a:prstGeom prst="rect">
            <a:avLst/>
          </a:prstGeom>
        </p:spPr>
        <p:txBody>
          <a:bodyPr lIns="92492" tIns="46246" rIns="92492" bIns="46246"/>
          <a:lstStyle/>
          <a:p>
            <a:pPr marL="0" marR="0" lvl="0" indent="0" algn="r" defTabSz="914400" rtl="0" eaLnBrk="1" fontAlgn="auto" latinLnBrk="0" hangingPunct="0">
              <a:lnSpc>
                <a:spcPct val="100000"/>
              </a:lnSpc>
              <a:spcBef>
                <a:spcPts val="0"/>
              </a:spcBef>
              <a:spcAft>
                <a:spcPts val="0"/>
              </a:spcAft>
              <a:buClrTx/>
              <a:buSzTx/>
              <a:buFontTx/>
              <a:buNone/>
              <a:tabLst/>
              <a:defRPr/>
            </a:pPr>
            <a:fld id="{D253756A-382D-904E-A1ED-2DB26AEE4D45}" type="slidenum">
              <a:rPr kumimoji="0" lang="fr-CA" sz="2400" b="0" i="0" u="none" strike="noStrike" kern="0" cap="none" spc="0" normalizeH="0" baseline="0" noProof="0">
                <a:ln>
                  <a:noFill/>
                </a:ln>
                <a:solidFill>
                  <a:prstClr val="black"/>
                </a:solidFill>
                <a:effectLst/>
                <a:uLnTx/>
                <a:uFillTx/>
                <a:latin typeface="Calibri" panose="020F0502020204030204"/>
                <a:ea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53</a:t>
            </a:fld>
            <a:endParaRPr kumimoji="0" lang="fr-CA" sz="2400" b="0" i="0" u="none" strike="noStrike" kern="0" cap="none" spc="0" normalizeH="0" baseline="0" noProof="0">
              <a:ln>
                <a:noFill/>
              </a:ln>
              <a:solidFill>
                <a:prstClr val="black"/>
              </a:solidFill>
              <a:effectLst/>
              <a:uLnTx/>
              <a:uFillTx/>
              <a:latin typeface="Calibri" panose="020F0502020204030204"/>
              <a:ea typeface="Calibri"/>
              <a:cs typeface="Calibri"/>
              <a:sym typeface="Calibri"/>
            </a:endParaRPr>
          </a:p>
        </p:txBody>
      </p:sp>
    </p:spTree>
    <p:extLst>
      <p:ext uri="{BB962C8B-B14F-4D97-AF65-F5344CB8AC3E}">
        <p14:creationId xmlns:p14="http://schemas.microsoft.com/office/powerpoint/2010/main" val="264109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marL="0" marR="0" lvl="0" indent="0" algn="r" defTabSz="906873" rtl="0" eaLnBrk="1" fontAlgn="auto" latinLnBrk="0" hangingPunct="1">
              <a:lnSpc>
                <a:spcPct val="100000"/>
              </a:lnSpc>
              <a:spcBef>
                <a:spcPts val="0"/>
              </a:spcBef>
              <a:spcAft>
                <a:spcPts val="0"/>
              </a:spcAft>
              <a:buClrTx/>
              <a:buSzTx/>
              <a:buFontTx/>
              <a:buNone/>
              <a:tabLst/>
              <a:defRPr/>
            </a:pPr>
            <a:fld id="{2A55CF5D-EFED-4911-972C-905BD70294F8}" type="slidenum">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873"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152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6873" rtl="0" eaLnBrk="1" fontAlgn="auto" latinLnBrk="0" hangingPunct="1">
              <a:lnSpc>
                <a:spcPct val="100000"/>
              </a:lnSpc>
              <a:spcBef>
                <a:spcPts val="0"/>
              </a:spcBef>
              <a:spcAft>
                <a:spcPts val="0"/>
              </a:spcAft>
              <a:buClrTx/>
              <a:buSzTx/>
              <a:buFontTx/>
              <a:buNone/>
              <a:tabLst/>
              <a:defRPr/>
            </a:pPr>
            <a:fld id="{2A55CF5D-EFED-4911-972C-905BD70294F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6873"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430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8A471-D789-41F3-8A64-F8CE717DD838}" type="slidenum">
              <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99" name="Rectangle 1"/>
          <p:cNvSpPr txBox="1">
            <a:spLocks noGrp="1" noRot="1" noChangeAspect="1" noChangeArrowheads="1" noTextEdit="1"/>
          </p:cNvSpPr>
          <p:nvPr>
            <p:ph type="sldImg"/>
          </p:nvPr>
        </p:nvSpPr>
        <p:spPr>
          <a:xfrm>
            <a:off x="241300" y="827088"/>
            <a:ext cx="7242175" cy="4075112"/>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72443" y="5163053"/>
            <a:ext cx="6182783" cy="4891907"/>
          </a:xfrm>
          <a:noFill/>
          <a:ln/>
        </p:spPr>
        <p:txBody>
          <a:bodyPr tIns="10785"/>
          <a:lstStyle/>
          <a:p>
            <a:pPr algn="just" eaLnBrk="1">
              <a:lnSpc>
                <a:spcPct val="93000"/>
              </a:lnSpc>
              <a:spcBef>
                <a:spcPct val="0"/>
              </a:spcBef>
              <a:tabLst>
                <a:tab pos="737654" algn="l"/>
                <a:tab pos="1475308" algn="l"/>
                <a:tab pos="2212962" algn="l"/>
                <a:tab pos="2950616" algn="l"/>
                <a:tab pos="3688271" algn="l"/>
                <a:tab pos="4425925" algn="l"/>
                <a:tab pos="5163579" algn="l"/>
                <a:tab pos="5901233" algn="l"/>
              </a:tabLst>
            </a:pPr>
            <a:r>
              <a:t>Comparison of all‐cause mortality reduction observed in heart failure trials with the EMPA‐REG OUTCOME and LEADER cardiovascular outcome trials in patients with diabetes. </a:t>
            </a:r>
            <a:r>
              <a:rPr baseline="30000"/>
              <a:t>a</a:t>
            </a:r>
            <a:r>
              <a:t>SOLVD Treatment, </a:t>
            </a:r>
            <a:r>
              <a:rPr baseline="30000"/>
              <a:t>b</a:t>
            </a:r>
            <a:r>
              <a:t>CHARM Alternative, </a:t>
            </a:r>
            <a:r>
              <a:rPr baseline="30000"/>
              <a:t>c</a:t>
            </a:r>
            <a:r>
              <a:t>COPERNICUS and MERIT‐HF, </a:t>
            </a:r>
            <a:r>
              <a:rPr baseline="30000"/>
              <a:t>d</a:t>
            </a:r>
            <a:r>
              <a:t>RALES and EMPHASIS‐HF, </a:t>
            </a:r>
            <a:r>
              <a:rPr baseline="30000"/>
              <a:t>e</a:t>
            </a:r>
            <a:r>
              <a:t>PARADIGM, </a:t>
            </a:r>
            <a:r>
              <a:rPr baseline="30000"/>
              <a:t>f</a:t>
            </a:r>
            <a:r>
              <a:t>EMPA‐REG OUTCOME, </a:t>
            </a:r>
            <a:r>
              <a:rPr baseline="30000"/>
              <a:t>g</a:t>
            </a:r>
            <a:r>
              <a:t>LEADER.</a:t>
            </a:r>
          </a:p>
          <a:p>
            <a:endParaRPr/>
          </a:p>
          <a:p>
            <a:r>
              <a:rPr lang="en-GB"/>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a:p>
        </p:txBody>
      </p:sp>
    </p:spTree>
    <p:extLst>
      <p:ext uri="{BB962C8B-B14F-4D97-AF65-F5344CB8AC3E}">
        <p14:creationId xmlns:p14="http://schemas.microsoft.com/office/powerpoint/2010/main" val="31728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A21C7-E335-4E59-BC20-A15EA34A3307}" type="slidenum">
              <a:rPr lang="en-US" smtClean="0"/>
              <a:t>59</a:t>
            </a:fld>
            <a:endParaRPr lang="en-US"/>
          </a:p>
        </p:txBody>
      </p:sp>
    </p:spTree>
    <p:extLst>
      <p:ext uri="{BB962C8B-B14F-4D97-AF65-F5344CB8AC3E}">
        <p14:creationId xmlns:p14="http://schemas.microsoft.com/office/powerpoint/2010/main" val="377849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C22E-02D8-5B4E-B40A-F7016C1CBA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9CE87B-C3ED-BC41-9F52-A4BD7372F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237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9493-4B62-E647-A058-C95A908E7B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59076-5547-DA4E-B4A7-3B0F6AFE80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E00ED-B21A-144A-9ECD-6E7CE976B622}"/>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5" name="Footer Placeholder 4">
            <a:extLst>
              <a:ext uri="{FF2B5EF4-FFF2-40B4-BE49-F238E27FC236}">
                <a16:creationId xmlns:a16="http://schemas.microsoft.com/office/drawing/2014/main" id="{62777047-678F-7A4D-813E-11EA61C3F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0DDEA-198A-E949-886D-7951D8B3C8F2}"/>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330727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9D445F-4D73-9B4E-BECB-8186F55DE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C483D8-FA3B-7549-A1CF-E69FA9DDFF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DBE4-1325-6143-A9B6-C4B21CFFDB85}"/>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5" name="Footer Placeholder 4">
            <a:extLst>
              <a:ext uri="{FF2B5EF4-FFF2-40B4-BE49-F238E27FC236}">
                <a16:creationId xmlns:a16="http://schemas.microsoft.com/office/drawing/2014/main" id="{FC136D7B-3D9F-A141-B037-ACE5D3BD1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CC83-8442-204A-858E-E091F3933B1C}"/>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167607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7B48-B975-6642-8CFC-FAF08E89E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5120A-DA85-9E4C-BAAF-E0AE8069F4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D29EB-C4B6-EE4E-87DF-9BA40E4E5DDE}"/>
              </a:ext>
            </a:extLst>
          </p:cNvPr>
          <p:cNvSpPr>
            <a:spLocks noGrp="1"/>
          </p:cNvSpPr>
          <p:nvPr>
            <p:ph type="dt" sz="half" idx="10"/>
          </p:nvPr>
        </p:nvSpPr>
        <p:spPr/>
        <p:txBody>
          <a:bodyPr/>
          <a:lstStyle/>
          <a:p>
            <a:fld id="{12C6025E-B34A-4B4E-BF6C-126AE9E18246}" type="datetimeFigureOut">
              <a:rPr lang="en-US" smtClean="0"/>
              <a:t>4/8/20</a:t>
            </a:fld>
            <a:endParaRPr lang="en-US" dirty="0"/>
          </a:p>
        </p:txBody>
      </p:sp>
      <p:sp>
        <p:nvSpPr>
          <p:cNvPr id="5" name="Footer Placeholder 4">
            <a:extLst>
              <a:ext uri="{FF2B5EF4-FFF2-40B4-BE49-F238E27FC236}">
                <a16:creationId xmlns:a16="http://schemas.microsoft.com/office/drawing/2014/main" id="{8C92978D-35D3-BE4C-B67E-572B2CD2E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7760B-75D0-0C4E-9971-98867A26BF6F}"/>
              </a:ext>
            </a:extLst>
          </p:cNvPr>
          <p:cNvSpPr>
            <a:spLocks noGrp="1"/>
          </p:cNvSpPr>
          <p:nvPr>
            <p:ph type="sldNum" sz="quarter" idx="12"/>
          </p:nvPr>
        </p:nvSpPr>
        <p:spPr/>
        <p:txBody>
          <a:bodyPr/>
          <a:lstStyle/>
          <a:p>
            <a:fld id="{01213281-A9F4-934D-9F9A-E04D905A402A}" type="slidenum">
              <a:rPr lang="en-US" smtClean="0"/>
              <a:t>‹#›</a:t>
            </a:fld>
            <a:endParaRPr lang="en-US"/>
          </a:p>
        </p:txBody>
      </p:sp>
      <p:pic>
        <p:nvPicPr>
          <p:cNvPr id="8" name="Picture 7">
            <a:extLst>
              <a:ext uri="{FF2B5EF4-FFF2-40B4-BE49-F238E27FC236}">
                <a16:creationId xmlns:a16="http://schemas.microsoft.com/office/drawing/2014/main" id="{CFFD7F82-0A71-F544-BA6E-37DFC621A7A8}"/>
              </a:ext>
            </a:extLst>
          </p:cNvPr>
          <p:cNvPicPr>
            <a:picLocks noChangeAspect="1"/>
          </p:cNvPicPr>
          <p:nvPr userDrawn="1"/>
        </p:nvPicPr>
        <p:blipFill>
          <a:blip r:embed="rId2"/>
          <a:stretch>
            <a:fillRect/>
          </a:stretch>
        </p:blipFill>
        <p:spPr>
          <a:xfrm>
            <a:off x="-87683" y="6117202"/>
            <a:ext cx="2108548" cy="843419"/>
          </a:xfrm>
          <a:prstGeom prst="rect">
            <a:avLst/>
          </a:prstGeom>
        </p:spPr>
      </p:pic>
    </p:spTree>
    <p:extLst>
      <p:ext uri="{BB962C8B-B14F-4D97-AF65-F5344CB8AC3E}">
        <p14:creationId xmlns:p14="http://schemas.microsoft.com/office/powerpoint/2010/main" val="2206245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0"/>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6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fontAlgn="base">
              <a:spcBef>
                <a:spcPct val="0"/>
              </a:spcBef>
              <a:spcAft>
                <a:spcPct val="0"/>
              </a:spcAft>
            </a:pPr>
            <a:endParaRPr lang="en-US">
              <a:solidFill>
                <a:srgbClr val="000000"/>
              </a:solidFill>
            </a:endParaRPr>
          </a:p>
        </p:txBody>
      </p:sp>
      <p:sp>
        <p:nvSpPr>
          <p:cNvPr id="6" name="Rectangle 4"/>
          <p:cNvSpPr>
            <a:spLocks noGrp="1" noChangeArrowheads="1"/>
          </p:cNvSpPr>
          <p:nvPr>
            <p:ph type="ftr" idx="11"/>
          </p:nvPr>
        </p:nvSpPr>
        <p:spPr>
          <a:ln/>
        </p:spPr>
        <p:txBody>
          <a:bodyPr/>
          <a:lstStyle>
            <a:lvl1pPr>
              <a:defRPr/>
            </a:lvl1pPr>
          </a:lstStyle>
          <a:p>
            <a:pPr fontAlgn="base">
              <a:spcBef>
                <a:spcPct val="0"/>
              </a:spcBef>
              <a:spcAft>
                <a:spcPct val="0"/>
              </a:spcAft>
            </a:pPr>
            <a:endParaRPr lang="en-US">
              <a:solidFill>
                <a:srgbClr val="000000"/>
              </a:solidFill>
            </a:endParaRPr>
          </a:p>
        </p:txBody>
      </p:sp>
      <p:sp>
        <p:nvSpPr>
          <p:cNvPr id="7" name="Rectangle 5"/>
          <p:cNvSpPr>
            <a:spLocks noGrp="1" noChangeArrowheads="1"/>
          </p:cNvSpPr>
          <p:nvPr>
            <p:ph type="sldNum" idx="12"/>
          </p:nvPr>
        </p:nvSpPr>
        <p:spPr>
          <a:ln/>
        </p:spPr>
        <p:txBody>
          <a:bodyPr/>
          <a:lstStyle>
            <a:lvl1pPr>
              <a:defRPr/>
            </a:lvl1pPr>
          </a:lstStyle>
          <a:p>
            <a:pPr fontAlgn="base">
              <a:spcBef>
                <a:spcPct val="0"/>
              </a:spcBef>
              <a:spcAft>
                <a:spcPct val="0"/>
              </a:spcAft>
            </a:pPr>
            <a:fld id="{D165E9B0-7DA8-466E-963D-86F25D5E43BA}"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136793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Layout 2A">
    <p:spTree>
      <p:nvGrpSpPr>
        <p:cNvPr id="1" name=""/>
        <p:cNvGrpSpPr/>
        <p:nvPr/>
      </p:nvGrpSpPr>
      <p:grpSpPr>
        <a:xfrm>
          <a:off x="0" y="0"/>
          <a:ext cx="0" cy="0"/>
          <a:chOff x="0" y="0"/>
          <a:chExt cx="0" cy="0"/>
        </a:xfrm>
      </p:grpSpPr>
      <p:sp>
        <p:nvSpPr>
          <p:cNvPr id="9" name="object 33"/>
          <p:cNvSpPr txBox="1"/>
          <p:nvPr/>
        </p:nvSpPr>
        <p:spPr>
          <a:xfrm>
            <a:off x="9555524" y="6378391"/>
            <a:ext cx="2438400" cy="346249"/>
          </a:xfrm>
          <a:prstGeom prst="rect">
            <a:avLst/>
          </a:prstGeom>
        </p:spPr>
        <p:txBody>
          <a:bodyPr vert="horz" wrap="square" lIns="0" tIns="0" rIns="0" bIns="0" rtlCol="0">
            <a:spAutoFit/>
          </a:bodyPr>
          <a:lstStyle/>
          <a:p>
            <a:pPr marL="12700" algn="r">
              <a:lnSpc>
                <a:spcPts val="2710"/>
              </a:lnSpc>
            </a:pPr>
            <a:r>
              <a:rPr sz="1600" b="0" spc="25" dirty="0">
                <a:solidFill>
                  <a:srgbClr val="0F2C52"/>
                </a:solidFill>
                <a:latin typeface="Arial"/>
                <a:cs typeface="Arial"/>
              </a:rPr>
              <a:t>www.</a:t>
            </a:r>
            <a:r>
              <a:rPr sz="1600" b="0" spc="25" dirty="0">
                <a:solidFill>
                  <a:srgbClr val="0F2C52"/>
                </a:solidFill>
                <a:latin typeface="Tahoma"/>
                <a:cs typeface="Tahoma"/>
              </a:rPr>
              <a:t>phri</a:t>
            </a:r>
            <a:r>
              <a:rPr sz="1600" b="0" spc="25" dirty="0">
                <a:solidFill>
                  <a:srgbClr val="0F2C52"/>
                </a:solidFill>
                <a:latin typeface="Arial"/>
                <a:cs typeface="Arial"/>
              </a:rPr>
              <a:t>.ca</a:t>
            </a:r>
            <a:endParaRPr sz="1600" b="0" dirty="0">
              <a:latin typeface="Arial"/>
              <a:cs typeface="Arial"/>
            </a:endParaRPr>
          </a:p>
        </p:txBody>
      </p:sp>
      <p:pic>
        <p:nvPicPr>
          <p:cNvPr id="10" name="Picture 9" descr="PHRI_VisualIdentity_Primary_Colour.e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524" y="183268"/>
            <a:ext cx="2438399" cy="685800"/>
          </a:xfrm>
          <a:prstGeom prst="rect">
            <a:avLst/>
          </a:prstGeom>
        </p:spPr>
      </p:pic>
      <p:sp>
        <p:nvSpPr>
          <p:cNvPr id="6" name="Holder 2"/>
          <p:cNvSpPr>
            <a:spLocks noGrp="1"/>
          </p:cNvSpPr>
          <p:nvPr>
            <p:ph type="title"/>
          </p:nvPr>
        </p:nvSpPr>
        <p:spPr>
          <a:xfrm>
            <a:off x="1202268" y="839156"/>
            <a:ext cx="9787467" cy="457200"/>
          </a:xfrm>
          <a:prstGeom prst="rect">
            <a:avLst/>
          </a:prstGeom>
        </p:spPr>
        <p:txBody>
          <a:bodyPr lIns="0" tIns="0" rIns="0" bIns="0"/>
          <a:lstStyle>
            <a:lvl1pPr>
              <a:tabLst>
                <a:tab pos="2346325" algn="l"/>
              </a:tabLst>
              <a:defRPr sz="3000" b="1" i="0" baseline="0">
                <a:solidFill>
                  <a:srgbClr val="0000FF"/>
                </a:solidFill>
                <a:latin typeface="Arial" panose="020B0604020202020204" pitchFamily="34" charset="0"/>
                <a:cs typeface="Verdana"/>
              </a:defRPr>
            </a:lvl1pPr>
          </a:lstStyle>
          <a:p>
            <a:r>
              <a:rPr lang="en-US" dirty="0"/>
              <a:t>Click to edit Master title style</a:t>
            </a:r>
            <a:endParaRPr dirty="0"/>
          </a:p>
        </p:txBody>
      </p:sp>
      <p:sp>
        <p:nvSpPr>
          <p:cNvPr id="8" name="Content Placeholder 11"/>
          <p:cNvSpPr>
            <a:spLocks noGrp="1"/>
          </p:cNvSpPr>
          <p:nvPr>
            <p:ph sz="quarter" idx="10" hasCustomPrompt="1"/>
          </p:nvPr>
        </p:nvSpPr>
        <p:spPr>
          <a:xfrm>
            <a:off x="1200912" y="1609347"/>
            <a:ext cx="9790176" cy="430887"/>
          </a:xfrm>
        </p:spPr>
        <p:txBody>
          <a:bodyPr vert="horz"/>
          <a:lstStyle>
            <a:lvl1pPr>
              <a:spcAft>
                <a:spcPts val="600"/>
              </a:spcAft>
              <a:defRPr sz="2800" baseline="0"/>
            </a:lvl1pPr>
          </a:lstStyle>
          <a:p>
            <a:pPr lvl="0"/>
            <a:r>
              <a:rPr lang="en-US" dirty="0"/>
              <a:t>Click to add content</a:t>
            </a:r>
          </a:p>
        </p:txBody>
      </p:sp>
    </p:spTree>
    <p:extLst>
      <p:ext uri="{BB962C8B-B14F-4D97-AF65-F5344CB8AC3E}">
        <p14:creationId xmlns:p14="http://schemas.microsoft.com/office/powerpoint/2010/main" val="1454455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5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DD19662-E951-4605-A6CD-08F8A25E28E8}" type="datetimeFigureOut">
              <a:rPr lang="fr-FR">
                <a:solidFill>
                  <a:prstClr val="white">
                    <a:tint val="75000"/>
                  </a:prstClr>
                </a:solidFill>
              </a:rPr>
              <a:pPr>
                <a:defRPr/>
              </a:pPr>
              <a:t>08/04/2020</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09BE622-FCF6-4089-A8D4-F66C0602F44B}"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1565895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0" descr="C:\Documents and Settings\aliz_cb\Mes documents\Mes images\Bandeau Izab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18306"/>
            <a:ext cx="121920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C:\Documents and Settings\aliz_cb\Mes documents\Mes images\Bandeau Izabe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
            <a:ext cx="12192000"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3"/>
          <p:cNvSpPr>
            <a:spLocks noGrp="1"/>
          </p:cNvSpPr>
          <p:nvPr>
            <p:ph type="dt" sz="half" idx="10"/>
          </p:nvPr>
        </p:nvSpPr>
        <p:spPr/>
        <p:txBody>
          <a:bodyPr/>
          <a:lstStyle>
            <a:lvl1pPr>
              <a:defRPr/>
            </a:lvl1pPr>
          </a:lstStyle>
          <a:p>
            <a:pPr>
              <a:defRPr/>
            </a:pPr>
            <a:fld id="{E84AF73F-BD78-4C82-A207-006D63F41A26}" type="datetimeFigureOut">
              <a:rPr lang="fr-FR">
                <a:solidFill>
                  <a:prstClr val="white">
                    <a:tint val="75000"/>
                  </a:prstClr>
                </a:solidFill>
              </a:rPr>
              <a:pPr>
                <a:defRPr/>
              </a:pPr>
              <a:t>08/04/2020</a:t>
            </a:fld>
            <a:endParaRPr lang="fr-FR">
              <a:solidFill>
                <a:prstClr val="white">
                  <a:tint val="75000"/>
                </a:prstClr>
              </a:solidFill>
            </a:endParaRPr>
          </a:p>
        </p:txBody>
      </p:sp>
      <p:sp>
        <p:nvSpPr>
          <p:cNvPr id="7"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8" name="Espace réservé du numéro de diapositive 5"/>
          <p:cNvSpPr>
            <a:spLocks noGrp="1"/>
          </p:cNvSpPr>
          <p:nvPr>
            <p:ph type="sldNum" sz="quarter" idx="12"/>
          </p:nvPr>
        </p:nvSpPr>
        <p:spPr/>
        <p:txBody>
          <a:bodyPr/>
          <a:lstStyle>
            <a:lvl1pPr>
              <a:defRPr/>
            </a:lvl1pPr>
          </a:lstStyle>
          <a:p>
            <a:pPr>
              <a:defRPr/>
            </a:pPr>
            <a:fld id="{7B8CF953-1585-497C-813D-B5724E107C42}"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258106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3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A3B32DE-B853-434A-B016-A96E9637F1F4}" type="datetimeFigureOut">
              <a:rPr lang="fr-FR">
                <a:solidFill>
                  <a:prstClr val="white">
                    <a:tint val="75000"/>
                  </a:prstClr>
                </a:solidFill>
              </a:rPr>
              <a:pPr>
                <a:defRPr/>
              </a:pPr>
              <a:t>08/04/2020</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E567CC5-3E4F-48BA-BAA6-F082C866E70A}"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421335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4D3C3DBF-6D53-44DA-836C-40E75B1D3007}" type="datetimeFigureOut">
              <a:rPr lang="fr-FR">
                <a:solidFill>
                  <a:prstClr val="white">
                    <a:tint val="75000"/>
                  </a:prstClr>
                </a:solidFill>
              </a:rPr>
              <a:pPr>
                <a:defRPr/>
              </a:pPr>
              <a:t>08/04/2020</a:t>
            </a:fld>
            <a:endParaRPr lang="fr-FR">
              <a:solidFill>
                <a:prstClr val="white">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D8880DF-738D-4C8A-8AF5-8FF33452B1BE}"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276703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7766CF8A-9BE5-4E6F-9369-802C5A25E097}" type="datetimeFigureOut">
              <a:rPr lang="fr-FR">
                <a:solidFill>
                  <a:prstClr val="white">
                    <a:tint val="75000"/>
                  </a:prstClr>
                </a:solidFill>
              </a:rPr>
              <a:pPr>
                <a:defRPr/>
              </a:pPr>
              <a:t>08/04/2020</a:t>
            </a:fld>
            <a:endParaRPr lang="fr-FR">
              <a:solidFill>
                <a:prstClr val="white">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2FD48DE0-711D-42A7-83E0-C6414907D145}"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338927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3932-AB62-2840-95D6-33AC1538CB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558CC-F897-0B48-A237-A23248D253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E4177-39FB-0B43-84FB-EF85F0D71DA3}"/>
              </a:ext>
            </a:extLst>
          </p:cNvPr>
          <p:cNvSpPr>
            <a:spLocks noGrp="1"/>
          </p:cNvSpPr>
          <p:nvPr>
            <p:ph type="dt" sz="half" idx="10"/>
          </p:nvPr>
        </p:nvSpPr>
        <p:spPr/>
        <p:txBody>
          <a:bodyPr/>
          <a:lstStyle/>
          <a:p>
            <a:fld id="{26C7DA6B-33B4-004D-906A-706537141D33}" type="datetimeFigureOut">
              <a:rPr lang="en-US" smtClean="0"/>
              <a:t>4/8/20</a:t>
            </a:fld>
            <a:endParaRPr lang="en-US" dirty="0"/>
          </a:p>
        </p:txBody>
      </p:sp>
      <p:sp>
        <p:nvSpPr>
          <p:cNvPr id="5" name="Footer Placeholder 4">
            <a:extLst>
              <a:ext uri="{FF2B5EF4-FFF2-40B4-BE49-F238E27FC236}">
                <a16:creationId xmlns:a16="http://schemas.microsoft.com/office/drawing/2014/main" id="{C19AC0BB-954C-9142-84F0-A939E9B42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B4557-B468-6945-9E92-D0F94EFBD2A3}"/>
              </a:ext>
            </a:extLst>
          </p:cNvPr>
          <p:cNvSpPr>
            <a:spLocks noGrp="1"/>
          </p:cNvSpPr>
          <p:nvPr>
            <p:ph type="sldNum" sz="quarter" idx="12"/>
          </p:nvPr>
        </p:nvSpPr>
        <p:spPr/>
        <p:txBody>
          <a:bodyPr/>
          <a:lstStyle/>
          <a:p>
            <a:fld id="{77FDE277-A23B-B245-8C76-C29053C60F0D}" type="slidenum">
              <a:rPr lang="en-US" smtClean="0"/>
              <a:t>‹#›</a:t>
            </a:fld>
            <a:endParaRPr lang="en-US"/>
          </a:p>
        </p:txBody>
      </p:sp>
      <p:sp>
        <p:nvSpPr>
          <p:cNvPr id="8" name="Text Placeholder 7">
            <a:extLst>
              <a:ext uri="{FF2B5EF4-FFF2-40B4-BE49-F238E27FC236}">
                <a16:creationId xmlns:a16="http://schemas.microsoft.com/office/drawing/2014/main" id="{B3A77057-A77B-9149-BE36-B593500EC874}"/>
              </a:ext>
            </a:extLst>
          </p:cNvPr>
          <p:cNvSpPr>
            <a:spLocks noGrp="1"/>
          </p:cNvSpPr>
          <p:nvPr>
            <p:ph type="body" idx="13"/>
          </p:nvPr>
        </p:nvSpPr>
        <p:spPr>
          <a:xfrm>
            <a:off x="1254125" y="65754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C70D01B-AB34-E140-919A-6EA51590DBE0}"/>
              </a:ext>
            </a:extLst>
          </p:cNvPr>
          <p:cNvPicPr>
            <a:picLocks noChangeAspect="1"/>
          </p:cNvPicPr>
          <p:nvPr userDrawn="1"/>
        </p:nvPicPr>
        <p:blipFill>
          <a:blip r:embed="rId2"/>
          <a:stretch>
            <a:fillRect/>
          </a:stretch>
        </p:blipFill>
        <p:spPr>
          <a:xfrm>
            <a:off x="0" y="5928293"/>
            <a:ext cx="2338724" cy="935490"/>
          </a:xfrm>
          <a:prstGeom prst="rect">
            <a:avLst/>
          </a:prstGeom>
        </p:spPr>
      </p:pic>
    </p:spTree>
    <p:extLst>
      <p:ext uri="{BB962C8B-B14F-4D97-AF65-F5344CB8AC3E}">
        <p14:creationId xmlns:p14="http://schemas.microsoft.com/office/powerpoint/2010/main" val="1935732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88BCAD62-C745-4334-8084-42DAF2E94049}" type="datetimeFigureOut">
              <a:rPr lang="fr-FR">
                <a:solidFill>
                  <a:prstClr val="white">
                    <a:tint val="75000"/>
                  </a:prstClr>
                </a:solidFill>
              </a:rPr>
              <a:pPr>
                <a:defRPr/>
              </a:pPr>
              <a:t>08/04/2020</a:t>
            </a:fld>
            <a:endParaRPr lang="fr-FR">
              <a:solidFill>
                <a:prstClr val="white">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0DC1C814-943A-4EA7-B6D2-BB33445AF3F4}"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3248188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8C909EE-CA85-4ED9-BE6A-3E70DD2E4524}" type="datetimeFigureOut">
              <a:rPr lang="fr-FR">
                <a:solidFill>
                  <a:prstClr val="white">
                    <a:tint val="75000"/>
                  </a:prstClr>
                </a:solidFill>
              </a:rPr>
              <a:pPr>
                <a:defRPr/>
              </a:pPr>
              <a:t>08/04/2020</a:t>
            </a:fld>
            <a:endParaRPr lang="fr-FR">
              <a:solidFill>
                <a:prstClr val="white">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04044813-F69D-4081-B795-9A94117F0D4C}"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3204888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10FC5A9-79BB-4203-875A-425415A85AD0}" type="datetimeFigureOut">
              <a:rPr lang="fr-FR">
                <a:solidFill>
                  <a:prstClr val="white">
                    <a:tint val="75000"/>
                  </a:prstClr>
                </a:solidFill>
              </a:rPr>
              <a:pPr>
                <a:defRPr/>
              </a:pPr>
              <a:t>08/04/2020</a:t>
            </a:fld>
            <a:endParaRPr lang="fr-FR">
              <a:solidFill>
                <a:prstClr val="white">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9CF04E06-52FA-4BF1-8F13-2D0E94FBE799}"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2835343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E8F00B1-E920-4D17-9095-973B55181FA7}" type="datetimeFigureOut">
              <a:rPr lang="fr-FR">
                <a:solidFill>
                  <a:prstClr val="white">
                    <a:tint val="75000"/>
                  </a:prstClr>
                </a:solidFill>
              </a:rPr>
              <a:pPr>
                <a:defRPr/>
              </a:pPr>
              <a:t>08/04/2020</a:t>
            </a:fld>
            <a:endParaRPr lang="fr-FR">
              <a:solidFill>
                <a:prstClr val="white">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EF29442-FA1B-43BF-BC8B-B81F53C6A1E3}"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3620854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9A89D0B1-E80E-44D1-9CB1-C677CFF96B89}" type="datetimeFigureOut">
              <a:rPr lang="fr-FR">
                <a:solidFill>
                  <a:prstClr val="white">
                    <a:tint val="75000"/>
                  </a:prstClr>
                </a:solidFill>
              </a:rPr>
              <a:pPr>
                <a:defRPr/>
              </a:pPr>
              <a:t>08/04/2020</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16B6AEB8-1014-43EA-8088-536CAD04A17A}"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3070662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6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6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EBF8B5D-0052-4750-9F28-1B807392AEBC}" type="datetimeFigureOut">
              <a:rPr lang="fr-FR">
                <a:solidFill>
                  <a:prstClr val="white">
                    <a:tint val="75000"/>
                  </a:prstClr>
                </a:solidFill>
              </a:rPr>
              <a:pPr>
                <a:defRPr/>
              </a:pPr>
              <a:t>08/04/2020</a:t>
            </a:fld>
            <a:endParaRPr lang="fr-FR">
              <a:solidFill>
                <a:prstClr val="white">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white">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1458367-F284-4188-BC04-0A02D83C2381}" type="slidenum">
              <a:rPr lang="fr-FR">
                <a:solidFill>
                  <a:prstClr val="white">
                    <a:tint val="75000"/>
                  </a:prstClr>
                </a:solidFill>
              </a:rPr>
              <a:pPr>
                <a:defRPr/>
              </a:pPr>
              <a:t>‹#›</a:t>
            </a:fld>
            <a:endParaRPr lang="fr-FR">
              <a:solidFill>
                <a:prstClr val="white">
                  <a:tint val="75000"/>
                </a:prstClr>
              </a:solidFill>
            </a:endParaRPr>
          </a:p>
        </p:txBody>
      </p:sp>
    </p:spTree>
    <p:extLst>
      <p:ext uri="{BB962C8B-B14F-4D97-AF65-F5344CB8AC3E}">
        <p14:creationId xmlns:p14="http://schemas.microsoft.com/office/powerpoint/2010/main" val="126087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9284103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533400" y="609600"/>
            <a:ext cx="5867399" cy="2286000"/>
          </a:xfrm>
        </p:spPr>
        <p:txBody>
          <a:bodyPr anchor="b" anchorCtr="0">
            <a:noAutofit/>
          </a:bodyPr>
          <a:lstStyle/>
          <a:p>
            <a:r>
              <a:rPr lang="en-US"/>
              <a:t>Click to edit Master title style</a:t>
            </a:r>
            <a:endParaRPr lang="en-US" dirty="0"/>
          </a:p>
        </p:txBody>
      </p:sp>
      <p:sp>
        <p:nvSpPr>
          <p:cNvPr id="3" name="Subtitle 2"/>
          <p:cNvSpPr>
            <a:spLocks noGrp="1"/>
          </p:cNvSpPr>
          <p:nvPr>
            <p:ph type="subTitle" idx="1"/>
          </p:nvPr>
        </p:nvSpPr>
        <p:spPr bwMode="auto">
          <a:xfrm>
            <a:off x="533400" y="2987042"/>
            <a:ext cx="5867399"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92789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579100" cy="960120"/>
          </a:xfrm>
        </p:spPr>
        <p:txBody>
          <a:bodyPr>
            <a:noAutofit/>
          </a:bodyPr>
          <a:lstStyle>
            <a:lvl1pPr>
              <a:defRPr sz="2400">
                <a:solidFill>
                  <a:srgbClr val="1A5360"/>
                </a:solidFill>
              </a:defRPr>
            </a:lvl1pPr>
          </a:lstStyle>
          <a:p>
            <a:r>
              <a:rPr lang="en-US" dirty="0"/>
              <a:t>Click to edit Master title style</a:t>
            </a:r>
          </a:p>
        </p:txBody>
      </p:sp>
      <p:sp>
        <p:nvSpPr>
          <p:cNvPr id="3" name="Content Placeholder 2"/>
          <p:cNvSpPr>
            <a:spLocks noGrp="1"/>
          </p:cNvSpPr>
          <p:nvPr>
            <p:ph idx="1" hasCustomPrompt="1"/>
          </p:nvPr>
        </p:nvSpPr>
        <p:spPr>
          <a:xfrm>
            <a:off x="916214" y="1508760"/>
            <a:ext cx="10579100" cy="4095206"/>
          </a:xfrm>
        </p:spPr>
        <p:txBody>
          <a:bodyPr>
            <a:noAutofit/>
          </a:bodyPr>
          <a:lstStyle>
            <a:lvl1pPr>
              <a:lnSpc>
                <a:spcPct val="90000"/>
              </a:lnSpc>
              <a:spcBef>
                <a:spcPts val="0"/>
              </a:spcBef>
              <a:spcAft>
                <a:spcPts val="600"/>
              </a:spcAft>
              <a:buClr>
                <a:srgbClr val="1A5360"/>
              </a:buClr>
              <a:defRPr/>
            </a:lvl1pPr>
            <a:lvl2pPr>
              <a:lnSpc>
                <a:spcPct val="90000"/>
              </a:lnSpc>
              <a:spcBef>
                <a:spcPts val="0"/>
              </a:spcBef>
              <a:spcAft>
                <a:spcPts val="600"/>
              </a:spcAft>
              <a:buClr>
                <a:srgbClr val="1A5360"/>
              </a:buClr>
              <a:defRPr/>
            </a:lvl2pPr>
            <a:lvl3pPr>
              <a:lnSpc>
                <a:spcPct val="90000"/>
              </a:lnSpc>
              <a:spcBef>
                <a:spcPts val="0"/>
              </a:spcBef>
              <a:spcAft>
                <a:spcPts val="600"/>
              </a:spcAft>
              <a:buClr>
                <a:srgbClr val="1A5360"/>
              </a:buClr>
              <a:defRPr/>
            </a:lvl3pPr>
            <a:lvl4pPr>
              <a:lnSpc>
                <a:spcPct val="90000"/>
              </a:lnSpc>
              <a:spcBef>
                <a:spcPts val="0"/>
              </a:spcBef>
              <a:spcAft>
                <a:spcPts val="600"/>
              </a:spcAft>
              <a:buClr>
                <a:srgbClr val="1A5360"/>
              </a:buClr>
              <a:defRPr/>
            </a:lvl4pPr>
            <a:lvl5pPr>
              <a:lnSpc>
                <a:spcPct val="90000"/>
              </a:lnSpc>
              <a:spcBef>
                <a:spcPts val="0"/>
              </a:spcBef>
              <a:spcAft>
                <a:spcPts val="600"/>
              </a:spcAft>
              <a:buClr>
                <a:srgbClr val="1A53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833845" y="5870711"/>
            <a:ext cx="9478093" cy="329837"/>
          </a:xfrm>
          <a:prstGeom prst="rect">
            <a:avLst/>
          </a:prstGeom>
        </p:spPr>
        <p:txBody>
          <a:bodyPr anchor="b"/>
          <a:lstStyle>
            <a:lvl1pPr>
              <a:defRPr sz="800">
                <a:solidFill>
                  <a:schemeClr val="tx1"/>
                </a:solidFill>
              </a:defRPr>
            </a:lvl1pPr>
          </a:lstStyle>
          <a:p>
            <a:endParaRPr lang="en-US" dirty="0"/>
          </a:p>
        </p:txBody>
      </p:sp>
      <p:sp>
        <p:nvSpPr>
          <p:cNvPr id="5" name="Slide Number Placeholder 16">
            <a:extLst>
              <a:ext uri="{FF2B5EF4-FFF2-40B4-BE49-F238E27FC236}">
                <a16:creationId xmlns:a16="http://schemas.microsoft.com/office/drawing/2014/main" id="{812EDFE0-AD9E-4ADD-8D03-540A6B092FE2}"/>
              </a:ext>
            </a:extLst>
          </p:cNvPr>
          <p:cNvSpPr txBox="1">
            <a:spLocks/>
          </p:cNvSpPr>
          <p:nvPr userDrawn="1"/>
        </p:nvSpPr>
        <p:spPr>
          <a:xfrm>
            <a:off x="5512724" y="6437092"/>
            <a:ext cx="1166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5F4B5B-4A46-4FE4-B8B4-24AC7E3EA537}" type="slidenum">
              <a:rPr lang="en-US" sz="1200" b="1" smtClean="0">
                <a:solidFill>
                  <a:schemeClr val="bg1">
                    <a:lumMod val="95000"/>
                  </a:schemeClr>
                </a:solidFill>
              </a:rPr>
              <a:t>‹#›</a:t>
            </a:fld>
            <a:endParaRPr lang="en-US" sz="1200" b="1" dirty="0">
              <a:solidFill>
                <a:schemeClr val="bg1">
                  <a:lumMod val="95000"/>
                </a:schemeClr>
              </a:solidFill>
            </a:endParaRPr>
          </a:p>
        </p:txBody>
      </p:sp>
    </p:spTree>
    <p:extLst>
      <p:ext uri="{BB962C8B-B14F-4D97-AF65-F5344CB8AC3E}">
        <p14:creationId xmlns:p14="http://schemas.microsoft.com/office/powerpoint/2010/main" val="1760701873"/>
      </p:ext>
    </p:extLst>
  </p:cSld>
  <p:clrMapOvr>
    <a:masterClrMapping/>
  </p:clrMapOvr>
  <p:hf hdr="0" dt="0"/>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56">
          <p15:clr>
            <a:srgbClr val="FBAE40"/>
          </p15:clr>
        </p15:guide>
        <p15:guide id="4" pos="587">
          <p15:clr>
            <a:srgbClr val="FBAE40"/>
          </p15:clr>
        </p15:guide>
        <p15:guide id="5" orient="horz" pos="674">
          <p15:clr>
            <a:srgbClr val="FBAE40"/>
          </p15:clr>
        </p15:guide>
        <p15:guide id="6" orient="horz" pos="1087">
          <p15:clr>
            <a:srgbClr val="FBAE40"/>
          </p15:clr>
        </p15:guide>
        <p15:guide id="7" pos="733">
          <p15:clr>
            <a:srgbClr val="FBAE40"/>
          </p15:clr>
        </p15:guide>
        <p15:guide id="8" pos="7104">
          <p15:clr>
            <a:srgbClr val="FBAE40"/>
          </p15:clr>
        </p15:guide>
        <p15:guide id="9" orient="horz" pos="38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838200" y="2286000"/>
            <a:ext cx="8654205" cy="2286000"/>
          </a:xfrm>
        </p:spPr>
        <p:txBody>
          <a:bodyPr anchor="ctr" anchorCtr="0">
            <a:noAutofit/>
          </a:bodyPr>
          <a:lstStyle>
            <a:lvl1pPr>
              <a:defRPr sz="4000">
                <a:solidFill>
                  <a:srgbClr val="1A5360"/>
                </a:solidFill>
              </a:defRPr>
            </a:lvl1pPr>
          </a:lstStyle>
          <a:p>
            <a:r>
              <a:rPr lang="en-US" dirty="0"/>
              <a:t>Click to edit Master title style</a:t>
            </a:r>
          </a:p>
        </p:txBody>
      </p:sp>
      <p:grpSp>
        <p:nvGrpSpPr>
          <p:cNvPr id="3" name="Group 2"/>
          <p:cNvGrpSpPr/>
          <p:nvPr userDrawn="1"/>
        </p:nvGrpSpPr>
        <p:grpSpPr>
          <a:xfrm>
            <a:off x="2011810" y="-137160"/>
            <a:ext cx="9265791" cy="7132320"/>
            <a:chOff x="1508857" y="-137160"/>
            <a:chExt cx="6949343" cy="7132320"/>
          </a:xfrm>
        </p:grpSpPr>
        <p:cxnSp>
          <p:nvCxnSpPr>
            <p:cNvPr id="25" name="Straight Connector 24"/>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0" name="Slide Number Placeholder 16">
            <a:extLst>
              <a:ext uri="{FF2B5EF4-FFF2-40B4-BE49-F238E27FC236}">
                <a16:creationId xmlns:a16="http://schemas.microsoft.com/office/drawing/2014/main" id="{812EDFE0-AD9E-4ADD-8D03-540A6B092FE2}"/>
              </a:ext>
            </a:extLst>
          </p:cNvPr>
          <p:cNvSpPr txBox="1">
            <a:spLocks/>
          </p:cNvSpPr>
          <p:nvPr userDrawn="1"/>
        </p:nvSpPr>
        <p:spPr>
          <a:xfrm>
            <a:off x="5512724" y="6437092"/>
            <a:ext cx="1166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5F4B5B-4A46-4FE4-B8B4-24AC7E3EA537}" type="slidenum">
              <a:rPr lang="en-US" sz="1200" b="1" smtClean="0">
                <a:solidFill>
                  <a:schemeClr val="bg1">
                    <a:lumMod val="95000"/>
                  </a:schemeClr>
                </a:solidFill>
              </a:rPr>
              <a:t>‹#›</a:t>
            </a:fld>
            <a:endParaRPr lang="en-US" sz="1200" b="1" dirty="0">
              <a:solidFill>
                <a:schemeClr val="bg1">
                  <a:lumMod val="95000"/>
                </a:schemeClr>
              </a:solidFill>
            </a:endParaRPr>
          </a:p>
        </p:txBody>
      </p:sp>
    </p:spTree>
    <p:extLst>
      <p:ext uri="{BB962C8B-B14F-4D97-AF65-F5344CB8AC3E}">
        <p14:creationId xmlns:p14="http://schemas.microsoft.com/office/powerpoint/2010/main" val="397197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B971-103E-3D42-BE8C-7E60E8C033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A5E99E-BFC5-D149-94BD-072A2F0C3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C53A43-9FAC-A544-9927-1507114F57DA}"/>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5" name="Footer Placeholder 4">
            <a:extLst>
              <a:ext uri="{FF2B5EF4-FFF2-40B4-BE49-F238E27FC236}">
                <a16:creationId xmlns:a16="http://schemas.microsoft.com/office/drawing/2014/main" id="{69BBB7C7-33D8-2042-994C-A2AF1E527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783ED-38BA-B04F-B535-1F19BC39560F}"/>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16379937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solidFill>
                  <a:srgbClr val="1A5360"/>
                </a:solidFill>
              </a:defRPr>
            </a:lvl1pPr>
          </a:lstStyle>
          <a:p>
            <a:r>
              <a:rPr lang="en-US" dirty="0"/>
              <a:t>Click to edit Master title style</a:t>
            </a:r>
          </a:p>
        </p:txBody>
      </p:sp>
      <p:sp>
        <p:nvSpPr>
          <p:cNvPr id="8" name="Footer Placeholder 3">
            <a:extLst>
              <a:ext uri="{FF2B5EF4-FFF2-40B4-BE49-F238E27FC236}">
                <a16:creationId xmlns:a16="http://schemas.microsoft.com/office/drawing/2014/main" id="{D006603E-4CE7-4DFA-A3F0-7FC6415BAE9F}"/>
              </a:ext>
            </a:extLst>
          </p:cNvPr>
          <p:cNvSpPr>
            <a:spLocks noGrp="1"/>
          </p:cNvSpPr>
          <p:nvPr>
            <p:ph type="ftr" sz="quarter" idx="10"/>
          </p:nvPr>
        </p:nvSpPr>
        <p:spPr>
          <a:xfrm>
            <a:off x="833845" y="5870711"/>
            <a:ext cx="9478093" cy="329837"/>
          </a:xfrm>
          <a:prstGeom prst="rect">
            <a:avLst/>
          </a:prstGeom>
        </p:spPr>
        <p:txBody>
          <a:bodyPr anchor="b"/>
          <a:lstStyle>
            <a:lvl1pPr>
              <a:defRPr sz="800">
                <a:solidFill>
                  <a:schemeClr val="tx1"/>
                </a:solidFill>
              </a:defRPr>
            </a:lvl1pPr>
          </a:lstStyle>
          <a:p>
            <a:endParaRPr lang="en-US" dirty="0"/>
          </a:p>
        </p:txBody>
      </p:sp>
      <p:sp>
        <p:nvSpPr>
          <p:cNvPr id="4" name="Slide Number Placeholder 16">
            <a:extLst>
              <a:ext uri="{FF2B5EF4-FFF2-40B4-BE49-F238E27FC236}">
                <a16:creationId xmlns:a16="http://schemas.microsoft.com/office/drawing/2014/main" id="{812EDFE0-AD9E-4ADD-8D03-540A6B092FE2}"/>
              </a:ext>
            </a:extLst>
          </p:cNvPr>
          <p:cNvSpPr txBox="1">
            <a:spLocks/>
          </p:cNvSpPr>
          <p:nvPr userDrawn="1"/>
        </p:nvSpPr>
        <p:spPr>
          <a:xfrm>
            <a:off x="5512724" y="6437092"/>
            <a:ext cx="11665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5F4B5B-4A46-4FE4-B8B4-24AC7E3EA537}" type="slidenum">
              <a:rPr lang="en-US" sz="1200" b="1" smtClean="0">
                <a:solidFill>
                  <a:schemeClr val="bg1">
                    <a:lumMod val="95000"/>
                  </a:schemeClr>
                </a:solidFill>
              </a:rPr>
              <a:t>‹#›</a:t>
            </a:fld>
            <a:endParaRPr lang="en-US" sz="1200" b="1" dirty="0">
              <a:solidFill>
                <a:schemeClr val="bg1">
                  <a:lumMod val="95000"/>
                </a:schemeClr>
              </a:solidFill>
            </a:endParaRPr>
          </a:p>
        </p:txBody>
      </p:sp>
    </p:spTree>
    <p:extLst>
      <p:ext uri="{BB962C8B-B14F-4D97-AF65-F5344CB8AC3E}">
        <p14:creationId xmlns:p14="http://schemas.microsoft.com/office/powerpoint/2010/main" val="254217623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a:xfrm>
            <a:off x="762000" y="1676400"/>
            <a:ext cx="9037321" cy="2286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5000"/>
              </a:lnSpc>
            </a:pPr>
            <a:r>
              <a:rPr lang="en-US" sz="4400" dirty="0">
                <a:solidFill>
                  <a:srgbClr val="1A5360"/>
                </a:solidFill>
              </a:rPr>
              <a:t>Thank</a:t>
            </a:r>
            <a:r>
              <a:rPr lang="en-US" sz="4400" baseline="0" dirty="0">
                <a:solidFill>
                  <a:srgbClr val="1A5360"/>
                </a:solidFill>
              </a:rPr>
              <a:t> you</a:t>
            </a:r>
            <a:endParaRPr lang="en-US" sz="4400" dirty="0">
              <a:solidFill>
                <a:srgbClr val="1A5360"/>
              </a:solidFill>
            </a:endParaRPr>
          </a:p>
        </p:txBody>
      </p:sp>
    </p:spTree>
    <p:extLst>
      <p:ext uri="{BB962C8B-B14F-4D97-AF65-F5344CB8AC3E}">
        <p14:creationId xmlns:p14="http://schemas.microsoft.com/office/powerpoint/2010/main" val="174396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40843" y="1122363"/>
            <a:ext cx="5206315" cy="2387600"/>
          </a:xfrm>
        </p:spPr>
        <p:txBody>
          <a:bodyPr anchor="b">
            <a:normAutofit/>
          </a:bodyPr>
          <a:lstStyle>
            <a:lvl1pPr algn="l">
              <a:defRPr sz="4000">
                <a:solidFill>
                  <a:schemeClr val="bg1"/>
                </a:solidFill>
              </a:defRPr>
            </a:lvl1pPr>
          </a:lstStyle>
          <a:p>
            <a:r>
              <a:rPr lang="fr-FR" dirty="0"/>
              <a:t>Presentation </a:t>
            </a:r>
            <a:r>
              <a:rPr lang="fr-FR" dirty="0" err="1"/>
              <a:t>title</a:t>
            </a:r>
            <a:endParaRPr lang="en-US" dirty="0"/>
          </a:p>
        </p:txBody>
      </p:sp>
      <p:sp>
        <p:nvSpPr>
          <p:cNvPr id="3" name="Subtitle 2"/>
          <p:cNvSpPr>
            <a:spLocks noGrp="1"/>
          </p:cNvSpPr>
          <p:nvPr>
            <p:ph type="subTitle" idx="1" hasCustomPrompt="1"/>
          </p:nvPr>
        </p:nvSpPr>
        <p:spPr>
          <a:xfrm>
            <a:off x="6540843" y="3732984"/>
            <a:ext cx="5206315"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Subtitle</a:t>
            </a:r>
            <a:r>
              <a:rPr lang="fr-FR" dirty="0"/>
              <a:t> / </a:t>
            </a:r>
            <a:r>
              <a:rPr lang="fr-FR" dirty="0" err="1"/>
              <a:t>name</a:t>
            </a:r>
            <a:r>
              <a:rPr lang="fr-FR" dirty="0"/>
              <a:t> and </a:t>
            </a:r>
            <a:r>
              <a:rPr lang="fr-FR" dirty="0" err="1"/>
              <a:t>function</a:t>
            </a:r>
            <a:r>
              <a:rPr lang="fr-FR" dirty="0"/>
              <a:t> / date</a:t>
            </a:r>
            <a:endParaRPr lang="en-US" dirty="0"/>
          </a:p>
        </p:txBody>
      </p:sp>
    </p:spTree>
    <p:extLst>
      <p:ext uri="{BB962C8B-B14F-4D97-AF65-F5344CB8AC3E}">
        <p14:creationId xmlns:p14="http://schemas.microsoft.com/office/powerpoint/2010/main" val="2360731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lvl1pPr>
              <a:defRPr sz="900">
                <a:solidFill>
                  <a:srgbClr val="FF0000"/>
                </a:solidFill>
              </a:defRPr>
            </a:lvl1pPr>
          </a:lstStyle>
          <a:p>
            <a:r>
              <a:rPr lang="en-US" dirty="0"/>
              <a:t>CONNECT | MED/ENT/0178</a:t>
            </a:r>
          </a:p>
        </p:txBody>
      </p:sp>
      <p:sp>
        <p:nvSpPr>
          <p:cNvPr id="6" name="Slide Number Placeholder 5"/>
          <p:cNvSpPr>
            <a:spLocks noGrp="1"/>
          </p:cNvSpPr>
          <p:nvPr>
            <p:ph type="sldNum" sz="quarter" idx="12"/>
          </p:nvPr>
        </p:nvSpPr>
        <p:spPr/>
        <p:txBody>
          <a:bodyPr/>
          <a:lstStyle>
            <a:lvl1pPr>
              <a:defRPr sz="1000"/>
            </a:lvl1pPr>
          </a:lstStyle>
          <a:p>
            <a:fld id="{F7AA9732-E0C1-4293-98F1-30036C751360}" type="slidenum">
              <a:rPr lang="fr-CA" smtClean="0">
                <a:solidFill>
                  <a:prstClr val="black">
                    <a:lumMod val="75000"/>
                    <a:lumOff val="25000"/>
                  </a:prstClr>
                </a:solidFill>
              </a:rPr>
              <a:pPr/>
              <a:t>‹#›</a:t>
            </a:fld>
            <a:endParaRPr lang="fr-CA" dirty="0">
              <a:solidFill>
                <a:prstClr val="black">
                  <a:lumMod val="75000"/>
                  <a:lumOff val="25000"/>
                </a:prstClr>
              </a:solidFill>
            </a:endParaRPr>
          </a:p>
        </p:txBody>
      </p:sp>
    </p:spTree>
    <p:extLst>
      <p:ext uri="{BB962C8B-B14F-4D97-AF65-F5344CB8AC3E}">
        <p14:creationId xmlns:p14="http://schemas.microsoft.com/office/powerpoint/2010/main" val="1192930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656" y="832411"/>
            <a:ext cx="10515600" cy="2852737"/>
          </a:xfrm>
        </p:spPr>
        <p:txBody>
          <a:bodyPr anchor="b">
            <a:normAutofit/>
          </a:bodyPr>
          <a:lstStyle>
            <a:lvl1pPr>
              <a:defRPr sz="4000">
                <a:solidFill>
                  <a:srgbClr val="DD1713"/>
                </a:solidFill>
              </a:defRPr>
            </a:lvl1pPr>
          </a:lstStyle>
          <a:p>
            <a:r>
              <a:rPr lang="fr-FR" dirty="0"/>
              <a:t>Section break</a:t>
            </a:r>
            <a:endParaRPr lang="en-US" dirty="0"/>
          </a:p>
        </p:txBody>
      </p:sp>
      <p:sp>
        <p:nvSpPr>
          <p:cNvPr id="3" name="Text Placeholder 2"/>
          <p:cNvSpPr>
            <a:spLocks noGrp="1"/>
          </p:cNvSpPr>
          <p:nvPr>
            <p:ph type="body" idx="1" hasCustomPrompt="1"/>
          </p:nvPr>
        </p:nvSpPr>
        <p:spPr>
          <a:xfrm>
            <a:off x="963656" y="368514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err="1"/>
              <a:t>Subtitle</a:t>
            </a:r>
            <a:endParaRPr lang="fr-FR" dirty="0"/>
          </a:p>
        </p:txBody>
      </p:sp>
      <p:sp>
        <p:nvSpPr>
          <p:cNvPr id="5" name="Footer Placeholder 4"/>
          <p:cNvSpPr>
            <a:spLocks noGrp="1"/>
          </p:cNvSpPr>
          <p:nvPr>
            <p:ph type="ftr" sz="quarter" idx="11"/>
          </p:nvPr>
        </p:nvSpPr>
        <p:spPr/>
        <p:txBody>
          <a:bodyPr/>
          <a:lstStyle>
            <a:lvl1pPr algn="l">
              <a:defRPr>
                <a:solidFill>
                  <a:srgbClr val="FF0000"/>
                </a:solidFill>
              </a:defRPr>
            </a:lvl1pPr>
          </a:lstStyle>
          <a:p>
            <a:r>
              <a:rPr lang="fr-CA" dirty="0"/>
              <a:t>CONNECT | MED/ENT/0178</a:t>
            </a:r>
          </a:p>
        </p:txBody>
      </p:sp>
      <p:sp>
        <p:nvSpPr>
          <p:cNvPr id="6" name="Slide Number Placeholder 5"/>
          <p:cNvSpPr>
            <a:spLocks noGrp="1"/>
          </p:cNvSpPr>
          <p:nvPr>
            <p:ph type="sldNum" sz="quarter" idx="12"/>
          </p:nvPr>
        </p:nvSpPr>
        <p:spPr/>
        <p:txBody>
          <a:bodyPr/>
          <a:lstStyle/>
          <a:p>
            <a:fld id="{F7AA9732-E0C1-4293-98F1-30036C751360}" type="slidenum">
              <a:rPr lang="fr-CA" smtClean="0">
                <a:solidFill>
                  <a:prstClr val="black">
                    <a:lumMod val="75000"/>
                    <a:lumOff val="25000"/>
                  </a:prstClr>
                </a:solidFill>
              </a:rPr>
              <a:pPr/>
              <a:t>‹#›</a:t>
            </a:fld>
            <a:endParaRPr lang="fr-CA">
              <a:solidFill>
                <a:prstClr val="black">
                  <a:lumMod val="75000"/>
                  <a:lumOff val="25000"/>
                </a:prstClr>
              </a:solidFill>
            </a:endParaRPr>
          </a:p>
        </p:txBody>
      </p:sp>
    </p:spTree>
    <p:extLst>
      <p:ext uri="{BB962C8B-B14F-4D97-AF65-F5344CB8AC3E}">
        <p14:creationId xmlns:p14="http://schemas.microsoft.com/office/powerpoint/2010/main" val="657445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76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4BD6-9BCF-264C-A7FF-C795F57A9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9183C6-3A84-7740-9C06-51957D38F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1DD56-EBE0-334C-BBBC-6701A41EE26A}"/>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52339D68-12B4-CF42-8938-2B19B6C6C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605FD-2A3F-BA43-820A-9FB717969724}"/>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507126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C3DA-98D5-AB44-847A-D4A3803A9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4F339-DD78-054B-9269-252B983B7E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5C6D9-2173-BD43-BCFF-172F2852939E}"/>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969B3A91-7141-BF48-A454-6620599D2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02BB-3665-404A-8F62-F0D07B7EC7E1}"/>
              </a:ext>
            </a:extLst>
          </p:cNvPr>
          <p:cNvSpPr>
            <a:spLocks noGrp="1"/>
          </p:cNvSpPr>
          <p:nvPr>
            <p:ph type="sldNum" sz="quarter" idx="12"/>
          </p:nvPr>
        </p:nvSpPr>
        <p:spPr/>
        <p:txBody>
          <a:bodyPr/>
          <a:lstStyle/>
          <a:p>
            <a:fld id="{DA59A136-03B1-4D49-A904-640612F0BF1B}" type="slidenum">
              <a:rPr lang="en-US" smtClean="0"/>
              <a:t>‹#›</a:t>
            </a:fld>
            <a:endParaRPr lang="en-US"/>
          </a:p>
        </p:txBody>
      </p:sp>
      <p:pic>
        <p:nvPicPr>
          <p:cNvPr id="8" name="Picture 7">
            <a:extLst>
              <a:ext uri="{FF2B5EF4-FFF2-40B4-BE49-F238E27FC236}">
                <a16:creationId xmlns:a16="http://schemas.microsoft.com/office/drawing/2014/main" id="{D71C694A-1463-2D47-9481-F1235238BCB7}"/>
              </a:ext>
            </a:extLst>
          </p:cNvPr>
          <p:cNvPicPr>
            <a:picLocks noChangeAspect="1"/>
          </p:cNvPicPr>
          <p:nvPr userDrawn="1"/>
        </p:nvPicPr>
        <p:blipFill>
          <a:blip r:embed="rId2"/>
          <a:stretch>
            <a:fillRect/>
          </a:stretch>
        </p:blipFill>
        <p:spPr>
          <a:xfrm>
            <a:off x="0" y="6111170"/>
            <a:ext cx="2109613" cy="843845"/>
          </a:xfrm>
          <a:prstGeom prst="rect">
            <a:avLst/>
          </a:prstGeom>
        </p:spPr>
      </p:pic>
    </p:spTree>
    <p:extLst>
      <p:ext uri="{BB962C8B-B14F-4D97-AF65-F5344CB8AC3E}">
        <p14:creationId xmlns:p14="http://schemas.microsoft.com/office/powerpoint/2010/main" val="2737016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0835-4255-224D-BE89-954C58279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B7012C-8225-D74E-85AE-9A41FD0BC5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803780-DF7D-0D43-88ED-D9C4C8F4A0CE}"/>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7FEF1388-ADCD-5E4E-9DB3-8AA5D1C22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4DBC9-CCE8-2448-99E1-5249F9E04403}"/>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28437089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6589-24E5-F147-90FB-ECD415C1A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3BD54-E703-5B45-9790-6297AC6187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87508C-341A-9242-9D59-3F8A10A7C3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2FC4BF-7FF2-5746-A2F9-C819B9CC1F32}"/>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6" name="Footer Placeholder 5">
            <a:extLst>
              <a:ext uri="{FF2B5EF4-FFF2-40B4-BE49-F238E27FC236}">
                <a16:creationId xmlns:a16="http://schemas.microsoft.com/office/drawing/2014/main" id="{64C04835-BA9B-3F4B-B846-CB63816D1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14611-F5CA-7C47-BDF3-E607CD5FF7D4}"/>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86450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D48E-F981-D547-8E5A-8EFFF26F5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A4C18-D1B9-4949-A97F-015BE48BB1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48B496-0401-C24B-934E-86D4C87600F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81E86A-B482-954A-860C-C4EC2E7EB026}"/>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6" name="Footer Placeholder 5">
            <a:extLst>
              <a:ext uri="{FF2B5EF4-FFF2-40B4-BE49-F238E27FC236}">
                <a16:creationId xmlns:a16="http://schemas.microsoft.com/office/drawing/2014/main" id="{FC70AED6-C8FB-4644-A059-B7D90B8AE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13B52-06F5-214B-9798-E0C42D5997C7}"/>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4238699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7485-26B8-8549-9B86-0B33AA5FC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FEC55B-811D-D94A-85A1-DF7DCFD5A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621A05-E9B6-444F-A38C-A45A821497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B5AFD5-1C3C-4F47-B3D6-ECED03000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C9DD42-19B8-EA4B-AC49-2CD9744F26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5E657-E884-0444-9F83-C5BDF24FACF5}"/>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8" name="Footer Placeholder 7">
            <a:extLst>
              <a:ext uri="{FF2B5EF4-FFF2-40B4-BE49-F238E27FC236}">
                <a16:creationId xmlns:a16="http://schemas.microsoft.com/office/drawing/2014/main" id="{AFF82037-ABE1-194C-9108-EB14C8C5B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676AB0-E6BF-DB48-9292-260B87E8E1EF}"/>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2649089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E390-5419-D54A-ABE9-B59EBA421F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3F887B-380B-464F-81DD-24FB8F6D2350}"/>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4" name="Footer Placeholder 3">
            <a:extLst>
              <a:ext uri="{FF2B5EF4-FFF2-40B4-BE49-F238E27FC236}">
                <a16:creationId xmlns:a16="http://schemas.microsoft.com/office/drawing/2014/main" id="{621E1056-D442-1747-B100-848AAA88AF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1BE85-A10D-594F-B64E-09247B7A1D3F}"/>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817485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7DD9B-B417-064D-BE81-FDBC357F5E5B}"/>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3" name="Footer Placeholder 2">
            <a:extLst>
              <a:ext uri="{FF2B5EF4-FFF2-40B4-BE49-F238E27FC236}">
                <a16:creationId xmlns:a16="http://schemas.microsoft.com/office/drawing/2014/main" id="{A8D02D4F-536E-0B49-B3AF-B0B345997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24276B-EDC4-584C-8A3E-85EF68DA3B70}"/>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2837760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9F17-6EE1-1746-9799-2598FACD2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062B8-5495-1248-AE25-69C0DE932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F77F5-E94B-D447-A72D-2CD102C5B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052553-9D8E-0544-9FA6-B8A1FD98A9E5}"/>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6" name="Footer Placeholder 5">
            <a:extLst>
              <a:ext uri="{FF2B5EF4-FFF2-40B4-BE49-F238E27FC236}">
                <a16:creationId xmlns:a16="http://schemas.microsoft.com/office/drawing/2014/main" id="{13F5CFD7-7EB4-6940-981B-5DEA4F82B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F9ED9C-D293-9E4C-8F33-C1A56FB05B75}"/>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332266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86155-9C6D-A645-823A-6D52C1094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5D9FE-CC77-E24C-B3CF-46F94531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06595E-CCEE-B748-9054-72DA654B8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B6CD24-F315-E044-A88D-9BEB6E003966}"/>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6" name="Footer Placeholder 5">
            <a:extLst>
              <a:ext uri="{FF2B5EF4-FFF2-40B4-BE49-F238E27FC236}">
                <a16:creationId xmlns:a16="http://schemas.microsoft.com/office/drawing/2014/main" id="{90E6F3A9-D0E0-014D-A947-50E8CDC70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19E967-5A99-DA4E-B20B-5BDF62FA1E6B}"/>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3117123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DFE08-5FE8-6C49-AC18-6C066E807C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88250B-9F25-D648-A0A9-204F19524D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A1105-5802-FD4B-B7A2-7C62E9A7CB99}"/>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9E0BFC61-70A3-2147-9533-486095EBA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EBD94-9F49-494D-8712-111DB7C1FBD2}"/>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778311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E0259-53D9-B646-980D-3444E9F53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CEAE6E-49D4-924B-BA36-3A457A2EF5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95F22-E194-7248-A338-E1FD903EF06C}"/>
              </a:ext>
            </a:extLst>
          </p:cNvPr>
          <p:cNvSpPr>
            <a:spLocks noGrp="1"/>
          </p:cNvSpPr>
          <p:nvPr>
            <p:ph type="dt" sz="half" idx="10"/>
          </p:nvPr>
        </p:nvSpPr>
        <p:spPr/>
        <p:txBody>
          <a:body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129DB11A-8193-D142-AFA1-A68B1DC01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A398E-302F-6C4B-BAFA-47E21F4E1CE9}"/>
              </a:ext>
            </a:extLst>
          </p:cNvPr>
          <p:cNvSpPr>
            <a:spLocks noGrp="1"/>
          </p:cNvSpPr>
          <p:nvPr>
            <p:ph type="sldNum" sz="quarter" idx="12"/>
          </p:nvPr>
        </p:nvSpPr>
        <p:spPr/>
        <p:txBody>
          <a:bodyPr/>
          <a:lstStyle/>
          <a:p>
            <a:fld id="{DA59A136-03B1-4D49-A904-640612F0BF1B}" type="slidenum">
              <a:rPr lang="en-US" smtClean="0"/>
              <a:t>‹#›</a:t>
            </a:fld>
            <a:endParaRPr lang="en-US"/>
          </a:p>
        </p:txBody>
      </p:sp>
    </p:spTree>
    <p:extLst>
      <p:ext uri="{BB962C8B-B14F-4D97-AF65-F5344CB8AC3E}">
        <p14:creationId xmlns:p14="http://schemas.microsoft.com/office/powerpoint/2010/main" val="698047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778934" y="6356351"/>
            <a:ext cx="9876367" cy="365125"/>
          </a:xfrm>
        </p:spPr>
        <p:txBody>
          <a:bodyPr bIns="0" anchor="b">
            <a:noAutofit/>
          </a:bodyPr>
          <a:lstStyle>
            <a:lvl1pPr marL="0" indent="0">
              <a:spcBef>
                <a:spcPts val="0"/>
              </a:spcBef>
              <a:spcAft>
                <a:spcPts val="0"/>
              </a:spcAft>
              <a:buNone/>
              <a:defRPr sz="1067"/>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3638639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9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1"/>
          </p:nvPr>
        </p:nvSpPr>
        <p:spPr>
          <a:xfrm>
            <a:off x="10191751" y="6500814"/>
            <a:ext cx="1219200" cy="200025"/>
          </a:xfrm>
          <a:prstGeom prst="rect">
            <a:avLst/>
          </a:prstGeom>
        </p:spPr>
        <p:txBody>
          <a:bodyPr/>
          <a:lstStyle>
            <a:lvl1pPr algn="r">
              <a:defRPr sz="700">
                <a:solidFill>
                  <a:schemeClr val="bg1"/>
                </a:solidFill>
              </a:defRPr>
            </a:lvl1pPr>
          </a:lstStyle>
          <a:p>
            <a:pPr>
              <a:defRPr/>
            </a:pPr>
            <a:endParaRPr lang="en-US" dirty="0"/>
          </a:p>
        </p:txBody>
      </p:sp>
    </p:spTree>
    <p:extLst>
      <p:ext uri="{BB962C8B-B14F-4D97-AF65-F5344CB8AC3E}">
        <p14:creationId xmlns:p14="http://schemas.microsoft.com/office/powerpoint/2010/main" val="3812987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3932-AB62-2840-95D6-33AC1538CB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558CC-F897-0B48-A237-A23248D253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E4177-39FB-0B43-84FB-EF85F0D71DA3}"/>
              </a:ext>
            </a:extLst>
          </p:cNvPr>
          <p:cNvSpPr>
            <a:spLocks noGrp="1"/>
          </p:cNvSpPr>
          <p:nvPr>
            <p:ph type="dt" sz="half" idx="10"/>
          </p:nvPr>
        </p:nvSpPr>
        <p:spPr/>
        <p:txBody>
          <a:bodyPr/>
          <a:lstStyle/>
          <a:p>
            <a:fld id="{26C7DA6B-33B4-004D-906A-706537141D33}" type="datetimeFigureOut">
              <a:rPr lang="en-US" smtClean="0"/>
              <a:t>4/8/20</a:t>
            </a:fld>
            <a:endParaRPr lang="en-US" dirty="0"/>
          </a:p>
        </p:txBody>
      </p:sp>
      <p:sp>
        <p:nvSpPr>
          <p:cNvPr id="5" name="Footer Placeholder 4">
            <a:extLst>
              <a:ext uri="{FF2B5EF4-FFF2-40B4-BE49-F238E27FC236}">
                <a16:creationId xmlns:a16="http://schemas.microsoft.com/office/drawing/2014/main" id="{C19AC0BB-954C-9142-84F0-A939E9B42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B4557-B468-6945-9E92-D0F94EFBD2A3}"/>
              </a:ext>
            </a:extLst>
          </p:cNvPr>
          <p:cNvSpPr>
            <a:spLocks noGrp="1"/>
          </p:cNvSpPr>
          <p:nvPr>
            <p:ph type="sldNum" sz="quarter" idx="12"/>
          </p:nvPr>
        </p:nvSpPr>
        <p:spPr/>
        <p:txBody>
          <a:bodyPr/>
          <a:lstStyle/>
          <a:p>
            <a:fld id="{77FDE277-A23B-B245-8C76-C29053C60F0D}" type="slidenum">
              <a:rPr lang="en-US" smtClean="0"/>
              <a:t>‹#›</a:t>
            </a:fld>
            <a:endParaRPr lang="en-US"/>
          </a:p>
        </p:txBody>
      </p:sp>
      <p:sp>
        <p:nvSpPr>
          <p:cNvPr id="8" name="Text Placeholder 7">
            <a:extLst>
              <a:ext uri="{FF2B5EF4-FFF2-40B4-BE49-F238E27FC236}">
                <a16:creationId xmlns:a16="http://schemas.microsoft.com/office/drawing/2014/main" id="{B3A77057-A77B-9149-BE36-B593500EC874}"/>
              </a:ext>
            </a:extLst>
          </p:cNvPr>
          <p:cNvSpPr>
            <a:spLocks noGrp="1"/>
          </p:cNvSpPr>
          <p:nvPr>
            <p:ph type="body" idx="13"/>
          </p:nvPr>
        </p:nvSpPr>
        <p:spPr>
          <a:xfrm>
            <a:off x="1254125" y="65754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C70D01B-AB34-E140-919A-6EA51590DBE0}"/>
              </a:ext>
            </a:extLst>
          </p:cNvPr>
          <p:cNvPicPr>
            <a:picLocks noChangeAspect="1"/>
          </p:cNvPicPr>
          <p:nvPr userDrawn="1"/>
        </p:nvPicPr>
        <p:blipFill>
          <a:blip r:embed="rId2"/>
          <a:stretch>
            <a:fillRect/>
          </a:stretch>
        </p:blipFill>
        <p:spPr>
          <a:xfrm>
            <a:off x="0" y="5928293"/>
            <a:ext cx="2338724" cy="935490"/>
          </a:xfrm>
          <a:prstGeom prst="rect">
            <a:avLst/>
          </a:prstGeom>
        </p:spPr>
      </p:pic>
    </p:spTree>
    <p:extLst>
      <p:ext uri="{BB962C8B-B14F-4D97-AF65-F5344CB8AC3E}">
        <p14:creationId xmlns:p14="http://schemas.microsoft.com/office/powerpoint/2010/main" val="314052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8185-CA7E-0743-A079-90AC5C9A2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14A941-BBC4-A746-9503-398967963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A075DB-0A7D-794F-805C-0D40039383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06610F-6378-7041-90FF-2490AABFC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5B7ABC-BF6C-2244-9C10-CF02C46E38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AD8F03-8D07-E143-89C6-922D76B52199}"/>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8" name="Footer Placeholder 7">
            <a:extLst>
              <a:ext uri="{FF2B5EF4-FFF2-40B4-BE49-F238E27FC236}">
                <a16:creationId xmlns:a16="http://schemas.microsoft.com/office/drawing/2014/main" id="{0BD7F2D8-82E5-414E-A2D4-99C224FE18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FA9FCB-5C55-4F40-BC4E-E4211F0E30F0}"/>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10011351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422400" y="1209110"/>
            <a:ext cx="113472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867" baseline="0">
                <a:solidFill>
                  <a:srgbClr val="009FDA"/>
                </a:solidFill>
              </a:defRPr>
            </a:lvl1pPr>
          </a:lstStyle>
          <a:p>
            <a:pPr lvl="0"/>
            <a:r>
              <a:rPr lang="en-US" noProof="0" dirty="0"/>
              <a:t>CLICK TO EDIT MASTER SUBTITLE STYLE</a:t>
            </a:r>
            <a:endParaRPr lang="en-GB" noProof="0" dirty="0"/>
          </a:p>
        </p:txBody>
      </p:sp>
      <p:sp>
        <p:nvSpPr>
          <p:cNvPr id="13"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dirty="0"/>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solidFill>
                  <a:srgbClr val="82786F"/>
                </a:solidFill>
              </a:defRPr>
            </a:lvl1pPr>
          </a:lstStyle>
          <a:p>
            <a:pPr>
              <a:defRPr/>
            </a:pPr>
            <a:fld id="{10D2D36D-C2C4-4D0D-B0F1-A274C175CDEE}" type="slidenum">
              <a:rPr lang="en-GB" smtClean="0"/>
              <a:pPr>
                <a:defRPr/>
              </a:pPr>
              <a:t>‹#›</a:t>
            </a:fld>
            <a:endParaRPr lang="en-GB" dirty="0"/>
          </a:p>
        </p:txBody>
      </p:sp>
      <p:sp>
        <p:nvSpPr>
          <p:cNvPr id="6" name="Rectangle 5"/>
          <p:cNvSpPr>
            <a:spLocks noGrp="1" noChangeArrowheads="1"/>
          </p:cNvSpPr>
          <p:nvPr>
            <p:ph type="ftr" sz="quarter" idx="16"/>
          </p:nvPr>
        </p:nvSpPr>
        <p:spPr>
          <a:ln/>
        </p:spPr>
        <p:txBody>
          <a:bodyPr/>
          <a:lstStyle>
            <a:lvl1pPr marL="0" indent="0">
              <a:buNone/>
              <a:defRPr>
                <a:solidFill>
                  <a:srgbClr val="82786F"/>
                </a:solidFill>
              </a:defRPr>
            </a:lvl1pPr>
          </a:lstStyle>
          <a:p>
            <a:r>
              <a:rPr lang="en-GB" dirty="0"/>
              <a:t>Marso </a:t>
            </a:r>
            <a:r>
              <a:rPr lang="en-GB" i="1" dirty="0"/>
              <a:t>et al. NEJM</a:t>
            </a:r>
            <a:r>
              <a:rPr lang="en-GB" dirty="0"/>
              <a:t> [in press]</a:t>
            </a:r>
            <a:endParaRPr lang="en-GB" i="1" dirty="0"/>
          </a:p>
        </p:txBody>
      </p:sp>
      <p:sp>
        <p:nvSpPr>
          <p:cNvPr id="7" name="Rectangle 81"/>
          <p:cNvSpPr>
            <a:spLocks noGrp="1" noChangeArrowheads="1"/>
          </p:cNvSpPr>
          <p:nvPr>
            <p:ph type="dt" sz="half" idx="17"/>
          </p:nvPr>
        </p:nvSpPr>
        <p:spPr>
          <a:ln/>
        </p:spPr>
        <p:txBody>
          <a:bodyPr/>
          <a:lstStyle>
            <a:lvl1pPr>
              <a:defRPr>
                <a:solidFill>
                  <a:srgbClr val="82786F"/>
                </a:solidFill>
              </a:defRPr>
            </a:lvl1pPr>
          </a:lstStyle>
          <a:p>
            <a:pPr>
              <a:defRPr/>
            </a:pPr>
            <a:endParaRPr lang="en-GB" dirty="0"/>
          </a:p>
        </p:txBody>
      </p:sp>
      <p:sp>
        <p:nvSpPr>
          <p:cNvPr id="12" name="Text Placeholder 10"/>
          <p:cNvSpPr>
            <a:spLocks noGrp="1"/>
          </p:cNvSpPr>
          <p:nvPr>
            <p:ph type="body" sz="quarter" idx="18"/>
          </p:nvPr>
        </p:nvSpPr>
        <p:spPr>
          <a:xfrm>
            <a:off x="424267" y="6440086"/>
            <a:ext cx="11345333" cy="181625"/>
          </a:xfrm>
        </p:spPr>
        <p:txBody>
          <a:bodyPr anchor="b"/>
          <a:lstStyle>
            <a:lvl1pPr marL="0" indent="0">
              <a:spcBef>
                <a:spcPts val="0"/>
              </a:spcBef>
              <a:spcAft>
                <a:spcPts val="0"/>
              </a:spcAft>
              <a:buNone/>
              <a:defRPr sz="800">
                <a:solidFill>
                  <a:srgbClr val="82786F"/>
                </a:solidFill>
              </a:defRPr>
            </a:lvl1pPr>
            <a:lvl2pPr marL="353474" indent="0">
              <a:buNone/>
              <a:defRPr sz="1200"/>
            </a:lvl2pPr>
            <a:lvl3pPr marL="715415" indent="0">
              <a:buNone/>
              <a:defRPr sz="1200"/>
            </a:lvl3pPr>
            <a:lvl4pPr marL="1077357" indent="0">
              <a:buNone/>
              <a:defRPr sz="1200"/>
            </a:lvl4pPr>
            <a:lvl5pPr marL="1430831" indent="0">
              <a:buNone/>
              <a:defRPr sz="1200"/>
            </a:lvl5pPr>
          </a:lstStyle>
          <a:p>
            <a:pPr lvl="0"/>
            <a:r>
              <a:rPr lang="en-US"/>
              <a:t>Click to edit Master text styles</a:t>
            </a:r>
          </a:p>
        </p:txBody>
      </p:sp>
    </p:spTree>
    <p:extLst>
      <p:ext uri="{BB962C8B-B14F-4D97-AF65-F5344CB8AC3E}">
        <p14:creationId xmlns:p14="http://schemas.microsoft.com/office/powerpoint/2010/main" val="3572740519"/>
      </p:ext>
    </p:extLst>
  </p:cSld>
  <p:clrMapOvr>
    <a:masterClrMapping/>
  </p:clrMapOvr>
  <p:transition/>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1D8A8C7A-35F1-F442-806A-13DC001CF5B9}" type="slidenum">
              <a:rPr lang="en-US" smtClean="0"/>
              <a:t>‹#›</a:t>
            </a:fld>
            <a:endParaRPr lang="en-US"/>
          </a:p>
        </p:txBody>
      </p:sp>
    </p:spTree>
    <p:extLst>
      <p:ext uri="{BB962C8B-B14F-4D97-AF65-F5344CB8AC3E}">
        <p14:creationId xmlns:p14="http://schemas.microsoft.com/office/powerpoint/2010/main" val="1445135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D7A1A7-F838-5D4B-A526-84CBAE0F580B}"/>
              </a:ext>
            </a:extLst>
          </p:cNvPr>
          <p:cNvPicPr>
            <a:picLocks noChangeAspect="1"/>
          </p:cNvPicPr>
          <p:nvPr userDrawn="1"/>
        </p:nvPicPr>
        <p:blipFill>
          <a:blip r:embed="rId2"/>
          <a:srcRect/>
          <a:stretch/>
        </p:blipFill>
        <p:spPr>
          <a:xfrm>
            <a:off x="0" y="0"/>
            <a:ext cx="12192000" cy="6858000"/>
          </a:xfrm>
          <a:prstGeom prst="rect">
            <a:avLst/>
          </a:prstGeom>
        </p:spPr>
      </p:pic>
      <p:sp>
        <p:nvSpPr>
          <p:cNvPr id="7" name="Oval 6"/>
          <p:cNvSpPr/>
          <p:nvPr userDrawn="1"/>
        </p:nvSpPr>
        <p:spPr>
          <a:xfrm>
            <a:off x="11732965" y="6422835"/>
            <a:ext cx="352539" cy="3525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399" y="2114057"/>
            <a:ext cx="10653311" cy="3128503"/>
          </a:xfrm>
        </p:spPr>
        <p:txBody>
          <a:bodyPr anchor="ctr" anchorCtr="0">
            <a:normAutofit/>
          </a:bodyPr>
          <a:lstStyle>
            <a:lvl1pPr>
              <a:defRPr sz="4400">
                <a:solidFill>
                  <a:srgbClr val="003762"/>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D8A8C7A-35F1-F442-806A-13DC001CF5B9}" type="slidenum">
              <a:rPr lang="en-US" smtClean="0"/>
              <a:t>‹#›</a:t>
            </a:fld>
            <a:endParaRPr lang="en-US"/>
          </a:p>
        </p:txBody>
      </p:sp>
    </p:spTree>
    <p:extLst>
      <p:ext uri="{BB962C8B-B14F-4D97-AF65-F5344CB8AC3E}">
        <p14:creationId xmlns:p14="http://schemas.microsoft.com/office/powerpoint/2010/main" val="2593310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D8A8C7A-35F1-F442-806A-13DC001CF5B9}" type="slidenum">
              <a:rPr lang="en-US" smtClean="0"/>
              <a:t>‹#›</a:t>
            </a:fld>
            <a:endParaRPr lang="en-US"/>
          </a:p>
        </p:txBody>
      </p:sp>
    </p:spTree>
    <p:extLst>
      <p:ext uri="{BB962C8B-B14F-4D97-AF65-F5344CB8AC3E}">
        <p14:creationId xmlns:p14="http://schemas.microsoft.com/office/powerpoint/2010/main" val="1262611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14608"/>
            <a:ext cx="51816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D8A8C7A-35F1-F442-806A-13DC001CF5B9}" type="slidenum">
              <a:rPr lang="en-US" smtClean="0"/>
              <a:t>‹#›</a:t>
            </a:fld>
            <a:endParaRPr lang="en-US"/>
          </a:p>
        </p:txBody>
      </p:sp>
    </p:spTree>
    <p:extLst>
      <p:ext uri="{BB962C8B-B14F-4D97-AF65-F5344CB8AC3E}">
        <p14:creationId xmlns:p14="http://schemas.microsoft.com/office/powerpoint/2010/main" val="4006823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6DB710-2B48-624D-B261-D4C0AF0CF7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8A8C7A-35F1-F442-806A-13DC001CF5B9}" type="slidenum">
              <a:rPr lang="en-US" smtClean="0"/>
              <a:t>‹#›</a:t>
            </a:fld>
            <a:endParaRPr lang="en-US"/>
          </a:p>
        </p:txBody>
      </p:sp>
    </p:spTree>
    <p:extLst>
      <p:ext uri="{BB962C8B-B14F-4D97-AF65-F5344CB8AC3E}">
        <p14:creationId xmlns:p14="http://schemas.microsoft.com/office/powerpoint/2010/main" val="2803589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23AB6D-8CA5-4545-9CD6-3915A4A549FD}"/>
              </a:ext>
            </a:extLst>
          </p:cNvPr>
          <p:cNvSpPr>
            <a:spLocks noGrp="1"/>
          </p:cNvSpPr>
          <p:nvPr>
            <p:ph type="dt" sz="half" idx="10"/>
          </p:nvPr>
        </p:nvSpPr>
        <p:spPr/>
        <p:txBody>
          <a:bodyPr/>
          <a:lstStyle/>
          <a:p>
            <a:endParaRPr lang="fr-CA"/>
          </a:p>
        </p:txBody>
      </p:sp>
      <p:sp>
        <p:nvSpPr>
          <p:cNvPr id="3" name="Espace réservé du pied de page 2">
            <a:extLst>
              <a:ext uri="{FF2B5EF4-FFF2-40B4-BE49-F238E27FC236}">
                <a16:creationId xmlns:a16="http://schemas.microsoft.com/office/drawing/2014/main" id="{42EDFCCF-324E-422A-B2AB-C65D37B1394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3BEDFBA9-A28A-41B7-8DBB-B29E16A41477}"/>
              </a:ext>
            </a:extLst>
          </p:cNvPr>
          <p:cNvSpPr>
            <a:spLocks noGrp="1"/>
          </p:cNvSpPr>
          <p:nvPr>
            <p:ph type="sldNum" sz="quarter" idx="12"/>
          </p:nvPr>
        </p:nvSpPr>
        <p:spPr/>
        <p:txBody>
          <a:bodyPr/>
          <a:lstStyle/>
          <a:p>
            <a:fld id="{1AA6F22D-DC73-4D02-8638-7DE942A68B61}" type="slidenum">
              <a:rPr lang="fr-CA" smtClean="0"/>
              <a:t>‹#›</a:t>
            </a:fld>
            <a:endParaRPr lang="fr-CA"/>
          </a:p>
        </p:txBody>
      </p:sp>
    </p:spTree>
    <p:extLst>
      <p:ext uri="{BB962C8B-B14F-4D97-AF65-F5344CB8AC3E}">
        <p14:creationId xmlns:p14="http://schemas.microsoft.com/office/powerpoint/2010/main" val="897282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B12B783-901F-4CCD-A735-1B45953A71E1}" type="slidenum">
              <a:rPr lang="en-CA" smtClean="0"/>
              <a:t>‹#›</a:t>
            </a:fld>
            <a:endParaRPr lang="en-CA"/>
          </a:p>
        </p:txBody>
      </p:sp>
    </p:spTree>
    <p:extLst>
      <p:ext uri="{BB962C8B-B14F-4D97-AF65-F5344CB8AC3E}">
        <p14:creationId xmlns:p14="http://schemas.microsoft.com/office/powerpoint/2010/main" val="41674755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2pPr>
              <a:buClr>
                <a:srgbClr val="C14B6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004686" y="6399938"/>
            <a:ext cx="2804199" cy="365125"/>
          </a:xfrm>
        </p:spPr>
        <p:txBody>
          <a:bodyPr/>
          <a:lstStyle>
            <a:lvl1pPr>
              <a:defRPr sz="1000"/>
            </a:lvl1pPr>
          </a:lstStyle>
          <a:p>
            <a:fld id="{2195B9F3-5000-F544-B37B-1257912A0F49}" type="slidenum">
              <a:rPr lang="en-US" smtClean="0"/>
              <a:pPr/>
              <a:t>‹#›</a:t>
            </a:fld>
            <a:endParaRPr lang="en-US" dirty="0"/>
          </a:p>
        </p:txBody>
      </p:sp>
    </p:spTree>
    <p:extLst>
      <p:ext uri="{BB962C8B-B14F-4D97-AF65-F5344CB8AC3E}">
        <p14:creationId xmlns:p14="http://schemas.microsoft.com/office/powerpoint/2010/main" val="916531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71813" y="1709741"/>
            <a:ext cx="8456573" cy="3670289"/>
          </a:xfrm>
        </p:spPr>
        <p:txBody>
          <a:bodyPr anchor="b">
            <a:normAutofit/>
          </a:bodyPr>
          <a:lstStyle>
            <a:lvl1pPr>
              <a:defRPr sz="4800"/>
            </a:lvl1pPr>
          </a:lstStyle>
          <a:p>
            <a:r>
              <a:rPr lang="en-US" dirty="0"/>
              <a:t>Click to edit Master title style</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95B9F3-5000-F544-B37B-1257912A0F49}" type="slidenum">
              <a:rPr lang="en-US" smtClean="0"/>
              <a:t>‹#›</a:t>
            </a:fld>
            <a:endParaRPr lang="en-US" dirty="0"/>
          </a:p>
        </p:txBody>
      </p:sp>
      <p:sp>
        <p:nvSpPr>
          <p:cNvPr id="15" name="Rectangle 14"/>
          <p:cNvSpPr/>
          <p:nvPr userDrawn="1"/>
        </p:nvSpPr>
        <p:spPr>
          <a:xfrm rot="5400000">
            <a:off x="5854698" y="-5854699"/>
            <a:ext cx="482603" cy="12192001"/>
          </a:xfrm>
          <a:prstGeom prst="rect">
            <a:avLst/>
          </a:prstGeom>
          <a:solidFill>
            <a:srgbClr val="672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11" name="Freeform 10"/>
          <p:cNvSpPr/>
          <p:nvPr userDrawn="1"/>
        </p:nvSpPr>
        <p:spPr>
          <a:xfrm flipH="1">
            <a:off x="1097917" y="4746330"/>
            <a:ext cx="10719349" cy="1267398"/>
          </a:xfrm>
          <a:custGeom>
            <a:avLst/>
            <a:gdLst>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4003040 w 5466080"/>
              <a:gd name="connsiteY7" fmla="*/ 1666240 h 3291840"/>
              <a:gd name="connsiteX8" fmla="*/ 5466080 w 5466080"/>
              <a:gd name="connsiteY8"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964730 w 5466080"/>
              <a:gd name="connsiteY7" fmla="*/ 1558783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738880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80 h 3291840"/>
              <a:gd name="connsiteX1" fmla="*/ 1625600 w 5466080"/>
              <a:gd name="connsiteY1" fmla="*/ 1706880 h 3291840"/>
              <a:gd name="connsiteX2" fmla="*/ 2133600 w 5466080"/>
              <a:gd name="connsiteY2" fmla="*/ 1595120 h 3291840"/>
              <a:gd name="connsiteX3" fmla="*/ 2397760 w 5466080"/>
              <a:gd name="connsiteY3" fmla="*/ 0 h 3291840"/>
              <a:gd name="connsiteX4" fmla="*/ 2804160 w 5466080"/>
              <a:gd name="connsiteY4" fmla="*/ 3291840 h 3291840"/>
              <a:gd name="connsiteX5" fmla="*/ 3048000 w 5466080"/>
              <a:gd name="connsiteY5" fmla="*/ 1666240 h 3291840"/>
              <a:gd name="connsiteX6" fmla="*/ 3661426 w 5466080"/>
              <a:gd name="connsiteY6" fmla="*/ 1198880 h 3291840"/>
              <a:gd name="connsiteX7" fmla="*/ 3867911 w 5466080"/>
              <a:gd name="connsiteY7" fmla="*/ 1582988 h 3291840"/>
              <a:gd name="connsiteX8" fmla="*/ 4003040 w 5466080"/>
              <a:gd name="connsiteY8" fmla="*/ 1666240 h 3291840"/>
              <a:gd name="connsiteX9" fmla="*/ 5466080 w 5466080"/>
              <a:gd name="connsiteY9" fmla="*/ 1666240 h 3291840"/>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8 h 3291858"/>
              <a:gd name="connsiteX1" fmla="*/ 1625600 w 5466080"/>
              <a:gd name="connsiteY1" fmla="*/ 1706898 h 3291858"/>
              <a:gd name="connsiteX2" fmla="*/ 2133600 w 5466080"/>
              <a:gd name="connsiteY2" fmla="*/ 1595138 h 3291858"/>
              <a:gd name="connsiteX3" fmla="*/ 2397760 w 5466080"/>
              <a:gd name="connsiteY3" fmla="*/ 18 h 3291858"/>
              <a:gd name="connsiteX4" fmla="*/ 2804160 w 5466080"/>
              <a:gd name="connsiteY4" fmla="*/ 3291858 h 3291858"/>
              <a:gd name="connsiteX5" fmla="*/ 3048000 w 5466080"/>
              <a:gd name="connsiteY5" fmla="*/ 1666258 h 3291858"/>
              <a:gd name="connsiteX6" fmla="*/ 3661426 w 5466080"/>
              <a:gd name="connsiteY6" fmla="*/ 1198898 h 3291858"/>
              <a:gd name="connsiteX7" fmla="*/ 3867911 w 5466080"/>
              <a:gd name="connsiteY7" fmla="*/ 1583006 h 3291858"/>
              <a:gd name="connsiteX8" fmla="*/ 4003040 w 5466080"/>
              <a:gd name="connsiteY8" fmla="*/ 1666258 h 3291858"/>
              <a:gd name="connsiteX9" fmla="*/ 5466080 w 5466080"/>
              <a:gd name="connsiteY9" fmla="*/ 1666258 h 3291858"/>
              <a:gd name="connsiteX0" fmla="*/ 0 w 5466080"/>
              <a:gd name="connsiteY0" fmla="*/ 1706893 h 3291853"/>
              <a:gd name="connsiteX1" fmla="*/ 1625600 w 5466080"/>
              <a:gd name="connsiteY1" fmla="*/ 1706893 h 3291853"/>
              <a:gd name="connsiteX2" fmla="*/ 2133600 w 5466080"/>
              <a:gd name="connsiteY2" fmla="*/ 1595133 h 3291853"/>
              <a:gd name="connsiteX3" fmla="*/ 2397760 w 5466080"/>
              <a:gd name="connsiteY3" fmla="*/ 13 h 3291853"/>
              <a:gd name="connsiteX4" fmla="*/ 2804160 w 5466080"/>
              <a:gd name="connsiteY4" fmla="*/ 3291853 h 3291853"/>
              <a:gd name="connsiteX5" fmla="*/ 3048000 w 5466080"/>
              <a:gd name="connsiteY5" fmla="*/ 1666253 h 3291853"/>
              <a:gd name="connsiteX6" fmla="*/ 3661426 w 5466080"/>
              <a:gd name="connsiteY6" fmla="*/ 1198893 h 3291853"/>
              <a:gd name="connsiteX7" fmla="*/ 3867911 w 5466080"/>
              <a:gd name="connsiteY7" fmla="*/ 1583001 h 3291853"/>
              <a:gd name="connsiteX8" fmla="*/ 4003040 w 5466080"/>
              <a:gd name="connsiteY8" fmla="*/ 1666253 h 3291853"/>
              <a:gd name="connsiteX9" fmla="*/ 5466080 w 5466080"/>
              <a:gd name="connsiteY9" fmla="*/ 1666253 h 3291853"/>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661426 w 5466080"/>
              <a:gd name="connsiteY7" fmla="*/ 1198894 h 3291854"/>
              <a:gd name="connsiteX8" fmla="*/ 3867911 w 5466080"/>
              <a:gd name="connsiteY8" fmla="*/ 1583002 h 3291854"/>
              <a:gd name="connsiteX9" fmla="*/ 4003040 w 5466080"/>
              <a:gd name="connsiteY9" fmla="*/ 1666254 h 3291854"/>
              <a:gd name="connsiteX10" fmla="*/ 5466080 w 5466080"/>
              <a:gd name="connsiteY10" fmla="*/ 1666254 h 3291854"/>
              <a:gd name="connsiteX0" fmla="*/ 0 w 5466080"/>
              <a:gd name="connsiteY0" fmla="*/ 1706894 h 3291854"/>
              <a:gd name="connsiteX1" fmla="*/ 1625600 w 5466080"/>
              <a:gd name="connsiteY1" fmla="*/ 1706894 h 3291854"/>
              <a:gd name="connsiteX2" fmla="*/ 1786475 w 5466080"/>
              <a:gd name="connsiteY2" fmla="*/ 1425187 h 3291854"/>
              <a:gd name="connsiteX3" fmla="*/ 2133600 w 5466080"/>
              <a:gd name="connsiteY3" fmla="*/ 1595134 h 3291854"/>
              <a:gd name="connsiteX4" fmla="*/ 2397760 w 5466080"/>
              <a:gd name="connsiteY4" fmla="*/ 14 h 3291854"/>
              <a:gd name="connsiteX5" fmla="*/ 2804160 w 5466080"/>
              <a:gd name="connsiteY5" fmla="*/ 3291854 h 3291854"/>
              <a:gd name="connsiteX6" fmla="*/ 3048000 w 5466080"/>
              <a:gd name="connsiteY6" fmla="*/ 1666254 h 3291854"/>
              <a:gd name="connsiteX7" fmla="*/ 3364972 w 5466080"/>
              <a:gd name="connsiteY7" fmla="*/ 1936392 h 3291854"/>
              <a:gd name="connsiteX8" fmla="*/ 3661426 w 5466080"/>
              <a:gd name="connsiteY8" fmla="*/ 1198894 h 3291854"/>
              <a:gd name="connsiteX9" fmla="*/ 3867911 w 5466080"/>
              <a:gd name="connsiteY9" fmla="*/ 1583002 h 3291854"/>
              <a:gd name="connsiteX10" fmla="*/ 4003040 w 5466080"/>
              <a:gd name="connsiteY10" fmla="*/ 1666254 h 3291854"/>
              <a:gd name="connsiteX11" fmla="*/ 5466080 w 5466080"/>
              <a:gd name="connsiteY11" fmla="*/ 1666254 h 3291854"/>
              <a:gd name="connsiteX0" fmla="*/ 0 w 5466080"/>
              <a:gd name="connsiteY0" fmla="*/ 1706894 h 3291854"/>
              <a:gd name="connsiteX1" fmla="*/ 1625600 w 5466080"/>
              <a:gd name="connsiteY1" fmla="*/ 1706894 h 3291854"/>
              <a:gd name="connsiteX2" fmla="*/ 1673154 w 5466080"/>
              <a:gd name="connsiteY2" fmla="*/ 1655617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5466080"/>
              <a:gd name="connsiteY0" fmla="*/ 1706894 h 3291854"/>
              <a:gd name="connsiteX1" fmla="*/ 1625600 w 5466080"/>
              <a:gd name="connsiteY1" fmla="*/ 1706894 h 3291854"/>
              <a:gd name="connsiteX2" fmla="*/ 1686486 w 5466080"/>
              <a:gd name="connsiteY2" fmla="*/ 1660458 h 3291854"/>
              <a:gd name="connsiteX3" fmla="*/ 1786475 w 5466080"/>
              <a:gd name="connsiteY3" fmla="*/ 1425187 h 3291854"/>
              <a:gd name="connsiteX4" fmla="*/ 2133600 w 5466080"/>
              <a:gd name="connsiteY4" fmla="*/ 1595134 h 3291854"/>
              <a:gd name="connsiteX5" fmla="*/ 2397760 w 5466080"/>
              <a:gd name="connsiteY5" fmla="*/ 14 h 3291854"/>
              <a:gd name="connsiteX6" fmla="*/ 2804160 w 5466080"/>
              <a:gd name="connsiteY6" fmla="*/ 3291854 h 3291854"/>
              <a:gd name="connsiteX7" fmla="*/ 3048000 w 5466080"/>
              <a:gd name="connsiteY7" fmla="*/ 1666254 h 3291854"/>
              <a:gd name="connsiteX8" fmla="*/ 3364972 w 5466080"/>
              <a:gd name="connsiteY8" fmla="*/ 1936392 h 3291854"/>
              <a:gd name="connsiteX9" fmla="*/ 3661426 w 5466080"/>
              <a:gd name="connsiteY9" fmla="*/ 1198894 h 3291854"/>
              <a:gd name="connsiteX10" fmla="*/ 3867911 w 5466080"/>
              <a:gd name="connsiteY10" fmla="*/ 1583002 h 3291854"/>
              <a:gd name="connsiteX11" fmla="*/ 4003040 w 5466080"/>
              <a:gd name="connsiteY11" fmla="*/ 1666254 h 3291854"/>
              <a:gd name="connsiteX12" fmla="*/ 5466080 w 5466080"/>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3912021 w 7752501"/>
              <a:gd name="connsiteY1" fmla="*/ 1706894 h 3291854"/>
              <a:gd name="connsiteX2" fmla="*/ 3972907 w 7752501"/>
              <a:gd name="connsiteY2" fmla="*/ 1660458 h 3291854"/>
              <a:gd name="connsiteX3" fmla="*/ 4072896 w 7752501"/>
              <a:gd name="connsiteY3" fmla="*/ 1425187 h 3291854"/>
              <a:gd name="connsiteX4" fmla="*/ 4420021 w 7752501"/>
              <a:gd name="connsiteY4" fmla="*/ 1595134 h 3291854"/>
              <a:gd name="connsiteX5" fmla="*/ 4684181 w 7752501"/>
              <a:gd name="connsiteY5" fmla="*/ 14 h 3291854"/>
              <a:gd name="connsiteX6" fmla="*/ 5090581 w 7752501"/>
              <a:gd name="connsiteY6" fmla="*/ 3291854 h 3291854"/>
              <a:gd name="connsiteX7" fmla="*/ 5334421 w 7752501"/>
              <a:gd name="connsiteY7" fmla="*/ 1666254 h 3291854"/>
              <a:gd name="connsiteX8" fmla="*/ 5651393 w 7752501"/>
              <a:gd name="connsiteY8" fmla="*/ 1936392 h 3291854"/>
              <a:gd name="connsiteX9" fmla="*/ 5947847 w 7752501"/>
              <a:gd name="connsiteY9" fmla="*/ 1198894 h 3291854"/>
              <a:gd name="connsiteX10" fmla="*/ 6154332 w 7752501"/>
              <a:gd name="connsiteY10" fmla="*/ 1583002 h 3291854"/>
              <a:gd name="connsiteX11" fmla="*/ 6289461 w 7752501"/>
              <a:gd name="connsiteY11" fmla="*/ 1666254 h 3291854"/>
              <a:gd name="connsiteX12" fmla="*/ 7752501 w 7752501"/>
              <a:gd name="connsiteY12" fmla="*/ 1666254 h 3291854"/>
              <a:gd name="connsiteX0" fmla="*/ 0 w 7752501"/>
              <a:gd name="connsiteY0" fmla="*/ 1704474 h 3291854"/>
              <a:gd name="connsiteX1" fmla="*/ 1550500 w 7752501"/>
              <a:gd name="connsiteY1" fmla="*/ 1706208 h 3291854"/>
              <a:gd name="connsiteX2" fmla="*/ 3912021 w 7752501"/>
              <a:gd name="connsiteY2" fmla="*/ 1706894 h 3291854"/>
              <a:gd name="connsiteX3" fmla="*/ 3972907 w 7752501"/>
              <a:gd name="connsiteY3" fmla="*/ 1660458 h 3291854"/>
              <a:gd name="connsiteX4" fmla="*/ 4072896 w 7752501"/>
              <a:gd name="connsiteY4" fmla="*/ 1425187 h 3291854"/>
              <a:gd name="connsiteX5" fmla="*/ 4420021 w 7752501"/>
              <a:gd name="connsiteY5" fmla="*/ 1595134 h 3291854"/>
              <a:gd name="connsiteX6" fmla="*/ 4684181 w 7752501"/>
              <a:gd name="connsiteY6" fmla="*/ 14 h 3291854"/>
              <a:gd name="connsiteX7" fmla="*/ 5090581 w 7752501"/>
              <a:gd name="connsiteY7" fmla="*/ 3291854 h 3291854"/>
              <a:gd name="connsiteX8" fmla="*/ 5334421 w 7752501"/>
              <a:gd name="connsiteY8" fmla="*/ 1666254 h 3291854"/>
              <a:gd name="connsiteX9" fmla="*/ 5651393 w 7752501"/>
              <a:gd name="connsiteY9" fmla="*/ 1936392 h 3291854"/>
              <a:gd name="connsiteX10" fmla="*/ 5947847 w 7752501"/>
              <a:gd name="connsiteY10" fmla="*/ 1198894 h 3291854"/>
              <a:gd name="connsiteX11" fmla="*/ 6154332 w 7752501"/>
              <a:gd name="connsiteY11" fmla="*/ 1583002 h 3291854"/>
              <a:gd name="connsiteX12" fmla="*/ 6289461 w 7752501"/>
              <a:gd name="connsiteY12" fmla="*/ 1666254 h 3291854"/>
              <a:gd name="connsiteX13" fmla="*/ 7752501 w 7752501"/>
              <a:gd name="connsiteY13" fmla="*/ 1666254 h 3291854"/>
              <a:gd name="connsiteX0" fmla="*/ 0 w 7752501"/>
              <a:gd name="connsiteY0" fmla="*/ 1704474 h 3291854"/>
              <a:gd name="connsiteX1" fmla="*/ 195979 w 7752501"/>
              <a:gd name="connsiteY1" fmla="*/ 1961810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1550500 w 7752501"/>
              <a:gd name="connsiteY2" fmla="*/ 1706208 h 3291854"/>
              <a:gd name="connsiteX3" fmla="*/ 3912021 w 7752501"/>
              <a:gd name="connsiteY3" fmla="*/ 1706894 h 3291854"/>
              <a:gd name="connsiteX4" fmla="*/ 3972907 w 7752501"/>
              <a:gd name="connsiteY4" fmla="*/ 1660458 h 3291854"/>
              <a:gd name="connsiteX5" fmla="*/ 4072896 w 7752501"/>
              <a:gd name="connsiteY5" fmla="*/ 1425187 h 3291854"/>
              <a:gd name="connsiteX6" fmla="*/ 4420021 w 7752501"/>
              <a:gd name="connsiteY6" fmla="*/ 1595134 h 3291854"/>
              <a:gd name="connsiteX7" fmla="*/ 4684181 w 7752501"/>
              <a:gd name="connsiteY7" fmla="*/ 14 h 3291854"/>
              <a:gd name="connsiteX8" fmla="*/ 5090581 w 7752501"/>
              <a:gd name="connsiteY8" fmla="*/ 3291854 h 3291854"/>
              <a:gd name="connsiteX9" fmla="*/ 5334421 w 7752501"/>
              <a:gd name="connsiteY9" fmla="*/ 1666254 h 3291854"/>
              <a:gd name="connsiteX10" fmla="*/ 5651393 w 7752501"/>
              <a:gd name="connsiteY10" fmla="*/ 1936392 h 3291854"/>
              <a:gd name="connsiteX11" fmla="*/ 5947847 w 7752501"/>
              <a:gd name="connsiteY11" fmla="*/ 1198894 h 3291854"/>
              <a:gd name="connsiteX12" fmla="*/ 6154332 w 7752501"/>
              <a:gd name="connsiteY12" fmla="*/ 1583002 h 3291854"/>
              <a:gd name="connsiteX13" fmla="*/ 6289461 w 7752501"/>
              <a:gd name="connsiteY13" fmla="*/ 1666254 h 3291854"/>
              <a:gd name="connsiteX14" fmla="*/ 7752501 w 7752501"/>
              <a:gd name="connsiteY14"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1550500 w 7752501"/>
              <a:gd name="connsiteY3" fmla="*/ 1706208 h 3291854"/>
              <a:gd name="connsiteX4" fmla="*/ 3912021 w 7752501"/>
              <a:gd name="connsiteY4" fmla="*/ 1706894 h 3291854"/>
              <a:gd name="connsiteX5" fmla="*/ 3972907 w 7752501"/>
              <a:gd name="connsiteY5" fmla="*/ 1660458 h 3291854"/>
              <a:gd name="connsiteX6" fmla="*/ 4072896 w 7752501"/>
              <a:gd name="connsiteY6" fmla="*/ 1425187 h 3291854"/>
              <a:gd name="connsiteX7" fmla="*/ 4420021 w 7752501"/>
              <a:gd name="connsiteY7" fmla="*/ 1595134 h 3291854"/>
              <a:gd name="connsiteX8" fmla="*/ 4684181 w 7752501"/>
              <a:gd name="connsiteY8" fmla="*/ 14 h 3291854"/>
              <a:gd name="connsiteX9" fmla="*/ 5090581 w 7752501"/>
              <a:gd name="connsiteY9" fmla="*/ 3291854 h 3291854"/>
              <a:gd name="connsiteX10" fmla="*/ 5334421 w 7752501"/>
              <a:gd name="connsiteY10" fmla="*/ 1666254 h 3291854"/>
              <a:gd name="connsiteX11" fmla="*/ 5651393 w 7752501"/>
              <a:gd name="connsiteY11" fmla="*/ 1936392 h 3291854"/>
              <a:gd name="connsiteX12" fmla="*/ 5947847 w 7752501"/>
              <a:gd name="connsiteY12" fmla="*/ 1198894 h 3291854"/>
              <a:gd name="connsiteX13" fmla="*/ 6154332 w 7752501"/>
              <a:gd name="connsiteY13" fmla="*/ 1583002 h 3291854"/>
              <a:gd name="connsiteX14" fmla="*/ 6289461 w 7752501"/>
              <a:gd name="connsiteY14" fmla="*/ 1666254 h 3291854"/>
              <a:gd name="connsiteX15" fmla="*/ 7752501 w 7752501"/>
              <a:gd name="connsiteY15"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550500 w 7752501"/>
              <a:gd name="connsiteY4" fmla="*/ 1706208 h 3291854"/>
              <a:gd name="connsiteX5" fmla="*/ 3912021 w 7752501"/>
              <a:gd name="connsiteY5" fmla="*/ 1706894 h 3291854"/>
              <a:gd name="connsiteX6" fmla="*/ 3972907 w 7752501"/>
              <a:gd name="connsiteY6" fmla="*/ 1660458 h 3291854"/>
              <a:gd name="connsiteX7" fmla="*/ 4072896 w 7752501"/>
              <a:gd name="connsiteY7" fmla="*/ 1425187 h 3291854"/>
              <a:gd name="connsiteX8" fmla="*/ 4420021 w 7752501"/>
              <a:gd name="connsiteY8" fmla="*/ 1595134 h 3291854"/>
              <a:gd name="connsiteX9" fmla="*/ 4684181 w 7752501"/>
              <a:gd name="connsiteY9" fmla="*/ 14 h 3291854"/>
              <a:gd name="connsiteX10" fmla="*/ 5090581 w 7752501"/>
              <a:gd name="connsiteY10" fmla="*/ 3291854 h 3291854"/>
              <a:gd name="connsiteX11" fmla="*/ 5334421 w 7752501"/>
              <a:gd name="connsiteY11" fmla="*/ 1666254 h 3291854"/>
              <a:gd name="connsiteX12" fmla="*/ 5651393 w 7752501"/>
              <a:gd name="connsiteY12" fmla="*/ 1936392 h 3291854"/>
              <a:gd name="connsiteX13" fmla="*/ 5947847 w 7752501"/>
              <a:gd name="connsiteY13" fmla="*/ 1198894 h 3291854"/>
              <a:gd name="connsiteX14" fmla="*/ 6154332 w 7752501"/>
              <a:gd name="connsiteY14" fmla="*/ 1583002 h 3291854"/>
              <a:gd name="connsiteX15" fmla="*/ 6289461 w 7752501"/>
              <a:gd name="connsiteY15" fmla="*/ 1666254 h 3291854"/>
              <a:gd name="connsiteX16" fmla="*/ 7752501 w 7752501"/>
              <a:gd name="connsiteY16"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550500 w 7752501"/>
              <a:gd name="connsiteY5" fmla="*/ 1706208 h 3291854"/>
              <a:gd name="connsiteX6" fmla="*/ 3912021 w 7752501"/>
              <a:gd name="connsiteY6" fmla="*/ 1706894 h 3291854"/>
              <a:gd name="connsiteX7" fmla="*/ 3972907 w 7752501"/>
              <a:gd name="connsiteY7" fmla="*/ 1660458 h 3291854"/>
              <a:gd name="connsiteX8" fmla="*/ 4072896 w 7752501"/>
              <a:gd name="connsiteY8" fmla="*/ 1425187 h 3291854"/>
              <a:gd name="connsiteX9" fmla="*/ 4420021 w 7752501"/>
              <a:gd name="connsiteY9" fmla="*/ 1595134 h 3291854"/>
              <a:gd name="connsiteX10" fmla="*/ 4684181 w 7752501"/>
              <a:gd name="connsiteY10" fmla="*/ 14 h 3291854"/>
              <a:gd name="connsiteX11" fmla="*/ 5090581 w 7752501"/>
              <a:gd name="connsiteY11" fmla="*/ 3291854 h 3291854"/>
              <a:gd name="connsiteX12" fmla="*/ 5334421 w 7752501"/>
              <a:gd name="connsiteY12" fmla="*/ 1666254 h 3291854"/>
              <a:gd name="connsiteX13" fmla="*/ 5651393 w 7752501"/>
              <a:gd name="connsiteY13" fmla="*/ 1936392 h 3291854"/>
              <a:gd name="connsiteX14" fmla="*/ 5947847 w 7752501"/>
              <a:gd name="connsiteY14" fmla="*/ 1198894 h 3291854"/>
              <a:gd name="connsiteX15" fmla="*/ 6154332 w 7752501"/>
              <a:gd name="connsiteY15" fmla="*/ 1583002 h 3291854"/>
              <a:gd name="connsiteX16" fmla="*/ 6289461 w 7752501"/>
              <a:gd name="connsiteY16" fmla="*/ 1666254 h 3291854"/>
              <a:gd name="connsiteX17" fmla="*/ 7752501 w 7752501"/>
              <a:gd name="connsiteY17" fmla="*/ 1666254 h 3291854"/>
              <a:gd name="connsiteX0" fmla="*/ 0 w 7752501"/>
              <a:gd name="connsiteY0" fmla="*/ 1704474 h 3291854"/>
              <a:gd name="connsiteX1" fmla="*/ 217310 w 7752501"/>
              <a:gd name="connsiteY1" fmla="*/ 189984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19955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07924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27890 w 7752501"/>
              <a:gd name="connsiteY4" fmla="*/ 854203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06644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70638 w 7752501"/>
              <a:gd name="connsiteY1" fmla="*/ 1853373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81303 w 7752501"/>
              <a:gd name="connsiteY1" fmla="*/ 1551298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227976 w 7752501"/>
              <a:gd name="connsiteY1" fmla="*/ 1520316 h 3291854"/>
              <a:gd name="connsiteX2" fmla="*/ 494614 w 7752501"/>
              <a:gd name="connsiteY2" fmla="*/ 1721699 h 3291854"/>
              <a:gd name="connsiteX3" fmla="*/ 782583 w 7752501"/>
              <a:gd name="connsiteY3" fmla="*/ 2682142 h 3291854"/>
              <a:gd name="connsiteX4" fmla="*/ 1059886 w 7752501"/>
              <a:gd name="connsiteY4" fmla="*/ 838711 h 3291854"/>
              <a:gd name="connsiteX5" fmla="*/ 1315859 w 7752501"/>
              <a:gd name="connsiteY5" fmla="*/ 1977301 h 3291854"/>
              <a:gd name="connsiteX6" fmla="*/ 1550500 w 7752501"/>
              <a:gd name="connsiteY6" fmla="*/ 1706208 h 3291854"/>
              <a:gd name="connsiteX7" fmla="*/ 3912021 w 7752501"/>
              <a:gd name="connsiteY7" fmla="*/ 1706894 h 3291854"/>
              <a:gd name="connsiteX8" fmla="*/ 3972907 w 7752501"/>
              <a:gd name="connsiteY8" fmla="*/ 1660458 h 3291854"/>
              <a:gd name="connsiteX9" fmla="*/ 4072896 w 7752501"/>
              <a:gd name="connsiteY9" fmla="*/ 1425187 h 3291854"/>
              <a:gd name="connsiteX10" fmla="*/ 4420021 w 7752501"/>
              <a:gd name="connsiteY10" fmla="*/ 1595134 h 3291854"/>
              <a:gd name="connsiteX11" fmla="*/ 4684181 w 7752501"/>
              <a:gd name="connsiteY11" fmla="*/ 14 h 3291854"/>
              <a:gd name="connsiteX12" fmla="*/ 5090581 w 7752501"/>
              <a:gd name="connsiteY12" fmla="*/ 3291854 h 3291854"/>
              <a:gd name="connsiteX13" fmla="*/ 5334421 w 7752501"/>
              <a:gd name="connsiteY13" fmla="*/ 1666254 h 3291854"/>
              <a:gd name="connsiteX14" fmla="*/ 5651393 w 7752501"/>
              <a:gd name="connsiteY14" fmla="*/ 1936392 h 3291854"/>
              <a:gd name="connsiteX15" fmla="*/ 5947847 w 7752501"/>
              <a:gd name="connsiteY15" fmla="*/ 1198894 h 3291854"/>
              <a:gd name="connsiteX16" fmla="*/ 6154332 w 7752501"/>
              <a:gd name="connsiteY16" fmla="*/ 1583002 h 3291854"/>
              <a:gd name="connsiteX17" fmla="*/ 6289461 w 7752501"/>
              <a:gd name="connsiteY17" fmla="*/ 1666254 h 3291854"/>
              <a:gd name="connsiteX18" fmla="*/ 7752501 w 7752501"/>
              <a:gd name="connsiteY18" fmla="*/ 1666254 h 3291854"/>
              <a:gd name="connsiteX0" fmla="*/ 0 w 7752501"/>
              <a:gd name="connsiteY0" fmla="*/ 1704474 h 3291854"/>
              <a:gd name="connsiteX1" fmla="*/ 78658 w 7752501"/>
              <a:gd name="connsiteY1" fmla="*/ 161326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99989 w 7752501"/>
              <a:gd name="connsiteY1" fmla="*/ 1682972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86657 w 7752501"/>
              <a:gd name="connsiteY1" fmla="*/ 1709597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699915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7752501"/>
              <a:gd name="connsiteY0" fmla="*/ 1704474 h 3291854"/>
              <a:gd name="connsiteX1" fmla="*/ 29997 w 7752501"/>
              <a:gd name="connsiteY1" fmla="*/ 1707176 h 3291854"/>
              <a:gd name="connsiteX2" fmla="*/ 227976 w 7752501"/>
              <a:gd name="connsiteY2" fmla="*/ 1520316 h 3291854"/>
              <a:gd name="connsiteX3" fmla="*/ 494614 w 7752501"/>
              <a:gd name="connsiteY3" fmla="*/ 1721699 h 3291854"/>
              <a:gd name="connsiteX4" fmla="*/ 782583 w 7752501"/>
              <a:gd name="connsiteY4" fmla="*/ 2682142 h 3291854"/>
              <a:gd name="connsiteX5" fmla="*/ 1059886 w 7752501"/>
              <a:gd name="connsiteY5" fmla="*/ 838711 h 3291854"/>
              <a:gd name="connsiteX6" fmla="*/ 1315859 w 7752501"/>
              <a:gd name="connsiteY6" fmla="*/ 1977301 h 3291854"/>
              <a:gd name="connsiteX7" fmla="*/ 1550500 w 7752501"/>
              <a:gd name="connsiteY7" fmla="*/ 1706208 h 3291854"/>
              <a:gd name="connsiteX8" fmla="*/ 3912021 w 7752501"/>
              <a:gd name="connsiteY8" fmla="*/ 1706894 h 3291854"/>
              <a:gd name="connsiteX9" fmla="*/ 3972907 w 7752501"/>
              <a:gd name="connsiteY9" fmla="*/ 1660458 h 3291854"/>
              <a:gd name="connsiteX10" fmla="*/ 4072896 w 7752501"/>
              <a:gd name="connsiteY10" fmla="*/ 1425187 h 3291854"/>
              <a:gd name="connsiteX11" fmla="*/ 4420021 w 7752501"/>
              <a:gd name="connsiteY11" fmla="*/ 1595134 h 3291854"/>
              <a:gd name="connsiteX12" fmla="*/ 4684181 w 7752501"/>
              <a:gd name="connsiteY12" fmla="*/ 14 h 3291854"/>
              <a:gd name="connsiteX13" fmla="*/ 5090581 w 7752501"/>
              <a:gd name="connsiteY13" fmla="*/ 3291854 h 3291854"/>
              <a:gd name="connsiteX14" fmla="*/ 5334421 w 7752501"/>
              <a:gd name="connsiteY14" fmla="*/ 1666254 h 3291854"/>
              <a:gd name="connsiteX15" fmla="*/ 5651393 w 7752501"/>
              <a:gd name="connsiteY15" fmla="*/ 1936392 h 3291854"/>
              <a:gd name="connsiteX16" fmla="*/ 5947847 w 7752501"/>
              <a:gd name="connsiteY16" fmla="*/ 1198894 h 3291854"/>
              <a:gd name="connsiteX17" fmla="*/ 6154332 w 7752501"/>
              <a:gd name="connsiteY17" fmla="*/ 1583002 h 3291854"/>
              <a:gd name="connsiteX18" fmla="*/ 6289461 w 7752501"/>
              <a:gd name="connsiteY18" fmla="*/ 1666254 h 3291854"/>
              <a:gd name="connsiteX19" fmla="*/ 7752501 w 7752501"/>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9062"/>
              <a:gd name="connsiteY0" fmla="*/ 1711735 h 3291854"/>
              <a:gd name="connsiteX1" fmla="*/ 1016558 w 8739062"/>
              <a:gd name="connsiteY1" fmla="*/ 1707176 h 3291854"/>
              <a:gd name="connsiteX2" fmla="*/ 1214537 w 8739062"/>
              <a:gd name="connsiteY2" fmla="*/ 1520316 h 3291854"/>
              <a:gd name="connsiteX3" fmla="*/ 1481175 w 8739062"/>
              <a:gd name="connsiteY3" fmla="*/ 1721699 h 3291854"/>
              <a:gd name="connsiteX4" fmla="*/ 1769144 w 8739062"/>
              <a:gd name="connsiteY4" fmla="*/ 2682142 h 3291854"/>
              <a:gd name="connsiteX5" fmla="*/ 2046447 w 8739062"/>
              <a:gd name="connsiteY5" fmla="*/ 838711 h 3291854"/>
              <a:gd name="connsiteX6" fmla="*/ 2302420 w 8739062"/>
              <a:gd name="connsiteY6" fmla="*/ 1977301 h 3291854"/>
              <a:gd name="connsiteX7" fmla="*/ 2537061 w 8739062"/>
              <a:gd name="connsiteY7" fmla="*/ 1706208 h 3291854"/>
              <a:gd name="connsiteX8" fmla="*/ 4898582 w 8739062"/>
              <a:gd name="connsiteY8" fmla="*/ 1706894 h 3291854"/>
              <a:gd name="connsiteX9" fmla="*/ 4959468 w 8739062"/>
              <a:gd name="connsiteY9" fmla="*/ 1660458 h 3291854"/>
              <a:gd name="connsiteX10" fmla="*/ 5059457 w 8739062"/>
              <a:gd name="connsiteY10" fmla="*/ 1425187 h 3291854"/>
              <a:gd name="connsiteX11" fmla="*/ 5406582 w 8739062"/>
              <a:gd name="connsiteY11" fmla="*/ 1595134 h 3291854"/>
              <a:gd name="connsiteX12" fmla="*/ 5670742 w 8739062"/>
              <a:gd name="connsiteY12" fmla="*/ 14 h 3291854"/>
              <a:gd name="connsiteX13" fmla="*/ 6077142 w 8739062"/>
              <a:gd name="connsiteY13" fmla="*/ 3291854 h 3291854"/>
              <a:gd name="connsiteX14" fmla="*/ 6320982 w 8739062"/>
              <a:gd name="connsiteY14" fmla="*/ 1666254 h 3291854"/>
              <a:gd name="connsiteX15" fmla="*/ 6637954 w 8739062"/>
              <a:gd name="connsiteY15" fmla="*/ 1936392 h 3291854"/>
              <a:gd name="connsiteX16" fmla="*/ 6934408 w 8739062"/>
              <a:gd name="connsiteY16" fmla="*/ 1198894 h 3291854"/>
              <a:gd name="connsiteX17" fmla="*/ 7140893 w 8739062"/>
              <a:gd name="connsiteY17" fmla="*/ 1583002 h 3291854"/>
              <a:gd name="connsiteX18" fmla="*/ 7276022 w 8739062"/>
              <a:gd name="connsiteY18" fmla="*/ 1666254 h 3291854"/>
              <a:gd name="connsiteX19" fmla="*/ 8739062 w 8739062"/>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207871 w 8732396"/>
              <a:gd name="connsiteY2" fmla="*/ 1520316 h 3291854"/>
              <a:gd name="connsiteX3" fmla="*/ 1474509 w 8732396"/>
              <a:gd name="connsiteY3" fmla="*/ 1721699 h 3291854"/>
              <a:gd name="connsiteX4" fmla="*/ 1762478 w 8732396"/>
              <a:gd name="connsiteY4" fmla="*/ 2682142 h 3291854"/>
              <a:gd name="connsiteX5" fmla="*/ 2039781 w 8732396"/>
              <a:gd name="connsiteY5" fmla="*/ 838711 h 3291854"/>
              <a:gd name="connsiteX6" fmla="*/ 2295754 w 8732396"/>
              <a:gd name="connsiteY6" fmla="*/ 1977301 h 3291854"/>
              <a:gd name="connsiteX7" fmla="*/ 2530395 w 8732396"/>
              <a:gd name="connsiteY7" fmla="*/ 1706208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2530395 w 8732396"/>
              <a:gd name="connsiteY8" fmla="*/ 1706208 h 3291854"/>
              <a:gd name="connsiteX9" fmla="*/ 3119779 w 8732396"/>
              <a:gd name="connsiteY9" fmla="*/ 1704011 h 3291854"/>
              <a:gd name="connsiteX10" fmla="*/ 4891916 w 8732396"/>
              <a:gd name="connsiteY10" fmla="*/ 1706894 h 3291854"/>
              <a:gd name="connsiteX11" fmla="*/ 4952802 w 8732396"/>
              <a:gd name="connsiteY11" fmla="*/ 1660458 h 3291854"/>
              <a:gd name="connsiteX12" fmla="*/ 5052791 w 8732396"/>
              <a:gd name="connsiteY12" fmla="*/ 1425187 h 3291854"/>
              <a:gd name="connsiteX13" fmla="*/ 5399916 w 8732396"/>
              <a:gd name="connsiteY13" fmla="*/ 1595134 h 3291854"/>
              <a:gd name="connsiteX14" fmla="*/ 5664076 w 8732396"/>
              <a:gd name="connsiteY14" fmla="*/ 14 h 3291854"/>
              <a:gd name="connsiteX15" fmla="*/ 6070476 w 8732396"/>
              <a:gd name="connsiteY15" fmla="*/ 3291854 h 3291854"/>
              <a:gd name="connsiteX16" fmla="*/ 6314316 w 8732396"/>
              <a:gd name="connsiteY16" fmla="*/ 1666254 h 3291854"/>
              <a:gd name="connsiteX17" fmla="*/ 6631288 w 8732396"/>
              <a:gd name="connsiteY17" fmla="*/ 1936392 h 3291854"/>
              <a:gd name="connsiteX18" fmla="*/ 6927742 w 8732396"/>
              <a:gd name="connsiteY18" fmla="*/ 1198894 h 3291854"/>
              <a:gd name="connsiteX19" fmla="*/ 7134227 w 8732396"/>
              <a:gd name="connsiteY19" fmla="*/ 1583002 h 3291854"/>
              <a:gd name="connsiteX20" fmla="*/ 7269356 w 8732396"/>
              <a:gd name="connsiteY20" fmla="*/ 1666254 h 3291854"/>
              <a:gd name="connsiteX21" fmla="*/ 8732396 w 8732396"/>
              <a:gd name="connsiteY21"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2295754 w 8732396"/>
              <a:gd name="connsiteY7" fmla="*/ 1977301 h 3291854"/>
              <a:gd name="connsiteX8" fmla="*/ 3119779 w 8732396"/>
              <a:gd name="connsiteY8" fmla="*/ 1704011 h 3291854"/>
              <a:gd name="connsiteX9" fmla="*/ 4891916 w 8732396"/>
              <a:gd name="connsiteY9" fmla="*/ 1706894 h 3291854"/>
              <a:gd name="connsiteX10" fmla="*/ 4952802 w 8732396"/>
              <a:gd name="connsiteY10" fmla="*/ 1660458 h 3291854"/>
              <a:gd name="connsiteX11" fmla="*/ 5052791 w 8732396"/>
              <a:gd name="connsiteY11" fmla="*/ 1425187 h 3291854"/>
              <a:gd name="connsiteX12" fmla="*/ 5399916 w 8732396"/>
              <a:gd name="connsiteY12" fmla="*/ 1595134 h 3291854"/>
              <a:gd name="connsiteX13" fmla="*/ 5664076 w 8732396"/>
              <a:gd name="connsiteY13" fmla="*/ 14 h 3291854"/>
              <a:gd name="connsiteX14" fmla="*/ 6070476 w 8732396"/>
              <a:gd name="connsiteY14" fmla="*/ 3291854 h 3291854"/>
              <a:gd name="connsiteX15" fmla="*/ 6314316 w 8732396"/>
              <a:gd name="connsiteY15" fmla="*/ 1666254 h 3291854"/>
              <a:gd name="connsiteX16" fmla="*/ 6631288 w 8732396"/>
              <a:gd name="connsiteY16" fmla="*/ 1936392 h 3291854"/>
              <a:gd name="connsiteX17" fmla="*/ 6927742 w 8732396"/>
              <a:gd name="connsiteY17" fmla="*/ 1198894 h 3291854"/>
              <a:gd name="connsiteX18" fmla="*/ 7134227 w 8732396"/>
              <a:gd name="connsiteY18" fmla="*/ 1583002 h 3291854"/>
              <a:gd name="connsiteX19" fmla="*/ 7269356 w 8732396"/>
              <a:gd name="connsiteY19" fmla="*/ 1666254 h 3291854"/>
              <a:gd name="connsiteX20" fmla="*/ 8732396 w 8732396"/>
              <a:gd name="connsiteY20"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2039781 w 8732396"/>
              <a:gd name="connsiteY6" fmla="*/ 838711 h 3291854"/>
              <a:gd name="connsiteX7" fmla="*/ 3119779 w 8732396"/>
              <a:gd name="connsiteY7" fmla="*/ 1704011 h 3291854"/>
              <a:gd name="connsiteX8" fmla="*/ 4891916 w 8732396"/>
              <a:gd name="connsiteY8" fmla="*/ 1706894 h 3291854"/>
              <a:gd name="connsiteX9" fmla="*/ 4952802 w 8732396"/>
              <a:gd name="connsiteY9" fmla="*/ 1660458 h 3291854"/>
              <a:gd name="connsiteX10" fmla="*/ 5052791 w 8732396"/>
              <a:gd name="connsiteY10" fmla="*/ 1425187 h 3291854"/>
              <a:gd name="connsiteX11" fmla="*/ 5399916 w 8732396"/>
              <a:gd name="connsiteY11" fmla="*/ 1595134 h 3291854"/>
              <a:gd name="connsiteX12" fmla="*/ 5664076 w 8732396"/>
              <a:gd name="connsiteY12" fmla="*/ 14 h 3291854"/>
              <a:gd name="connsiteX13" fmla="*/ 6070476 w 8732396"/>
              <a:gd name="connsiteY13" fmla="*/ 3291854 h 3291854"/>
              <a:gd name="connsiteX14" fmla="*/ 6314316 w 8732396"/>
              <a:gd name="connsiteY14" fmla="*/ 1666254 h 3291854"/>
              <a:gd name="connsiteX15" fmla="*/ 6631288 w 8732396"/>
              <a:gd name="connsiteY15" fmla="*/ 1936392 h 3291854"/>
              <a:gd name="connsiteX16" fmla="*/ 6927742 w 8732396"/>
              <a:gd name="connsiteY16" fmla="*/ 1198894 h 3291854"/>
              <a:gd name="connsiteX17" fmla="*/ 7134227 w 8732396"/>
              <a:gd name="connsiteY17" fmla="*/ 1583002 h 3291854"/>
              <a:gd name="connsiteX18" fmla="*/ 7269356 w 8732396"/>
              <a:gd name="connsiteY18" fmla="*/ 1666254 h 3291854"/>
              <a:gd name="connsiteX19" fmla="*/ 8732396 w 8732396"/>
              <a:gd name="connsiteY19"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1762478 w 8732396"/>
              <a:gd name="connsiteY5" fmla="*/ 2682142 h 3291854"/>
              <a:gd name="connsiteX6" fmla="*/ 3119779 w 8732396"/>
              <a:gd name="connsiteY6" fmla="*/ 1704011 h 3291854"/>
              <a:gd name="connsiteX7" fmla="*/ 4891916 w 8732396"/>
              <a:gd name="connsiteY7" fmla="*/ 1706894 h 3291854"/>
              <a:gd name="connsiteX8" fmla="*/ 4952802 w 8732396"/>
              <a:gd name="connsiteY8" fmla="*/ 1660458 h 3291854"/>
              <a:gd name="connsiteX9" fmla="*/ 5052791 w 8732396"/>
              <a:gd name="connsiteY9" fmla="*/ 1425187 h 3291854"/>
              <a:gd name="connsiteX10" fmla="*/ 5399916 w 8732396"/>
              <a:gd name="connsiteY10" fmla="*/ 1595134 h 3291854"/>
              <a:gd name="connsiteX11" fmla="*/ 5664076 w 8732396"/>
              <a:gd name="connsiteY11" fmla="*/ 14 h 3291854"/>
              <a:gd name="connsiteX12" fmla="*/ 6070476 w 8732396"/>
              <a:gd name="connsiteY12" fmla="*/ 3291854 h 3291854"/>
              <a:gd name="connsiteX13" fmla="*/ 6314316 w 8732396"/>
              <a:gd name="connsiteY13" fmla="*/ 1666254 h 3291854"/>
              <a:gd name="connsiteX14" fmla="*/ 6631288 w 8732396"/>
              <a:gd name="connsiteY14" fmla="*/ 1936392 h 3291854"/>
              <a:gd name="connsiteX15" fmla="*/ 6927742 w 8732396"/>
              <a:gd name="connsiteY15" fmla="*/ 1198894 h 3291854"/>
              <a:gd name="connsiteX16" fmla="*/ 7134227 w 8732396"/>
              <a:gd name="connsiteY16" fmla="*/ 1583002 h 3291854"/>
              <a:gd name="connsiteX17" fmla="*/ 7269356 w 8732396"/>
              <a:gd name="connsiteY17" fmla="*/ 1666254 h 3291854"/>
              <a:gd name="connsiteX18" fmla="*/ 8732396 w 8732396"/>
              <a:gd name="connsiteY18"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1474509 w 8732396"/>
              <a:gd name="connsiteY4" fmla="*/ 1721699 h 3291854"/>
              <a:gd name="connsiteX5" fmla="*/ 3119779 w 8732396"/>
              <a:gd name="connsiteY5" fmla="*/ 1704011 h 3291854"/>
              <a:gd name="connsiteX6" fmla="*/ 4891916 w 8732396"/>
              <a:gd name="connsiteY6" fmla="*/ 1706894 h 3291854"/>
              <a:gd name="connsiteX7" fmla="*/ 4952802 w 8732396"/>
              <a:gd name="connsiteY7" fmla="*/ 1660458 h 3291854"/>
              <a:gd name="connsiteX8" fmla="*/ 5052791 w 8732396"/>
              <a:gd name="connsiteY8" fmla="*/ 1425187 h 3291854"/>
              <a:gd name="connsiteX9" fmla="*/ 5399916 w 8732396"/>
              <a:gd name="connsiteY9" fmla="*/ 1595134 h 3291854"/>
              <a:gd name="connsiteX10" fmla="*/ 5664076 w 8732396"/>
              <a:gd name="connsiteY10" fmla="*/ 14 h 3291854"/>
              <a:gd name="connsiteX11" fmla="*/ 6070476 w 8732396"/>
              <a:gd name="connsiteY11" fmla="*/ 3291854 h 3291854"/>
              <a:gd name="connsiteX12" fmla="*/ 6314316 w 8732396"/>
              <a:gd name="connsiteY12" fmla="*/ 1666254 h 3291854"/>
              <a:gd name="connsiteX13" fmla="*/ 6631288 w 8732396"/>
              <a:gd name="connsiteY13" fmla="*/ 1936392 h 3291854"/>
              <a:gd name="connsiteX14" fmla="*/ 6927742 w 8732396"/>
              <a:gd name="connsiteY14" fmla="*/ 1198894 h 3291854"/>
              <a:gd name="connsiteX15" fmla="*/ 7134227 w 8732396"/>
              <a:gd name="connsiteY15" fmla="*/ 1583002 h 3291854"/>
              <a:gd name="connsiteX16" fmla="*/ 7269356 w 8732396"/>
              <a:gd name="connsiteY16" fmla="*/ 1666254 h 3291854"/>
              <a:gd name="connsiteX17" fmla="*/ 8732396 w 8732396"/>
              <a:gd name="connsiteY17"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1207871 w 8732396"/>
              <a:gd name="connsiteY3" fmla="*/ 1520316 h 3291854"/>
              <a:gd name="connsiteX4" fmla="*/ 3119779 w 8732396"/>
              <a:gd name="connsiteY4" fmla="*/ 1704011 h 3291854"/>
              <a:gd name="connsiteX5" fmla="*/ 4891916 w 8732396"/>
              <a:gd name="connsiteY5" fmla="*/ 1706894 h 3291854"/>
              <a:gd name="connsiteX6" fmla="*/ 4952802 w 8732396"/>
              <a:gd name="connsiteY6" fmla="*/ 1660458 h 3291854"/>
              <a:gd name="connsiteX7" fmla="*/ 5052791 w 8732396"/>
              <a:gd name="connsiteY7" fmla="*/ 1425187 h 3291854"/>
              <a:gd name="connsiteX8" fmla="*/ 5399916 w 8732396"/>
              <a:gd name="connsiteY8" fmla="*/ 1595134 h 3291854"/>
              <a:gd name="connsiteX9" fmla="*/ 5664076 w 8732396"/>
              <a:gd name="connsiteY9" fmla="*/ 14 h 3291854"/>
              <a:gd name="connsiteX10" fmla="*/ 6070476 w 8732396"/>
              <a:gd name="connsiteY10" fmla="*/ 3291854 h 3291854"/>
              <a:gd name="connsiteX11" fmla="*/ 6314316 w 8732396"/>
              <a:gd name="connsiteY11" fmla="*/ 1666254 h 3291854"/>
              <a:gd name="connsiteX12" fmla="*/ 6631288 w 8732396"/>
              <a:gd name="connsiteY12" fmla="*/ 1936392 h 3291854"/>
              <a:gd name="connsiteX13" fmla="*/ 6927742 w 8732396"/>
              <a:gd name="connsiteY13" fmla="*/ 1198894 h 3291854"/>
              <a:gd name="connsiteX14" fmla="*/ 7134227 w 8732396"/>
              <a:gd name="connsiteY14" fmla="*/ 1583002 h 3291854"/>
              <a:gd name="connsiteX15" fmla="*/ 7269356 w 8732396"/>
              <a:gd name="connsiteY15" fmla="*/ 1666254 h 3291854"/>
              <a:gd name="connsiteX16" fmla="*/ 8732396 w 8732396"/>
              <a:gd name="connsiteY16" fmla="*/ 1666254 h 3291854"/>
              <a:gd name="connsiteX0" fmla="*/ 0 w 8732396"/>
              <a:gd name="connsiteY0" fmla="*/ 1706894 h 3291854"/>
              <a:gd name="connsiteX1" fmla="*/ 1009892 w 8732396"/>
              <a:gd name="connsiteY1" fmla="*/ 1707176 h 3291854"/>
              <a:gd name="connsiteX2" fmla="*/ 1075440 w 8732396"/>
              <a:gd name="connsiteY2" fmla="*/ 1655217 h 3291854"/>
              <a:gd name="connsiteX3" fmla="*/ 3119779 w 8732396"/>
              <a:gd name="connsiteY3" fmla="*/ 1704011 h 3291854"/>
              <a:gd name="connsiteX4" fmla="*/ 4891916 w 8732396"/>
              <a:gd name="connsiteY4" fmla="*/ 1706894 h 3291854"/>
              <a:gd name="connsiteX5" fmla="*/ 4952802 w 8732396"/>
              <a:gd name="connsiteY5" fmla="*/ 1660458 h 3291854"/>
              <a:gd name="connsiteX6" fmla="*/ 5052791 w 8732396"/>
              <a:gd name="connsiteY6" fmla="*/ 1425187 h 3291854"/>
              <a:gd name="connsiteX7" fmla="*/ 5399916 w 8732396"/>
              <a:gd name="connsiteY7" fmla="*/ 1595134 h 3291854"/>
              <a:gd name="connsiteX8" fmla="*/ 5664076 w 8732396"/>
              <a:gd name="connsiteY8" fmla="*/ 14 h 3291854"/>
              <a:gd name="connsiteX9" fmla="*/ 6070476 w 8732396"/>
              <a:gd name="connsiteY9" fmla="*/ 3291854 h 3291854"/>
              <a:gd name="connsiteX10" fmla="*/ 6314316 w 8732396"/>
              <a:gd name="connsiteY10" fmla="*/ 1666254 h 3291854"/>
              <a:gd name="connsiteX11" fmla="*/ 6631288 w 8732396"/>
              <a:gd name="connsiteY11" fmla="*/ 1936392 h 3291854"/>
              <a:gd name="connsiteX12" fmla="*/ 6927742 w 8732396"/>
              <a:gd name="connsiteY12" fmla="*/ 1198894 h 3291854"/>
              <a:gd name="connsiteX13" fmla="*/ 7134227 w 8732396"/>
              <a:gd name="connsiteY13" fmla="*/ 1583002 h 3291854"/>
              <a:gd name="connsiteX14" fmla="*/ 7269356 w 8732396"/>
              <a:gd name="connsiteY14" fmla="*/ 1666254 h 3291854"/>
              <a:gd name="connsiteX15" fmla="*/ 8732396 w 8732396"/>
              <a:gd name="connsiteY15" fmla="*/ 1666254 h 3291854"/>
              <a:gd name="connsiteX0" fmla="*/ 0 w 8732396"/>
              <a:gd name="connsiteY0" fmla="*/ 1706894 h 3291854"/>
              <a:gd name="connsiteX1" fmla="*/ 1009892 w 8732396"/>
              <a:gd name="connsiteY1" fmla="*/ 1707176 h 3291854"/>
              <a:gd name="connsiteX2" fmla="*/ 3119779 w 8732396"/>
              <a:gd name="connsiteY2" fmla="*/ 1704011 h 3291854"/>
              <a:gd name="connsiteX3" fmla="*/ 4891916 w 8732396"/>
              <a:gd name="connsiteY3" fmla="*/ 1706894 h 3291854"/>
              <a:gd name="connsiteX4" fmla="*/ 4952802 w 8732396"/>
              <a:gd name="connsiteY4" fmla="*/ 1660458 h 3291854"/>
              <a:gd name="connsiteX5" fmla="*/ 5052791 w 8732396"/>
              <a:gd name="connsiteY5" fmla="*/ 1425187 h 3291854"/>
              <a:gd name="connsiteX6" fmla="*/ 5399916 w 8732396"/>
              <a:gd name="connsiteY6" fmla="*/ 1595134 h 3291854"/>
              <a:gd name="connsiteX7" fmla="*/ 5664076 w 8732396"/>
              <a:gd name="connsiteY7" fmla="*/ 14 h 3291854"/>
              <a:gd name="connsiteX8" fmla="*/ 6070476 w 8732396"/>
              <a:gd name="connsiteY8" fmla="*/ 3291854 h 3291854"/>
              <a:gd name="connsiteX9" fmla="*/ 6314316 w 8732396"/>
              <a:gd name="connsiteY9" fmla="*/ 1666254 h 3291854"/>
              <a:gd name="connsiteX10" fmla="*/ 6631288 w 8732396"/>
              <a:gd name="connsiteY10" fmla="*/ 1936392 h 3291854"/>
              <a:gd name="connsiteX11" fmla="*/ 6927742 w 8732396"/>
              <a:gd name="connsiteY11" fmla="*/ 1198894 h 3291854"/>
              <a:gd name="connsiteX12" fmla="*/ 7134227 w 8732396"/>
              <a:gd name="connsiteY12" fmla="*/ 1583002 h 3291854"/>
              <a:gd name="connsiteX13" fmla="*/ 7269356 w 8732396"/>
              <a:gd name="connsiteY13" fmla="*/ 1666254 h 3291854"/>
              <a:gd name="connsiteX14" fmla="*/ 8732396 w 8732396"/>
              <a:gd name="connsiteY14" fmla="*/ 1666254 h 3291854"/>
              <a:gd name="connsiteX0" fmla="*/ 0 w 8732396"/>
              <a:gd name="connsiteY0" fmla="*/ 1706894 h 3291854"/>
              <a:gd name="connsiteX1" fmla="*/ 3119779 w 8732396"/>
              <a:gd name="connsiteY1" fmla="*/ 1704011 h 3291854"/>
              <a:gd name="connsiteX2" fmla="*/ 4891916 w 8732396"/>
              <a:gd name="connsiteY2" fmla="*/ 1706894 h 3291854"/>
              <a:gd name="connsiteX3" fmla="*/ 4952802 w 8732396"/>
              <a:gd name="connsiteY3" fmla="*/ 1660458 h 3291854"/>
              <a:gd name="connsiteX4" fmla="*/ 5052791 w 8732396"/>
              <a:gd name="connsiteY4" fmla="*/ 1425187 h 3291854"/>
              <a:gd name="connsiteX5" fmla="*/ 5399916 w 8732396"/>
              <a:gd name="connsiteY5" fmla="*/ 1595134 h 3291854"/>
              <a:gd name="connsiteX6" fmla="*/ 5664076 w 8732396"/>
              <a:gd name="connsiteY6" fmla="*/ 14 h 3291854"/>
              <a:gd name="connsiteX7" fmla="*/ 6070476 w 8732396"/>
              <a:gd name="connsiteY7" fmla="*/ 3291854 h 3291854"/>
              <a:gd name="connsiteX8" fmla="*/ 6314316 w 8732396"/>
              <a:gd name="connsiteY8" fmla="*/ 1666254 h 3291854"/>
              <a:gd name="connsiteX9" fmla="*/ 6631288 w 8732396"/>
              <a:gd name="connsiteY9" fmla="*/ 1936392 h 3291854"/>
              <a:gd name="connsiteX10" fmla="*/ 6927742 w 8732396"/>
              <a:gd name="connsiteY10" fmla="*/ 1198894 h 3291854"/>
              <a:gd name="connsiteX11" fmla="*/ 7134227 w 8732396"/>
              <a:gd name="connsiteY11" fmla="*/ 1583002 h 3291854"/>
              <a:gd name="connsiteX12" fmla="*/ 7269356 w 8732396"/>
              <a:gd name="connsiteY12" fmla="*/ 1666254 h 3291854"/>
              <a:gd name="connsiteX13" fmla="*/ 8732396 w 8732396"/>
              <a:gd name="connsiteY13" fmla="*/ 1666254 h 3291854"/>
              <a:gd name="connsiteX0" fmla="*/ 0 w 5612617"/>
              <a:gd name="connsiteY0" fmla="*/ 1704011 h 3291854"/>
              <a:gd name="connsiteX1" fmla="*/ 1772137 w 5612617"/>
              <a:gd name="connsiteY1" fmla="*/ 1706894 h 3291854"/>
              <a:gd name="connsiteX2" fmla="*/ 1833023 w 5612617"/>
              <a:gd name="connsiteY2" fmla="*/ 1660458 h 3291854"/>
              <a:gd name="connsiteX3" fmla="*/ 1933012 w 5612617"/>
              <a:gd name="connsiteY3" fmla="*/ 1425187 h 3291854"/>
              <a:gd name="connsiteX4" fmla="*/ 2280137 w 5612617"/>
              <a:gd name="connsiteY4" fmla="*/ 1595134 h 3291854"/>
              <a:gd name="connsiteX5" fmla="*/ 2544297 w 5612617"/>
              <a:gd name="connsiteY5" fmla="*/ 14 h 3291854"/>
              <a:gd name="connsiteX6" fmla="*/ 2950697 w 5612617"/>
              <a:gd name="connsiteY6" fmla="*/ 3291854 h 3291854"/>
              <a:gd name="connsiteX7" fmla="*/ 3194537 w 5612617"/>
              <a:gd name="connsiteY7" fmla="*/ 1666254 h 3291854"/>
              <a:gd name="connsiteX8" fmla="*/ 3511509 w 5612617"/>
              <a:gd name="connsiteY8" fmla="*/ 1936392 h 3291854"/>
              <a:gd name="connsiteX9" fmla="*/ 3807963 w 5612617"/>
              <a:gd name="connsiteY9" fmla="*/ 1198894 h 3291854"/>
              <a:gd name="connsiteX10" fmla="*/ 4014448 w 5612617"/>
              <a:gd name="connsiteY10" fmla="*/ 1583002 h 3291854"/>
              <a:gd name="connsiteX11" fmla="*/ 4149577 w 5612617"/>
              <a:gd name="connsiteY11" fmla="*/ 1666254 h 3291854"/>
              <a:gd name="connsiteX12" fmla="*/ 5612617 w 5612617"/>
              <a:gd name="connsiteY12" fmla="*/ 1666254 h 3291854"/>
              <a:gd name="connsiteX0" fmla="*/ 0 w 7254678"/>
              <a:gd name="connsiteY0" fmla="*/ 1704011 h 3291854"/>
              <a:gd name="connsiteX1" fmla="*/ 1772137 w 7254678"/>
              <a:gd name="connsiteY1" fmla="*/ 1706894 h 3291854"/>
              <a:gd name="connsiteX2" fmla="*/ 1833023 w 7254678"/>
              <a:gd name="connsiteY2" fmla="*/ 1660458 h 3291854"/>
              <a:gd name="connsiteX3" fmla="*/ 1933012 w 7254678"/>
              <a:gd name="connsiteY3" fmla="*/ 1425187 h 3291854"/>
              <a:gd name="connsiteX4" fmla="*/ 2280137 w 7254678"/>
              <a:gd name="connsiteY4" fmla="*/ 1595134 h 3291854"/>
              <a:gd name="connsiteX5" fmla="*/ 2544297 w 7254678"/>
              <a:gd name="connsiteY5" fmla="*/ 14 h 3291854"/>
              <a:gd name="connsiteX6" fmla="*/ 2950697 w 7254678"/>
              <a:gd name="connsiteY6" fmla="*/ 3291854 h 3291854"/>
              <a:gd name="connsiteX7" fmla="*/ 3194537 w 7254678"/>
              <a:gd name="connsiteY7" fmla="*/ 1666254 h 3291854"/>
              <a:gd name="connsiteX8" fmla="*/ 3511509 w 7254678"/>
              <a:gd name="connsiteY8" fmla="*/ 1936392 h 3291854"/>
              <a:gd name="connsiteX9" fmla="*/ 3807963 w 7254678"/>
              <a:gd name="connsiteY9" fmla="*/ 1198894 h 3291854"/>
              <a:gd name="connsiteX10" fmla="*/ 4014448 w 7254678"/>
              <a:gd name="connsiteY10" fmla="*/ 1583002 h 3291854"/>
              <a:gd name="connsiteX11" fmla="*/ 4149577 w 7254678"/>
              <a:gd name="connsiteY11" fmla="*/ 1666254 h 3291854"/>
              <a:gd name="connsiteX12" fmla="*/ 7254678 w 7254678"/>
              <a:gd name="connsiteY12" fmla="*/ 1666254 h 3291854"/>
              <a:gd name="connsiteX0" fmla="*/ 0 w 12436591"/>
              <a:gd name="connsiteY0" fmla="*/ 1704011 h 3291854"/>
              <a:gd name="connsiteX1" fmla="*/ 6954050 w 12436591"/>
              <a:gd name="connsiteY1" fmla="*/ 1706894 h 3291854"/>
              <a:gd name="connsiteX2" fmla="*/ 7014936 w 12436591"/>
              <a:gd name="connsiteY2" fmla="*/ 1660458 h 3291854"/>
              <a:gd name="connsiteX3" fmla="*/ 7114925 w 12436591"/>
              <a:gd name="connsiteY3" fmla="*/ 1425187 h 3291854"/>
              <a:gd name="connsiteX4" fmla="*/ 7462050 w 12436591"/>
              <a:gd name="connsiteY4" fmla="*/ 1595134 h 3291854"/>
              <a:gd name="connsiteX5" fmla="*/ 7726210 w 12436591"/>
              <a:gd name="connsiteY5" fmla="*/ 14 h 3291854"/>
              <a:gd name="connsiteX6" fmla="*/ 8132610 w 12436591"/>
              <a:gd name="connsiteY6" fmla="*/ 3291854 h 3291854"/>
              <a:gd name="connsiteX7" fmla="*/ 8376450 w 12436591"/>
              <a:gd name="connsiteY7" fmla="*/ 1666254 h 3291854"/>
              <a:gd name="connsiteX8" fmla="*/ 8693422 w 12436591"/>
              <a:gd name="connsiteY8" fmla="*/ 1936392 h 3291854"/>
              <a:gd name="connsiteX9" fmla="*/ 8989876 w 12436591"/>
              <a:gd name="connsiteY9" fmla="*/ 1198894 h 3291854"/>
              <a:gd name="connsiteX10" fmla="*/ 9196361 w 12436591"/>
              <a:gd name="connsiteY10" fmla="*/ 1583002 h 3291854"/>
              <a:gd name="connsiteX11" fmla="*/ 9331490 w 12436591"/>
              <a:gd name="connsiteY11" fmla="*/ 1666254 h 3291854"/>
              <a:gd name="connsiteX12" fmla="*/ 12436591 w 12436591"/>
              <a:gd name="connsiteY12" fmla="*/ 1666254 h 3291854"/>
              <a:gd name="connsiteX0" fmla="*/ 0 w 21863817"/>
              <a:gd name="connsiteY0" fmla="*/ 1729165 h 3291854"/>
              <a:gd name="connsiteX1" fmla="*/ 16381276 w 21863817"/>
              <a:gd name="connsiteY1" fmla="*/ 1706894 h 3291854"/>
              <a:gd name="connsiteX2" fmla="*/ 16442162 w 21863817"/>
              <a:gd name="connsiteY2" fmla="*/ 1660458 h 3291854"/>
              <a:gd name="connsiteX3" fmla="*/ 16542151 w 21863817"/>
              <a:gd name="connsiteY3" fmla="*/ 1425187 h 3291854"/>
              <a:gd name="connsiteX4" fmla="*/ 16889276 w 21863817"/>
              <a:gd name="connsiteY4" fmla="*/ 1595134 h 3291854"/>
              <a:gd name="connsiteX5" fmla="*/ 17153436 w 21863817"/>
              <a:gd name="connsiteY5" fmla="*/ 14 h 3291854"/>
              <a:gd name="connsiteX6" fmla="*/ 17559836 w 21863817"/>
              <a:gd name="connsiteY6" fmla="*/ 3291854 h 3291854"/>
              <a:gd name="connsiteX7" fmla="*/ 17803676 w 21863817"/>
              <a:gd name="connsiteY7" fmla="*/ 1666254 h 3291854"/>
              <a:gd name="connsiteX8" fmla="*/ 18120648 w 21863817"/>
              <a:gd name="connsiteY8" fmla="*/ 1936392 h 3291854"/>
              <a:gd name="connsiteX9" fmla="*/ 18417102 w 21863817"/>
              <a:gd name="connsiteY9" fmla="*/ 1198894 h 3291854"/>
              <a:gd name="connsiteX10" fmla="*/ 18623587 w 21863817"/>
              <a:gd name="connsiteY10" fmla="*/ 1583002 h 3291854"/>
              <a:gd name="connsiteX11" fmla="*/ 18758716 w 21863817"/>
              <a:gd name="connsiteY11" fmla="*/ 1666254 h 3291854"/>
              <a:gd name="connsiteX12" fmla="*/ 21863817 w 21863817"/>
              <a:gd name="connsiteY12" fmla="*/ 1666254 h 3291854"/>
              <a:gd name="connsiteX0" fmla="*/ 0 w 25714157"/>
              <a:gd name="connsiteY0" fmla="*/ 1759060 h 3291854"/>
              <a:gd name="connsiteX1" fmla="*/ 20231616 w 25714157"/>
              <a:gd name="connsiteY1" fmla="*/ 1706894 h 3291854"/>
              <a:gd name="connsiteX2" fmla="*/ 20292502 w 25714157"/>
              <a:gd name="connsiteY2" fmla="*/ 1660458 h 3291854"/>
              <a:gd name="connsiteX3" fmla="*/ 20392491 w 25714157"/>
              <a:gd name="connsiteY3" fmla="*/ 1425187 h 3291854"/>
              <a:gd name="connsiteX4" fmla="*/ 20739616 w 25714157"/>
              <a:gd name="connsiteY4" fmla="*/ 1595134 h 3291854"/>
              <a:gd name="connsiteX5" fmla="*/ 21003776 w 25714157"/>
              <a:gd name="connsiteY5" fmla="*/ 14 h 3291854"/>
              <a:gd name="connsiteX6" fmla="*/ 21410176 w 25714157"/>
              <a:gd name="connsiteY6" fmla="*/ 3291854 h 3291854"/>
              <a:gd name="connsiteX7" fmla="*/ 21654016 w 25714157"/>
              <a:gd name="connsiteY7" fmla="*/ 1666254 h 3291854"/>
              <a:gd name="connsiteX8" fmla="*/ 21970988 w 25714157"/>
              <a:gd name="connsiteY8" fmla="*/ 1936392 h 3291854"/>
              <a:gd name="connsiteX9" fmla="*/ 22267442 w 25714157"/>
              <a:gd name="connsiteY9" fmla="*/ 1198894 h 3291854"/>
              <a:gd name="connsiteX10" fmla="*/ 22473927 w 25714157"/>
              <a:gd name="connsiteY10" fmla="*/ 1583002 h 3291854"/>
              <a:gd name="connsiteX11" fmla="*/ 22609056 w 25714157"/>
              <a:gd name="connsiteY11" fmla="*/ 1666254 h 3291854"/>
              <a:gd name="connsiteX12" fmla="*/ 25714157 w 25714157"/>
              <a:gd name="connsiteY12" fmla="*/ 1666254 h 3291854"/>
              <a:gd name="connsiteX0" fmla="*/ 0 w 37562517"/>
              <a:gd name="connsiteY0" fmla="*/ 1789121 h 3291854"/>
              <a:gd name="connsiteX1" fmla="*/ 32079976 w 37562517"/>
              <a:gd name="connsiteY1" fmla="*/ 1706894 h 3291854"/>
              <a:gd name="connsiteX2" fmla="*/ 32140862 w 37562517"/>
              <a:gd name="connsiteY2" fmla="*/ 1660458 h 3291854"/>
              <a:gd name="connsiteX3" fmla="*/ 32240851 w 37562517"/>
              <a:gd name="connsiteY3" fmla="*/ 1425187 h 3291854"/>
              <a:gd name="connsiteX4" fmla="*/ 32587976 w 37562517"/>
              <a:gd name="connsiteY4" fmla="*/ 1595134 h 3291854"/>
              <a:gd name="connsiteX5" fmla="*/ 32852136 w 37562517"/>
              <a:gd name="connsiteY5" fmla="*/ 14 h 3291854"/>
              <a:gd name="connsiteX6" fmla="*/ 33258536 w 37562517"/>
              <a:gd name="connsiteY6" fmla="*/ 3291854 h 3291854"/>
              <a:gd name="connsiteX7" fmla="*/ 33502376 w 37562517"/>
              <a:gd name="connsiteY7" fmla="*/ 1666254 h 3291854"/>
              <a:gd name="connsiteX8" fmla="*/ 33819348 w 37562517"/>
              <a:gd name="connsiteY8" fmla="*/ 1936392 h 3291854"/>
              <a:gd name="connsiteX9" fmla="*/ 34115802 w 37562517"/>
              <a:gd name="connsiteY9" fmla="*/ 1198894 h 3291854"/>
              <a:gd name="connsiteX10" fmla="*/ 34322287 w 37562517"/>
              <a:gd name="connsiteY10" fmla="*/ 1583002 h 3291854"/>
              <a:gd name="connsiteX11" fmla="*/ 34457416 w 37562517"/>
              <a:gd name="connsiteY11" fmla="*/ 1666254 h 3291854"/>
              <a:gd name="connsiteX12" fmla="*/ 37562517 w 37562517"/>
              <a:gd name="connsiteY12" fmla="*/ 1666254 h 3291854"/>
              <a:gd name="connsiteX0" fmla="*/ 0 w 37794837"/>
              <a:gd name="connsiteY0" fmla="*/ 1728995 h 3291854"/>
              <a:gd name="connsiteX1" fmla="*/ 32312296 w 37794837"/>
              <a:gd name="connsiteY1" fmla="*/ 1706894 h 3291854"/>
              <a:gd name="connsiteX2" fmla="*/ 32373182 w 37794837"/>
              <a:gd name="connsiteY2" fmla="*/ 1660458 h 3291854"/>
              <a:gd name="connsiteX3" fmla="*/ 32473171 w 37794837"/>
              <a:gd name="connsiteY3" fmla="*/ 1425187 h 3291854"/>
              <a:gd name="connsiteX4" fmla="*/ 32820296 w 37794837"/>
              <a:gd name="connsiteY4" fmla="*/ 1595134 h 3291854"/>
              <a:gd name="connsiteX5" fmla="*/ 33084456 w 37794837"/>
              <a:gd name="connsiteY5" fmla="*/ 14 h 3291854"/>
              <a:gd name="connsiteX6" fmla="*/ 33490856 w 37794837"/>
              <a:gd name="connsiteY6" fmla="*/ 3291854 h 3291854"/>
              <a:gd name="connsiteX7" fmla="*/ 33734696 w 37794837"/>
              <a:gd name="connsiteY7" fmla="*/ 1666254 h 3291854"/>
              <a:gd name="connsiteX8" fmla="*/ 34051668 w 37794837"/>
              <a:gd name="connsiteY8" fmla="*/ 1936392 h 3291854"/>
              <a:gd name="connsiteX9" fmla="*/ 34348122 w 37794837"/>
              <a:gd name="connsiteY9" fmla="*/ 1198894 h 3291854"/>
              <a:gd name="connsiteX10" fmla="*/ 34554607 w 37794837"/>
              <a:gd name="connsiteY10" fmla="*/ 1583002 h 3291854"/>
              <a:gd name="connsiteX11" fmla="*/ 34689736 w 37794837"/>
              <a:gd name="connsiteY11" fmla="*/ 1666254 h 3291854"/>
              <a:gd name="connsiteX12" fmla="*/ 37794837 w 37794837"/>
              <a:gd name="connsiteY12" fmla="*/ 1666254 h 3291854"/>
              <a:gd name="connsiteX0" fmla="*/ 0 w 35858831"/>
              <a:gd name="connsiteY0" fmla="*/ 1728995 h 3291854"/>
              <a:gd name="connsiteX1" fmla="*/ 30376290 w 35858831"/>
              <a:gd name="connsiteY1" fmla="*/ 1706894 h 3291854"/>
              <a:gd name="connsiteX2" fmla="*/ 30437176 w 35858831"/>
              <a:gd name="connsiteY2" fmla="*/ 1660458 h 3291854"/>
              <a:gd name="connsiteX3" fmla="*/ 30537165 w 35858831"/>
              <a:gd name="connsiteY3" fmla="*/ 1425187 h 3291854"/>
              <a:gd name="connsiteX4" fmla="*/ 30884290 w 35858831"/>
              <a:gd name="connsiteY4" fmla="*/ 1595134 h 3291854"/>
              <a:gd name="connsiteX5" fmla="*/ 31148450 w 35858831"/>
              <a:gd name="connsiteY5" fmla="*/ 14 h 3291854"/>
              <a:gd name="connsiteX6" fmla="*/ 31554850 w 35858831"/>
              <a:gd name="connsiteY6" fmla="*/ 3291854 h 3291854"/>
              <a:gd name="connsiteX7" fmla="*/ 31798690 w 35858831"/>
              <a:gd name="connsiteY7" fmla="*/ 1666254 h 3291854"/>
              <a:gd name="connsiteX8" fmla="*/ 32115662 w 35858831"/>
              <a:gd name="connsiteY8" fmla="*/ 1936392 h 3291854"/>
              <a:gd name="connsiteX9" fmla="*/ 32412116 w 35858831"/>
              <a:gd name="connsiteY9" fmla="*/ 1198894 h 3291854"/>
              <a:gd name="connsiteX10" fmla="*/ 32618601 w 35858831"/>
              <a:gd name="connsiteY10" fmla="*/ 1583002 h 3291854"/>
              <a:gd name="connsiteX11" fmla="*/ 32753730 w 35858831"/>
              <a:gd name="connsiteY11" fmla="*/ 1666254 h 3291854"/>
              <a:gd name="connsiteX12" fmla="*/ 35858831 w 35858831"/>
              <a:gd name="connsiteY12" fmla="*/ 1666254 h 32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58831" h="3291854">
                <a:moveTo>
                  <a:pt x="0" y="1728995"/>
                </a:moveTo>
                <a:lnTo>
                  <a:pt x="30376290" y="1706894"/>
                </a:lnTo>
                <a:cubicBezTo>
                  <a:pt x="30415175" y="1703189"/>
                  <a:pt x="30423697" y="1685625"/>
                  <a:pt x="30437176" y="1660458"/>
                </a:cubicBezTo>
                <a:cubicBezTo>
                  <a:pt x="30450655" y="1635291"/>
                  <a:pt x="30460424" y="1435268"/>
                  <a:pt x="30537165" y="1425187"/>
                </a:cubicBezTo>
                <a:cubicBezTo>
                  <a:pt x="30613906" y="1415107"/>
                  <a:pt x="30782409" y="1832663"/>
                  <a:pt x="30884290" y="1595134"/>
                </a:cubicBezTo>
                <a:cubicBezTo>
                  <a:pt x="30986171" y="1357605"/>
                  <a:pt x="31023648" y="-5150"/>
                  <a:pt x="31148450" y="14"/>
                </a:cubicBezTo>
                <a:cubicBezTo>
                  <a:pt x="31273252" y="5178"/>
                  <a:pt x="31441573" y="3291535"/>
                  <a:pt x="31554850" y="3291854"/>
                </a:cubicBezTo>
                <a:cubicBezTo>
                  <a:pt x="31668127" y="3292173"/>
                  <a:pt x="31705221" y="1892164"/>
                  <a:pt x="31798690" y="1666254"/>
                </a:cubicBezTo>
                <a:cubicBezTo>
                  <a:pt x="31892159" y="1440344"/>
                  <a:pt x="32013424" y="2014285"/>
                  <a:pt x="32115662" y="1936392"/>
                </a:cubicBezTo>
                <a:cubicBezTo>
                  <a:pt x="32217900" y="1858499"/>
                  <a:pt x="32328293" y="1257792"/>
                  <a:pt x="32412116" y="1198894"/>
                </a:cubicBezTo>
                <a:cubicBezTo>
                  <a:pt x="32495939" y="1139996"/>
                  <a:pt x="32585870" y="1536575"/>
                  <a:pt x="32618601" y="1583002"/>
                </a:cubicBezTo>
                <a:cubicBezTo>
                  <a:pt x="32651332" y="1629429"/>
                  <a:pt x="32687461" y="1661255"/>
                  <a:pt x="32753730" y="1666254"/>
                </a:cubicBezTo>
                <a:lnTo>
                  <a:pt x="35858831" y="1666254"/>
                </a:lnTo>
              </a:path>
            </a:pathLst>
          </a:custGeom>
          <a:ln w="38100" cap="rnd">
            <a:solidFill>
              <a:srgbClr val="C14B6D"/>
            </a:solidFill>
          </a:ln>
          <a:effectLst/>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12" name="Group 11"/>
          <p:cNvGrpSpPr/>
          <p:nvPr userDrawn="1"/>
        </p:nvGrpSpPr>
        <p:grpSpPr>
          <a:xfrm>
            <a:off x="178800" y="4584875"/>
            <a:ext cx="1635037" cy="1514107"/>
            <a:chOff x="3912359" y="1607613"/>
            <a:chExt cx="3234389" cy="2995168"/>
          </a:xfrm>
        </p:grpSpPr>
        <p:pic>
          <p:nvPicPr>
            <p:cNvPr id="13" name="Picture 12"/>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069026" y="1752694"/>
              <a:ext cx="2921054" cy="270500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2359" y="1607613"/>
              <a:ext cx="3234389" cy="2995168"/>
            </a:xfrm>
            <a:prstGeom prst="rect">
              <a:avLst/>
            </a:prstGeom>
          </p:spPr>
        </p:pic>
      </p:grpSp>
    </p:spTree>
    <p:extLst>
      <p:ext uri="{BB962C8B-B14F-4D97-AF65-F5344CB8AC3E}">
        <p14:creationId xmlns:p14="http://schemas.microsoft.com/office/powerpoint/2010/main" val="211325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304D-361A-FC4B-B8EA-682B604B8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E8C64-9A39-2841-922B-65D5DE12B8BB}"/>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4" name="Footer Placeholder 3">
            <a:extLst>
              <a:ext uri="{FF2B5EF4-FFF2-40B4-BE49-F238E27FC236}">
                <a16:creationId xmlns:a16="http://schemas.microsoft.com/office/drawing/2014/main" id="{3BAAF23A-3F3D-D945-8153-8DD61DAAC9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7D622-ED15-F34C-BB61-BE8BB8123F66}"/>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820847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467189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3"/>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2195B9F3-5000-F544-B37B-1257912A0F49}"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8872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3"/>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4093209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19116326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1060675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1464786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37292804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195B9F3-5000-F544-B37B-1257912A0F49}" type="slidenum">
              <a:rPr lang="en-US" smtClean="0"/>
              <a:t>‹#›</a:t>
            </a:fld>
            <a:endParaRPr lang="en-US" dirty="0"/>
          </a:p>
        </p:txBody>
      </p:sp>
    </p:spTree>
    <p:extLst>
      <p:ext uri="{BB962C8B-B14F-4D97-AF65-F5344CB8AC3E}">
        <p14:creationId xmlns:p14="http://schemas.microsoft.com/office/powerpoint/2010/main" val="41082296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break 01">
    <p:spTree>
      <p:nvGrpSpPr>
        <p:cNvPr id="1" name=""/>
        <p:cNvGrpSpPr/>
        <p:nvPr/>
      </p:nvGrpSpPr>
      <p:grpSpPr>
        <a:xfrm>
          <a:off x="0" y="0"/>
          <a:ext cx="0" cy="0"/>
          <a:chOff x="0" y="0"/>
          <a:chExt cx="0" cy="0"/>
        </a:xfrm>
      </p:grpSpPr>
      <p:pic>
        <p:nvPicPr>
          <p:cNvPr id="13315" name="Picture 3" descr="M:\Clients\Clients N-Z\NOVARTIS\LCZ\2015\NOLC1514_SLIDE_COMPENDIUM\Slides PPT\ENG\Transition_Slides_jaune\Transition_Slide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68248"/>
            <a:ext cx="6312363" cy="1143000"/>
          </a:xfrm>
        </p:spPr>
        <p:txBody>
          <a:bodyPr anchor="b">
            <a:noAutofit/>
          </a:bodyPr>
          <a:lstStyle>
            <a:lvl1pPr>
              <a:defRPr sz="3200" b="1"/>
            </a:lvl1pPr>
          </a:lstStyle>
          <a:p>
            <a:r>
              <a:rPr lang="en-US" dirty="0"/>
              <a:t>Click to edit Master title style</a:t>
            </a:r>
            <a:endParaRPr lang="en-CA" dirty="0"/>
          </a:p>
        </p:txBody>
      </p:sp>
    </p:spTree>
    <p:extLst>
      <p:ext uri="{BB962C8B-B14F-4D97-AF65-F5344CB8AC3E}">
        <p14:creationId xmlns:p14="http://schemas.microsoft.com/office/powerpoint/2010/main" val="3507192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break 02">
    <p:spTree>
      <p:nvGrpSpPr>
        <p:cNvPr id="1" name=""/>
        <p:cNvGrpSpPr/>
        <p:nvPr/>
      </p:nvGrpSpPr>
      <p:grpSpPr>
        <a:xfrm>
          <a:off x="0" y="0"/>
          <a:ext cx="0" cy="0"/>
          <a:chOff x="0" y="0"/>
          <a:chExt cx="0" cy="0"/>
        </a:xfrm>
      </p:grpSpPr>
      <p:pic>
        <p:nvPicPr>
          <p:cNvPr id="2050" name="Picture 2" descr="M:\Clients\Clients N-Z\NOVARTIS\LCZ\2015\NOLC1514_SLIDE_COMPENDIUM\Slides PPT\ENG\Transition_Slides_jaune\Transition_Slide_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72384"/>
            <a:ext cx="6312363" cy="1143000"/>
          </a:xfrm>
        </p:spPr>
        <p:txBody>
          <a:bodyPr>
            <a:noAutofit/>
          </a:bodyPr>
          <a:lstStyle>
            <a:lvl1pPr>
              <a:defRPr sz="3200" b="1"/>
            </a:lvl1pPr>
          </a:lstStyle>
          <a:p>
            <a:r>
              <a:rPr lang="en-US" dirty="0"/>
              <a:t>Click to edit Master title style</a:t>
            </a:r>
            <a:endParaRPr lang="en-CA" dirty="0"/>
          </a:p>
        </p:txBody>
      </p:sp>
    </p:spTree>
    <p:extLst>
      <p:ext uri="{BB962C8B-B14F-4D97-AF65-F5344CB8AC3E}">
        <p14:creationId xmlns:p14="http://schemas.microsoft.com/office/powerpoint/2010/main" val="79244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EC82F-12EA-A044-9C11-BBE89F58ED0C}"/>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3" name="Footer Placeholder 2">
            <a:extLst>
              <a:ext uri="{FF2B5EF4-FFF2-40B4-BE49-F238E27FC236}">
                <a16:creationId xmlns:a16="http://schemas.microsoft.com/office/drawing/2014/main" id="{0854C2C4-A627-0E4A-A1F5-91F04883E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C59EE9-A6AC-1B4E-A1F8-32A0632E5422}"/>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1955686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ubsection break 02">
    <p:spTree>
      <p:nvGrpSpPr>
        <p:cNvPr id="1" name=""/>
        <p:cNvGrpSpPr/>
        <p:nvPr/>
      </p:nvGrpSpPr>
      <p:grpSpPr>
        <a:xfrm>
          <a:off x="0" y="0"/>
          <a:ext cx="0" cy="0"/>
          <a:chOff x="0" y="0"/>
          <a:chExt cx="0" cy="0"/>
        </a:xfrm>
      </p:grpSpPr>
      <p:pic>
        <p:nvPicPr>
          <p:cNvPr id="3074" name="Picture 2" descr="M:\Clients\Clients N-Z\NOVARTIS\LCZ\2015\NOLC1514_SLIDE_COMPENDIUM\Slides PPT\ENG\Transition_Slides_jaune\Transition_Slide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44843"/>
            <a:ext cx="6312363" cy="1143000"/>
          </a:xfrm>
        </p:spPr>
        <p:txBody>
          <a:bodyPr anchor="b">
            <a:noAutofit/>
          </a:bodyPr>
          <a:lstStyle>
            <a:lvl1pPr>
              <a:defRPr sz="2800" b="0">
                <a:solidFill>
                  <a:schemeClr val="accent1"/>
                </a:solidFill>
              </a:defRPr>
            </a:lvl1pPr>
          </a:lstStyle>
          <a:p>
            <a:r>
              <a:rPr lang="en-US" dirty="0"/>
              <a:t>Click to edit Master title style</a:t>
            </a:r>
            <a:endParaRPr lang="en-CA" dirty="0"/>
          </a:p>
        </p:txBody>
      </p:sp>
      <p:sp>
        <p:nvSpPr>
          <p:cNvPr id="5" name="Subtitle 2"/>
          <p:cNvSpPr>
            <a:spLocks noGrp="1"/>
          </p:cNvSpPr>
          <p:nvPr>
            <p:ph type="subTitle" idx="1"/>
          </p:nvPr>
        </p:nvSpPr>
        <p:spPr>
          <a:xfrm>
            <a:off x="2964160" y="4061770"/>
            <a:ext cx="6300192" cy="1080120"/>
          </a:xfrm>
        </p:spPr>
        <p:txBody>
          <a:bodyPr/>
          <a:lstStyle>
            <a:lvl1pPr marL="0" indent="0" algn="l">
              <a:spcBef>
                <a:spcPts val="0"/>
              </a:spcBef>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3900473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ubsection break 03">
    <p:spTree>
      <p:nvGrpSpPr>
        <p:cNvPr id="1" name=""/>
        <p:cNvGrpSpPr/>
        <p:nvPr/>
      </p:nvGrpSpPr>
      <p:grpSpPr>
        <a:xfrm>
          <a:off x="0" y="0"/>
          <a:ext cx="0" cy="0"/>
          <a:chOff x="0" y="0"/>
          <a:chExt cx="0" cy="0"/>
        </a:xfrm>
      </p:grpSpPr>
      <p:pic>
        <p:nvPicPr>
          <p:cNvPr id="6" name="Picture 2" descr="M:\Clients\Clients N-Z\NOVARTIS\LCZ\2015\NOLC1514_SLIDE_COMPENDIUM\Slides PPT\ENG\Transition_Slides_jaune\Transition_Slide_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45295"/>
            <a:ext cx="6312363" cy="1143000"/>
          </a:xfrm>
        </p:spPr>
        <p:txBody>
          <a:bodyPr anchor="b">
            <a:noAutofit/>
          </a:bodyPr>
          <a:lstStyle>
            <a:lvl1pPr>
              <a:defRPr sz="2800" b="0">
                <a:solidFill>
                  <a:schemeClr val="accent1"/>
                </a:solidFill>
              </a:defRPr>
            </a:lvl1pPr>
          </a:lstStyle>
          <a:p>
            <a:r>
              <a:rPr lang="en-US" dirty="0"/>
              <a:t>Click to edit Master title style</a:t>
            </a:r>
            <a:endParaRPr lang="en-CA" dirty="0"/>
          </a:p>
        </p:txBody>
      </p:sp>
      <p:sp>
        <p:nvSpPr>
          <p:cNvPr id="5" name="Subtitle 2"/>
          <p:cNvSpPr>
            <a:spLocks noGrp="1"/>
          </p:cNvSpPr>
          <p:nvPr>
            <p:ph type="subTitle" idx="1"/>
          </p:nvPr>
        </p:nvSpPr>
        <p:spPr>
          <a:xfrm>
            <a:off x="2964160" y="4062222"/>
            <a:ext cx="6300192" cy="1080120"/>
          </a:xfrm>
        </p:spPr>
        <p:txBody>
          <a:bodyPr/>
          <a:lstStyle>
            <a:lvl1pPr marL="0" indent="0" algn="l">
              <a:spcBef>
                <a:spcPts val="0"/>
              </a:spcBef>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643053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break 04">
    <p:spTree>
      <p:nvGrpSpPr>
        <p:cNvPr id="1" name=""/>
        <p:cNvGrpSpPr/>
        <p:nvPr/>
      </p:nvGrpSpPr>
      <p:grpSpPr>
        <a:xfrm>
          <a:off x="0" y="0"/>
          <a:ext cx="0" cy="0"/>
          <a:chOff x="0" y="0"/>
          <a:chExt cx="0" cy="0"/>
        </a:xfrm>
      </p:grpSpPr>
      <p:pic>
        <p:nvPicPr>
          <p:cNvPr id="5122" name="Picture 2" descr="M:\Clients\Clients N-Z\NOVARTIS\LCZ\2015\NOLC1514_SLIDE_COMPENDIUM\Slides PPT\ENG\Transition_Slides_jaune\Transition_Slide_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72384"/>
            <a:ext cx="6312363" cy="1143000"/>
          </a:xfrm>
        </p:spPr>
        <p:txBody>
          <a:bodyPr>
            <a:noAutofit/>
          </a:bodyPr>
          <a:lstStyle>
            <a:lvl1pPr>
              <a:defRPr sz="3200" b="1"/>
            </a:lvl1pPr>
          </a:lstStyle>
          <a:p>
            <a:r>
              <a:rPr lang="en-US" dirty="0"/>
              <a:t>Click to edit Master title style</a:t>
            </a:r>
            <a:endParaRPr lang="en-CA" dirty="0"/>
          </a:p>
        </p:txBody>
      </p:sp>
    </p:spTree>
    <p:extLst>
      <p:ext uri="{BB962C8B-B14F-4D97-AF65-F5344CB8AC3E}">
        <p14:creationId xmlns:p14="http://schemas.microsoft.com/office/powerpoint/2010/main" val="183500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ubsection break 04">
    <p:spTree>
      <p:nvGrpSpPr>
        <p:cNvPr id="1" name=""/>
        <p:cNvGrpSpPr/>
        <p:nvPr/>
      </p:nvGrpSpPr>
      <p:grpSpPr>
        <a:xfrm>
          <a:off x="0" y="0"/>
          <a:ext cx="0" cy="0"/>
          <a:chOff x="0" y="0"/>
          <a:chExt cx="0" cy="0"/>
        </a:xfrm>
      </p:grpSpPr>
      <p:pic>
        <p:nvPicPr>
          <p:cNvPr id="6" name="Picture 2" descr="M:\Clients\Clients N-Z\NOVARTIS\LCZ\2015\NOLC1514_SLIDE_COMPENDIUM\Slides PPT\ENG\Transition_Slides_jaune\Transition_Slide_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46007"/>
            <a:ext cx="6312363" cy="1143000"/>
          </a:xfrm>
        </p:spPr>
        <p:txBody>
          <a:bodyPr anchor="b">
            <a:noAutofit/>
          </a:bodyPr>
          <a:lstStyle>
            <a:lvl1pPr>
              <a:defRPr sz="2800" b="0">
                <a:solidFill>
                  <a:schemeClr val="accent1"/>
                </a:solidFill>
              </a:defRPr>
            </a:lvl1pPr>
          </a:lstStyle>
          <a:p>
            <a:r>
              <a:rPr lang="en-US" dirty="0"/>
              <a:t>Click to edit Master title style</a:t>
            </a:r>
            <a:endParaRPr lang="en-CA" dirty="0"/>
          </a:p>
        </p:txBody>
      </p:sp>
      <p:sp>
        <p:nvSpPr>
          <p:cNvPr id="5" name="Subtitle 2"/>
          <p:cNvSpPr>
            <a:spLocks noGrp="1"/>
          </p:cNvSpPr>
          <p:nvPr>
            <p:ph type="subTitle" idx="1"/>
          </p:nvPr>
        </p:nvSpPr>
        <p:spPr>
          <a:xfrm>
            <a:off x="2964160" y="4062934"/>
            <a:ext cx="6300192" cy="1080120"/>
          </a:xfrm>
        </p:spPr>
        <p:txBody>
          <a:bodyPr/>
          <a:lstStyle>
            <a:lvl1pPr marL="0" indent="0" algn="l">
              <a:spcBef>
                <a:spcPts val="0"/>
              </a:spcBef>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8398130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break 05">
    <p:spTree>
      <p:nvGrpSpPr>
        <p:cNvPr id="1" name=""/>
        <p:cNvGrpSpPr/>
        <p:nvPr/>
      </p:nvGrpSpPr>
      <p:grpSpPr>
        <a:xfrm>
          <a:off x="0" y="0"/>
          <a:ext cx="0" cy="0"/>
          <a:chOff x="0" y="0"/>
          <a:chExt cx="0" cy="0"/>
        </a:xfrm>
      </p:grpSpPr>
      <p:pic>
        <p:nvPicPr>
          <p:cNvPr id="6146" name="Picture 2" descr="M:\Clients\Clients N-Z\NOVARTIS\LCZ\2015\NOLC1514_SLIDE_COMPENDIUM\Slides PPT\ENG\Transition_Slides_jaune\Transition_Slide_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72384"/>
            <a:ext cx="6312363" cy="1143000"/>
          </a:xfrm>
        </p:spPr>
        <p:txBody>
          <a:bodyPr>
            <a:noAutofit/>
          </a:bodyPr>
          <a:lstStyle>
            <a:lvl1pPr>
              <a:defRPr sz="3200" b="1"/>
            </a:lvl1pPr>
          </a:lstStyle>
          <a:p>
            <a:r>
              <a:rPr lang="en-US" dirty="0"/>
              <a:t>Click to edit Master title style</a:t>
            </a:r>
            <a:endParaRPr lang="en-CA" dirty="0"/>
          </a:p>
        </p:txBody>
      </p:sp>
    </p:spTree>
    <p:extLst>
      <p:ext uri="{BB962C8B-B14F-4D97-AF65-F5344CB8AC3E}">
        <p14:creationId xmlns:p14="http://schemas.microsoft.com/office/powerpoint/2010/main" val="2195921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ubsection break 05">
    <p:spTree>
      <p:nvGrpSpPr>
        <p:cNvPr id="1" name=""/>
        <p:cNvGrpSpPr/>
        <p:nvPr/>
      </p:nvGrpSpPr>
      <p:grpSpPr>
        <a:xfrm>
          <a:off x="0" y="0"/>
          <a:ext cx="0" cy="0"/>
          <a:chOff x="0" y="0"/>
          <a:chExt cx="0" cy="0"/>
        </a:xfrm>
      </p:grpSpPr>
      <p:pic>
        <p:nvPicPr>
          <p:cNvPr id="7" name="Picture 2" descr="M:\Clients\Clients N-Z\NOVARTIS\LCZ\2015\NOLC1514_SLIDE_COMPENDIUM\Slides PPT\ENG\Transition_Slides_jaune\Transition_Slide_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964160" y="3044843"/>
            <a:ext cx="6312363" cy="1143000"/>
          </a:xfrm>
        </p:spPr>
        <p:txBody>
          <a:bodyPr anchor="b">
            <a:noAutofit/>
          </a:bodyPr>
          <a:lstStyle>
            <a:lvl1pPr>
              <a:defRPr sz="2800" b="0">
                <a:solidFill>
                  <a:schemeClr val="accent1"/>
                </a:solidFill>
              </a:defRPr>
            </a:lvl1pPr>
          </a:lstStyle>
          <a:p>
            <a:r>
              <a:rPr lang="en-US" dirty="0"/>
              <a:t>Click to edit Master title style</a:t>
            </a:r>
            <a:endParaRPr lang="en-CA" dirty="0"/>
          </a:p>
        </p:txBody>
      </p:sp>
      <p:sp>
        <p:nvSpPr>
          <p:cNvPr id="5" name="Subtitle 2"/>
          <p:cNvSpPr>
            <a:spLocks noGrp="1"/>
          </p:cNvSpPr>
          <p:nvPr>
            <p:ph type="subTitle" idx="1"/>
          </p:nvPr>
        </p:nvSpPr>
        <p:spPr>
          <a:xfrm>
            <a:off x="2964160" y="4061770"/>
            <a:ext cx="6300192" cy="1080120"/>
          </a:xfrm>
        </p:spPr>
        <p:txBody>
          <a:bodyPr/>
          <a:lstStyle>
            <a:lvl1pPr marL="0" indent="0" algn="l">
              <a:spcBef>
                <a:spcPts val="0"/>
              </a:spcBef>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546442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609600" y="1481329"/>
            <a:ext cx="10972800" cy="3880449"/>
          </a:xfrm>
        </p:spPr>
        <p:txBody>
          <a:bodyPr/>
          <a:lstStyle>
            <a:lvl2pPr>
              <a:buClr>
                <a:srgbClr val="775301"/>
              </a:buClr>
              <a:defRPr/>
            </a:lvl2pPr>
            <a:lvl5pPr>
              <a:defRPr>
                <a:solidFill>
                  <a:srgbClr val="77530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5"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chemeClr val="tx1"/>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2499488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a:xfrm>
            <a:off x="1651001" y="197768"/>
            <a:ext cx="9931399" cy="1143000"/>
          </a:xfrm>
        </p:spPr>
        <p:txBody>
          <a:bodyPr/>
          <a:lstStyle/>
          <a:p>
            <a:r>
              <a:rPr lang="en-US" dirty="0"/>
              <a:t>Click to edit Master title style</a:t>
            </a:r>
            <a:endParaRPr lang="en-CA" dirty="0"/>
          </a:p>
        </p:txBody>
      </p:sp>
      <p:sp>
        <p:nvSpPr>
          <p:cNvPr id="3" name="Content Placeholder 2"/>
          <p:cNvSpPr>
            <a:spLocks noGrp="1"/>
          </p:cNvSpPr>
          <p:nvPr>
            <p:ph idx="1"/>
          </p:nvPr>
        </p:nvSpPr>
        <p:spPr>
          <a:xfrm>
            <a:off x="1645921" y="1481329"/>
            <a:ext cx="9936479" cy="388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5" name="Espace réservé du texte 4"/>
          <p:cNvSpPr>
            <a:spLocks noGrp="1"/>
          </p:cNvSpPr>
          <p:nvPr>
            <p:ph type="body" sz="quarter" idx="13"/>
          </p:nvPr>
        </p:nvSpPr>
        <p:spPr>
          <a:xfrm>
            <a:off x="1645921" y="5516686"/>
            <a:ext cx="9936479" cy="504602"/>
          </a:xfrm>
        </p:spPr>
        <p:txBody>
          <a:bodyPr rIns="0" anchor="b">
            <a:noAutofit/>
          </a:bodyPr>
          <a:lstStyle>
            <a:lvl1pPr>
              <a:lnSpc>
                <a:spcPct val="90000"/>
              </a:lnSpc>
              <a:spcBef>
                <a:spcPts val="0"/>
              </a:spcBef>
              <a:defRPr sz="900">
                <a:solidFill>
                  <a:schemeClr val="tx1"/>
                </a:solidFill>
              </a:defRPr>
            </a:lvl1pPr>
          </a:lstStyle>
          <a:p>
            <a:pPr lvl="0"/>
            <a:r>
              <a:rPr lang="fr-CA" dirty="0"/>
              <a:t>Cliquez pour modifier les styles du texte du masque</a:t>
            </a:r>
          </a:p>
        </p:txBody>
      </p:sp>
      <p:sp>
        <p:nvSpPr>
          <p:cNvPr id="4" name="Rectangle 3"/>
          <p:cNvSpPr/>
          <p:nvPr userDrawn="1"/>
        </p:nvSpPr>
        <p:spPr>
          <a:xfrm>
            <a:off x="0" y="146051"/>
            <a:ext cx="1487488" cy="1187449"/>
          </a:xfrm>
          <a:prstGeom prst="rect">
            <a:avLst/>
          </a:prstGeom>
          <a:solidFill>
            <a:srgbClr val="AE1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800">
              <a:solidFill>
                <a:prstClr val="white"/>
              </a:solidFill>
              <a:sym typeface="Calibri"/>
            </a:endParaRPr>
          </a:p>
        </p:txBody>
      </p:sp>
      <p:sp>
        <p:nvSpPr>
          <p:cNvPr id="7" name="Text Placeholder 33"/>
          <p:cNvSpPr>
            <a:spLocks noGrp="1"/>
          </p:cNvSpPr>
          <p:nvPr>
            <p:ph type="body" sz="quarter" idx="10" hasCustomPrompt="1"/>
          </p:nvPr>
        </p:nvSpPr>
        <p:spPr>
          <a:xfrm>
            <a:off x="0" y="329044"/>
            <a:ext cx="1344149" cy="795701"/>
          </a:xfrm>
        </p:spPr>
        <p:txBody>
          <a:bodyPr lIns="0" tIns="0" rIns="0" bIns="0" anchor="ctr"/>
          <a:lstStyle>
            <a:lvl1pPr algn="r">
              <a:spcBef>
                <a:spcPts val="0"/>
              </a:spcBef>
              <a:buNone/>
              <a:defRPr sz="5400" b="1" i="0" spc="-300">
                <a:solidFill>
                  <a:srgbClr val="FFFFFF"/>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Tree>
    <p:extLst>
      <p:ext uri="{BB962C8B-B14F-4D97-AF65-F5344CB8AC3E}">
        <p14:creationId xmlns:p14="http://schemas.microsoft.com/office/powerpoint/2010/main" val="37390691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CA"/>
          </a:p>
        </p:txBody>
      </p:sp>
      <p:sp>
        <p:nvSpPr>
          <p:cNvPr id="3" name="Content Placeholder 2"/>
          <p:cNvSpPr>
            <a:spLocks noGrp="1"/>
          </p:cNvSpPr>
          <p:nvPr>
            <p:ph sz="half" idx="1"/>
          </p:nvPr>
        </p:nvSpPr>
        <p:spPr>
          <a:xfrm>
            <a:off x="609600" y="1481328"/>
            <a:ext cx="5384800" cy="3886200"/>
          </a:xfrm>
        </p:spPr>
        <p:txBody>
          <a:bodyPr>
            <a:noAutofit/>
          </a:bodyPr>
          <a:lstStyle>
            <a:lvl1pPr>
              <a:defRPr sz="2000"/>
            </a:lvl1pPr>
            <a:lvl2pPr>
              <a:buClr>
                <a:srgbClr val="775301"/>
              </a:buCl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481328"/>
            <a:ext cx="5384800" cy="3886200"/>
          </a:xfrm>
        </p:spPr>
        <p:txBody>
          <a:bodyPr>
            <a:noAutofit/>
          </a:bodyPr>
          <a:lstStyle>
            <a:lvl1pPr>
              <a:defRPr sz="2000"/>
            </a:lvl1pPr>
            <a:lvl2pPr>
              <a:buClr>
                <a:srgbClr val="775301"/>
              </a:buCl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6"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rgbClr val="000000"/>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4290180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449958"/>
            <a:ext cx="5386917"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59238"/>
            <a:ext cx="5386917" cy="3347194"/>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93368" y="1449958"/>
            <a:ext cx="5389033"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59238"/>
            <a:ext cx="5389033" cy="3347194"/>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Placeholder 8"/>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8"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rgbClr val="000000"/>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193657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D1361-F540-3C4D-B601-FDBEFCC19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D19B78-AAED-934C-BC37-EAFFA105D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561892-651F-7342-A038-083A758A8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7E9DC-2CDB-2941-9EF5-1E3B72FC63D2}"/>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6" name="Footer Placeholder 5">
            <a:extLst>
              <a:ext uri="{FF2B5EF4-FFF2-40B4-BE49-F238E27FC236}">
                <a16:creationId xmlns:a16="http://schemas.microsoft.com/office/drawing/2014/main" id="{23EBEB78-D1DE-C346-9332-9F2074345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A7A5D-39C0-A64D-9A87-6D4BF510CACE}"/>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3880121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5" name="Slide Number Placeholder 4"/>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4"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rgbClr val="000000"/>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10999066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3"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rgbClr val="000000"/>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1015370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609600" y="1481329"/>
            <a:ext cx="10972800" cy="3880449"/>
          </a:xfrm>
        </p:spPr>
        <p:txBody>
          <a:bodyPr/>
          <a:lstStyle>
            <a:lvl2pPr>
              <a:buClr>
                <a:srgbClr val="775301"/>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5"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chemeClr val="tx1"/>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1172949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CA"/>
          </a:p>
        </p:txBody>
      </p:sp>
      <p:sp>
        <p:nvSpPr>
          <p:cNvPr id="3" name="Content Placeholder 2"/>
          <p:cNvSpPr>
            <a:spLocks noGrp="1"/>
          </p:cNvSpPr>
          <p:nvPr>
            <p:ph sz="half" idx="1"/>
          </p:nvPr>
        </p:nvSpPr>
        <p:spPr>
          <a:xfrm>
            <a:off x="609600" y="1481328"/>
            <a:ext cx="5384800" cy="3886200"/>
          </a:xfrm>
        </p:spPr>
        <p:txBody>
          <a:bodyPr>
            <a:noAutofit/>
          </a:bodyPr>
          <a:lstStyle>
            <a:lvl1pPr>
              <a:defRPr sz="20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481328"/>
            <a:ext cx="5384800" cy="3886200"/>
          </a:xfrm>
        </p:spPr>
        <p:txBody>
          <a:bodyPr>
            <a:noAutofit/>
          </a:bodyPr>
          <a:lstStyle>
            <a:lvl1pPr>
              <a:defRPr sz="2000"/>
            </a:lvl1pPr>
            <a:lvl2pPr>
              <a:defRPr sz="2000"/>
            </a:lvl2pPr>
            <a:lvl3pPr>
              <a:defRPr sz="1800"/>
            </a:lvl3pPr>
            <a:lvl4pPr>
              <a:defRPr sz="16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6"/>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6"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rgbClr val="000000"/>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20847059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a:xfrm>
            <a:off x="609600" y="1481329"/>
            <a:ext cx="10972800" cy="388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5"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chemeClr val="tx1"/>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20048775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Section break 01">
    <p:spTree>
      <p:nvGrpSpPr>
        <p:cNvPr id="1" name=""/>
        <p:cNvGrpSpPr/>
        <p:nvPr/>
      </p:nvGrpSpPr>
      <p:grpSpPr>
        <a:xfrm>
          <a:off x="0" y="0"/>
          <a:ext cx="0" cy="0"/>
          <a:chOff x="0" y="0"/>
          <a:chExt cx="0" cy="0"/>
        </a:xfrm>
      </p:grpSpPr>
      <p:sp>
        <p:nvSpPr>
          <p:cNvPr id="2" name="Title 1"/>
          <p:cNvSpPr>
            <a:spLocks noGrp="1"/>
          </p:cNvSpPr>
          <p:nvPr>
            <p:ph type="title"/>
          </p:nvPr>
        </p:nvSpPr>
        <p:spPr>
          <a:xfrm>
            <a:off x="2964160" y="3068248"/>
            <a:ext cx="6312363" cy="1143000"/>
          </a:xfrm>
        </p:spPr>
        <p:txBody>
          <a:bodyPr anchor="b">
            <a:noAutofit/>
          </a:bodyPr>
          <a:lstStyle>
            <a:lvl1pPr>
              <a:defRPr sz="3200" b="1">
                <a:solidFill>
                  <a:srgbClr val="F8AB1B"/>
                </a:solidFill>
              </a:defRPr>
            </a:lvl1pPr>
          </a:lstStyle>
          <a:p>
            <a:r>
              <a:rPr lang="en-US" dirty="0"/>
              <a:t>Click to edit Master title style</a:t>
            </a:r>
            <a:endParaRPr lang="en-CA" dirty="0"/>
          </a:p>
        </p:txBody>
      </p:sp>
      <p:pic>
        <p:nvPicPr>
          <p:cNvPr id="12290" name="Picture 2" descr="M:\Clients\Clients N-Z\NOVARTIS\LCZ\2015\NOLC1514_SLIDE_COMPENDIUM\Slides PPT\ENG\Transition_Slides_jaune\Transition_Slide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0"/>
            <a:ext cx="12217399" cy="6872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0138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609600" y="1481329"/>
            <a:ext cx="10972800" cy="3880449"/>
          </a:xfrm>
        </p:spPr>
        <p:txBody>
          <a:bodyPr/>
          <a:lstStyle>
            <a:lvl2pPr>
              <a:buClr>
                <a:srgbClr val="F8AB1B"/>
              </a:buClr>
              <a:defRPr/>
            </a:lvl2pPr>
            <a:lvl5pPr>
              <a:defRPr>
                <a:solidFill>
                  <a:srgbClr val="F8AB1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12"/>
          </p:nvPr>
        </p:nvSpPr>
        <p:spPr/>
        <p:txBody>
          <a:bodyPr/>
          <a:lstStyle/>
          <a:p>
            <a:fld id="{26E58817-3A36-444A-A1D6-671AD3558DD1}" type="slidenum">
              <a:rPr lang="en-CA" smtClean="0">
                <a:solidFill>
                  <a:srgbClr val="808080"/>
                </a:solidFill>
              </a:rPr>
              <a:pPr/>
              <a:t>‹#›</a:t>
            </a:fld>
            <a:endParaRPr lang="en-CA">
              <a:solidFill>
                <a:srgbClr val="808080"/>
              </a:solidFill>
            </a:endParaRPr>
          </a:p>
        </p:txBody>
      </p:sp>
      <p:sp>
        <p:nvSpPr>
          <p:cNvPr id="5" name="Espace réservé du texte 4"/>
          <p:cNvSpPr>
            <a:spLocks noGrp="1"/>
          </p:cNvSpPr>
          <p:nvPr>
            <p:ph type="body" sz="quarter" idx="13"/>
          </p:nvPr>
        </p:nvSpPr>
        <p:spPr>
          <a:xfrm>
            <a:off x="609600" y="5516686"/>
            <a:ext cx="10972800" cy="504602"/>
          </a:xfrm>
        </p:spPr>
        <p:txBody>
          <a:bodyPr rIns="0" anchor="b">
            <a:noAutofit/>
          </a:bodyPr>
          <a:lstStyle>
            <a:lvl1pPr>
              <a:lnSpc>
                <a:spcPct val="90000"/>
              </a:lnSpc>
              <a:spcBef>
                <a:spcPts val="0"/>
              </a:spcBef>
              <a:defRPr sz="900">
                <a:solidFill>
                  <a:schemeClr val="tx1"/>
                </a:solidFill>
              </a:defRPr>
            </a:lvl1pPr>
          </a:lstStyle>
          <a:p>
            <a:pPr lvl="0"/>
            <a:r>
              <a:rPr lang="fr-CA" dirty="0"/>
              <a:t>Cliquez pour modifier les styles du texte du masque</a:t>
            </a:r>
          </a:p>
        </p:txBody>
      </p:sp>
    </p:spTree>
    <p:extLst>
      <p:ext uri="{BB962C8B-B14F-4D97-AF65-F5344CB8AC3E}">
        <p14:creationId xmlns:p14="http://schemas.microsoft.com/office/powerpoint/2010/main" val="15805993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1267" y="284163"/>
            <a:ext cx="10972800" cy="1143000"/>
          </a:xfrm>
          <a:prstGeom prst="rect">
            <a:avLst/>
          </a:prstGeom>
        </p:spPr>
        <p:txBody>
          <a:bodyPr vert="horz" lIns="91440" tIns="45720" rIns="91440" bIns="45720" rtlCol="0" anchor="ctr">
            <a:normAutofit/>
          </a:bodyPr>
          <a:lstStyle>
            <a:lvl1pPr>
              <a:defRPr lang="en-US" dirty="0">
                <a:solidFill>
                  <a:srgbClr val="E9371C"/>
                </a:solidFill>
              </a:defRPr>
            </a:lvl1pPr>
          </a:lstStyle>
          <a:p>
            <a:pPr lvl="0">
              <a:lnSpc>
                <a:spcPct val="85000"/>
              </a:lnSpc>
            </a:pPr>
            <a:r>
              <a:rPr lang="en-CA" dirty="0"/>
              <a:t>Click to edit Master title style</a:t>
            </a:r>
            <a:br>
              <a:rPr lang="en-CA" dirty="0"/>
            </a:br>
            <a:r>
              <a:rPr lang="en-CA" dirty="0" err="1"/>
              <a:t>xxxxxxxxxxx</a:t>
            </a:r>
            <a:endParaRPr lang="en-US" dirty="0"/>
          </a:p>
        </p:txBody>
      </p:sp>
      <p:sp>
        <p:nvSpPr>
          <p:cNvPr id="3" name="Content Placeholder 2"/>
          <p:cNvSpPr>
            <a:spLocks noGrp="1"/>
          </p:cNvSpPr>
          <p:nvPr>
            <p:ph idx="1"/>
          </p:nvPr>
        </p:nvSpPr>
        <p:spPr/>
        <p:txBody>
          <a:bodyPr vert="horz" lIns="91440" tIns="45720" rIns="91440" bIns="45720" rtlCol="0">
            <a:normAutofit/>
          </a:bodyPr>
          <a:lstStyle>
            <a:lvl1pPr>
              <a:defRPr lang="en-CA" dirty="0" smtClean="0"/>
            </a:lvl1pPr>
            <a:lvl2pPr>
              <a:defRPr lang="en-CA" dirty="0" smtClean="0"/>
            </a:lvl2pPr>
            <a:lvl3pPr>
              <a:defRPr lang="en-CA" dirty="0" smtClean="0"/>
            </a:lvl3pPr>
            <a:lvl4pPr>
              <a:defRPr lang="en-CA" dirty="0" smtClean="0"/>
            </a:lvl4pPr>
            <a:lvl5pPr>
              <a:defRPr lang="en-US" dirty="0"/>
            </a:lvl5pPr>
          </a:lstStyle>
          <a:p>
            <a:pPr lvl="0">
              <a:buSzPct val="100000"/>
              <a:buFont typeface="Arial" panose="020B0604020202020204" pitchFamily="34" charset="0"/>
            </a:pPr>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hangingPunct="0">
              <a:spcBef>
                <a:spcPct val="0"/>
              </a:spcBef>
              <a:spcAft>
                <a:spcPct val="0"/>
              </a:spcAft>
            </a:pPr>
            <a:fld id="{DDEFCF6F-49EE-8247-998B-7DEEA817C604}" type="datetimeFigureOut">
              <a:rPr lang="en-US" sz="2400" kern="0">
                <a:solidFill>
                  <a:prstClr val="black">
                    <a:tint val="75000"/>
                  </a:prstClr>
                </a:solidFill>
                <a:latin typeface="Calibri"/>
                <a:ea typeface="Calibri"/>
                <a:cs typeface="Calibri"/>
                <a:sym typeface="Calibri"/>
              </a:rPr>
              <a:pPr fontAlgn="base" hangingPunct="0">
                <a:spcBef>
                  <a:spcPct val="0"/>
                </a:spcBef>
                <a:spcAft>
                  <a:spcPct val="0"/>
                </a:spcAft>
              </a:pPr>
              <a:t>4/8/20</a:t>
            </a:fld>
            <a:endParaRPr lang="en-US" sz="2400" kern="0">
              <a:solidFill>
                <a:prstClr val="black">
                  <a:tint val="75000"/>
                </a:prstClr>
              </a:solidFill>
              <a:latin typeface="Calibri"/>
              <a:ea typeface="Calibri"/>
              <a:cs typeface="Calibri"/>
              <a:sym typeface="Calibri"/>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hangingPunct="0">
              <a:spcBef>
                <a:spcPct val="0"/>
              </a:spcBef>
              <a:spcAft>
                <a:spcPct val="0"/>
              </a:spcAft>
            </a:pPr>
            <a:endParaRPr lang="en-US" sz="2400" kern="0">
              <a:solidFill>
                <a:prstClr val="black">
                  <a:tint val="75000"/>
                </a:prstClr>
              </a:solidFill>
              <a:latin typeface="Calibri"/>
              <a:ea typeface="Calibri"/>
              <a:cs typeface="Calibri"/>
              <a:sym typeface="Calibri"/>
            </a:endParaRPr>
          </a:p>
        </p:txBody>
      </p:sp>
      <p:sp>
        <p:nvSpPr>
          <p:cNvPr id="6" name="Slide Number Placeholder 5"/>
          <p:cNvSpPr>
            <a:spLocks noGrp="1"/>
          </p:cNvSpPr>
          <p:nvPr>
            <p:ph type="sldNum" sz="quarter" idx="12"/>
          </p:nvPr>
        </p:nvSpPr>
        <p:spPr>
          <a:xfrm>
            <a:off x="8737601" y="6356351"/>
            <a:ext cx="2406393" cy="365125"/>
          </a:xfrm>
          <a:prstGeom prst="rect">
            <a:avLst/>
          </a:prstGeom>
        </p:spPr>
        <p:txBody>
          <a:bodyPr/>
          <a:lstStyle/>
          <a:p>
            <a:pPr fontAlgn="base">
              <a:spcBef>
                <a:spcPct val="0"/>
              </a:spcBef>
              <a:spcAft>
                <a:spcPct val="0"/>
              </a:spcAft>
            </a:pPr>
            <a:fld id="{F07DAAB9-DB99-A043-A75A-96E251D81661}" type="slidenum">
              <a:rPr lang="en-US" sz="2400">
                <a:solidFill>
                  <a:prstClr val="black">
                    <a:tint val="75000"/>
                  </a:prstClr>
                </a:solidFill>
              </a:rPr>
              <a:pPr fontAlgn="base">
                <a:spcBef>
                  <a:spcPct val="0"/>
                </a:spcBef>
                <a:spcAft>
                  <a:spcPct val="0"/>
                </a:spcAft>
              </a:pPr>
              <a:t>‹#›</a:t>
            </a:fld>
            <a:endParaRPr lang="en-US" sz="2400">
              <a:solidFill>
                <a:prstClr val="black">
                  <a:tint val="75000"/>
                </a:prstClr>
              </a:solidFill>
            </a:endParaRPr>
          </a:p>
        </p:txBody>
      </p:sp>
    </p:spTree>
    <p:extLst>
      <p:ext uri="{BB962C8B-B14F-4D97-AF65-F5344CB8AC3E}">
        <p14:creationId xmlns:p14="http://schemas.microsoft.com/office/powerpoint/2010/main" val="32388027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0" name="Oval 39"/>
          <p:cNvSpPr/>
          <p:nvPr userDrawn="1"/>
        </p:nvSpPr>
        <p:spPr>
          <a:xfrm>
            <a:off x="247103" y="6389102"/>
            <a:ext cx="384000" cy="288000"/>
          </a:xfrm>
          <a:prstGeom prst="ellipse">
            <a:avLst/>
          </a:prstGeom>
          <a:solidFill>
            <a:schemeClr val="bg1"/>
          </a:solidFill>
          <a:ln w="9525">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endParaRPr lang="en-GB" sz="1200" i="1" dirty="0">
              <a:solidFill>
                <a:srgbClr val="8B8D90"/>
              </a:solidFill>
              <a:latin typeface="Times New Roman" pitchFamily="18" charset="0"/>
              <a:cs typeface="Times New Roman" pitchFamily="18" charset="0"/>
              <a:sym typeface="Calibri"/>
            </a:endParaRPr>
          </a:p>
        </p:txBody>
      </p:sp>
      <p:sp>
        <p:nvSpPr>
          <p:cNvPr id="41" name="TextBox 40"/>
          <p:cNvSpPr txBox="1"/>
          <p:nvPr userDrawn="1"/>
        </p:nvSpPr>
        <p:spPr>
          <a:xfrm>
            <a:off x="314070" y="6456158"/>
            <a:ext cx="250068" cy="153888"/>
          </a:xfrm>
          <a:prstGeom prst="rect">
            <a:avLst/>
          </a:prstGeom>
          <a:noFill/>
          <a:ln w="12700">
            <a:noFill/>
          </a:ln>
        </p:spPr>
        <p:txBody>
          <a:bodyPr wrap="square" lIns="0" tIns="0" rIns="0" bIns="0" rtlCol="0" anchor="ctr">
            <a:spAutoFit/>
          </a:bodyPr>
          <a:lstStyle/>
          <a:p>
            <a:pPr algn="ctr" fontAlgn="base">
              <a:lnSpc>
                <a:spcPts val="1200"/>
              </a:lnSpc>
              <a:spcBef>
                <a:spcPct val="0"/>
              </a:spcBef>
              <a:spcAft>
                <a:spcPct val="0"/>
              </a:spcAft>
            </a:pPr>
            <a:fld id="{47DD36BB-DE4A-46B7-8A59-3C1B9DDA4D8C}" type="slidenum">
              <a:rPr lang="en-GB" sz="1000">
                <a:solidFill>
                  <a:srgbClr val="FFFFFF">
                    <a:lumMod val="65000"/>
                  </a:srgbClr>
                </a:solidFill>
                <a:sym typeface="Calibri"/>
              </a:rPr>
              <a:pPr algn="ctr" fontAlgn="base">
                <a:lnSpc>
                  <a:spcPts val="1200"/>
                </a:lnSpc>
                <a:spcBef>
                  <a:spcPct val="0"/>
                </a:spcBef>
                <a:spcAft>
                  <a:spcPct val="0"/>
                </a:spcAft>
              </a:pPr>
              <a:t>‹#›</a:t>
            </a:fld>
            <a:endParaRPr lang="en-GB" sz="1000" dirty="0">
              <a:solidFill>
                <a:srgbClr val="FFFFFF">
                  <a:lumMod val="65000"/>
                </a:srgbClr>
              </a:solidFill>
              <a:sym typeface="Calibri"/>
            </a:endParaRPr>
          </a:p>
        </p:txBody>
      </p:sp>
      <p:sp>
        <p:nvSpPr>
          <p:cNvPr id="42" name="Freeform 41"/>
          <p:cNvSpPr>
            <a:spLocks/>
          </p:cNvSpPr>
          <p:nvPr userDrawn="1"/>
        </p:nvSpPr>
        <p:spPr bwMode="auto">
          <a:xfrm>
            <a:off x="823923" y="6376402"/>
            <a:ext cx="432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solidFill>
            <a:schemeClr val="bg1"/>
          </a:solidFill>
          <a:ln w="9525" cap="rnd">
            <a:solidFill>
              <a:schemeClr val="accent3">
                <a:lumMod val="65000"/>
              </a:schemeClr>
            </a:solidFill>
          </a:ln>
          <a:effectLst>
            <a:outerShdw blurRad="19050" dist="12700" dir="5400000" algn="ctr" rotWithShape="0">
              <a:schemeClr val="tx1">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800">
              <a:solidFill>
                <a:srgbClr val="FFFFFF"/>
              </a:solidFill>
              <a:sym typeface="Calibri"/>
            </a:endParaRPr>
          </a:p>
        </p:txBody>
      </p:sp>
    </p:spTree>
    <p:extLst>
      <p:ext uri="{BB962C8B-B14F-4D97-AF65-F5344CB8AC3E}">
        <p14:creationId xmlns:p14="http://schemas.microsoft.com/office/powerpoint/2010/main" val="254122279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1E95CD84-12C1-EA45-8077-346B43C9C2D2}"/>
              </a:ext>
            </a:extLst>
          </p:cNvPr>
          <p:cNvSpPr txBox="1">
            <a:spLocks/>
          </p:cNvSpPr>
          <p:nvPr userDrawn="1"/>
        </p:nvSpPr>
        <p:spPr>
          <a:xfrm>
            <a:off x="0" y="6026150"/>
            <a:ext cx="10847917" cy="222250"/>
          </a:xfrm>
          <a:prstGeom prst="rect">
            <a:avLst/>
          </a:prstGeom>
          <a:no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algn="l">
              <a:defRPr/>
            </a:pPr>
            <a:r>
              <a:rPr lang="en-US" sz="1000" b="0" dirty="0">
                <a:latin typeface="Arial" charset="0"/>
              </a:rPr>
              <a:t>Moe GW, </a:t>
            </a:r>
            <a:r>
              <a:rPr lang="en-US" sz="1000" b="0" dirty="0" err="1">
                <a:latin typeface="Arial" charset="0"/>
              </a:rPr>
              <a:t>Ezekowitz</a:t>
            </a:r>
            <a:r>
              <a:rPr lang="en-US" sz="1000" b="0" dirty="0">
                <a:latin typeface="Arial" charset="0"/>
              </a:rPr>
              <a:t> JA et al., </a:t>
            </a:r>
            <a:r>
              <a:rPr lang="en-US" sz="1000" b="0" i="1" dirty="0">
                <a:latin typeface="Arial" charset="0"/>
              </a:rPr>
              <a:t>Can J </a:t>
            </a:r>
            <a:r>
              <a:rPr lang="en-US" sz="1000" b="0" i="1" dirty="0" err="1">
                <a:latin typeface="Arial" charset="0"/>
              </a:rPr>
              <a:t>Cardiol</a:t>
            </a:r>
            <a:endParaRPr lang="en-US" sz="1000" b="0" dirty="0">
              <a:latin typeface="Arial" charset="0"/>
            </a:endParaRPr>
          </a:p>
        </p:txBody>
      </p:sp>
      <p:sp>
        <p:nvSpPr>
          <p:cNvPr id="2" name="Rectangle 2"/>
          <p:cNvSpPr>
            <a:spLocks noGrp="1" noChangeArrowheads="1"/>
          </p:cNvSpPr>
          <p:nvPr>
            <p:ph type="title"/>
          </p:nvPr>
        </p:nvSpPr>
        <p:spPr bwMode="auto">
          <a:xfrm>
            <a:off x="0" y="152400"/>
            <a:ext cx="12192000" cy="457200"/>
          </a:xfrm>
          <a:prstGeom prst="rect">
            <a:avLst/>
          </a:prstGeom>
          <a:noFill/>
          <a:ln w="9525">
            <a:noFill/>
            <a:miter lim="800000"/>
            <a:headEnd/>
            <a:tailEnd/>
          </a:ln>
        </p:spPr>
        <p:txBody>
          <a:bodyPr/>
          <a:lstStyle>
            <a:lvl1pPr>
              <a:defRPr>
                <a:solidFill>
                  <a:srgbClr val="699AC1"/>
                </a:solidFill>
              </a:defRPr>
            </a:lvl1pPr>
          </a:lstStyle>
          <a:p>
            <a:pPr lvl="0"/>
            <a:r>
              <a:rPr lang="en-US" dirty="0"/>
              <a:t>Click to edit Master title</a:t>
            </a:r>
          </a:p>
        </p:txBody>
      </p:sp>
      <p:sp>
        <p:nvSpPr>
          <p:cNvPr id="5" name="Content Placeholder 4"/>
          <p:cNvSpPr>
            <a:spLocks noGrp="1"/>
          </p:cNvSpPr>
          <p:nvPr>
            <p:ph sz="quarter" idx="10"/>
          </p:nvPr>
        </p:nvSpPr>
        <p:spPr>
          <a:xfrm>
            <a:off x="508000" y="838200"/>
            <a:ext cx="11176000" cy="50292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37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5193-D1CB-F04D-BDC4-E876409A2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184F46-49BB-7548-8522-D36D9974D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8952A62-978D-AC47-ADCE-7D1F3C133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BF6E09-3B63-6B4C-9F39-27649D065E6C}"/>
              </a:ext>
            </a:extLst>
          </p:cNvPr>
          <p:cNvSpPr>
            <a:spLocks noGrp="1"/>
          </p:cNvSpPr>
          <p:nvPr>
            <p:ph type="dt" sz="half" idx="10"/>
          </p:nvPr>
        </p:nvSpPr>
        <p:spPr/>
        <p:txBody>
          <a:bodyPr/>
          <a:lstStyle/>
          <a:p>
            <a:fld id="{26C7DA6B-33B4-004D-906A-706537141D33}" type="datetimeFigureOut">
              <a:rPr lang="en-US" smtClean="0"/>
              <a:t>4/8/20</a:t>
            </a:fld>
            <a:endParaRPr lang="en-US"/>
          </a:p>
        </p:txBody>
      </p:sp>
      <p:sp>
        <p:nvSpPr>
          <p:cNvPr id="6" name="Footer Placeholder 5">
            <a:extLst>
              <a:ext uri="{FF2B5EF4-FFF2-40B4-BE49-F238E27FC236}">
                <a16:creationId xmlns:a16="http://schemas.microsoft.com/office/drawing/2014/main" id="{5F255F59-0AF0-DC4C-9FFC-FA613BF83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C13CEE-B170-5B4A-9721-7D37CAF5BA6D}"/>
              </a:ext>
            </a:extLst>
          </p:cNvPr>
          <p:cNvSpPr>
            <a:spLocks noGrp="1"/>
          </p:cNvSpPr>
          <p:nvPr>
            <p:ph type="sldNum" sz="quarter" idx="12"/>
          </p:nvPr>
        </p:nvSpPr>
        <p:spPr/>
        <p:txBody>
          <a:bodyPr/>
          <a:lstStyle/>
          <a:p>
            <a:fld id="{77FDE277-A23B-B245-8C76-C29053C60F0D}" type="slidenum">
              <a:rPr lang="en-US" smtClean="0"/>
              <a:t>‹#›</a:t>
            </a:fld>
            <a:endParaRPr lang="en-US"/>
          </a:p>
        </p:txBody>
      </p:sp>
    </p:spTree>
    <p:extLst>
      <p:ext uri="{BB962C8B-B14F-4D97-AF65-F5344CB8AC3E}">
        <p14:creationId xmlns:p14="http://schemas.microsoft.com/office/powerpoint/2010/main" val="42559788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Users\jghowlett\Desktop\JH Ongoing\Libin-final.jpg">
            <a:extLst>
              <a:ext uri="{FF2B5EF4-FFF2-40B4-BE49-F238E27FC236}">
                <a16:creationId xmlns:a16="http://schemas.microsoft.com/office/drawing/2014/main" id="{EF1FAB96-CEA2-B04B-A994-47F7D1376B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61600" y="5410200"/>
            <a:ext cx="1930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4A03E97A-37F1-AA43-AE7B-88EBA12EAF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76876"/>
            <a:ext cx="180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2">
            <a:extLst>
              <a:ext uri="{FF2B5EF4-FFF2-40B4-BE49-F238E27FC236}">
                <a16:creationId xmlns:a16="http://schemas.microsoft.com/office/drawing/2014/main" id="{692E27B7-4D21-E84C-828A-287D08431279}"/>
              </a:ext>
            </a:extLst>
          </p:cNvPr>
          <p:cNvSpPr txBox="1">
            <a:spLocks/>
          </p:cNvSpPr>
          <p:nvPr userDrawn="1"/>
        </p:nvSpPr>
        <p:spPr>
          <a:xfrm>
            <a:off x="0" y="6026150"/>
            <a:ext cx="10847917" cy="222250"/>
          </a:xfrm>
          <a:prstGeom prst="rect">
            <a:avLst/>
          </a:prstGeom>
          <a:no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algn="l">
              <a:defRPr/>
            </a:pPr>
            <a:r>
              <a:rPr lang="en-US" sz="1000" b="0" dirty="0">
                <a:latin typeface="Arial" charset="0"/>
              </a:rPr>
              <a:t>Moe GW, </a:t>
            </a:r>
            <a:r>
              <a:rPr lang="en-US" sz="1000" b="0" dirty="0" err="1">
                <a:latin typeface="Arial" charset="0"/>
              </a:rPr>
              <a:t>Ezekowitz</a:t>
            </a:r>
            <a:r>
              <a:rPr lang="en-US" sz="1000" b="0" dirty="0">
                <a:latin typeface="Arial" charset="0"/>
              </a:rPr>
              <a:t> JA et al., </a:t>
            </a:r>
            <a:r>
              <a:rPr lang="en-US" sz="1000" b="0" i="1" dirty="0">
                <a:latin typeface="Arial" charset="0"/>
              </a:rPr>
              <a:t>Can J </a:t>
            </a:r>
            <a:r>
              <a:rPr lang="en-US" sz="1000" b="0" i="1" dirty="0" err="1">
                <a:latin typeface="Arial" charset="0"/>
              </a:rPr>
              <a:t>Cardiol</a:t>
            </a:r>
            <a:endParaRPr lang="en-US" sz="1000" b="0" dirty="0">
              <a:latin typeface="Arial"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874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0ACB2BBF-96ED-6844-9ADF-37F0495DFAC9}"/>
              </a:ext>
            </a:extLst>
          </p:cNvPr>
          <p:cNvSpPr txBox="1">
            <a:spLocks/>
          </p:cNvSpPr>
          <p:nvPr userDrawn="1"/>
        </p:nvSpPr>
        <p:spPr>
          <a:xfrm>
            <a:off x="0" y="6026150"/>
            <a:ext cx="10847917" cy="222250"/>
          </a:xfrm>
          <a:prstGeom prst="rect">
            <a:avLst/>
          </a:prstGeom>
          <a:no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algn="l">
              <a:defRPr/>
            </a:pPr>
            <a:r>
              <a:rPr lang="en-US" sz="1000" b="0" dirty="0">
                <a:latin typeface="Arial" charset="0"/>
              </a:rPr>
              <a:t>Moe GW, </a:t>
            </a:r>
            <a:r>
              <a:rPr lang="en-US" sz="1000" b="0" dirty="0" err="1">
                <a:latin typeface="Arial" charset="0"/>
              </a:rPr>
              <a:t>Ezekowitz</a:t>
            </a:r>
            <a:r>
              <a:rPr lang="en-US" sz="1000" b="0" dirty="0">
                <a:latin typeface="Arial" charset="0"/>
              </a:rPr>
              <a:t> JA et al., </a:t>
            </a:r>
            <a:r>
              <a:rPr lang="en-US" sz="1000" b="0" i="1" dirty="0">
                <a:latin typeface="Arial" charset="0"/>
              </a:rPr>
              <a:t>Can J </a:t>
            </a:r>
            <a:r>
              <a:rPr lang="en-US" sz="1000" b="0" i="1" dirty="0" err="1">
                <a:latin typeface="Arial" charset="0"/>
              </a:rPr>
              <a:t>Cardiol</a:t>
            </a:r>
            <a:endParaRPr lang="en-US" sz="1000" b="0" dirty="0">
              <a:latin typeface="Arial" charset="0"/>
            </a:endParaRPr>
          </a:p>
        </p:txBody>
      </p:sp>
      <p:sp>
        <p:nvSpPr>
          <p:cNvPr id="2" name="Title 1"/>
          <p:cNvSpPr>
            <a:spLocks noGrp="1"/>
          </p:cNvSpPr>
          <p:nvPr>
            <p:ph type="title"/>
          </p:nvPr>
        </p:nvSpPr>
        <p:spPr>
          <a:xfrm>
            <a:off x="914400" y="609600"/>
            <a:ext cx="10363200" cy="1143000"/>
          </a:xfrm>
        </p:spPr>
        <p:txBody>
          <a:bodyPr/>
          <a:lstStyle/>
          <a:p>
            <a:r>
              <a:rPr lang="en-US"/>
              <a:t>Click to edit Master title style</a:t>
            </a:r>
            <a:endParaRPr lang="fr-CA"/>
          </a:p>
        </p:txBody>
      </p:sp>
      <p:sp>
        <p:nvSpPr>
          <p:cNvPr id="3" name="Chart Placeholder 2"/>
          <p:cNvSpPr>
            <a:spLocks noGrp="1"/>
          </p:cNvSpPr>
          <p:nvPr>
            <p:ph type="chart" idx="1"/>
          </p:nvPr>
        </p:nvSpPr>
        <p:spPr>
          <a:xfrm>
            <a:off x="914400" y="1981200"/>
            <a:ext cx="10363200" cy="4114800"/>
          </a:xfrm>
        </p:spPr>
        <p:txBody>
          <a:bodyPr/>
          <a:lstStyle/>
          <a:p>
            <a:pPr lvl="0"/>
            <a:r>
              <a:rPr lang="en-US" noProof="0"/>
              <a:t>Click icon to add chart</a:t>
            </a:r>
            <a:endParaRPr lang="fr-CA" noProof="0"/>
          </a:p>
        </p:txBody>
      </p:sp>
    </p:spTree>
    <p:extLst>
      <p:ext uri="{BB962C8B-B14F-4D97-AF65-F5344CB8AC3E}">
        <p14:creationId xmlns:p14="http://schemas.microsoft.com/office/powerpoint/2010/main" val="4256744068"/>
      </p:ext>
    </p:extLst>
  </p:cSld>
  <p:clrMapOvr>
    <a:masterClrMapping/>
  </p:clrMapOvr>
  <p:transition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A846F0EA-682A-9446-818B-FB6DD5A2C212}"/>
              </a:ext>
            </a:extLst>
          </p:cNvPr>
          <p:cNvSpPr txBox="1">
            <a:spLocks/>
          </p:cNvSpPr>
          <p:nvPr userDrawn="1"/>
        </p:nvSpPr>
        <p:spPr>
          <a:xfrm>
            <a:off x="0" y="6026150"/>
            <a:ext cx="10847917" cy="222250"/>
          </a:xfrm>
          <a:prstGeom prst="rect">
            <a:avLst/>
          </a:prstGeom>
          <a:noFill/>
        </p:spPr>
        <p:txBody>
          <a:bodyPr anchor="ctr"/>
          <a:lstStyle>
            <a:lvl1pPr marL="0" indent="0" algn="ctr">
              <a:lnSpc>
                <a:spcPct val="100000"/>
              </a:lnSpc>
              <a:spcBef>
                <a:spcPts val="1800"/>
              </a:spcBef>
              <a:buNone/>
              <a:defRPr sz="1400" b="1" baseline="0">
                <a:solidFill>
                  <a:schemeClr val="tx1">
                    <a:lumMod val="75000"/>
                    <a:lumOff val="25000"/>
                  </a:schemeClr>
                </a:solidFill>
              </a:defRPr>
            </a:lvl1pPr>
            <a:lvl2pPr marL="0" indent="0" algn="ctr">
              <a:lnSpc>
                <a:spcPct val="150000"/>
              </a:lnSpc>
              <a:spcBef>
                <a:spcPts val="28"/>
              </a:spcBef>
              <a:buNone/>
              <a:defRPr sz="1200" b="1" baseline="0">
                <a:solidFill>
                  <a:schemeClr val="tx1">
                    <a:lumMod val="75000"/>
                    <a:lumOff val="25000"/>
                  </a:schemeClr>
                </a:solidFill>
              </a:defRPr>
            </a:lvl2pPr>
          </a:lstStyle>
          <a:p>
            <a:pPr algn="l">
              <a:defRPr/>
            </a:pPr>
            <a:r>
              <a:rPr lang="en-US" sz="1000" b="0" dirty="0">
                <a:latin typeface="Arial" charset="0"/>
              </a:rPr>
              <a:t>Moe GW, </a:t>
            </a:r>
            <a:r>
              <a:rPr lang="en-US" sz="1000" b="0" dirty="0" err="1">
                <a:latin typeface="Arial" charset="0"/>
              </a:rPr>
              <a:t>Ezekowitz</a:t>
            </a:r>
            <a:r>
              <a:rPr lang="en-US" sz="1000" b="0" dirty="0">
                <a:latin typeface="Arial" charset="0"/>
              </a:rPr>
              <a:t> JA et al., </a:t>
            </a:r>
            <a:r>
              <a:rPr lang="en-US" sz="1000" b="0" i="1" dirty="0">
                <a:latin typeface="Arial" charset="0"/>
              </a:rPr>
              <a:t>Can J </a:t>
            </a:r>
            <a:r>
              <a:rPr lang="en-US" sz="1000" b="0" i="1" dirty="0" err="1">
                <a:latin typeface="Arial" charset="0"/>
              </a:rPr>
              <a:t>Cardiol</a:t>
            </a:r>
            <a:endParaRPr lang="en-US" sz="1000" b="0" dirty="0">
              <a:latin typeface="Arial" charset="0"/>
            </a:endParaRPr>
          </a:p>
        </p:txBody>
      </p:sp>
    </p:spTree>
    <p:extLst>
      <p:ext uri="{BB962C8B-B14F-4D97-AF65-F5344CB8AC3E}">
        <p14:creationId xmlns:p14="http://schemas.microsoft.com/office/powerpoint/2010/main" val="248194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theme" Target="../theme/theme4.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12.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theme" Target="../theme/theme7.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image" Target="../media/image18.jpeg"/><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24.png"/><Relationship Id="rId5" Type="http://schemas.openxmlformats.org/officeDocument/2006/relationships/theme" Target="../theme/theme9.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DFA5C0-EC85-194E-A063-DCE441D02F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005017-A7A4-7D4F-AB66-73BB84A99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76B40-AD91-734D-A18C-8811BE161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7DA6B-33B4-004D-906A-706537141D33}" type="datetimeFigureOut">
              <a:rPr lang="en-US" smtClean="0"/>
              <a:t>4/8/20</a:t>
            </a:fld>
            <a:endParaRPr lang="en-US"/>
          </a:p>
        </p:txBody>
      </p:sp>
      <p:sp>
        <p:nvSpPr>
          <p:cNvPr id="5" name="Footer Placeholder 4">
            <a:extLst>
              <a:ext uri="{FF2B5EF4-FFF2-40B4-BE49-F238E27FC236}">
                <a16:creationId xmlns:a16="http://schemas.microsoft.com/office/drawing/2014/main" id="{38A76D05-1240-7145-BF45-F5F9CCE5C3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6CD7F-749E-824C-8DEA-CA2A717C9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DE277-A23B-B245-8C76-C29053C60F0D}" type="slidenum">
              <a:rPr lang="en-US" smtClean="0"/>
              <a:t>‹#›</a:t>
            </a:fld>
            <a:endParaRPr lang="en-US"/>
          </a:p>
        </p:txBody>
      </p:sp>
    </p:spTree>
    <p:extLst>
      <p:ext uri="{BB962C8B-B14F-4D97-AF65-F5344CB8AC3E}">
        <p14:creationId xmlns:p14="http://schemas.microsoft.com/office/powerpoint/2010/main" val="428213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841" r:id="rId13"/>
    <p:sldLayoutId id="214748384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hangingPunct="1">
              <a:defRPr/>
            </a:pPr>
            <a:fld id="{8D387482-00C4-44DA-BDBB-10B4B2482030}" type="datetimeFigureOut">
              <a:rPr lang="fr-FR" kern="1200">
                <a:solidFill>
                  <a:prstClr val="white">
                    <a:tint val="75000"/>
                  </a:prstClr>
                </a:solidFill>
                <a:ea typeface=""/>
                <a:cs typeface=""/>
              </a:rPr>
              <a:pPr hangingPunct="1">
                <a:defRPr/>
              </a:pPr>
              <a:t>08/04/2020</a:t>
            </a:fld>
            <a:endParaRPr lang="fr-FR" kern="1200">
              <a:solidFill>
                <a:prstClr val="white">
                  <a:tint val="75000"/>
                </a:prstClr>
              </a:solidFill>
              <a:ea typeface=""/>
              <a:cs typeface=""/>
            </a:endParaRPr>
          </a:p>
        </p:txBody>
      </p:sp>
      <p:sp>
        <p:nvSpPr>
          <p:cNvPr id="5" name="Espace réservé du pied de page 4"/>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hangingPunct="1">
              <a:defRPr/>
            </a:pPr>
            <a:endParaRPr lang="fr-FR" kern="1200">
              <a:solidFill>
                <a:prstClr val="white">
                  <a:tint val="75000"/>
                </a:prstClr>
              </a:solidFill>
              <a:ea typeface=""/>
              <a:cs typeface=""/>
            </a:endParaRPr>
          </a:p>
        </p:txBody>
      </p:sp>
      <p:sp>
        <p:nvSpPr>
          <p:cNvPr id="6" name="Espace réservé du numéro de diapositive 5"/>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hangingPunct="1">
              <a:defRPr/>
            </a:pPr>
            <a:fld id="{2B741B71-06AE-4247-8667-DA1598ACF6E4}" type="slidenum">
              <a:rPr lang="fr-FR" kern="1200">
                <a:solidFill>
                  <a:prstClr val="white">
                    <a:tint val="75000"/>
                  </a:prstClr>
                </a:solidFill>
                <a:ea typeface=""/>
                <a:cs typeface=""/>
              </a:rPr>
              <a:pPr hangingPunct="1">
                <a:defRPr/>
              </a:pPr>
              <a:t>‹#›</a:t>
            </a:fld>
            <a:endParaRPr lang="fr-FR" kern="1200">
              <a:solidFill>
                <a:prstClr val="white">
                  <a:tint val="75000"/>
                </a:prstClr>
              </a:solidFill>
              <a:ea typeface=""/>
              <a:cs typeface=""/>
            </a:endParaRPr>
          </a:p>
        </p:txBody>
      </p:sp>
      <p:pic>
        <p:nvPicPr>
          <p:cNvPr id="1031" name="Picture 20" descr="C:\Documents and Settings\aliz_cb\Mes documents\Mes images\Bandeau Izabe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18306"/>
            <a:ext cx="121920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7" descr="C:\Documents and Settings\aliz_cb\Mes documents\Mes images\Bandeau Izabel.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1"/>
            <a:ext cx="12192000" cy="1298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216771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57200"/>
            <a:ext cx="10363200" cy="96012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914400" y="1508760"/>
            <a:ext cx="10363200" cy="4526280"/>
          </a:xfrm>
          <a:prstGeom prst="rect">
            <a:avLst/>
          </a:prstGeom>
        </p:spPr>
        <p:txBody>
          <a:bodyPr vert="horz" lIns="0" tIns="0" rIns="0" bIns="0" spcCol="18288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a:off x="-182880" y="-137160"/>
            <a:ext cx="12557760" cy="7132320"/>
            <a:chOff x="-137160" y="-137160"/>
            <a:chExt cx="9418320" cy="7132320"/>
          </a:xfrm>
        </p:grpSpPr>
        <p:cxnSp>
          <p:nvCxnSpPr>
            <p:cNvPr id="12" name="Straight Connector 11"/>
            <p:cNvCxnSpPr/>
            <p:nvPr userDrawn="1"/>
          </p:nvCxnSpPr>
          <p:spPr>
            <a:xfrm flipV="1">
              <a:off x="685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6858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5087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60350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4572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07452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hf sldNum="0" hdr="0" ftr="0" dt="0"/>
  <p:txStyles>
    <p:titleStyle>
      <a:lvl1pPr algn="l" defTabSz="914400" rtl="0" eaLnBrk="1" latinLnBrk="0" hangingPunct="1">
        <a:lnSpc>
          <a:spcPct val="95000"/>
        </a:lnSpc>
        <a:spcBef>
          <a:spcPct val="0"/>
        </a:spcBef>
        <a:buNone/>
        <a:defRPr sz="2800" kern="1200">
          <a:solidFill>
            <a:srgbClr val="1A5360"/>
          </a:solidFill>
          <a:latin typeface="+mj-lt"/>
          <a:ea typeface="+mj-ea"/>
          <a:cs typeface="+mj-cs"/>
        </a:defRPr>
      </a:lvl1pPr>
    </p:titleStyle>
    <p:body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0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569"/>
            <a:ext cx="10515600" cy="1161535"/>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581665"/>
            <a:ext cx="10515600" cy="440956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838201" y="5991225"/>
            <a:ext cx="9146060" cy="792638"/>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pPr defTabSz="457200"/>
            <a:r>
              <a:rPr lang="en-US">
                <a:solidFill>
                  <a:prstClr val="black">
                    <a:lumMod val="75000"/>
                    <a:lumOff val="25000"/>
                  </a:prstClr>
                </a:solidFill>
              </a:rPr>
              <a:t>CONNECT | MED/ENT/0178</a:t>
            </a: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4724400" y="6492876"/>
            <a:ext cx="2743200" cy="365125"/>
          </a:xfrm>
          <a:prstGeom prst="rect">
            <a:avLst/>
          </a:prstGeom>
        </p:spPr>
        <p:txBody>
          <a:bodyPr vert="horz" lIns="91440" tIns="45720" rIns="91440" bIns="45720" rtlCol="0" anchor="ctr"/>
          <a:lstStyle>
            <a:lvl1pPr algn="ctr">
              <a:defRPr sz="1000">
                <a:solidFill>
                  <a:schemeClr val="tx1">
                    <a:lumMod val="75000"/>
                    <a:lumOff val="25000"/>
                  </a:schemeClr>
                </a:solidFill>
              </a:defRPr>
            </a:lvl1pPr>
          </a:lstStyle>
          <a:p>
            <a:pPr defTabSz="457200"/>
            <a:fld id="{F7AA9732-E0C1-4293-98F1-30036C751360}" type="slidenum">
              <a:rPr lang="fr-CA" smtClean="0">
                <a:solidFill>
                  <a:prstClr val="black">
                    <a:lumMod val="75000"/>
                    <a:lumOff val="25000"/>
                  </a:prstClr>
                </a:solidFill>
              </a:rPr>
              <a:pPr defTabSz="457200"/>
              <a:t>‹#›</a:t>
            </a:fld>
            <a:endParaRPr lang="fr-CA">
              <a:solidFill>
                <a:prstClr val="black">
                  <a:lumMod val="75000"/>
                  <a:lumOff val="25000"/>
                </a:prstClr>
              </a:solidFill>
            </a:endParaRPr>
          </a:p>
        </p:txBody>
      </p:sp>
    </p:spTree>
    <p:extLst>
      <p:ext uri="{BB962C8B-B14F-4D97-AF65-F5344CB8AC3E}">
        <p14:creationId xmlns:p14="http://schemas.microsoft.com/office/powerpoint/2010/main" val="295980824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Lst>
  <p:hf hdr="0" dt="0"/>
  <p:txStyles>
    <p:titleStyle>
      <a:lvl1pPr algn="l" defTabSz="914400" rtl="0" eaLnBrk="1" latinLnBrk="0" hangingPunct="1">
        <a:lnSpc>
          <a:spcPct val="90000"/>
        </a:lnSpc>
        <a:spcBef>
          <a:spcPct val="0"/>
        </a:spcBef>
        <a:buNone/>
        <a:defRPr sz="3200" b="1" kern="1200">
          <a:solidFill>
            <a:schemeClr val="tx1">
              <a:lumMod val="75000"/>
              <a:lumOff val="25000"/>
            </a:schemeClr>
          </a:solidFill>
          <a:latin typeface="+mn-lt"/>
          <a:ea typeface="+mj-ea"/>
          <a:cs typeface="+mj-cs"/>
        </a:defRPr>
      </a:lvl1pPr>
    </p:titleStyle>
    <p:bodyStyle>
      <a:lvl1pPr marL="228600" indent="-228600" algn="l" defTabSz="914400" rtl="0" eaLnBrk="1" latinLnBrk="0" hangingPunct="1">
        <a:lnSpc>
          <a:spcPct val="100000"/>
        </a:lnSpc>
        <a:spcBef>
          <a:spcPts val="0"/>
        </a:spcBef>
        <a:buFont typeface="Calibri" panose="020F050202020403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0"/>
        </a:spcBef>
        <a:buFont typeface="Calibri" panose="020F050202020403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0"/>
        </a:spcBef>
        <a:buFont typeface="Calibri" panose="020F050202020403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0"/>
        </a:spcBef>
        <a:buFont typeface="Calibri" panose="020F050202020403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0"/>
        </a:spcBef>
        <a:buFont typeface="Calibri" panose="020F0502020204030204" pitchFamily="34" charset="0"/>
        <a:buChar char="‒"/>
        <a:defRPr sz="1800" kern="1200" cap="all" baseline="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037D6-305F-6A4A-8D1F-C2C26DE9A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E16FC9-A9B0-9B45-800C-F8614667E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70A18-85C4-1846-909A-38E274BAF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93ED1-6F7A-FD46-91F1-88FAB94CFB3A}" type="datetimeFigureOut">
              <a:rPr lang="en-US" smtClean="0"/>
              <a:t>4/8/20</a:t>
            </a:fld>
            <a:endParaRPr lang="en-US"/>
          </a:p>
        </p:txBody>
      </p:sp>
      <p:sp>
        <p:nvSpPr>
          <p:cNvPr id="5" name="Footer Placeholder 4">
            <a:extLst>
              <a:ext uri="{FF2B5EF4-FFF2-40B4-BE49-F238E27FC236}">
                <a16:creationId xmlns:a16="http://schemas.microsoft.com/office/drawing/2014/main" id="{7ED523FB-C2E5-4147-8D70-CC1ADA6EC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2CB1D3-7AEE-4C49-8D60-C9F508851E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9A136-03B1-4D49-A904-640612F0BF1B}" type="slidenum">
              <a:rPr lang="en-US" smtClean="0"/>
              <a:t>‹#›</a:t>
            </a:fld>
            <a:endParaRPr lang="en-US"/>
          </a:p>
        </p:txBody>
      </p:sp>
    </p:spTree>
    <p:extLst>
      <p:ext uri="{BB962C8B-B14F-4D97-AF65-F5344CB8AC3E}">
        <p14:creationId xmlns:p14="http://schemas.microsoft.com/office/powerpoint/2010/main" val="281747757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427B74-26D3-264D-8000-013EB43D0826}"/>
              </a:ext>
            </a:extLst>
          </p:cNvPr>
          <p:cNvPicPr>
            <a:picLocks noChangeAspect="1"/>
          </p:cNvPicPr>
          <p:nvPr userDrawn="1"/>
        </p:nvPicPr>
        <p:blipFill>
          <a:blip r:embed="rId9"/>
          <a:srcRect/>
          <a:stretch/>
        </p:blipFill>
        <p:spPr>
          <a:xfrm>
            <a:off x="0" y="0"/>
            <a:ext cx="12192000" cy="6858000"/>
          </a:xfrm>
          <a:prstGeom prst="rect">
            <a:avLst/>
          </a:prstGeom>
        </p:spPr>
      </p:pic>
      <p:sp>
        <p:nvSpPr>
          <p:cNvPr id="5" name="Footer Placeholder 4"/>
          <p:cNvSpPr>
            <a:spLocks noGrp="1"/>
          </p:cNvSpPr>
          <p:nvPr>
            <p:ph type="ftr" sz="quarter" idx="3"/>
          </p:nvPr>
        </p:nvSpPr>
        <p:spPr>
          <a:xfrm>
            <a:off x="88134" y="6207761"/>
            <a:ext cx="11575545" cy="457200"/>
          </a:xfrm>
          <a:prstGeom prst="rect">
            <a:avLst/>
          </a:prstGeom>
        </p:spPr>
        <p:txBody>
          <a:bodyPr vert="horz" lIns="0" tIns="0" rIns="0" bIns="0" rtlCol="0" anchor="b" anchorCtr="0"/>
          <a:lstStyle>
            <a:lvl1pPr algn="l">
              <a:defRPr sz="900">
                <a:solidFill>
                  <a:schemeClr val="tx1"/>
                </a:solidFill>
              </a:defRPr>
            </a:lvl1pPr>
          </a:lstStyle>
          <a:p>
            <a:endParaRPr lang="en-US" dirty="0"/>
          </a:p>
        </p:txBody>
      </p:sp>
      <p:sp>
        <p:nvSpPr>
          <p:cNvPr id="9" name="Oval 8"/>
          <p:cNvSpPr/>
          <p:nvPr userDrawn="1"/>
        </p:nvSpPr>
        <p:spPr>
          <a:xfrm>
            <a:off x="11732965" y="6422835"/>
            <a:ext cx="352539" cy="352539"/>
          </a:xfrm>
          <a:prstGeom prst="ellipse">
            <a:avLst/>
          </a:prstGeom>
          <a:solidFill>
            <a:srgbClr val="B23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15319"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732964" y="6488935"/>
            <a:ext cx="363556" cy="231354"/>
          </a:xfrm>
          <a:prstGeom prst="rect">
            <a:avLst/>
          </a:prstGeom>
        </p:spPr>
        <p:txBody>
          <a:bodyPr vert="horz" lIns="91440" tIns="45720" rIns="91440" bIns="45720" rtlCol="0" anchor="ctr"/>
          <a:lstStyle>
            <a:lvl1pPr algn="ctr">
              <a:defRPr sz="1000">
                <a:solidFill>
                  <a:schemeClr val="bg1"/>
                </a:solidFill>
              </a:defRPr>
            </a:lvl1pPr>
          </a:lstStyle>
          <a:p>
            <a:fld id="{1D8A8C7A-35F1-F442-806A-13DC001CF5B9}" type="slidenum">
              <a:rPr lang="en-US" smtClean="0"/>
              <a:pPr/>
              <a:t>‹#›</a:t>
            </a:fld>
            <a:endParaRPr lang="en-US" dirty="0"/>
          </a:p>
        </p:txBody>
      </p:sp>
      <p:sp>
        <p:nvSpPr>
          <p:cNvPr id="2" name="Title Placeholder 1"/>
          <p:cNvSpPr>
            <a:spLocks noGrp="1"/>
          </p:cNvSpPr>
          <p:nvPr>
            <p:ph type="title"/>
          </p:nvPr>
        </p:nvSpPr>
        <p:spPr>
          <a:xfrm>
            <a:off x="915319" y="705080"/>
            <a:ext cx="10515600" cy="996625"/>
          </a:xfrm>
          <a:prstGeom prst="rect">
            <a:avLst/>
          </a:prstGeom>
        </p:spPr>
        <p:txBody>
          <a:bodyPr vert="horz" lIns="0" tIns="0" rIns="0" bIns="0" rtlCol="0" anchor="t" anchorCtr="0">
            <a:noAutofit/>
          </a:bodyPr>
          <a:lstStyle/>
          <a:p>
            <a:r>
              <a:rPr lang="en-US" dirty="0"/>
              <a:t>Click to edit Master title style</a:t>
            </a:r>
          </a:p>
        </p:txBody>
      </p:sp>
    </p:spTree>
    <p:extLst>
      <p:ext uri="{BB962C8B-B14F-4D97-AF65-F5344CB8AC3E}">
        <p14:creationId xmlns:p14="http://schemas.microsoft.com/office/powerpoint/2010/main" val="30125699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6" r:id="rId4"/>
    <p:sldLayoutId id="2147483827" r:id="rId5"/>
    <p:sldLayoutId id="2147483828" r:id="rId6"/>
    <p:sldLayoutId id="2147483829" r:id="rId7"/>
  </p:sldLayoutIdLst>
  <p:hf hdr="0" ftr="0" dt="0"/>
  <p:txStyles>
    <p:titleStyle>
      <a:lvl1pPr algn="l" defTabSz="914400" rtl="0" eaLnBrk="1" latinLnBrk="0" hangingPunct="1">
        <a:lnSpc>
          <a:spcPct val="90000"/>
        </a:lnSpc>
        <a:spcBef>
          <a:spcPct val="0"/>
        </a:spcBef>
        <a:buNone/>
        <a:defRPr sz="4400" b="1" kern="1200">
          <a:solidFill>
            <a:srgbClr val="003762"/>
          </a:solidFill>
          <a:latin typeface="+mj-lt"/>
          <a:ea typeface="+mj-ea"/>
          <a:cs typeface="+mj-cs"/>
        </a:defRPr>
      </a:lvl1pPr>
    </p:titleStyle>
    <p:bodyStyle>
      <a:lvl1pPr marL="0" indent="-137160" algn="l" defTabSz="914400" rtl="0" eaLnBrk="1" latinLnBrk="0" hangingPunct="1">
        <a:lnSpc>
          <a:spcPct val="90000"/>
        </a:lnSpc>
        <a:spcBef>
          <a:spcPts val="1000"/>
        </a:spcBef>
        <a:buClr>
          <a:srgbClr val="D2232A"/>
        </a:buClr>
        <a:buFont typeface="Arial"/>
        <a:buChar char="•"/>
        <a:defRPr sz="2400" kern="1200">
          <a:solidFill>
            <a:schemeClr val="tx1">
              <a:lumMod val="75000"/>
              <a:lumOff val="25000"/>
            </a:schemeClr>
          </a:solidFill>
          <a:latin typeface="+mn-lt"/>
          <a:ea typeface="+mn-ea"/>
          <a:cs typeface="+mn-cs"/>
        </a:defRPr>
      </a:lvl1pPr>
      <a:lvl2pPr marL="594360" indent="-137160" algn="l" defTabSz="914400" rtl="0" eaLnBrk="1" latinLnBrk="0" hangingPunct="1">
        <a:lnSpc>
          <a:spcPct val="90000"/>
        </a:lnSpc>
        <a:spcBef>
          <a:spcPts val="500"/>
        </a:spcBef>
        <a:buClr>
          <a:srgbClr val="D2232A"/>
        </a:buClr>
        <a:buFont typeface="Arial"/>
        <a:buChar char="•"/>
        <a:defRPr sz="2400" kern="1200">
          <a:solidFill>
            <a:schemeClr val="tx1">
              <a:lumMod val="75000"/>
              <a:lumOff val="25000"/>
            </a:schemeClr>
          </a:solidFill>
          <a:latin typeface="+mn-lt"/>
          <a:ea typeface="+mn-ea"/>
          <a:cs typeface="+mn-cs"/>
        </a:defRPr>
      </a:lvl2pPr>
      <a:lvl3pPr marL="1143000" indent="-137160" algn="l" defTabSz="914400" rtl="0" eaLnBrk="1" latinLnBrk="0" hangingPunct="1">
        <a:lnSpc>
          <a:spcPct val="90000"/>
        </a:lnSpc>
        <a:spcBef>
          <a:spcPts val="500"/>
        </a:spcBef>
        <a:buClr>
          <a:srgbClr val="D2232A"/>
        </a:buClr>
        <a:buFont typeface="Arial"/>
        <a:buChar char="•"/>
        <a:defRPr sz="2400" kern="1200">
          <a:solidFill>
            <a:schemeClr val="tx1">
              <a:lumMod val="75000"/>
              <a:lumOff val="25000"/>
            </a:schemeClr>
          </a:solidFill>
          <a:latin typeface="+mn-lt"/>
          <a:ea typeface="+mn-ea"/>
          <a:cs typeface="+mn-cs"/>
        </a:defRPr>
      </a:lvl3pPr>
      <a:lvl4pPr marL="1600200" indent="-137160" algn="l" defTabSz="914400" rtl="0" eaLnBrk="1" latinLnBrk="0" hangingPunct="1">
        <a:lnSpc>
          <a:spcPct val="90000"/>
        </a:lnSpc>
        <a:spcBef>
          <a:spcPts val="500"/>
        </a:spcBef>
        <a:buClr>
          <a:srgbClr val="D2232A"/>
        </a:buClr>
        <a:buFont typeface="Arial"/>
        <a:buChar char="•"/>
        <a:defRPr sz="2400" kern="1200">
          <a:solidFill>
            <a:schemeClr val="tx1">
              <a:lumMod val="75000"/>
              <a:lumOff val="25000"/>
            </a:schemeClr>
          </a:solidFill>
          <a:latin typeface="+mn-lt"/>
          <a:ea typeface="+mn-ea"/>
          <a:cs typeface="+mn-cs"/>
        </a:defRPr>
      </a:lvl4pPr>
      <a:lvl5pPr marL="2057400" indent="-137160" algn="l" defTabSz="914400" rtl="0" eaLnBrk="1" latinLnBrk="0" hangingPunct="1">
        <a:lnSpc>
          <a:spcPct val="90000"/>
        </a:lnSpc>
        <a:spcBef>
          <a:spcPts val="500"/>
        </a:spcBef>
        <a:buClr>
          <a:srgbClr val="D2232A"/>
        </a:buClr>
        <a:buFont typeface="Arial"/>
        <a:buChar char="•"/>
        <a:defRPr sz="2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44">
          <p15:clr>
            <a:srgbClr val="F26B43"/>
          </p15:clr>
        </p15:guide>
        <p15:guide id="2" pos="5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8" y="2"/>
            <a:ext cx="10785955" cy="1089024"/>
          </a:xfrm>
          <a:prstGeom prst="rect">
            <a:avLst/>
          </a:prstGeom>
        </p:spPr>
        <p:txBody>
          <a:bodyPr vert="horz" lIns="91440" tIns="45720" rIns="91440" bIns="45720" rtlCol="0" anchor="b">
            <a:normAutofit/>
          </a:bodyPr>
          <a:lstStyle/>
          <a:p>
            <a:r>
              <a:rPr lang="en-US" dirty="0"/>
              <a:t>Click to edit Master title style</a:t>
            </a:r>
          </a:p>
        </p:txBody>
      </p:sp>
      <p:grpSp>
        <p:nvGrpSpPr>
          <p:cNvPr id="7" name="Group 6"/>
          <p:cNvGrpSpPr/>
          <p:nvPr userDrawn="1"/>
        </p:nvGrpSpPr>
        <p:grpSpPr>
          <a:xfrm rot="16200000">
            <a:off x="5780333" y="-4698207"/>
            <a:ext cx="215768" cy="11776433"/>
            <a:chOff x="5550102" y="-598739"/>
            <a:chExt cx="236659" cy="6796493"/>
          </a:xfrm>
        </p:grpSpPr>
        <p:sp>
          <p:nvSpPr>
            <p:cNvPr id="8" name="Round Same Side Corner Rectangle 7"/>
            <p:cNvSpPr/>
            <p:nvPr/>
          </p:nvSpPr>
          <p:spPr>
            <a:xfrm rot="10800000">
              <a:off x="5550102" y="-313248"/>
              <a:ext cx="236655" cy="6511002"/>
            </a:xfrm>
            <a:prstGeom prst="round2SameRect">
              <a:avLst>
                <a:gd name="adj1" fmla="val 47929"/>
                <a:gd name="adj2" fmla="val 0"/>
              </a:avLst>
            </a:prstGeom>
            <a:solidFill>
              <a:srgbClr val="672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9" name="Rectangle 8"/>
            <p:cNvSpPr/>
            <p:nvPr/>
          </p:nvSpPr>
          <p:spPr>
            <a:xfrm rot="16200000">
              <a:off x="5382943" y="-431576"/>
              <a:ext cx="570982" cy="236655"/>
            </a:xfrm>
            <a:prstGeom prst="rect">
              <a:avLst/>
            </a:prstGeom>
            <a:solidFill>
              <a:srgbClr val="C1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grpSp>
      <p:sp>
        <p:nvSpPr>
          <p:cNvPr id="3" name="Text Placeholder 2"/>
          <p:cNvSpPr>
            <a:spLocks noGrp="1"/>
          </p:cNvSpPr>
          <p:nvPr>
            <p:ph type="body" idx="1"/>
          </p:nvPr>
        </p:nvSpPr>
        <p:spPr>
          <a:xfrm>
            <a:off x="814917" y="1493135"/>
            <a:ext cx="10785956" cy="48632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81527" y="6399938"/>
            <a:ext cx="2927356" cy="365125"/>
          </a:xfrm>
          <a:prstGeom prst="rect">
            <a:avLst/>
          </a:prstGeom>
        </p:spPr>
        <p:txBody>
          <a:bodyPr vert="horz" lIns="91440" tIns="45720" rIns="91440" bIns="45720" rtlCol="0" anchor="ctr"/>
          <a:lstStyle>
            <a:lvl1pPr algn="r">
              <a:defRPr sz="1000">
                <a:solidFill>
                  <a:srgbClr val="672D7A"/>
                </a:solidFill>
                <a:latin typeface="Arial" charset="0"/>
                <a:ea typeface="Arial" charset="0"/>
                <a:cs typeface="Arial" charset="0"/>
              </a:defRPr>
            </a:lvl1pPr>
          </a:lstStyle>
          <a:p>
            <a:fld id="{2195B9F3-5000-F544-B37B-1257912A0F49}" type="slidenum">
              <a:rPr lang="en-US" smtClean="0"/>
              <a:pPr/>
              <a:t>‹#›</a:t>
            </a:fld>
            <a:endParaRPr lang="en-US" dirty="0"/>
          </a:p>
        </p:txBody>
      </p:sp>
    </p:spTree>
    <p:extLst>
      <p:ext uri="{BB962C8B-B14F-4D97-AF65-F5344CB8AC3E}">
        <p14:creationId xmlns:p14="http://schemas.microsoft.com/office/powerpoint/2010/main" val="2555523856"/>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p:hf hdr="0" ftr="0" dt="0"/>
  <p:txStyles>
    <p:titleStyle>
      <a:lvl1pPr algn="l" defTabSz="914446" rtl="0" eaLnBrk="1" latinLnBrk="0" hangingPunct="1">
        <a:lnSpc>
          <a:spcPct val="90000"/>
        </a:lnSpc>
        <a:spcBef>
          <a:spcPct val="0"/>
        </a:spcBef>
        <a:buNone/>
        <a:defRPr sz="4000" b="1" kern="1200">
          <a:solidFill>
            <a:srgbClr val="672D7A"/>
          </a:solidFill>
          <a:latin typeface="Arial" charset="0"/>
          <a:ea typeface="Arial" charset="0"/>
          <a:cs typeface="Arial" charset="0"/>
        </a:defRPr>
      </a:lvl1pPr>
    </p:titleStyle>
    <p:bodyStyle>
      <a:lvl1pPr marL="228611" indent="-228611" algn="l" defTabSz="914446" rtl="0" eaLnBrk="1" latinLnBrk="0" hangingPunct="1">
        <a:lnSpc>
          <a:spcPct val="90000"/>
        </a:lnSpc>
        <a:spcBef>
          <a:spcPts val="1000"/>
        </a:spcBef>
        <a:buClr>
          <a:srgbClr val="C14B6D"/>
        </a:buClr>
        <a:buFont typeface="Arial" panose="020B0604020202020204" pitchFamily="34" charset="0"/>
        <a:buChar char="•"/>
        <a:defRPr sz="2400" kern="1200">
          <a:solidFill>
            <a:srgbClr val="672D7A"/>
          </a:solidFill>
          <a:latin typeface="Arial" charset="0"/>
          <a:ea typeface="Arial" charset="0"/>
          <a:cs typeface="Arial" charset="0"/>
        </a:defRPr>
      </a:lvl1pPr>
      <a:lvl2pPr marL="685834" indent="-228611" algn="l" defTabSz="914446" rtl="0" eaLnBrk="1" latinLnBrk="0" hangingPunct="1">
        <a:lnSpc>
          <a:spcPct val="90000"/>
        </a:lnSpc>
        <a:spcBef>
          <a:spcPts val="500"/>
        </a:spcBef>
        <a:buClr>
          <a:srgbClr val="C14B6D"/>
        </a:buClr>
        <a:buFont typeface="Arial" panose="020B0604020202020204" pitchFamily="34" charset="0"/>
        <a:buChar char="•"/>
        <a:defRPr sz="2000" kern="1200">
          <a:solidFill>
            <a:srgbClr val="672D7A"/>
          </a:solidFill>
          <a:latin typeface="Arial" charset="0"/>
          <a:ea typeface="Arial" charset="0"/>
          <a:cs typeface="Arial" charset="0"/>
        </a:defRPr>
      </a:lvl2pPr>
      <a:lvl3pPr marL="1143057" indent="-228611" algn="l" defTabSz="914446" rtl="0" eaLnBrk="1" latinLnBrk="0" hangingPunct="1">
        <a:lnSpc>
          <a:spcPct val="90000"/>
        </a:lnSpc>
        <a:spcBef>
          <a:spcPts val="500"/>
        </a:spcBef>
        <a:buClr>
          <a:srgbClr val="C14B6D"/>
        </a:buClr>
        <a:buFont typeface="Arial" panose="020B0604020202020204" pitchFamily="34" charset="0"/>
        <a:buChar char="•"/>
        <a:defRPr sz="1800" kern="1200">
          <a:solidFill>
            <a:srgbClr val="672D7A"/>
          </a:solidFill>
          <a:latin typeface="Arial" charset="0"/>
          <a:ea typeface="Arial" charset="0"/>
          <a:cs typeface="Arial" charset="0"/>
        </a:defRPr>
      </a:lvl3pPr>
      <a:lvl4pPr marL="1600280" indent="-228611" algn="l" defTabSz="914446" rtl="0" eaLnBrk="1" latinLnBrk="0" hangingPunct="1">
        <a:lnSpc>
          <a:spcPct val="90000"/>
        </a:lnSpc>
        <a:spcBef>
          <a:spcPts val="500"/>
        </a:spcBef>
        <a:buClr>
          <a:srgbClr val="C14B6D"/>
        </a:buClr>
        <a:buFont typeface="Arial" panose="020B0604020202020204" pitchFamily="34" charset="0"/>
        <a:buChar char="•"/>
        <a:defRPr sz="1600" kern="1200">
          <a:solidFill>
            <a:srgbClr val="672D7A"/>
          </a:solidFill>
          <a:latin typeface="Arial" charset="0"/>
          <a:ea typeface="Arial" charset="0"/>
          <a:cs typeface="Arial" charset="0"/>
        </a:defRPr>
      </a:lvl4pPr>
      <a:lvl5pPr marL="2057503" indent="-228611" algn="l" defTabSz="914446" rtl="0" eaLnBrk="1" latinLnBrk="0" hangingPunct="1">
        <a:lnSpc>
          <a:spcPct val="90000"/>
        </a:lnSpc>
        <a:spcBef>
          <a:spcPts val="500"/>
        </a:spcBef>
        <a:buClr>
          <a:srgbClr val="C14B6D"/>
        </a:buClr>
        <a:buFont typeface="Arial" panose="020B0604020202020204" pitchFamily="34" charset="0"/>
        <a:buChar char="•"/>
        <a:defRPr sz="1600" kern="1200">
          <a:solidFill>
            <a:srgbClr val="672D7A"/>
          </a:solidFill>
          <a:latin typeface="Arial" charset="0"/>
          <a:ea typeface="Arial" charset="0"/>
          <a:cs typeface="Arial"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24">
          <p15:clr>
            <a:srgbClr val="F26B43"/>
          </p15:clr>
        </p15:guide>
        <p15:guide id="2" pos="513">
          <p15:clr>
            <a:srgbClr val="F26B43"/>
          </p15:clr>
        </p15:guide>
        <p15:guide id="3" orient="horz" pos="686">
          <p15:clr>
            <a:srgbClr val="F26B43"/>
          </p15:clr>
        </p15:guide>
        <p15:guide id="4" orient="horz" pos="9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M:\Studio\Clients N-Z\NOVARTIS\LCZ\2015\NOLC1514_SLIDE_COMPENDIUM\2_PSD\Slide\In-Slides\In-Slide_GP.jpg"/>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121920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197768"/>
            <a:ext cx="10972800" cy="1143000"/>
          </a:xfrm>
          <a:prstGeom prst="rect">
            <a:avLst/>
          </a:prstGeom>
        </p:spPr>
        <p:txBody>
          <a:bodyPr vert="horz" lIns="91440" tIns="45720" rIns="91440" bIns="45720" rtlCol="0" anchor="ctr">
            <a:no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484784"/>
            <a:ext cx="10972800" cy="446449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11519925" y="6391042"/>
            <a:ext cx="672075" cy="251209"/>
          </a:xfrm>
          <a:prstGeom prst="rect">
            <a:avLst/>
          </a:prstGeom>
        </p:spPr>
        <p:txBody>
          <a:bodyPr vert="horz" lIns="91440" tIns="45720" rIns="91440" bIns="45720" rtlCol="0" anchor="ctr"/>
          <a:lstStyle>
            <a:lvl1pPr algn="r">
              <a:defRPr sz="1000">
                <a:solidFill>
                  <a:schemeClr val="accent5"/>
                </a:solidFill>
                <a:latin typeface="Arial" panose="020B0604020202020204" pitchFamily="34" charset="0"/>
              </a:defRPr>
            </a:lvl1pPr>
          </a:lstStyle>
          <a:p>
            <a:fld id="{9BA02759-0E29-4B3E-BA2F-32238960EC1E}" type="slidenum">
              <a:rPr lang="en-CA" smtClean="0">
                <a:solidFill>
                  <a:srgbClr val="808080"/>
                </a:solidFill>
                <a:sym typeface="Calibri"/>
              </a:rPr>
              <a:pPr/>
              <a:t>‹#›</a:t>
            </a:fld>
            <a:endParaRPr lang="en-CA">
              <a:solidFill>
                <a:srgbClr val="808080"/>
              </a:solidFill>
              <a:sym typeface="Calibri"/>
            </a:endParaRPr>
          </a:p>
        </p:txBody>
      </p:sp>
    </p:spTree>
    <p:extLst>
      <p:ext uri="{BB962C8B-B14F-4D97-AF65-F5344CB8AC3E}">
        <p14:creationId xmlns:p14="http://schemas.microsoft.com/office/powerpoint/2010/main" val="203654988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4" r:id="rId16"/>
    <p:sldLayoutId id="2147483898" r:id="rId17"/>
    <p:sldLayoutId id="2147483904" r:id="rId18"/>
    <p:sldLayoutId id="2147483905" r:id="rId19"/>
    <p:sldLayoutId id="2147483911" r:id="rId20"/>
    <p:sldLayoutId id="2147483912" r:id="rId21"/>
  </p:sldLayoutIdLst>
  <p:txStyles>
    <p:titleStyle>
      <a:lvl1pPr algn="l" defTabSz="914400" rtl="0" eaLnBrk="1" latinLnBrk="0" hangingPunct="1">
        <a:lnSpc>
          <a:spcPct val="90000"/>
        </a:lnSpc>
        <a:spcBef>
          <a:spcPct val="0"/>
        </a:spcBef>
        <a:buNone/>
        <a:defRPr sz="3000" kern="1200">
          <a:solidFill>
            <a:schemeClr val="tx1"/>
          </a:solidFill>
          <a:latin typeface="Arial" panose="020B0604020202020204" pitchFamily="34" charset="0"/>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2000" kern="1200">
          <a:solidFill>
            <a:schemeClr val="tx1"/>
          </a:solidFill>
          <a:latin typeface="Arial" panose="020B0604020202020204" pitchFamily="34" charset="0"/>
          <a:ea typeface="+mn-ea"/>
          <a:cs typeface="+mn-cs"/>
        </a:defRPr>
      </a:lvl1pPr>
      <a:lvl2pPr marL="230188" indent="-230188" algn="l" defTabSz="914400" rtl="0" eaLnBrk="1" latinLnBrk="0" hangingPunct="1">
        <a:spcBef>
          <a:spcPts val="1200"/>
        </a:spcBef>
        <a:buClr>
          <a:srgbClr val="F8AB1B"/>
        </a:buClr>
        <a:buFont typeface="Arial"/>
        <a:buChar char="•"/>
        <a:defRPr sz="2000" kern="1200">
          <a:solidFill>
            <a:schemeClr val="tx1"/>
          </a:solidFill>
          <a:latin typeface="Arial" panose="020B0604020202020204" pitchFamily="34" charset="0"/>
          <a:ea typeface="+mn-ea"/>
          <a:cs typeface="+mn-cs"/>
        </a:defRPr>
      </a:lvl2pPr>
      <a:lvl3pPr marL="458788" indent="-228600" algn="l" defTabSz="914400" rtl="0" eaLnBrk="1" latinLnBrk="0" hangingPunct="1">
        <a:spcBef>
          <a:spcPts val="300"/>
        </a:spcBef>
        <a:buClr>
          <a:schemeClr val="accent5"/>
        </a:buClr>
        <a:buFont typeface="Lucida Grande"/>
        <a:buChar char="­"/>
        <a:defRPr sz="1800" kern="1200">
          <a:solidFill>
            <a:schemeClr val="tx1"/>
          </a:solidFill>
          <a:latin typeface="Arial" panose="020B0604020202020204" pitchFamily="34" charset="0"/>
          <a:ea typeface="+mn-ea"/>
          <a:cs typeface="+mn-cs"/>
        </a:defRPr>
      </a:lvl3pPr>
      <a:lvl4pPr marL="627063" indent="-168275" algn="l" defTabSz="914400" rtl="0" eaLnBrk="1" latinLnBrk="0" hangingPunct="1">
        <a:spcBef>
          <a:spcPts val="300"/>
        </a:spcBef>
        <a:buClr>
          <a:schemeClr val="accent5"/>
        </a:buClr>
        <a:buFont typeface="Lucida Grande"/>
        <a:buChar char="­"/>
        <a:tabLst/>
        <a:defRPr sz="1600" kern="1200">
          <a:solidFill>
            <a:schemeClr val="tx1"/>
          </a:solidFill>
          <a:latin typeface="Arial" panose="020B0604020202020204" pitchFamily="34" charset="0"/>
          <a:ea typeface="+mn-ea"/>
          <a:cs typeface="+mn-cs"/>
        </a:defRPr>
      </a:lvl4pPr>
      <a:lvl5pPr marL="0" indent="0" algn="l" defTabSz="914400" rtl="0" eaLnBrk="1" latinLnBrk="0" hangingPunct="1">
        <a:spcBef>
          <a:spcPts val="600"/>
        </a:spcBef>
        <a:buFont typeface="Arial"/>
        <a:buNone/>
        <a:defRPr sz="2000" b="1" kern="1200">
          <a:solidFill>
            <a:srgbClr val="F8AB1B"/>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06FDA491-FCE8-BC40-8918-B3B1A99FAB8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237288"/>
            <a:ext cx="12192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9F267E5C-68BF-E54D-AFD2-DA5FD2AD5DEF}"/>
              </a:ext>
            </a:extLst>
          </p:cNvPr>
          <p:cNvSpPr>
            <a:spLocks noGrp="1" noChangeArrowheads="1"/>
          </p:cNvSpPr>
          <p:nvPr>
            <p:ph type="title"/>
          </p:nvPr>
        </p:nvSpPr>
        <p:spPr bwMode="auto">
          <a:xfrm>
            <a:off x="0" y="15240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a:t>
            </a:r>
          </a:p>
        </p:txBody>
      </p:sp>
      <p:sp>
        <p:nvSpPr>
          <p:cNvPr id="3076" name="Rectangle 3">
            <a:extLst>
              <a:ext uri="{FF2B5EF4-FFF2-40B4-BE49-F238E27FC236}">
                <a16:creationId xmlns:a16="http://schemas.microsoft.com/office/drawing/2014/main" id="{62732395-0E69-6440-97D9-482DB85F5697}"/>
              </a:ext>
            </a:extLst>
          </p:cNvPr>
          <p:cNvSpPr>
            <a:spLocks noGrp="1" noChangeArrowheads="1"/>
          </p:cNvSpPr>
          <p:nvPr>
            <p:ph type="body" idx="1"/>
          </p:nvPr>
        </p:nvSpPr>
        <p:spPr bwMode="auto">
          <a:xfrm>
            <a:off x="609600" y="9144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TextBox 4">
            <a:extLst>
              <a:ext uri="{FF2B5EF4-FFF2-40B4-BE49-F238E27FC236}">
                <a16:creationId xmlns:a16="http://schemas.microsoft.com/office/drawing/2014/main" id="{3245C47A-50B9-8041-AAB1-828FF8265490}"/>
              </a:ext>
            </a:extLst>
          </p:cNvPr>
          <p:cNvSpPr txBox="1">
            <a:spLocks noChangeArrowheads="1"/>
          </p:cNvSpPr>
          <p:nvPr userDrawn="1"/>
        </p:nvSpPr>
        <p:spPr bwMode="auto">
          <a:xfrm>
            <a:off x="1930400" y="6369050"/>
            <a:ext cx="4876800" cy="368300"/>
          </a:xfrm>
          <a:prstGeom prst="rect">
            <a:avLst/>
          </a:prstGeom>
          <a:noFill/>
          <a:ln>
            <a:noFill/>
          </a:ln>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altLang="en-US" sz="1800" dirty="0">
                <a:solidFill>
                  <a:schemeClr val="bg1"/>
                </a:solidFill>
                <a:cs typeface="Arial" charset="0"/>
              </a:rPr>
              <a:t>Heart Failure </a:t>
            </a:r>
            <a:r>
              <a:rPr lang="en-US" sz="1800" dirty="0">
                <a:solidFill>
                  <a:schemeClr val="bg1"/>
                </a:solidFill>
                <a:cs typeface="Arial" charset="0"/>
              </a:rPr>
              <a:t>Guidelines</a:t>
            </a:r>
          </a:p>
        </p:txBody>
      </p:sp>
      <p:sp>
        <p:nvSpPr>
          <p:cNvPr id="2054" name="TextBox 12">
            <a:extLst>
              <a:ext uri="{FF2B5EF4-FFF2-40B4-BE49-F238E27FC236}">
                <a16:creationId xmlns:a16="http://schemas.microsoft.com/office/drawing/2014/main" id="{2D5C124F-AD41-7A4E-ADFD-7C131B0A0F2A}"/>
              </a:ext>
            </a:extLst>
          </p:cNvPr>
          <p:cNvSpPr txBox="1">
            <a:spLocks noChangeArrowheads="1"/>
          </p:cNvSpPr>
          <p:nvPr userDrawn="1"/>
        </p:nvSpPr>
        <p:spPr bwMode="auto">
          <a:xfrm>
            <a:off x="0" y="6383339"/>
            <a:ext cx="1930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1600" b="1">
                <a:solidFill>
                  <a:schemeClr val="bg1"/>
                </a:solidFill>
              </a:rPr>
              <a:t>www.ccs.ca</a:t>
            </a:r>
          </a:p>
        </p:txBody>
      </p:sp>
    </p:spTree>
    <p:extLst>
      <p:ext uri="{BB962C8B-B14F-4D97-AF65-F5344CB8AC3E}">
        <p14:creationId xmlns:p14="http://schemas.microsoft.com/office/powerpoint/2010/main" val="55676179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txStyles>
    <p:titleStyle>
      <a:lvl1pPr algn="ctr" rtl="0" eaLnBrk="0" fontAlgn="base" hangingPunct="0">
        <a:spcBef>
          <a:spcPct val="0"/>
        </a:spcBef>
        <a:spcAft>
          <a:spcPct val="0"/>
        </a:spcAft>
        <a:defRPr sz="3200">
          <a:solidFill>
            <a:srgbClr val="699AC1"/>
          </a:solidFill>
          <a:latin typeface="+mj-lt"/>
          <a:ea typeface="+mj-ea"/>
          <a:cs typeface="+mj-cs"/>
        </a:defRPr>
      </a:lvl1pPr>
      <a:lvl2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rgbClr val="699AC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8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media/image56.emf"/><Relationship Id="rId4" Type="http://schemas.openxmlformats.org/officeDocument/2006/relationships/image" Target="../media/image55.emf"/></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onlinelibrary.wiley.com/doi/10.1002/ejhf.633/full#ejhf633-fig-0005" TargetMode="Externa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6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8AB982-AFA8-F34D-9842-5ABA97E71E07}"/>
              </a:ext>
            </a:extLst>
          </p:cNvPr>
          <p:cNvPicPr>
            <a:picLocks noChangeAspect="1"/>
          </p:cNvPicPr>
          <p:nvPr/>
        </p:nvPicPr>
        <p:blipFill>
          <a:blip r:embed="rId2">
            <a:alphaModFix amt="35000"/>
          </a:blip>
          <a:stretch>
            <a:fillRect/>
          </a:stretch>
        </p:blipFill>
        <p:spPr>
          <a:xfrm>
            <a:off x="0" y="0"/>
            <a:ext cx="12191999" cy="6888480"/>
          </a:xfrm>
          <a:prstGeom prst="rect">
            <a:avLst/>
          </a:prstGeom>
        </p:spPr>
      </p:pic>
      <p:sp>
        <p:nvSpPr>
          <p:cNvPr id="2" name="Title 1">
            <a:extLst>
              <a:ext uri="{FF2B5EF4-FFF2-40B4-BE49-F238E27FC236}">
                <a16:creationId xmlns:a16="http://schemas.microsoft.com/office/drawing/2014/main" id="{6EA950AA-388B-2349-A307-C50FA4450C1C}"/>
              </a:ext>
            </a:extLst>
          </p:cNvPr>
          <p:cNvSpPr>
            <a:spLocks noGrp="1"/>
          </p:cNvSpPr>
          <p:nvPr>
            <p:ph type="ctrTitle"/>
          </p:nvPr>
        </p:nvSpPr>
        <p:spPr>
          <a:xfrm>
            <a:off x="1185334" y="1938837"/>
            <a:ext cx="10001955" cy="2986793"/>
          </a:xfrm>
        </p:spPr>
        <p:txBody>
          <a:bodyPr>
            <a:noAutofit/>
          </a:bodyPr>
          <a:lstStyle/>
          <a:p>
            <a:r>
              <a:rPr lang="en-US" b="1" dirty="0"/>
              <a:t>Chronic Disease Management During the COVID 19 Pandemic</a:t>
            </a:r>
            <a:br>
              <a:rPr lang="en-US" b="1" dirty="0"/>
            </a:br>
            <a:r>
              <a:rPr lang="en-US" b="1"/>
              <a:t>- CHF</a:t>
            </a:r>
            <a:endParaRPr lang="en-US" b="1" dirty="0"/>
          </a:p>
        </p:txBody>
      </p:sp>
      <p:sp>
        <p:nvSpPr>
          <p:cNvPr id="3" name="Subtitle 2">
            <a:extLst>
              <a:ext uri="{FF2B5EF4-FFF2-40B4-BE49-F238E27FC236}">
                <a16:creationId xmlns:a16="http://schemas.microsoft.com/office/drawing/2014/main" id="{E909DCFE-F98E-374F-8F20-F4E925D93618}"/>
              </a:ext>
            </a:extLst>
          </p:cNvPr>
          <p:cNvSpPr>
            <a:spLocks noGrp="1"/>
          </p:cNvSpPr>
          <p:nvPr>
            <p:ph type="subTitle" idx="1"/>
          </p:nvPr>
        </p:nvSpPr>
        <p:spPr>
          <a:xfrm>
            <a:off x="2043289" y="5611460"/>
            <a:ext cx="9144000" cy="1655762"/>
          </a:xfrm>
        </p:spPr>
        <p:txBody>
          <a:bodyPr/>
          <a:lstStyle/>
          <a:p>
            <a:r>
              <a:rPr lang="en-US" dirty="0"/>
              <a:t>J.C. MacFadyen, MD, FRCPC, MHPE</a:t>
            </a:r>
          </a:p>
          <a:p>
            <a:r>
              <a:rPr lang="en-US" dirty="0"/>
              <a:t>Medical Director – OSMH Adult Diabetes Clinic </a:t>
            </a:r>
          </a:p>
        </p:txBody>
      </p:sp>
    </p:spTree>
    <p:extLst>
      <p:ext uri="{BB962C8B-B14F-4D97-AF65-F5344CB8AC3E}">
        <p14:creationId xmlns:p14="http://schemas.microsoft.com/office/powerpoint/2010/main" val="186619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 2</a:t>
            </a:r>
          </a:p>
        </p:txBody>
      </p:sp>
      <p:sp>
        <p:nvSpPr>
          <p:cNvPr id="4" name="Content Placeholder 3"/>
          <p:cNvSpPr>
            <a:spLocks noGrp="1"/>
          </p:cNvSpPr>
          <p:nvPr>
            <p:ph sz="half" idx="1"/>
          </p:nvPr>
        </p:nvSpPr>
        <p:spPr/>
        <p:txBody>
          <a:bodyPr>
            <a:normAutofit fontScale="92500" lnSpcReduction="20000"/>
          </a:bodyPr>
          <a:lstStyle/>
          <a:p>
            <a:r>
              <a:rPr lang="en-US" dirty="0"/>
              <a:t>66 </a:t>
            </a:r>
            <a:r>
              <a:rPr lang="en-US" dirty="0" err="1"/>
              <a:t>yo</a:t>
            </a:r>
            <a:r>
              <a:rPr lang="en-US" dirty="0"/>
              <a:t>. male</a:t>
            </a:r>
          </a:p>
          <a:p>
            <a:r>
              <a:rPr lang="en-US" dirty="0" err="1"/>
              <a:t>Hx</a:t>
            </a:r>
            <a:r>
              <a:rPr lang="en-US" dirty="0"/>
              <a:t>. Ischemic CM , EF 38 %</a:t>
            </a:r>
          </a:p>
          <a:p>
            <a:r>
              <a:rPr lang="en-US" dirty="0"/>
              <a:t>NYHA Class 2</a:t>
            </a:r>
          </a:p>
          <a:p>
            <a:pPr lvl="1"/>
            <a:r>
              <a:rPr lang="en-US" dirty="0"/>
              <a:t>MI 2006, CABG 2012 no recent angina</a:t>
            </a:r>
          </a:p>
          <a:p>
            <a:pPr lvl="1"/>
            <a:r>
              <a:rPr lang="en-US" dirty="0"/>
              <a:t>no PND/orthopnea/minor ankle swelling, </a:t>
            </a:r>
          </a:p>
          <a:p>
            <a:pPr lvl="1"/>
            <a:r>
              <a:rPr lang="en-US" dirty="0"/>
              <a:t>Hosp. May &amp; Oct 2019 with CHF</a:t>
            </a:r>
          </a:p>
          <a:p>
            <a:r>
              <a:rPr lang="en-US" dirty="0"/>
              <a:t>DM – x 5 </a:t>
            </a:r>
            <a:r>
              <a:rPr lang="en-US" dirty="0" err="1"/>
              <a:t>yrs</a:t>
            </a:r>
            <a:r>
              <a:rPr lang="en-US" dirty="0"/>
              <a:t>, A1C 6.9%</a:t>
            </a:r>
          </a:p>
          <a:p>
            <a:r>
              <a:rPr lang="en-US" dirty="0" err="1"/>
              <a:t>PVDx</a:t>
            </a:r>
            <a:r>
              <a:rPr lang="en-US" dirty="0"/>
              <a:t>, no amputation</a:t>
            </a:r>
          </a:p>
          <a:p>
            <a:r>
              <a:rPr lang="en-US" dirty="0"/>
              <a:t>Incr. Cr with prev. attempts to increase ACE-I</a:t>
            </a:r>
          </a:p>
        </p:txBody>
      </p:sp>
      <p:sp>
        <p:nvSpPr>
          <p:cNvPr id="3" name="Content Placeholder 2">
            <a:extLst>
              <a:ext uri="{FF2B5EF4-FFF2-40B4-BE49-F238E27FC236}">
                <a16:creationId xmlns:a16="http://schemas.microsoft.com/office/drawing/2014/main" id="{4F478D54-6DDC-064E-882A-B77875D66DFF}"/>
              </a:ext>
            </a:extLst>
          </p:cNvPr>
          <p:cNvSpPr>
            <a:spLocks noGrp="1"/>
          </p:cNvSpPr>
          <p:nvPr>
            <p:ph sz="half" idx="2"/>
          </p:nvPr>
        </p:nvSpPr>
        <p:spPr/>
        <p:txBody>
          <a:bodyPr>
            <a:normAutofit fontScale="92500" lnSpcReduction="20000"/>
          </a:bodyPr>
          <a:lstStyle/>
          <a:p>
            <a:r>
              <a:rPr lang="en-US" dirty="0"/>
              <a:t>Meds</a:t>
            </a:r>
          </a:p>
          <a:p>
            <a:pPr lvl="1"/>
            <a:r>
              <a:rPr lang="en-US" dirty="0"/>
              <a:t>Lasix 40 mg od</a:t>
            </a:r>
          </a:p>
          <a:p>
            <a:pPr lvl="1"/>
            <a:r>
              <a:rPr lang="en-US" dirty="0"/>
              <a:t>Ramipril 2.5 mg od</a:t>
            </a:r>
          </a:p>
          <a:p>
            <a:pPr lvl="1"/>
            <a:r>
              <a:rPr lang="en-US" dirty="0"/>
              <a:t>Bisoprolol 10 mg od</a:t>
            </a:r>
          </a:p>
          <a:p>
            <a:pPr lvl="1"/>
            <a:r>
              <a:rPr lang="en-US" dirty="0"/>
              <a:t>Spironolactone 25 mg od</a:t>
            </a:r>
          </a:p>
          <a:p>
            <a:pPr lvl="1"/>
            <a:r>
              <a:rPr lang="en-US" dirty="0"/>
              <a:t>Rosuvastatin 10 mg od</a:t>
            </a:r>
          </a:p>
          <a:p>
            <a:pPr lvl="1"/>
            <a:r>
              <a:rPr lang="en-US" dirty="0"/>
              <a:t>DPP-IV/SU</a:t>
            </a:r>
          </a:p>
          <a:p>
            <a:pPr lvl="1"/>
            <a:r>
              <a:rPr lang="en-US" dirty="0"/>
              <a:t>ASA</a:t>
            </a:r>
          </a:p>
          <a:p>
            <a:r>
              <a:rPr lang="en-US" dirty="0"/>
              <a:t>BP- 105/60</a:t>
            </a:r>
          </a:p>
          <a:p>
            <a:r>
              <a:rPr lang="en-US" dirty="0"/>
              <a:t>eGFR -73,  K+ 4.5. A1C 8.0</a:t>
            </a:r>
          </a:p>
          <a:p>
            <a:pPr marL="0" indent="0">
              <a:buNone/>
            </a:pPr>
            <a:endParaRPr lang="en-US" dirty="0"/>
          </a:p>
          <a:p>
            <a:pPr marL="0" indent="0">
              <a:buNone/>
            </a:pPr>
            <a:r>
              <a:rPr lang="en-US" sz="3000" b="1" dirty="0"/>
              <a:t>? Recommendations</a:t>
            </a:r>
          </a:p>
          <a:p>
            <a:endParaRPr lang="en-US" dirty="0"/>
          </a:p>
        </p:txBody>
      </p:sp>
    </p:spTree>
    <p:extLst>
      <p:ext uri="{BB962C8B-B14F-4D97-AF65-F5344CB8AC3E}">
        <p14:creationId xmlns:p14="http://schemas.microsoft.com/office/powerpoint/2010/main" val="139324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3FF0-360B-964F-8DFF-C78D90070E1B}"/>
              </a:ext>
            </a:extLst>
          </p:cNvPr>
          <p:cNvSpPr>
            <a:spLocks noGrp="1"/>
          </p:cNvSpPr>
          <p:nvPr>
            <p:ph type="title"/>
          </p:nvPr>
        </p:nvSpPr>
        <p:spPr/>
        <p:txBody>
          <a:bodyPr/>
          <a:lstStyle/>
          <a:p>
            <a:r>
              <a:rPr lang="en-US" dirty="0"/>
              <a:t>Case # 3</a:t>
            </a:r>
          </a:p>
        </p:txBody>
      </p:sp>
      <p:sp>
        <p:nvSpPr>
          <p:cNvPr id="3" name="Content Placeholder 2">
            <a:extLst>
              <a:ext uri="{FF2B5EF4-FFF2-40B4-BE49-F238E27FC236}">
                <a16:creationId xmlns:a16="http://schemas.microsoft.com/office/drawing/2014/main" id="{96486A9A-356D-DB49-881E-1F1B0A7F4528}"/>
              </a:ext>
            </a:extLst>
          </p:cNvPr>
          <p:cNvSpPr>
            <a:spLocks noGrp="1"/>
          </p:cNvSpPr>
          <p:nvPr>
            <p:ph sz="half" idx="1"/>
          </p:nvPr>
        </p:nvSpPr>
        <p:spPr/>
        <p:txBody>
          <a:bodyPr>
            <a:normAutofit fontScale="92500" lnSpcReduction="20000"/>
          </a:bodyPr>
          <a:lstStyle/>
          <a:p>
            <a:pPr marL="0" indent="0">
              <a:buNone/>
            </a:pPr>
            <a:r>
              <a:rPr lang="en-US" dirty="0"/>
              <a:t>80 </a:t>
            </a:r>
            <a:r>
              <a:rPr lang="en-US" dirty="0" err="1"/>
              <a:t>yo</a:t>
            </a:r>
            <a:r>
              <a:rPr lang="en-US" dirty="0"/>
              <a:t> female, known HFrEF</a:t>
            </a:r>
          </a:p>
          <a:p>
            <a:pPr marL="0" indent="0">
              <a:buNone/>
            </a:pPr>
            <a:r>
              <a:rPr lang="en-US" dirty="0"/>
              <a:t>	  - EF 25%</a:t>
            </a:r>
          </a:p>
          <a:p>
            <a:pPr marL="0" indent="0">
              <a:buNone/>
            </a:pPr>
            <a:r>
              <a:rPr lang="en-US" dirty="0"/>
              <a:t>Now admitted to hospital with CHF</a:t>
            </a:r>
          </a:p>
          <a:p>
            <a:pPr marL="0" indent="0">
              <a:buNone/>
            </a:pPr>
            <a:r>
              <a:rPr lang="en-US" dirty="0"/>
              <a:t>	 - 2 week progressive ankle 	   		swelling/PND) No CP.</a:t>
            </a:r>
          </a:p>
          <a:p>
            <a:pPr marL="0" indent="0">
              <a:buNone/>
            </a:pPr>
            <a:r>
              <a:rPr lang="en-US" dirty="0" err="1"/>
              <a:t>Hx</a:t>
            </a:r>
            <a:r>
              <a:rPr lang="en-US" dirty="0"/>
              <a:t>. MI/CABG 2017</a:t>
            </a:r>
          </a:p>
          <a:p>
            <a:pPr marL="0" indent="0">
              <a:buNone/>
            </a:pPr>
            <a:r>
              <a:rPr lang="en-US" dirty="0"/>
              <a:t>No diabetes</a:t>
            </a:r>
          </a:p>
        </p:txBody>
      </p:sp>
      <p:sp>
        <p:nvSpPr>
          <p:cNvPr id="4" name="Content Placeholder 3">
            <a:extLst>
              <a:ext uri="{FF2B5EF4-FFF2-40B4-BE49-F238E27FC236}">
                <a16:creationId xmlns:a16="http://schemas.microsoft.com/office/drawing/2014/main" id="{A4EEA0CD-B7B0-994E-9696-B06143496DE5}"/>
              </a:ext>
            </a:extLst>
          </p:cNvPr>
          <p:cNvSpPr>
            <a:spLocks noGrp="1"/>
          </p:cNvSpPr>
          <p:nvPr>
            <p:ph sz="half" idx="2"/>
          </p:nvPr>
        </p:nvSpPr>
        <p:spPr>
          <a:xfrm>
            <a:off x="6172200" y="1825624"/>
            <a:ext cx="5181600" cy="4796239"/>
          </a:xfrm>
        </p:spPr>
        <p:txBody>
          <a:bodyPr>
            <a:normAutofit fontScale="92500" lnSpcReduction="20000"/>
          </a:bodyPr>
          <a:lstStyle/>
          <a:p>
            <a:pPr marL="0" indent="0">
              <a:buNone/>
            </a:pPr>
            <a:r>
              <a:rPr lang="en-US" dirty="0"/>
              <a:t>Current Meds</a:t>
            </a:r>
          </a:p>
          <a:p>
            <a:pPr marL="0" indent="0">
              <a:buNone/>
            </a:pPr>
            <a:r>
              <a:rPr lang="en-US" dirty="0"/>
              <a:t>	ACE-I max dose</a:t>
            </a:r>
          </a:p>
          <a:p>
            <a:pPr marL="0" indent="0">
              <a:buNone/>
            </a:pPr>
            <a:r>
              <a:rPr lang="en-US" dirty="0"/>
              <a:t>	Bisoprolol 2.5 mg</a:t>
            </a:r>
          </a:p>
          <a:p>
            <a:pPr marL="0" indent="0">
              <a:buNone/>
            </a:pPr>
            <a:r>
              <a:rPr lang="en-US" dirty="0"/>
              <a:t>	Spironolactone 25 mg od</a:t>
            </a:r>
          </a:p>
          <a:p>
            <a:pPr marL="0" indent="0">
              <a:buNone/>
            </a:pPr>
            <a:r>
              <a:rPr lang="en-US" dirty="0"/>
              <a:t>	Lasix 80 mg od</a:t>
            </a:r>
          </a:p>
          <a:p>
            <a:r>
              <a:rPr lang="en-US" dirty="0"/>
              <a:t>O/E BP 123/67, HR 85 NSR</a:t>
            </a:r>
          </a:p>
          <a:p>
            <a:r>
              <a:rPr lang="en-US" dirty="0" err="1"/>
              <a:t>Periph</a:t>
            </a:r>
            <a:r>
              <a:rPr lang="en-US" dirty="0"/>
              <a:t>. edema</a:t>
            </a:r>
          </a:p>
          <a:p>
            <a:endParaRPr lang="en-US" dirty="0"/>
          </a:p>
          <a:p>
            <a:r>
              <a:rPr lang="en-US" dirty="0"/>
              <a:t>eGFR 55</a:t>
            </a:r>
          </a:p>
          <a:p>
            <a:r>
              <a:rPr lang="en-US" dirty="0"/>
              <a:t>Trop 0.9</a:t>
            </a:r>
          </a:p>
          <a:p>
            <a:pPr marL="0" indent="0">
              <a:buNone/>
            </a:pPr>
            <a:r>
              <a:rPr lang="en-US" sz="3000" b="1" dirty="0"/>
              <a:t>Recommendations?</a:t>
            </a:r>
          </a:p>
          <a:p>
            <a:endParaRPr lang="en-US" dirty="0"/>
          </a:p>
        </p:txBody>
      </p:sp>
    </p:spTree>
    <p:extLst>
      <p:ext uri="{BB962C8B-B14F-4D97-AF65-F5344CB8AC3E}">
        <p14:creationId xmlns:p14="http://schemas.microsoft.com/office/powerpoint/2010/main" val="376388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D9BC-05AD-5647-8B0A-2E62E5453681}"/>
              </a:ext>
            </a:extLst>
          </p:cNvPr>
          <p:cNvSpPr>
            <a:spLocks noGrp="1"/>
          </p:cNvSpPr>
          <p:nvPr>
            <p:ph type="title"/>
          </p:nvPr>
        </p:nvSpPr>
        <p:spPr/>
        <p:txBody>
          <a:bodyPr/>
          <a:lstStyle/>
          <a:p>
            <a:r>
              <a:rPr lang="en-US" dirty="0"/>
              <a:t>Priorities for CHF Management</a:t>
            </a:r>
          </a:p>
        </p:txBody>
      </p:sp>
      <p:sp>
        <p:nvSpPr>
          <p:cNvPr id="3" name="Content Placeholder 2">
            <a:extLst>
              <a:ext uri="{FF2B5EF4-FFF2-40B4-BE49-F238E27FC236}">
                <a16:creationId xmlns:a16="http://schemas.microsoft.com/office/drawing/2014/main" id="{80978160-A14C-E74E-86E7-A8BE11CBC255}"/>
              </a:ext>
            </a:extLst>
          </p:cNvPr>
          <p:cNvSpPr>
            <a:spLocks noGrp="1"/>
          </p:cNvSpPr>
          <p:nvPr>
            <p:ph idx="1"/>
          </p:nvPr>
        </p:nvSpPr>
        <p:spPr/>
        <p:txBody>
          <a:bodyPr/>
          <a:lstStyle/>
          <a:p>
            <a:pPr marL="514350" indent="-514350">
              <a:buAutoNum type="arabicPeriod"/>
            </a:pPr>
            <a:r>
              <a:rPr lang="en-US" dirty="0"/>
              <a:t>Ongoing Monitoring of the Heart Failure Condition</a:t>
            </a:r>
          </a:p>
          <a:p>
            <a:pPr marL="514350" indent="-514350">
              <a:buAutoNum type="arabicPeriod"/>
            </a:pPr>
            <a:r>
              <a:rPr lang="en-US" dirty="0"/>
              <a:t>Assess symptoms of COVID vs. CHF</a:t>
            </a:r>
          </a:p>
          <a:p>
            <a:pPr marL="514350" indent="-514350">
              <a:buAutoNum type="arabicPeriod"/>
            </a:pPr>
            <a:r>
              <a:rPr lang="en-US" dirty="0"/>
              <a:t>Reinforce self isolation principles</a:t>
            </a:r>
          </a:p>
          <a:p>
            <a:pPr marL="0" indent="0">
              <a:buNone/>
            </a:pPr>
            <a:r>
              <a:rPr lang="en-US" dirty="0"/>
              <a:t>4.   Assess Pharmacological Optimization and Up-titration</a:t>
            </a:r>
          </a:p>
          <a:p>
            <a:pPr marL="0" indent="0">
              <a:buNone/>
            </a:pPr>
            <a:r>
              <a:rPr lang="en-US" dirty="0"/>
              <a:t>5.   Initiate therapies to reduce short term events in high risk patients</a:t>
            </a:r>
          </a:p>
          <a:p>
            <a:pPr marL="0" indent="0">
              <a:buNone/>
            </a:pPr>
            <a:r>
              <a:rPr lang="en-US" dirty="0"/>
              <a:t>	- self management diuretics</a:t>
            </a:r>
          </a:p>
          <a:p>
            <a:pPr marL="0" indent="0">
              <a:buNone/>
            </a:pPr>
            <a:r>
              <a:rPr lang="en-US" dirty="0"/>
              <a:t>6.   Follow-up high risk patients</a:t>
            </a:r>
          </a:p>
        </p:txBody>
      </p:sp>
    </p:spTree>
    <p:extLst>
      <p:ext uri="{BB962C8B-B14F-4D97-AF65-F5344CB8AC3E}">
        <p14:creationId xmlns:p14="http://schemas.microsoft.com/office/powerpoint/2010/main" val="2883959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FCB-A738-6647-83C4-B61756A9CDF6}"/>
              </a:ext>
            </a:extLst>
          </p:cNvPr>
          <p:cNvSpPr>
            <a:spLocks noGrp="1"/>
          </p:cNvSpPr>
          <p:nvPr>
            <p:ph type="ctrTitle"/>
          </p:nvPr>
        </p:nvSpPr>
        <p:spPr>
          <a:xfrm>
            <a:off x="1229918" y="489317"/>
            <a:ext cx="9525000" cy="2387600"/>
          </a:xfrm>
        </p:spPr>
        <p:txBody>
          <a:bodyPr>
            <a:normAutofit/>
          </a:bodyPr>
          <a:lstStyle/>
          <a:p>
            <a:r>
              <a:rPr lang="en-CA" b="1" dirty="0"/>
              <a:t>Priority # 1</a:t>
            </a:r>
            <a:endParaRPr lang="en-US" dirty="0"/>
          </a:p>
        </p:txBody>
      </p:sp>
      <p:sp>
        <p:nvSpPr>
          <p:cNvPr id="4" name="Subtitle 3">
            <a:extLst>
              <a:ext uri="{FF2B5EF4-FFF2-40B4-BE49-F238E27FC236}">
                <a16:creationId xmlns:a16="http://schemas.microsoft.com/office/drawing/2014/main" id="{967EAEDE-9B0B-B040-91DE-33B94C90BEA2}"/>
              </a:ext>
            </a:extLst>
          </p:cNvPr>
          <p:cNvSpPr>
            <a:spLocks noGrp="1"/>
          </p:cNvSpPr>
          <p:nvPr>
            <p:ph type="subTitle" idx="1"/>
          </p:nvPr>
        </p:nvSpPr>
        <p:spPr>
          <a:xfrm>
            <a:off x="1513952" y="3602038"/>
            <a:ext cx="9144000" cy="1655762"/>
          </a:xfrm>
        </p:spPr>
        <p:txBody>
          <a:bodyPr/>
          <a:lstStyle/>
          <a:p>
            <a:r>
              <a:rPr lang="en-US" sz="4400" dirty="0"/>
              <a:t>Ongoing Monitoring of the Heart Failure Condition</a:t>
            </a:r>
          </a:p>
          <a:p>
            <a:endParaRPr lang="en-US" dirty="0"/>
          </a:p>
        </p:txBody>
      </p:sp>
    </p:spTree>
    <p:extLst>
      <p:ext uri="{BB962C8B-B14F-4D97-AF65-F5344CB8AC3E}">
        <p14:creationId xmlns:p14="http://schemas.microsoft.com/office/powerpoint/2010/main" val="63617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26AF-09AA-C84D-ABDF-3AAE099A5E7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2DFFEE-A30E-8244-B092-C8DAD4CAC9DB}"/>
              </a:ext>
            </a:extLst>
          </p:cNvPr>
          <p:cNvPicPr>
            <a:picLocks noGrp="1" noChangeAspect="1"/>
          </p:cNvPicPr>
          <p:nvPr>
            <p:ph idx="1"/>
          </p:nvPr>
        </p:nvPicPr>
        <p:blipFill>
          <a:blip r:embed="rId2"/>
          <a:stretch>
            <a:fillRect/>
          </a:stretch>
        </p:blipFill>
        <p:spPr>
          <a:xfrm>
            <a:off x="838200" y="319405"/>
            <a:ext cx="10563686" cy="5775902"/>
          </a:xfrm>
        </p:spPr>
      </p:pic>
      <p:sp>
        <p:nvSpPr>
          <p:cNvPr id="3" name="TextBox 2">
            <a:extLst>
              <a:ext uri="{FF2B5EF4-FFF2-40B4-BE49-F238E27FC236}">
                <a16:creationId xmlns:a16="http://schemas.microsoft.com/office/drawing/2014/main" id="{505690DD-7F0F-FF40-97DF-48CB20A5DD43}"/>
              </a:ext>
            </a:extLst>
          </p:cNvPr>
          <p:cNvSpPr txBox="1"/>
          <p:nvPr/>
        </p:nvSpPr>
        <p:spPr>
          <a:xfrm>
            <a:off x="975360" y="548640"/>
            <a:ext cx="2880360" cy="523220"/>
          </a:xfrm>
          <a:prstGeom prst="rect">
            <a:avLst/>
          </a:prstGeom>
          <a:solidFill>
            <a:schemeClr val="bg1"/>
          </a:solidFill>
        </p:spPr>
        <p:txBody>
          <a:bodyPr wrap="square" rtlCol="0">
            <a:spAutoFit/>
          </a:bodyPr>
          <a:lstStyle/>
          <a:p>
            <a:r>
              <a:rPr lang="en-US" sz="2800" dirty="0"/>
              <a:t>Diabetes</a:t>
            </a:r>
          </a:p>
        </p:txBody>
      </p:sp>
    </p:spTree>
    <p:extLst>
      <p:ext uri="{BB962C8B-B14F-4D97-AF65-F5344CB8AC3E}">
        <p14:creationId xmlns:p14="http://schemas.microsoft.com/office/powerpoint/2010/main" val="482984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69CF-45E2-8147-A52D-12D1E6154AC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E9461B66-9917-0C41-9D75-4194A6C24B35}"/>
              </a:ext>
            </a:extLst>
          </p:cNvPr>
          <p:cNvPicPr>
            <a:picLocks noGrp="1" noChangeAspect="1"/>
          </p:cNvPicPr>
          <p:nvPr>
            <p:ph idx="1"/>
          </p:nvPr>
        </p:nvPicPr>
        <p:blipFill>
          <a:blip r:embed="rId2"/>
          <a:stretch>
            <a:fillRect/>
          </a:stretch>
        </p:blipFill>
        <p:spPr>
          <a:xfrm>
            <a:off x="328860" y="365125"/>
            <a:ext cx="11255006" cy="5399723"/>
          </a:xfrm>
        </p:spPr>
      </p:pic>
    </p:spTree>
    <p:extLst>
      <p:ext uri="{BB962C8B-B14F-4D97-AF65-F5344CB8AC3E}">
        <p14:creationId xmlns:p14="http://schemas.microsoft.com/office/powerpoint/2010/main" val="395243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FCB-A738-6647-83C4-B61756A9CDF6}"/>
              </a:ext>
            </a:extLst>
          </p:cNvPr>
          <p:cNvSpPr>
            <a:spLocks noGrp="1"/>
          </p:cNvSpPr>
          <p:nvPr>
            <p:ph type="title"/>
          </p:nvPr>
        </p:nvSpPr>
        <p:spPr/>
        <p:txBody>
          <a:bodyPr/>
          <a:lstStyle/>
          <a:p>
            <a:r>
              <a:rPr lang="en-CA" b="1" dirty="0"/>
              <a:t>So how should we be monitoring patients?</a:t>
            </a:r>
            <a:br>
              <a:rPr lang="en-CA" dirty="0"/>
            </a:br>
            <a:endParaRPr lang="en-US" dirty="0"/>
          </a:p>
        </p:txBody>
      </p:sp>
      <p:sp>
        <p:nvSpPr>
          <p:cNvPr id="3" name="Content Placeholder 2">
            <a:extLst>
              <a:ext uri="{FF2B5EF4-FFF2-40B4-BE49-F238E27FC236}">
                <a16:creationId xmlns:a16="http://schemas.microsoft.com/office/drawing/2014/main" id="{553465D1-47B6-E440-A278-31BD00EADDDB}"/>
              </a:ext>
            </a:extLst>
          </p:cNvPr>
          <p:cNvSpPr>
            <a:spLocks noGrp="1"/>
          </p:cNvSpPr>
          <p:nvPr>
            <p:ph idx="1"/>
          </p:nvPr>
        </p:nvSpPr>
        <p:spPr/>
        <p:txBody>
          <a:bodyPr/>
          <a:lstStyle/>
          <a:p>
            <a:pPr lvl="0"/>
            <a:r>
              <a:rPr lang="en-CA" dirty="0"/>
              <a:t>Most patient can be managed remotely with advice on symptom treatment, self-management and self-isolation</a:t>
            </a:r>
          </a:p>
          <a:p>
            <a:pPr lvl="0"/>
            <a:r>
              <a:rPr lang="en-CA" dirty="0"/>
              <a:t>Video conferencing may provide additional clues for diagnosis and also provide a therapeutic reassurance</a:t>
            </a:r>
          </a:p>
          <a:p>
            <a:pPr lvl="0"/>
            <a:r>
              <a:rPr lang="en-CA" dirty="0"/>
              <a:t>Establishing criteria for seeking medical attention in the setting of clinical deterioration is crucial</a:t>
            </a:r>
          </a:p>
          <a:p>
            <a:endParaRPr lang="en-US" dirty="0"/>
          </a:p>
        </p:txBody>
      </p:sp>
    </p:spTree>
    <p:extLst>
      <p:ext uri="{BB962C8B-B14F-4D97-AF65-F5344CB8AC3E}">
        <p14:creationId xmlns:p14="http://schemas.microsoft.com/office/powerpoint/2010/main" val="1981267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52F8-CAB1-A349-BAD1-F96AEEAE0442}"/>
              </a:ext>
            </a:extLst>
          </p:cNvPr>
          <p:cNvSpPr>
            <a:spLocks noGrp="1"/>
          </p:cNvSpPr>
          <p:nvPr>
            <p:ph type="title"/>
          </p:nvPr>
        </p:nvSpPr>
        <p:spPr/>
        <p:txBody>
          <a:bodyPr/>
          <a:lstStyle/>
          <a:p>
            <a:r>
              <a:rPr lang="en-CA" b="1" dirty="0"/>
              <a:t>Telephone or video</a:t>
            </a:r>
            <a:br>
              <a:rPr lang="en-CA" dirty="0"/>
            </a:br>
            <a:endParaRPr lang="en-US" dirty="0"/>
          </a:p>
        </p:txBody>
      </p:sp>
      <p:sp>
        <p:nvSpPr>
          <p:cNvPr id="3" name="Content Placeholder 2">
            <a:extLst>
              <a:ext uri="{FF2B5EF4-FFF2-40B4-BE49-F238E27FC236}">
                <a16:creationId xmlns:a16="http://schemas.microsoft.com/office/drawing/2014/main" id="{CFBC1A06-446E-BF49-8BEA-B065E4001824}"/>
              </a:ext>
            </a:extLst>
          </p:cNvPr>
          <p:cNvSpPr>
            <a:spLocks noGrp="1"/>
          </p:cNvSpPr>
          <p:nvPr>
            <p:ph idx="1"/>
          </p:nvPr>
        </p:nvSpPr>
        <p:spPr/>
        <p:txBody>
          <a:bodyPr/>
          <a:lstStyle/>
          <a:p>
            <a:pPr lvl="0"/>
            <a:r>
              <a:rPr lang="en-CA" dirty="0"/>
              <a:t>Consider video for patients with symptoms or significant co-morbid conditions, or if a degree of physical assessment is required.</a:t>
            </a:r>
          </a:p>
          <a:p>
            <a:pPr lvl="0"/>
            <a:r>
              <a:rPr lang="en-CA" dirty="0"/>
              <a:t>Video conferencing may not be available for all patients and may require additional resources that are not available or accessible.</a:t>
            </a:r>
          </a:p>
          <a:p>
            <a:endParaRPr lang="en-CA" dirty="0"/>
          </a:p>
          <a:p>
            <a:r>
              <a:rPr lang="en-CA" b="1" dirty="0"/>
              <a:t>Before you connect</a:t>
            </a:r>
            <a:endParaRPr lang="en-CA" dirty="0"/>
          </a:p>
          <a:p>
            <a:pPr lvl="0"/>
            <a:r>
              <a:rPr lang="en-CA" dirty="0"/>
              <a:t>Have telephone checklist on hand and access to patient chart, labs and medications available</a:t>
            </a:r>
          </a:p>
          <a:p>
            <a:r>
              <a:rPr lang="en-CA" dirty="0"/>
              <a:t>Have the most current “stay at home” guideline at hand</a:t>
            </a:r>
            <a:r>
              <a:rPr lang="en-CA" dirty="0">
                <a:effectLst/>
              </a:rPr>
              <a:t> </a:t>
            </a:r>
            <a:endParaRPr lang="en-US" dirty="0"/>
          </a:p>
        </p:txBody>
      </p:sp>
    </p:spTree>
    <p:extLst>
      <p:ext uri="{BB962C8B-B14F-4D97-AF65-F5344CB8AC3E}">
        <p14:creationId xmlns:p14="http://schemas.microsoft.com/office/powerpoint/2010/main" val="363835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7FB5-A731-6141-A976-980A706AE71B}"/>
              </a:ext>
            </a:extLst>
          </p:cNvPr>
          <p:cNvSpPr>
            <a:spLocks noGrp="1"/>
          </p:cNvSpPr>
          <p:nvPr>
            <p:ph type="title"/>
          </p:nvPr>
        </p:nvSpPr>
        <p:spPr/>
        <p:txBody>
          <a:bodyPr/>
          <a:lstStyle/>
          <a:p>
            <a:r>
              <a:rPr lang="en-CA" b="1" dirty="0"/>
              <a:t>Establishing Connection</a:t>
            </a:r>
            <a:br>
              <a:rPr lang="en-CA" dirty="0"/>
            </a:br>
            <a:endParaRPr lang="en-US" dirty="0"/>
          </a:p>
        </p:txBody>
      </p:sp>
      <p:sp>
        <p:nvSpPr>
          <p:cNvPr id="3" name="Content Placeholder 2">
            <a:extLst>
              <a:ext uri="{FF2B5EF4-FFF2-40B4-BE49-F238E27FC236}">
                <a16:creationId xmlns:a16="http://schemas.microsoft.com/office/drawing/2014/main" id="{FF95569A-87ED-E54E-840D-D55A63D42F31}"/>
              </a:ext>
            </a:extLst>
          </p:cNvPr>
          <p:cNvSpPr>
            <a:spLocks noGrp="1"/>
          </p:cNvSpPr>
          <p:nvPr>
            <p:ph idx="1"/>
          </p:nvPr>
        </p:nvSpPr>
        <p:spPr/>
        <p:txBody>
          <a:bodyPr/>
          <a:lstStyle/>
          <a:p>
            <a:pPr lvl="0"/>
            <a:r>
              <a:rPr lang="en-CA" dirty="0"/>
              <a:t>Ensure audio or video functioning ;“Can you hear me?”</a:t>
            </a:r>
          </a:p>
          <a:p>
            <a:pPr lvl="0"/>
            <a:r>
              <a:rPr lang="en-CA" dirty="0"/>
              <a:t>Confirm patient identity</a:t>
            </a:r>
          </a:p>
          <a:p>
            <a:pPr lvl="0"/>
            <a:r>
              <a:rPr lang="en-CA" dirty="0"/>
              <a:t>Identify any initial concerns or anxiety</a:t>
            </a:r>
          </a:p>
          <a:p>
            <a:pPr lvl="0"/>
            <a:r>
              <a:rPr lang="en-CA" dirty="0"/>
              <a:t>Confirm purpose of the visit</a:t>
            </a:r>
          </a:p>
          <a:p>
            <a:endParaRPr lang="en-US" dirty="0"/>
          </a:p>
        </p:txBody>
      </p:sp>
    </p:spTree>
    <p:extLst>
      <p:ext uri="{BB962C8B-B14F-4D97-AF65-F5344CB8AC3E}">
        <p14:creationId xmlns:p14="http://schemas.microsoft.com/office/powerpoint/2010/main" val="371245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1BB1-BCB3-B34E-8A6D-73C53427965A}"/>
              </a:ext>
            </a:extLst>
          </p:cNvPr>
          <p:cNvSpPr>
            <a:spLocks noGrp="1"/>
          </p:cNvSpPr>
          <p:nvPr>
            <p:ph type="title"/>
          </p:nvPr>
        </p:nvSpPr>
        <p:spPr/>
        <p:txBody>
          <a:bodyPr/>
          <a:lstStyle/>
          <a:p>
            <a:r>
              <a:rPr lang="en-CA" b="1" dirty="0"/>
              <a:t>Obtain History</a:t>
            </a:r>
            <a:br>
              <a:rPr lang="en-CA" dirty="0"/>
            </a:br>
            <a:endParaRPr lang="en-US" dirty="0"/>
          </a:p>
        </p:txBody>
      </p:sp>
      <p:sp>
        <p:nvSpPr>
          <p:cNvPr id="3" name="Content Placeholder 2">
            <a:extLst>
              <a:ext uri="{FF2B5EF4-FFF2-40B4-BE49-F238E27FC236}">
                <a16:creationId xmlns:a16="http://schemas.microsoft.com/office/drawing/2014/main" id="{9BF068DA-398D-A64E-8E75-F8CF180B1C40}"/>
              </a:ext>
            </a:extLst>
          </p:cNvPr>
          <p:cNvSpPr>
            <a:spLocks noGrp="1"/>
          </p:cNvSpPr>
          <p:nvPr>
            <p:ph idx="1"/>
          </p:nvPr>
        </p:nvSpPr>
        <p:spPr/>
        <p:txBody>
          <a:bodyPr>
            <a:normAutofit fontScale="85000" lnSpcReduction="20000"/>
          </a:bodyPr>
          <a:lstStyle/>
          <a:p>
            <a:pPr lvl="0"/>
            <a:r>
              <a:rPr lang="en-CA" dirty="0"/>
              <a:t>Use a COVID specific checklist (attached for DM and CHF)</a:t>
            </a:r>
          </a:p>
          <a:p>
            <a:pPr lvl="0"/>
            <a:r>
              <a:rPr lang="en-CA" dirty="0"/>
              <a:t>Include COVID symptom screening, usual information re chronic disease and also disease specific COVID concerns (e.g. Sick Day management for Diabetes)</a:t>
            </a:r>
          </a:p>
          <a:p>
            <a:pPr lvl="0"/>
            <a:r>
              <a:rPr lang="en-CA" dirty="0"/>
              <a:t>Consider if the patient might need someone present with them during your assessment to assist with the exam (example: ask caregiver to be present, arrange assessment when homecare provider in the home to complete an assessment with you virtually)</a:t>
            </a:r>
          </a:p>
          <a:p>
            <a:pPr lvl="0"/>
            <a:r>
              <a:rPr lang="en-CA" dirty="0"/>
              <a:t>Assess for shortness of breath, by asking questions related to changes in breathing (usual vs new symptoms)</a:t>
            </a:r>
          </a:p>
          <a:p>
            <a:pPr lvl="0"/>
            <a:r>
              <a:rPr lang="en-CA" dirty="0"/>
              <a:t>Ask patients and caregivers to describe their symptoms in their own words.  Ask more than one follow up question to ensure you have the details e.g. You say you are short of breath when you walk, has this changed in the last week? what are you doing when you are SOB?</a:t>
            </a:r>
          </a:p>
          <a:p>
            <a:pPr lvl="0"/>
            <a:r>
              <a:rPr lang="en-CA" dirty="0"/>
              <a:t>Assess mental status including how they are coping with distress and anxiety</a:t>
            </a:r>
          </a:p>
          <a:p>
            <a:pPr marL="0" indent="0">
              <a:buNone/>
            </a:pPr>
            <a:endParaRPr lang="en-CA" dirty="0"/>
          </a:p>
        </p:txBody>
      </p:sp>
    </p:spTree>
    <p:extLst>
      <p:ext uri="{BB962C8B-B14F-4D97-AF65-F5344CB8AC3E}">
        <p14:creationId xmlns:p14="http://schemas.microsoft.com/office/powerpoint/2010/main" val="420701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FCE1-E214-0643-8E23-C05A52882812}"/>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31F44C18-05CE-B147-AF61-11B3BB87FA83}"/>
              </a:ext>
            </a:extLst>
          </p:cNvPr>
          <p:cNvSpPr>
            <a:spLocks noGrp="1"/>
          </p:cNvSpPr>
          <p:nvPr>
            <p:ph idx="1"/>
          </p:nvPr>
        </p:nvSpPr>
        <p:spPr>
          <a:xfrm>
            <a:off x="564444" y="1825625"/>
            <a:ext cx="10789356" cy="4351338"/>
          </a:xfrm>
        </p:spPr>
        <p:txBody>
          <a:bodyPr/>
          <a:lstStyle/>
          <a:p>
            <a:r>
              <a:rPr lang="en-US" dirty="0"/>
              <a:t>Review general objectives and principles for chronic disease management during the COVID 19 pandemic</a:t>
            </a:r>
          </a:p>
          <a:p>
            <a:r>
              <a:rPr lang="en-US" dirty="0"/>
              <a:t>Review remote patient care with advice on symptom treatment, patient-self management, and self-isolation</a:t>
            </a:r>
          </a:p>
          <a:p>
            <a:r>
              <a:rPr lang="en-US" dirty="0"/>
              <a:t>Review potential tools that could be used for support</a:t>
            </a:r>
          </a:p>
          <a:p>
            <a:r>
              <a:rPr lang="en-US" dirty="0"/>
              <a:t>Provide guidance on disease specific concerns</a:t>
            </a:r>
          </a:p>
          <a:p>
            <a:endParaRPr lang="en-US" dirty="0"/>
          </a:p>
          <a:p>
            <a:r>
              <a:rPr lang="en-US" sz="3200" dirty="0"/>
              <a:t>This is not a talk about management of patients with COVID 19</a:t>
            </a:r>
          </a:p>
          <a:p>
            <a:endParaRPr lang="en-US" dirty="0"/>
          </a:p>
          <a:p>
            <a:endParaRPr lang="en-US" dirty="0"/>
          </a:p>
        </p:txBody>
      </p:sp>
    </p:spTree>
    <p:extLst>
      <p:ext uri="{BB962C8B-B14F-4D97-AF65-F5344CB8AC3E}">
        <p14:creationId xmlns:p14="http://schemas.microsoft.com/office/powerpoint/2010/main" val="46817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EB5-DE22-444A-ACD7-B0C49D725FC7}"/>
              </a:ext>
            </a:extLst>
          </p:cNvPr>
          <p:cNvSpPr>
            <a:spLocks noGrp="1"/>
          </p:cNvSpPr>
          <p:nvPr>
            <p:ph type="title"/>
          </p:nvPr>
        </p:nvSpPr>
        <p:spPr/>
        <p:txBody>
          <a:bodyPr/>
          <a:lstStyle/>
          <a:p>
            <a:r>
              <a:rPr lang="en-CA" b="1" dirty="0"/>
              <a:t>Obtain History</a:t>
            </a:r>
            <a:endParaRPr lang="en-US" dirty="0"/>
          </a:p>
        </p:txBody>
      </p:sp>
      <p:sp>
        <p:nvSpPr>
          <p:cNvPr id="3" name="Content Placeholder 2">
            <a:extLst>
              <a:ext uri="{FF2B5EF4-FFF2-40B4-BE49-F238E27FC236}">
                <a16:creationId xmlns:a16="http://schemas.microsoft.com/office/drawing/2014/main" id="{DE1179F3-F211-024B-BE3E-89C653089ACA}"/>
              </a:ext>
            </a:extLst>
          </p:cNvPr>
          <p:cNvSpPr>
            <a:spLocks noGrp="1"/>
          </p:cNvSpPr>
          <p:nvPr>
            <p:ph idx="1"/>
          </p:nvPr>
        </p:nvSpPr>
        <p:spPr/>
        <p:txBody>
          <a:bodyPr/>
          <a:lstStyle/>
          <a:p>
            <a:pPr lvl="0"/>
            <a:r>
              <a:rPr lang="en-CA" dirty="0"/>
              <a:t>Assess for shortness of breath, by asking questions related to changes in breathing (usual vs new symptoms)</a:t>
            </a:r>
          </a:p>
          <a:p>
            <a:pPr lvl="0"/>
            <a:r>
              <a:rPr lang="en-CA" dirty="0"/>
              <a:t>Ask patients and caregivers to describe their symptoms in their own words.  Ask more than one follow up question to ensure you have the details e.g. You say you are short of breath when you walk, has this changed in the last week? what are you doing when you are SOB?</a:t>
            </a:r>
          </a:p>
          <a:p>
            <a:pPr lvl="0"/>
            <a:r>
              <a:rPr lang="en-CA" dirty="0"/>
              <a:t>Assess mental status including how they are coping with distress and anxiety</a:t>
            </a:r>
          </a:p>
          <a:p>
            <a:endParaRPr lang="en-US" dirty="0"/>
          </a:p>
        </p:txBody>
      </p:sp>
    </p:spTree>
    <p:extLst>
      <p:ext uri="{BB962C8B-B14F-4D97-AF65-F5344CB8AC3E}">
        <p14:creationId xmlns:p14="http://schemas.microsoft.com/office/powerpoint/2010/main" val="192877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2DD8-1670-5242-82FB-21D9E736120F}"/>
              </a:ext>
            </a:extLst>
          </p:cNvPr>
          <p:cNvSpPr>
            <a:spLocks noGrp="1"/>
          </p:cNvSpPr>
          <p:nvPr>
            <p:ph type="title"/>
          </p:nvPr>
        </p:nvSpPr>
        <p:spPr/>
        <p:txBody>
          <a:bodyPr/>
          <a:lstStyle/>
          <a:p>
            <a:r>
              <a:rPr lang="en-CA" b="1" dirty="0"/>
              <a:t>Remote Exam</a:t>
            </a:r>
            <a:br>
              <a:rPr lang="en-CA" dirty="0"/>
            </a:br>
            <a:endParaRPr lang="en-US" dirty="0"/>
          </a:p>
        </p:txBody>
      </p:sp>
      <p:sp>
        <p:nvSpPr>
          <p:cNvPr id="3" name="Content Placeholder 2">
            <a:extLst>
              <a:ext uri="{FF2B5EF4-FFF2-40B4-BE49-F238E27FC236}">
                <a16:creationId xmlns:a16="http://schemas.microsoft.com/office/drawing/2014/main" id="{5CAAE794-B4BE-E843-BFF1-E7DC5F85090F}"/>
              </a:ext>
            </a:extLst>
          </p:cNvPr>
          <p:cNvSpPr>
            <a:spLocks noGrp="1"/>
          </p:cNvSpPr>
          <p:nvPr>
            <p:ph idx="1"/>
          </p:nvPr>
        </p:nvSpPr>
        <p:spPr/>
        <p:txBody>
          <a:bodyPr/>
          <a:lstStyle/>
          <a:p>
            <a:pPr lvl="0"/>
            <a:r>
              <a:rPr lang="en-CA" dirty="0"/>
              <a:t>Consider access to monitoring/home BP measurements, biomarkers using FIT BIT like devices or Apple WATCH or similar products.</a:t>
            </a:r>
          </a:p>
          <a:p>
            <a:pPr lvl="0"/>
            <a:r>
              <a:rPr lang="en-CA" dirty="0"/>
              <a:t>Consider if clear need for direct physical assessment or if other health care providers could assist to limit need to break self-isolation</a:t>
            </a:r>
          </a:p>
          <a:p>
            <a:pPr marL="0" indent="0">
              <a:buNone/>
            </a:pPr>
            <a:r>
              <a:rPr lang="en-CA" dirty="0"/>
              <a:t> </a:t>
            </a:r>
          </a:p>
          <a:p>
            <a:endParaRPr lang="en-US" dirty="0"/>
          </a:p>
        </p:txBody>
      </p:sp>
    </p:spTree>
    <p:extLst>
      <p:ext uri="{BB962C8B-B14F-4D97-AF65-F5344CB8AC3E}">
        <p14:creationId xmlns:p14="http://schemas.microsoft.com/office/powerpoint/2010/main" val="147972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24200-0611-D644-8C6B-6749C70A55EE}"/>
              </a:ext>
            </a:extLst>
          </p:cNvPr>
          <p:cNvSpPr>
            <a:spLocks noGrp="1"/>
          </p:cNvSpPr>
          <p:nvPr>
            <p:ph type="title"/>
          </p:nvPr>
        </p:nvSpPr>
        <p:spPr/>
        <p:txBody>
          <a:bodyPr/>
          <a:lstStyle/>
          <a:p>
            <a:r>
              <a:rPr lang="en-CA" b="1" dirty="0"/>
              <a:t>Ensure Disease Specific Safety</a:t>
            </a:r>
            <a:endParaRPr lang="en-US" dirty="0"/>
          </a:p>
        </p:txBody>
      </p:sp>
      <p:sp>
        <p:nvSpPr>
          <p:cNvPr id="3" name="Content Placeholder 2">
            <a:extLst>
              <a:ext uri="{FF2B5EF4-FFF2-40B4-BE49-F238E27FC236}">
                <a16:creationId xmlns:a16="http://schemas.microsoft.com/office/drawing/2014/main" id="{42BC1B9E-9468-D847-BFF2-B791EA8D057F}"/>
              </a:ext>
            </a:extLst>
          </p:cNvPr>
          <p:cNvSpPr>
            <a:spLocks noGrp="1"/>
          </p:cNvSpPr>
          <p:nvPr>
            <p:ph idx="1"/>
          </p:nvPr>
        </p:nvSpPr>
        <p:spPr/>
        <p:txBody>
          <a:bodyPr>
            <a:normAutofit/>
          </a:bodyPr>
          <a:lstStyle/>
          <a:p>
            <a:endParaRPr lang="en-CA" dirty="0"/>
          </a:p>
          <a:p>
            <a:pPr lvl="0"/>
            <a:r>
              <a:rPr lang="en-CA" dirty="0"/>
              <a:t>Access to supply of medications</a:t>
            </a:r>
          </a:p>
          <a:p>
            <a:pPr lvl="0"/>
            <a:r>
              <a:rPr lang="en-CA" dirty="0"/>
              <a:t>Review self-management issues for CHF (diuretics prn), Asthma/COPD (prn puffers, may ask for demonstration of technique) and Diabetes (adjustment of orals/Insulin to avoid hypoglycemia)</a:t>
            </a:r>
          </a:p>
          <a:p>
            <a:endParaRPr lang="en-US" dirty="0"/>
          </a:p>
        </p:txBody>
      </p:sp>
    </p:spTree>
    <p:extLst>
      <p:ext uri="{BB962C8B-B14F-4D97-AF65-F5344CB8AC3E}">
        <p14:creationId xmlns:p14="http://schemas.microsoft.com/office/powerpoint/2010/main" val="3161479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0784-736A-AA40-B995-504521054EF7}"/>
              </a:ext>
            </a:extLst>
          </p:cNvPr>
          <p:cNvSpPr>
            <a:spLocks noGrp="1"/>
          </p:cNvSpPr>
          <p:nvPr>
            <p:ph type="title"/>
          </p:nvPr>
        </p:nvSpPr>
        <p:spPr/>
        <p:txBody>
          <a:bodyPr/>
          <a:lstStyle/>
          <a:p>
            <a:r>
              <a:rPr lang="en-CA" b="1" dirty="0"/>
              <a:t>Ensure Disease Specific Safety</a:t>
            </a:r>
            <a:endParaRPr lang="en-US" dirty="0"/>
          </a:p>
        </p:txBody>
      </p:sp>
      <p:sp>
        <p:nvSpPr>
          <p:cNvPr id="3" name="Content Placeholder 2">
            <a:extLst>
              <a:ext uri="{FF2B5EF4-FFF2-40B4-BE49-F238E27FC236}">
                <a16:creationId xmlns:a16="http://schemas.microsoft.com/office/drawing/2014/main" id="{2523BB43-CBDF-BF44-8B3B-6F629A241DA5}"/>
              </a:ext>
            </a:extLst>
          </p:cNvPr>
          <p:cNvSpPr>
            <a:spLocks noGrp="1"/>
          </p:cNvSpPr>
          <p:nvPr>
            <p:ph idx="1"/>
          </p:nvPr>
        </p:nvSpPr>
        <p:spPr/>
        <p:txBody>
          <a:bodyPr/>
          <a:lstStyle/>
          <a:p>
            <a:pPr lvl="0"/>
            <a:r>
              <a:rPr lang="en-CA" dirty="0"/>
              <a:t>Consider implementing or up-titrating medications that would change short-term outcomes, especially if limited follow-up or labs required</a:t>
            </a:r>
          </a:p>
          <a:p>
            <a:pPr lvl="0"/>
            <a:r>
              <a:rPr lang="en-CA" dirty="0"/>
              <a:t>Consider deferring medications that do not have a short-term clear benefit, or require additional follow-up or laboratory monitoring to implement</a:t>
            </a:r>
          </a:p>
          <a:p>
            <a:pPr lvl="0"/>
            <a:r>
              <a:rPr lang="en-CA" dirty="0"/>
              <a:t>Consider delaying implementation of medications whose side-effect may mimic COVID symptoms (e.g. ACE-I cough) or choose alternatives</a:t>
            </a:r>
          </a:p>
          <a:p>
            <a:pPr marL="0" indent="0">
              <a:buNone/>
            </a:pPr>
            <a:endParaRPr lang="en-CA" dirty="0"/>
          </a:p>
          <a:p>
            <a:endParaRPr lang="en-US" dirty="0"/>
          </a:p>
        </p:txBody>
      </p:sp>
    </p:spTree>
    <p:extLst>
      <p:ext uri="{BB962C8B-B14F-4D97-AF65-F5344CB8AC3E}">
        <p14:creationId xmlns:p14="http://schemas.microsoft.com/office/powerpoint/2010/main" val="100327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CB0E-85CC-A34C-BA13-AE520B95E8C9}"/>
              </a:ext>
            </a:extLst>
          </p:cNvPr>
          <p:cNvSpPr>
            <a:spLocks noGrp="1"/>
          </p:cNvSpPr>
          <p:nvPr>
            <p:ph type="title"/>
          </p:nvPr>
        </p:nvSpPr>
        <p:spPr/>
        <p:txBody>
          <a:bodyPr/>
          <a:lstStyle/>
          <a:p>
            <a:pPr algn="ctr"/>
            <a:r>
              <a:rPr lang="en-US" dirty="0"/>
              <a:t>COVID CHF Visit Tool</a:t>
            </a:r>
          </a:p>
        </p:txBody>
      </p:sp>
      <p:pic>
        <p:nvPicPr>
          <p:cNvPr id="5" name="Content Placeholder 4">
            <a:extLst>
              <a:ext uri="{FF2B5EF4-FFF2-40B4-BE49-F238E27FC236}">
                <a16:creationId xmlns:a16="http://schemas.microsoft.com/office/drawing/2014/main" id="{F54F8D20-F315-9C4F-B67A-6F731CE35F24}"/>
              </a:ext>
            </a:extLst>
          </p:cNvPr>
          <p:cNvPicPr>
            <a:picLocks noGrp="1" noChangeAspect="1"/>
          </p:cNvPicPr>
          <p:nvPr>
            <p:ph idx="1"/>
          </p:nvPr>
        </p:nvPicPr>
        <p:blipFill>
          <a:blip r:embed="rId2"/>
          <a:stretch>
            <a:fillRect/>
          </a:stretch>
        </p:blipFill>
        <p:spPr>
          <a:xfrm>
            <a:off x="4079631" y="1690688"/>
            <a:ext cx="3205424" cy="5175899"/>
          </a:xfrm>
        </p:spPr>
      </p:pic>
    </p:spTree>
    <p:extLst>
      <p:ext uri="{BB962C8B-B14F-4D97-AF65-F5344CB8AC3E}">
        <p14:creationId xmlns:p14="http://schemas.microsoft.com/office/powerpoint/2010/main" val="413190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075-4205-7C43-BAEE-D0DB63AB400F}"/>
              </a:ext>
            </a:extLst>
          </p:cNvPr>
          <p:cNvSpPr>
            <a:spLocks noGrp="1"/>
          </p:cNvSpPr>
          <p:nvPr>
            <p:ph type="title"/>
          </p:nvPr>
        </p:nvSpPr>
        <p:spPr/>
        <p:txBody>
          <a:bodyPr/>
          <a:lstStyle/>
          <a:p>
            <a:pPr algn="ctr"/>
            <a:r>
              <a:rPr lang="en-US" dirty="0"/>
              <a:t>Introduction and COVID Screening</a:t>
            </a:r>
          </a:p>
        </p:txBody>
      </p:sp>
      <p:pic>
        <p:nvPicPr>
          <p:cNvPr id="5" name="Content Placeholder 4">
            <a:extLst>
              <a:ext uri="{FF2B5EF4-FFF2-40B4-BE49-F238E27FC236}">
                <a16:creationId xmlns:a16="http://schemas.microsoft.com/office/drawing/2014/main" id="{DC6F2F83-17EE-184E-868A-B3976C422A27}"/>
              </a:ext>
            </a:extLst>
          </p:cNvPr>
          <p:cNvPicPr>
            <a:picLocks noGrp="1" noChangeAspect="1"/>
          </p:cNvPicPr>
          <p:nvPr>
            <p:ph idx="1"/>
          </p:nvPr>
        </p:nvPicPr>
        <p:blipFill>
          <a:blip r:embed="rId2"/>
          <a:stretch>
            <a:fillRect/>
          </a:stretch>
        </p:blipFill>
        <p:spPr>
          <a:xfrm>
            <a:off x="478191" y="2009670"/>
            <a:ext cx="10976929" cy="3891538"/>
          </a:xfrm>
        </p:spPr>
      </p:pic>
    </p:spTree>
    <p:extLst>
      <p:ext uri="{BB962C8B-B14F-4D97-AF65-F5344CB8AC3E}">
        <p14:creationId xmlns:p14="http://schemas.microsoft.com/office/powerpoint/2010/main" val="317412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9601-62E6-014A-A432-29EDE6C8958D}"/>
              </a:ext>
            </a:extLst>
          </p:cNvPr>
          <p:cNvSpPr>
            <a:spLocks noGrp="1"/>
          </p:cNvSpPr>
          <p:nvPr>
            <p:ph type="title"/>
          </p:nvPr>
        </p:nvSpPr>
        <p:spPr/>
        <p:txBody>
          <a:bodyPr/>
          <a:lstStyle/>
          <a:p>
            <a:pPr algn="ctr"/>
            <a:r>
              <a:rPr lang="en-US" dirty="0"/>
              <a:t>Disease Specific Questions</a:t>
            </a:r>
          </a:p>
        </p:txBody>
      </p:sp>
      <p:pic>
        <p:nvPicPr>
          <p:cNvPr id="5" name="Content Placeholder 4">
            <a:extLst>
              <a:ext uri="{FF2B5EF4-FFF2-40B4-BE49-F238E27FC236}">
                <a16:creationId xmlns:a16="http://schemas.microsoft.com/office/drawing/2014/main" id="{96428137-7C15-7C4E-9263-516845F9FB3D}"/>
              </a:ext>
            </a:extLst>
          </p:cNvPr>
          <p:cNvPicPr>
            <a:picLocks noGrp="1" noChangeAspect="1"/>
          </p:cNvPicPr>
          <p:nvPr>
            <p:ph idx="1"/>
          </p:nvPr>
        </p:nvPicPr>
        <p:blipFill>
          <a:blip r:embed="rId2"/>
          <a:stretch>
            <a:fillRect/>
          </a:stretch>
        </p:blipFill>
        <p:spPr>
          <a:xfrm>
            <a:off x="631279" y="2291023"/>
            <a:ext cx="10311375" cy="3227107"/>
          </a:xfrm>
        </p:spPr>
      </p:pic>
    </p:spTree>
    <p:extLst>
      <p:ext uri="{BB962C8B-B14F-4D97-AF65-F5344CB8AC3E}">
        <p14:creationId xmlns:p14="http://schemas.microsoft.com/office/powerpoint/2010/main" val="2501525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3700-C175-2E48-B87E-E2DF62C7F471}"/>
              </a:ext>
            </a:extLst>
          </p:cNvPr>
          <p:cNvSpPr>
            <a:spLocks noGrp="1"/>
          </p:cNvSpPr>
          <p:nvPr>
            <p:ph type="title"/>
          </p:nvPr>
        </p:nvSpPr>
        <p:spPr/>
        <p:txBody>
          <a:bodyPr/>
          <a:lstStyle/>
          <a:p>
            <a:pPr algn="ctr"/>
            <a:r>
              <a:rPr lang="en-US" dirty="0"/>
              <a:t>Safety/Access Issues</a:t>
            </a:r>
          </a:p>
        </p:txBody>
      </p:sp>
      <p:pic>
        <p:nvPicPr>
          <p:cNvPr id="9" name="Content Placeholder 8">
            <a:extLst>
              <a:ext uri="{FF2B5EF4-FFF2-40B4-BE49-F238E27FC236}">
                <a16:creationId xmlns:a16="http://schemas.microsoft.com/office/drawing/2014/main" id="{D61DFBAD-13F7-BA44-8A77-DB1086CED97E}"/>
              </a:ext>
            </a:extLst>
          </p:cNvPr>
          <p:cNvPicPr>
            <a:picLocks noGrp="1" noChangeAspect="1"/>
          </p:cNvPicPr>
          <p:nvPr>
            <p:ph idx="1"/>
          </p:nvPr>
        </p:nvPicPr>
        <p:blipFill>
          <a:blip r:embed="rId2"/>
          <a:stretch>
            <a:fillRect/>
          </a:stretch>
        </p:blipFill>
        <p:spPr>
          <a:xfrm>
            <a:off x="471473" y="2753248"/>
            <a:ext cx="10742487" cy="2383688"/>
          </a:xfrm>
        </p:spPr>
      </p:pic>
    </p:spTree>
    <p:extLst>
      <p:ext uri="{BB962C8B-B14F-4D97-AF65-F5344CB8AC3E}">
        <p14:creationId xmlns:p14="http://schemas.microsoft.com/office/powerpoint/2010/main" val="2901497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BAF8-A5DF-D347-977A-FB3BEF20F6CD}"/>
              </a:ext>
            </a:extLst>
          </p:cNvPr>
          <p:cNvSpPr>
            <a:spLocks noGrp="1"/>
          </p:cNvSpPr>
          <p:nvPr>
            <p:ph type="title"/>
          </p:nvPr>
        </p:nvSpPr>
        <p:spPr/>
        <p:txBody>
          <a:bodyPr/>
          <a:lstStyle/>
          <a:p>
            <a:pPr algn="ctr"/>
            <a:r>
              <a:rPr lang="en-US" dirty="0"/>
              <a:t>Social Isolation</a:t>
            </a:r>
          </a:p>
        </p:txBody>
      </p:sp>
      <p:pic>
        <p:nvPicPr>
          <p:cNvPr id="5" name="Content Placeholder 4">
            <a:extLst>
              <a:ext uri="{FF2B5EF4-FFF2-40B4-BE49-F238E27FC236}">
                <a16:creationId xmlns:a16="http://schemas.microsoft.com/office/drawing/2014/main" id="{9A4410DB-AFCD-A74E-8242-B95A05FF9474}"/>
              </a:ext>
            </a:extLst>
          </p:cNvPr>
          <p:cNvPicPr>
            <a:picLocks noGrp="1" noChangeAspect="1"/>
          </p:cNvPicPr>
          <p:nvPr>
            <p:ph idx="1"/>
          </p:nvPr>
        </p:nvPicPr>
        <p:blipFill>
          <a:blip r:embed="rId2"/>
          <a:stretch>
            <a:fillRect/>
          </a:stretch>
        </p:blipFill>
        <p:spPr>
          <a:xfrm>
            <a:off x="557641" y="2371411"/>
            <a:ext cx="11118544" cy="3272075"/>
          </a:xfrm>
        </p:spPr>
      </p:pic>
    </p:spTree>
    <p:extLst>
      <p:ext uri="{BB962C8B-B14F-4D97-AF65-F5344CB8AC3E}">
        <p14:creationId xmlns:p14="http://schemas.microsoft.com/office/powerpoint/2010/main" val="111328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758B9-7FCF-EA42-9686-86286A17900B}"/>
              </a:ext>
            </a:extLst>
          </p:cNvPr>
          <p:cNvSpPr>
            <a:spLocks noGrp="1"/>
          </p:cNvSpPr>
          <p:nvPr>
            <p:ph type="title"/>
          </p:nvPr>
        </p:nvSpPr>
        <p:spPr/>
        <p:txBody>
          <a:bodyPr/>
          <a:lstStyle/>
          <a:p>
            <a:pPr algn="ctr"/>
            <a:r>
              <a:rPr lang="en-US" dirty="0"/>
              <a:t>Triage Follow-up</a:t>
            </a:r>
          </a:p>
        </p:txBody>
      </p:sp>
      <p:pic>
        <p:nvPicPr>
          <p:cNvPr id="5" name="Content Placeholder 4">
            <a:extLst>
              <a:ext uri="{FF2B5EF4-FFF2-40B4-BE49-F238E27FC236}">
                <a16:creationId xmlns:a16="http://schemas.microsoft.com/office/drawing/2014/main" id="{B3A1E6DA-E10D-B84E-9A21-40D192A12E0F}"/>
              </a:ext>
            </a:extLst>
          </p:cNvPr>
          <p:cNvPicPr>
            <a:picLocks noGrp="1" noChangeAspect="1"/>
          </p:cNvPicPr>
          <p:nvPr>
            <p:ph idx="1"/>
          </p:nvPr>
        </p:nvPicPr>
        <p:blipFill>
          <a:blip r:embed="rId2"/>
          <a:stretch>
            <a:fillRect/>
          </a:stretch>
        </p:blipFill>
        <p:spPr>
          <a:xfrm>
            <a:off x="1557495" y="1787548"/>
            <a:ext cx="9626320" cy="4695428"/>
          </a:xfrm>
        </p:spPr>
      </p:pic>
    </p:spTree>
    <p:extLst>
      <p:ext uri="{BB962C8B-B14F-4D97-AF65-F5344CB8AC3E}">
        <p14:creationId xmlns:p14="http://schemas.microsoft.com/office/powerpoint/2010/main" val="117424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9E4EC-54C7-F64D-AA2A-24E8BB52B33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EF0DB5C9-50AC-674E-BD0D-3485AA13EA99}"/>
              </a:ext>
            </a:extLst>
          </p:cNvPr>
          <p:cNvSpPr>
            <a:spLocks noGrp="1"/>
          </p:cNvSpPr>
          <p:nvPr>
            <p:ph idx="1"/>
          </p:nvPr>
        </p:nvSpPr>
        <p:spPr/>
        <p:txBody>
          <a:bodyPr/>
          <a:lstStyle/>
          <a:p>
            <a:r>
              <a:rPr lang="en-US" dirty="0"/>
              <a:t>Tresiba (Insulin </a:t>
            </a:r>
            <a:r>
              <a:rPr lang="en-US" dirty="0" err="1"/>
              <a:t>Degludec</a:t>
            </a:r>
            <a:r>
              <a:rPr lang="en-US" dirty="0"/>
              <a:t>)</a:t>
            </a:r>
          </a:p>
          <a:p>
            <a:r>
              <a:rPr lang="en-US" dirty="0" err="1"/>
              <a:t>Novorapide</a:t>
            </a:r>
            <a:r>
              <a:rPr lang="en-US" dirty="0"/>
              <a:t> (Insulin </a:t>
            </a:r>
            <a:r>
              <a:rPr lang="en-US" dirty="0" err="1"/>
              <a:t>Asparte</a:t>
            </a:r>
            <a:r>
              <a:rPr lang="en-US" dirty="0"/>
              <a:t>)</a:t>
            </a:r>
          </a:p>
          <a:p>
            <a:r>
              <a:rPr lang="en-US" dirty="0" err="1"/>
              <a:t>Ozempic</a:t>
            </a:r>
            <a:r>
              <a:rPr lang="en-US" dirty="0"/>
              <a:t> (</a:t>
            </a:r>
            <a:r>
              <a:rPr lang="en-US" dirty="0" err="1"/>
              <a:t>Semmaglutide</a:t>
            </a:r>
            <a:r>
              <a:rPr lang="en-US" dirty="0"/>
              <a:t>)</a:t>
            </a:r>
          </a:p>
          <a:p>
            <a:r>
              <a:rPr lang="en-US" dirty="0"/>
              <a:t>Victoza (Liraglutide)</a:t>
            </a:r>
          </a:p>
          <a:p>
            <a:endParaRPr lang="en-US" dirty="0"/>
          </a:p>
          <a:p>
            <a:endParaRPr lang="en-US" dirty="0"/>
          </a:p>
          <a:p>
            <a:r>
              <a:rPr lang="en-US" dirty="0"/>
              <a:t>Diovan (Valsartan)</a:t>
            </a:r>
          </a:p>
          <a:p>
            <a:r>
              <a:rPr lang="en-US" dirty="0"/>
              <a:t>Entresto (Sacubitril/Valsartan</a:t>
            </a:r>
          </a:p>
          <a:p>
            <a:endParaRPr lang="en-US" dirty="0"/>
          </a:p>
        </p:txBody>
      </p:sp>
      <p:pic>
        <p:nvPicPr>
          <p:cNvPr id="5" name="Picture 4">
            <a:extLst>
              <a:ext uri="{FF2B5EF4-FFF2-40B4-BE49-F238E27FC236}">
                <a16:creationId xmlns:a16="http://schemas.microsoft.com/office/drawing/2014/main" id="{3D0DBF74-1792-C046-9E74-0EDBDABC0C48}"/>
              </a:ext>
            </a:extLst>
          </p:cNvPr>
          <p:cNvPicPr>
            <a:picLocks noChangeAspect="1"/>
          </p:cNvPicPr>
          <p:nvPr/>
        </p:nvPicPr>
        <p:blipFill>
          <a:blip r:embed="rId2"/>
          <a:stretch>
            <a:fillRect/>
          </a:stretch>
        </p:blipFill>
        <p:spPr>
          <a:xfrm>
            <a:off x="6268720" y="267494"/>
            <a:ext cx="5207000" cy="3733800"/>
          </a:xfrm>
          <a:prstGeom prst="rect">
            <a:avLst/>
          </a:prstGeom>
        </p:spPr>
      </p:pic>
      <p:pic>
        <p:nvPicPr>
          <p:cNvPr id="7" name="Picture 6">
            <a:extLst>
              <a:ext uri="{FF2B5EF4-FFF2-40B4-BE49-F238E27FC236}">
                <a16:creationId xmlns:a16="http://schemas.microsoft.com/office/drawing/2014/main" id="{926B9294-9A08-BF45-9771-4D04543D3010}"/>
              </a:ext>
            </a:extLst>
          </p:cNvPr>
          <p:cNvPicPr>
            <a:picLocks noChangeAspect="1"/>
          </p:cNvPicPr>
          <p:nvPr/>
        </p:nvPicPr>
        <p:blipFill>
          <a:blip r:embed="rId3"/>
          <a:stretch>
            <a:fillRect/>
          </a:stretch>
        </p:blipFill>
        <p:spPr>
          <a:xfrm>
            <a:off x="5715000" y="4517628"/>
            <a:ext cx="5638800" cy="1143000"/>
          </a:xfrm>
          <a:prstGeom prst="rect">
            <a:avLst/>
          </a:prstGeom>
        </p:spPr>
      </p:pic>
    </p:spTree>
    <p:extLst>
      <p:ext uri="{BB962C8B-B14F-4D97-AF65-F5344CB8AC3E}">
        <p14:creationId xmlns:p14="http://schemas.microsoft.com/office/powerpoint/2010/main" val="62037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D6DB0-03C3-C743-BCE8-5C3E5F95AC6B}"/>
              </a:ext>
            </a:extLst>
          </p:cNvPr>
          <p:cNvSpPr>
            <a:spLocks noGrp="1"/>
          </p:cNvSpPr>
          <p:nvPr>
            <p:ph type="ctrTitle"/>
          </p:nvPr>
        </p:nvSpPr>
        <p:spPr/>
        <p:txBody>
          <a:bodyPr>
            <a:normAutofit/>
          </a:bodyPr>
          <a:lstStyle/>
          <a:p>
            <a:r>
              <a:rPr lang="en-US" b="1" dirty="0"/>
              <a:t>Priority #2</a:t>
            </a:r>
            <a:br>
              <a:rPr lang="en-US" dirty="0"/>
            </a:br>
            <a:endParaRPr lang="en-US" dirty="0"/>
          </a:p>
        </p:txBody>
      </p:sp>
      <p:sp>
        <p:nvSpPr>
          <p:cNvPr id="5" name="Subtitle 4">
            <a:extLst>
              <a:ext uri="{FF2B5EF4-FFF2-40B4-BE49-F238E27FC236}">
                <a16:creationId xmlns:a16="http://schemas.microsoft.com/office/drawing/2014/main" id="{559BDF07-CA2B-C64E-AD8A-F2ECDD7F7137}"/>
              </a:ext>
            </a:extLst>
          </p:cNvPr>
          <p:cNvSpPr>
            <a:spLocks noGrp="1"/>
          </p:cNvSpPr>
          <p:nvPr>
            <p:ph type="subTitle" idx="1"/>
          </p:nvPr>
        </p:nvSpPr>
        <p:spPr/>
        <p:txBody>
          <a:bodyPr>
            <a:normAutofit/>
          </a:bodyPr>
          <a:lstStyle/>
          <a:p>
            <a:r>
              <a:rPr lang="en-US" sz="4800" dirty="0"/>
              <a:t>Assess symptoms of COVID vs. CHF</a:t>
            </a:r>
          </a:p>
        </p:txBody>
      </p:sp>
    </p:spTree>
    <p:extLst>
      <p:ext uri="{BB962C8B-B14F-4D97-AF65-F5344CB8AC3E}">
        <p14:creationId xmlns:p14="http://schemas.microsoft.com/office/powerpoint/2010/main" val="3488094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83B1-BB35-2747-BD82-87A9CF4F01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A2E1BA-7E94-E048-B06A-B226A16D2F9B}"/>
              </a:ext>
            </a:extLst>
          </p:cNvPr>
          <p:cNvPicPr>
            <a:picLocks noGrp="1" noChangeAspect="1"/>
          </p:cNvPicPr>
          <p:nvPr>
            <p:ph idx="1"/>
          </p:nvPr>
        </p:nvPicPr>
        <p:blipFill>
          <a:blip r:embed="rId2"/>
          <a:stretch>
            <a:fillRect/>
          </a:stretch>
        </p:blipFill>
        <p:spPr>
          <a:xfrm>
            <a:off x="737717" y="1605346"/>
            <a:ext cx="10515600" cy="3023385"/>
          </a:xfrm>
        </p:spPr>
      </p:pic>
    </p:spTree>
    <p:extLst>
      <p:ext uri="{BB962C8B-B14F-4D97-AF65-F5344CB8AC3E}">
        <p14:creationId xmlns:p14="http://schemas.microsoft.com/office/powerpoint/2010/main" val="356073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1D1F-559B-AE49-846F-3084C8B30C97}"/>
              </a:ext>
            </a:extLst>
          </p:cNvPr>
          <p:cNvSpPr>
            <a:spLocks noGrp="1"/>
          </p:cNvSpPr>
          <p:nvPr>
            <p:ph type="title"/>
          </p:nvPr>
        </p:nvSpPr>
        <p:spPr>
          <a:xfrm>
            <a:off x="331596" y="365125"/>
            <a:ext cx="11304395" cy="1325563"/>
          </a:xfrm>
        </p:spPr>
        <p:txBody>
          <a:bodyPr/>
          <a:lstStyle/>
          <a:p>
            <a:r>
              <a:rPr lang="en-US" dirty="0"/>
              <a:t>Factors that increase Probability of COVID vs CHF</a:t>
            </a:r>
          </a:p>
        </p:txBody>
      </p:sp>
      <p:sp>
        <p:nvSpPr>
          <p:cNvPr id="6" name="TextBox 5">
            <a:extLst>
              <a:ext uri="{FF2B5EF4-FFF2-40B4-BE49-F238E27FC236}">
                <a16:creationId xmlns:a16="http://schemas.microsoft.com/office/drawing/2014/main" id="{37356CB5-B03D-994E-8FA3-B50F59BFDDDA}"/>
              </a:ext>
            </a:extLst>
          </p:cNvPr>
          <p:cNvSpPr txBox="1"/>
          <p:nvPr/>
        </p:nvSpPr>
        <p:spPr>
          <a:xfrm>
            <a:off x="1827125" y="1778558"/>
            <a:ext cx="10364875" cy="5786199"/>
          </a:xfrm>
          <a:prstGeom prst="rect">
            <a:avLst/>
          </a:prstGeom>
          <a:noFill/>
        </p:spPr>
        <p:txBody>
          <a:bodyPr wrap="square" rtlCol="0">
            <a:spAutoFit/>
          </a:bodyPr>
          <a:lstStyle/>
          <a:p>
            <a:pPr marL="342900" indent="-342900">
              <a:buAutoNum type="arabicPeriod"/>
            </a:pPr>
            <a:r>
              <a:rPr lang="en-US" sz="2800" dirty="0"/>
              <a:t>Individual risk</a:t>
            </a:r>
          </a:p>
          <a:p>
            <a:pPr marL="800100" lvl="1" indent="-342900">
              <a:buFont typeface="Arial" panose="020B0604020202020204" pitchFamily="34" charset="0"/>
              <a:buChar char="•"/>
            </a:pPr>
            <a:r>
              <a:rPr lang="en-US" sz="2800" dirty="0"/>
              <a:t> Degree of self-isolation/distancing</a:t>
            </a:r>
          </a:p>
          <a:p>
            <a:pPr marL="800100" lvl="1" indent="-342900">
              <a:buFont typeface="Arial" panose="020B0604020202020204" pitchFamily="34" charset="0"/>
              <a:buChar char="•"/>
            </a:pPr>
            <a:r>
              <a:rPr lang="en-US" sz="2800" dirty="0"/>
              <a:t>Amount of community spread</a:t>
            </a:r>
          </a:p>
          <a:p>
            <a:pPr marL="800100" lvl="1" indent="-342900">
              <a:buFont typeface="Arial" panose="020B0604020202020204" pitchFamily="34" charset="0"/>
              <a:buChar char="•"/>
            </a:pPr>
            <a:r>
              <a:rPr lang="en-US" sz="2800" dirty="0"/>
              <a:t>Traditional risk factors – travel/exposure/groups/Toronto)</a:t>
            </a:r>
          </a:p>
          <a:p>
            <a:pPr marL="342900" indent="-342900">
              <a:buFont typeface="+mj-lt"/>
              <a:buAutoNum type="arabicPeriod"/>
            </a:pPr>
            <a:r>
              <a:rPr lang="en-US" sz="2800" dirty="0"/>
              <a:t>Presence of fever/cough/myalgia – 50-80% have fever</a:t>
            </a:r>
          </a:p>
          <a:p>
            <a:pPr marL="342900" indent="-342900">
              <a:buFont typeface="+mj-lt"/>
              <a:buAutoNum type="arabicPeriod"/>
            </a:pPr>
            <a:r>
              <a:rPr lang="en-US" sz="2800" dirty="0"/>
              <a:t>Absence of typical Symptoms of CHF</a:t>
            </a:r>
          </a:p>
          <a:p>
            <a:pPr marL="800100" lvl="1" indent="-342900">
              <a:buFont typeface="Arial" panose="020B0604020202020204" pitchFamily="34" charset="0"/>
              <a:buChar char="•"/>
            </a:pPr>
            <a:r>
              <a:rPr lang="en-US" sz="2800" dirty="0" err="1"/>
              <a:t>Wt</a:t>
            </a:r>
            <a:r>
              <a:rPr lang="en-US" sz="2800" dirty="0"/>
              <a:t> gain/edema</a:t>
            </a:r>
          </a:p>
          <a:p>
            <a:pPr marL="800100" lvl="1" indent="-342900">
              <a:buFont typeface="Arial" panose="020B0604020202020204" pitchFamily="34" charset="0"/>
              <a:buChar char="•"/>
            </a:pPr>
            <a:r>
              <a:rPr lang="en-US" sz="2800" dirty="0"/>
              <a:t>Comparison to previous </a:t>
            </a:r>
            <a:r>
              <a:rPr lang="en-US" sz="2800" dirty="0" err="1"/>
              <a:t>sympt</a:t>
            </a:r>
            <a:r>
              <a:rPr lang="en-US" sz="2800" dirty="0"/>
              <a:t>./</a:t>
            </a:r>
            <a:r>
              <a:rPr lang="en-US" sz="2800" dirty="0" err="1"/>
              <a:t>exacer</a:t>
            </a:r>
            <a:r>
              <a:rPr lang="en-US" sz="2800" dirty="0"/>
              <a:t>. (PND/Abdo swelling)</a:t>
            </a:r>
          </a:p>
          <a:p>
            <a:pPr marL="342900" indent="-342900">
              <a:buFont typeface="+mj-lt"/>
              <a:buAutoNum type="arabicPeriod"/>
            </a:pPr>
            <a:r>
              <a:rPr lang="en-US" sz="2800" dirty="0"/>
              <a:t>Lack of response to diuresis (recheck 24/48 </a:t>
            </a:r>
            <a:r>
              <a:rPr lang="en-US" sz="2800" dirty="0" err="1"/>
              <a:t>hrs</a:t>
            </a:r>
            <a:r>
              <a:rPr lang="en-US" sz="2800" dirty="0"/>
              <a:t>)</a:t>
            </a:r>
          </a:p>
          <a:p>
            <a:pPr marL="342900" indent="-342900">
              <a:buFont typeface="+mj-lt"/>
              <a:buAutoNum type="arabicPeriod"/>
            </a:pPr>
            <a:r>
              <a:rPr lang="en-US" sz="2800" dirty="0"/>
              <a:t>BNP/Trop/Oximetry not helpful to distinguish</a:t>
            </a:r>
          </a:p>
          <a:p>
            <a:pPr marL="342900" indent="-342900">
              <a:buFont typeface="+mj-lt"/>
              <a:buAutoNum type="arabicPeriod"/>
            </a:pPr>
            <a:endParaRPr lang="en-US" dirty="0"/>
          </a:p>
          <a:p>
            <a:pPr marL="800100" lvl="1" indent="-342900">
              <a:buFont typeface="+mj-lt"/>
              <a:buAutoNum type="arabicPeriod"/>
            </a:pPr>
            <a:endParaRPr lang="en-US" dirty="0"/>
          </a:p>
          <a:p>
            <a:pPr marL="800100" lvl="1" indent="-342900">
              <a:buFont typeface="+mj-lt"/>
              <a:buAutoNum type="arabicPeriod"/>
            </a:pPr>
            <a:endParaRPr lang="en-US" dirty="0"/>
          </a:p>
          <a:p>
            <a:pPr marL="342900" indent="-342900">
              <a:buFont typeface="+mj-lt"/>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146971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B86E-9517-6B4C-81F1-A40BA2A2C1EB}"/>
              </a:ext>
            </a:extLst>
          </p:cNvPr>
          <p:cNvSpPr>
            <a:spLocks noGrp="1"/>
          </p:cNvSpPr>
          <p:nvPr>
            <p:ph type="title"/>
          </p:nvPr>
        </p:nvSpPr>
        <p:spPr/>
        <p:txBody>
          <a:bodyPr/>
          <a:lstStyle/>
          <a:p>
            <a:r>
              <a:rPr lang="en-US" dirty="0"/>
              <a:t>From CCS COVID Response Team April 1,2020</a:t>
            </a:r>
          </a:p>
        </p:txBody>
      </p:sp>
      <p:pic>
        <p:nvPicPr>
          <p:cNvPr id="5" name="Content Placeholder 4">
            <a:extLst>
              <a:ext uri="{FF2B5EF4-FFF2-40B4-BE49-F238E27FC236}">
                <a16:creationId xmlns:a16="http://schemas.microsoft.com/office/drawing/2014/main" id="{D5A2F40C-05D8-364A-9C6D-98CE96B93B84}"/>
              </a:ext>
            </a:extLst>
          </p:cNvPr>
          <p:cNvPicPr>
            <a:picLocks noGrp="1" noChangeAspect="1"/>
          </p:cNvPicPr>
          <p:nvPr>
            <p:ph idx="1"/>
          </p:nvPr>
        </p:nvPicPr>
        <p:blipFill>
          <a:blip r:embed="rId2"/>
          <a:stretch>
            <a:fillRect/>
          </a:stretch>
        </p:blipFill>
        <p:spPr>
          <a:xfrm>
            <a:off x="1342785" y="1690688"/>
            <a:ext cx="9506429" cy="5104389"/>
          </a:xfrm>
        </p:spPr>
      </p:pic>
    </p:spTree>
    <p:extLst>
      <p:ext uri="{BB962C8B-B14F-4D97-AF65-F5344CB8AC3E}">
        <p14:creationId xmlns:p14="http://schemas.microsoft.com/office/powerpoint/2010/main" val="230371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F10097-FEA0-8D4F-AF1E-789AFAFC311A}"/>
              </a:ext>
            </a:extLst>
          </p:cNvPr>
          <p:cNvSpPr>
            <a:spLocks noGrp="1"/>
          </p:cNvSpPr>
          <p:nvPr>
            <p:ph type="ctrTitle"/>
          </p:nvPr>
        </p:nvSpPr>
        <p:spPr>
          <a:xfrm>
            <a:off x="1172308" y="1122363"/>
            <a:ext cx="9921072" cy="2387600"/>
          </a:xfrm>
        </p:spPr>
        <p:txBody>
          <a:bodyPr>
            <a:normAutofit/>
          </a:bodyPr>
          <a:lstStyle/>
          <a:p>
            <a:r>
              <a:rPr lang="en-US" b="1" dirty="0"/>
              <a:t>Priority #3</a:t>
            </a:r>
            <a:br>
              <a:rPr lang="en-US" dirty="0"/>
            </a:br>
            <a:endParaRPr lang="en-US" dirty="0"/>
          </a:p>
        </p:txBody>
      </p:sp>
      <p:sp>
        <p:nvSpPr>
          <p:cNvPr id="5" name="Subtitle 4">
            <a:extLst>
              <a:ext uri="{FF2B5EF4-FFF2-40B4-BE49-F238E27FC236}">
                <a16:creationId xmlns:a16="http://schemas.microsoft.com/office/drawing/2014/main" id="{30ABF6A6-5A73-CD41-9D4F-6B3E930A5FC8}"/>
              </a:ext>
            </a:extLst>
          </p:cNvPr>
          <p:cNvSpPr>
            <a:spLocks noGrp="1"/>
          </p:cNvSpPr>
          <p:nvPr>
            <p:ph type="subTitle" idx="1"/>
          </p:nvPr>
        </p:nvSpPr>
        <p:spPr/>
        <p:txBody>
          <a:bodyPr>
            <a:normAutofit/>
          </a:bodyPr>
          <a:lstStyle/>
          <a:p>
            <a:r>
              <a:rPr lang="en-US" sz="4800" dirty="0"/>
              <a:t>Reinforce self isolation principles</a:t>
            </a:r>
          </a:p>
        </p:txBody>
      </p:sp>
    </p:spTree>
    <p:extLst>
      <p:ext uri="{BB962C8B-B14F-4D97-AF65-F5344CB8AC3E}">
        <p14:creationId xmlns:p14="http://schemas.microsoft.com/office/powerpoint/2010/main" val="311520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8618-F42F-2042-BE19-32F105AB4D05}"/>
              </a:ext>
            </a:extLst>
          </p:cNvPr>
          <p:cNvSpPr>
            <a:spLocks noGrp="1"/>
          </p:cNvSpPr>
          <p:nvPr>
            <p:ph type="title"/>
          </p:nvPr>
        </p:nvSpPr>
        <p:spPr/>
        <p:txBody>
          <a:bodyPr/>
          <a:lstStyle/>
          <a:p>
            <a:pPr algn="ctr"/>
            <a:r>
              <a:rPr lang="en-US" dirty="0"/>
              <a:t>Promote Self-Isolation</a:t>
            </a:r>
          </a:p>
        </p:txBody>
      </p:sp>
      <p:sp>
        <p:nvSpPr>
          <p:cNvPr id="3" name="Content Placeholder 2">
            <a:extLst>
              <a:ext uri="{FF2B5EF4-FFF2-40B4-BE49-F238E27FC236}">
                <a16:creationId xmlns:a16="http://schemas.microsoft.com/office/drawing/2014/main" id="{E38C0EAA-9937-774D-A754-066FE59EE17F}"/>
              </a:ext>
            </a:extLst>
          </p:cNvPr>
          <p:cNvSpPr>
            <a:spLocks noGrp="1"/>
          </p:cNvSpPr>
          <p:nvPr>
            <p:ph idx="1"/>
          </p:nvPr>
        </p:nvSpPr>
        <p:spPr/>
        <p:txBody>
          <a:bodyPr/>
          <a:lstStyle/>
          <a:p>
            <a:r>
              <a:rPr lang="en-US" sz="3200" dirty="0"/>
              <a:t>Reinforce during phone conversation</a:t>
            </a:r>
          </a:p>
          <a:p>
            <a:pPr lvl="1"/>
            <a:r>
              <a:rPr lang="en-US" sz="2800" dirty="0"/>
              <a:t>? Supports &lt; 60 with no chronic Disease</a:t>
            </a:r>
          </a:p>
          <a:p>
            <a:pPr lvl="1"/>
            <a:r>
              <a:rPr lang="en-US" sz="2800" dirty="0"/>
              <a:t>Reduce/eliminate going outside the home</a:t>
            </a:r>
          </a:p>
          <a:p>
            <a:pPr lvl="1"/>
            <a:r>
              <a:rPr lang="en-US" sz="2800" dirty="0"/>
              <a:t>Deliveries for medications ? 1 month limit</a:t>
            </a:r>
          </a:p>
          <a:p>
            <a:pPr lvl="1"/>
            <a:r>
              <a:rPr lang="en-US" sz="2800" dirty="0"/>
              <a:t>Lab work by home visit ? Need lead time</a:t>
            </a:r>
          </a:p>
          <a:p>
            <a:pPr lvl="1"/>
            <a:endParaRPr lang="en-US" dirty="0"/>
          </a:p>
        </p:txBody>
      </p:sp>
    </p:spTree>
    <p:extLst>
      <p:ext uri="{BB962C8B-B14F-4D97-AF65-F5344CB8AC3E}">
        <p14:creationId xmlns:p14="http://schemas.microsoft.com/office/powerpoint/2010/main" val="3099348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83B1-BB35-2747-BD82-87A9CF4F01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A2E1BA-7E94-E048-B06A-B226A16D2F9B}"/>
              </a:ext>
            </a:extLst>
          </p:cNvPr>
          <p:cNvPicPr>
            <a:picLocks noGrp="1" noChangeAspect="1"/>
          </p:cNvPicPr>
          <p:nvPr>
            <p:ph idx="1"/>
          </p:nvPr>
        </p:nvPicPr>
        <p:blipFill>
          <a:blip r:embed="rId2"/>
          <a:stretch>
            <a:fillRect/>
          </a:stretch>
        </p:blipFill>
        <p:spPr>
          <a:xfrm>
            <a:off x="737717" y="1605346"/>
            <a:ext cx="10515600" cy="3023385"/>
          </a:xfrm>
        </p:spPr>
      </p:pic>
    </p:spTree>
    <p:extLst>
      <p:ext uri="{BB962C8B-B14F-4D97-AF65-F5344CB8AC3E}">
        <p14:creationId xmlns:p14="http://schemas.microsoft.com/office/powerpoint/2010/main" val="1913260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B0C3-CFFA-F745-B04E-4B9A4BDEB7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AFC4069-6B06-4148-AD4F-5FD99A7DD77F}"/>
              </a:ext>
            </a:extLst>
          </p:cNvPr>
          <p:cNvPicPr>
            <a:picLocks noGrp="1" noChangeAspect="1"/>
          </p:cNvPicPr>
          <p:nvPr>
            <p:ph idx="1"/>
          </p:nvPr>
        </p:nvPicPr>
        <p:blipFill>
          <a:blip r:embed="rId2"/>
          <a:stretch>
            <a:fillRect/>
          </a:stretch>
        </p:blipFill>
        <p:spPr>
          <a:xfrm>
            <a:off x="2088595" y="1825625"/>
            <a:ext cx="8014809" cy="4351338"/>
          </a:xfrm>
        </p:spPr>
      </p:pic>
      <p:pic>
        <p:nvPicPr>
          <p:cNvPr id="7" name="Picture 6">
            <a:extLst>
              <a:ext uri="{FF2B5EF4-FFF2-40B4-BE49-F238E27FC236}">
                <a16:creationId xmlns:a16="http://schemas.microsoft.com/office/drawing/2014/main" id="{7F6F1866-7D2D-1D4D-8686-79AEA474DE91}"/>
              </a:ext>
            </a:extLst>
          </p:cNvPr>
          <p:cNvPicPr>
            <a:picLocks noChangeAspect="1"/>
          </p:cNvPicPr>
          <p:nvPr/>
        </p:nvPicPr>
        <p:blipFill>
          <a:blip r:embed="rId3"/>
          <a:stretch>
            <a:fillRect/>
          </a:stretch>
        </p:blipFill>
        <p:spPr>
          <a:xfrm>
            <a:off x="714729" y="365125"/>
            <a:ext cx="11123979" cy="6046109"/>
          </a:xfrm>
          <a:prstGeom prst="rect">
            <a:avLst/>
          </a:prstGeom>
        </p:spPr>
      </p:pic>
    </p:spTree>
    <p:extLst>
      <p:ext uri="{BB962C8B-B14F-4D97-AF65-F5344CB8AC3E}">
        <p14:creationId xmlns:p14="http://schemas.microsoft.com/office/powerpoint/2010/main" val="963889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2C31-B6A5-ED4D-B6DE-2BBA5CA91ECE}"/>
              </a:ext>
            </a:extLst>
          </p:cNvPr>
          <p:cNvSpPr>
            <a:spLocks noGrp="1"/>
          </p:cNvSpPr>
          <p:nvPr>
            <p:ph type="title"/>
          </p:nvPr>
        </p:nvSpPr>
        <p:spPr/>
        <p:txBody>
          <a:bodyPr/>
          <a:lstStyle/>
          <a:p>
            <a:pPr algn="ctr"/>
            <a:r>
              <a:rPr lang="en-US" dirty="0"/>
              <a:t> Can routine labs be delayed?</a:t>
            </a:r>
          </a:p>
        </p:txBody>
      </p:sp>
      <p:sp>
        <p:nvSpPr>
          <p:cNvPr id="6" name="Text Placeholder 5">
            <a:extLst>
              <a:ext uri="{FF2B5EF4-FFF2-40B4-BE49-F238E27FC236}">
                <a16:creationId xmlns:a16="http://schemas.microsoft.com/office/drawing/2014/main" id="{3B751F86-A75B-9048-A8D6-C497559486B9}"/>
              </a:ext>
            </a:extLst>
          </p:cNvPr>
          <p:cNvSpPr>
            <a:spLocks noGrp="1"/>
          </p:cNvSpPr>
          <p:nvPr>
            <p:ph type="body" idx="13"/>
          </p:nvPr>
        </p:nvSpPr>
        <p:spPr>
          <a:xfrm>
            <a:off x="1193835" y="1892892"/>
            <a:ext cx="10080416" cy="3141332"/>
          </a:xfrm>
        </p:spPr>
        <p:txBody>
          <a:bodyPr>
            <a:normAutofit/>
          </a:bodyPr>
          <a:lstStyle/>
          <a:p>
            <a:r>
              <a:rPr lang="en-US" dirty="0"/>
              <a:t>Labs within 6 months with normal or stable </a:t>
            </a:r>
            <a:r>
              <a:rPr lang="en-US" dirty="0" err="1"/>
              <a:t>lytes</a:t>
            </a:r>
            <a:r>
              <a:rPr lang="en-US" dirty="0"/>
              <a:t>/</a:t>
            </a:r>
            <a:r>
              <a:rPr lang="en-US" dirty="0" err="1"/>
              <a:t>cr</a:t>
            </a:r>
            <a:endParaRPr lang="en-US" dirty="0"/>
          </a:p>
          <a:p>
            <a:r>
              <a:rPr lang="en-US" dirty="0"/>
              <a:t>No </a:t>
            </a:r>
            <a:r>
              <a:rPr lang="en-US" dirty="0" err="1"/>
              <a:t>incr</a:t>
            </a:r>
            <a:r>
              <a:rPr lang="en-US" dirty="0"/>
              <a:t> &gt; 30% Cr unless clear case (dehydration/med/</a:t>
            </a:r>
            <a:r>
              <a:rPr lang="en-US" dirty="0" err="1"/>
              <a:t>etc</a:t>
            </a:r>
            <a:r>
              <a:rPr lang="en-US" dirty="0"/>
              <a:t>)</a:t>
            </a:r>
          </a:p>
          <a:p>
            <a:r>
              <a:rPr lang="en-US" dirty="0"/>
              <a:t>No recent change in meds affecting </a:t>
            </a:r>
            <a:r>
              <a:rPr lang="en-US" dirty="0" err="1"/>
              <a:t>lytes</a:t>
            </a:r>
            <a:r>
              <a:rPr lang="en-US" dirty="0"/>
              <a:t>/Cr</a:t>
            </a:r>
          </a:p>
          <a:p>
            <a:endParaRPr lang="en-US" dirty="0"/>
          </a:p>
          <a:p>
            <a:r>
              <a:rPr lang="en-US" dirty="0"/>
              <a:t>If patient meets criteria – defer testing until after COVID social distancing/isolation removed</a:t>
            </a:r>
          </a:p>
        </p:txBody>
      </p:sp>
      <p:sp>
        <p:nvSpPr>
          <p:cNvPr id="8" name="Content Placeholder 7">
            <a:extLst>
              <a:ext uri="{FF2B5EF4-FFF2-40B4-BE49-F238E27FC236}">
                <a16:creationId xmlns:a16="http://schemas.microsoft.com/office/drawing/2014/main" id="{939D54C5-1891-234C-9FE6-872373B5BC53}"/>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0910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B61D-E220-D14C-BB91-BA69845B73F1}"/>
              </a:ext>
            </a:extLst>
          </p:cNvPr>
          <p:cNvSpPr>
            <a:spLocks noGrp="1"/>
          </p:cNvSpPr>
          <p:nvPr>
            <p:ph type="title"/>
          </p:nvPr>
        </p:nvSpPr>
        <p:spPr/>
        <p:txBody>
          <a:bodyPr/>
          <a:lstStyle/>
          <a:p>
            <a:r>
              <a:rPr lang="en-US" dirty="0"/>
              <a:t>Is lab testing required to prevent ER Visit?</a:t>
            </a:r>
          </a:p>
        </p:txBody>
      </p:sp>
      <p:sp>
        <p:nvSpPr>
          <p:cNvPr id="8" name="Content Placeholder 7">
            <a:extLst>
              <a:ext uri="{FF2B5EF4-FFF2-40B4-BE49-F238E27FC236}">
                <a16:creationId xmlns:a16="http://schemas.microsoft.com/office/drawing/2014/main" id="{16EDD905-149C-9743-B49E-78B63F2386E5}"/>
              </a:ext>
            </a:extLst>
          </p:cNvPr>
          <p:cNvSpPr>
            <a:spLocks noGrp="1"/>
          </p:cNvSpPr>
          <p:nvPr>
            <p:ph idx="1"/>
          </p:nvPr>
        </p:nvSpPr>
        <p:spPr/>
        <p:txBody>
          <a:bodyPr>
            <a:normAutofit fontScale="92500" lnSpcReduction="10000"/>
          </a:bodyPr>
          <a:lstStyle/>
          <a:p>
            <a:r>
              <a:rPr lang="en-US" dirty="0"/>
              <a:t>Known </a:t>
            </a:r>
            <a:r>
              <a:rPr lang="en-US" dirty="0" err="1"/>
              <a:t>hx</a:t>
            </a:r>
            <a:r>
              <a:rPr lang="en-US" dirty="0"/>
              <a:t> abnormal labs requiring intervention</a:t>
            </a:r>
          </a:p>
          <a:p>
            <a:r>
              <a:rPr lang="en-US" dirty="0"/>
              <a:t>Increase in Cr 30% without cause</a:t>
            </a:r>
          </a:p>
          <a:p>
            <a:r>
              <a:rPr lang="en-US" dirty="0"/>
              <a:t>Recent new meds that effect </a:t>
            </a:r>
            <a:r>
              <a:rPr lang="en-US" dirty="0" err="1"/>
              <a:t>lites</a:t>
            </a:r>
            <a:r>
              <a:rPr lang="en-US" dirty="0"/>
              <a:t>/Cr</a:t>
            </a:r>
          </a:p>
          <a:p>
            <a:r>
              <a:rPr lang="en-US" dirty="0"/>
              <a:t>Recent ER visit/admission</a:t>
            </a:r>
          </a:p>
          <a:p>
            <a:r>
              <a:rPr lang="en-US" dirty="0"/>
              <a:t>Symptoms suggesting </a:t>
            </a:r>
            <a:r>
              <a:rPr lang="en-US" dirty="0" err="1"/>
              <a:t>lytes</a:t>
            </a:r>
            <a:r>
              <a:rPr lang="en-US" dirty="0"/>
              <a:t>/Cr abnormality muscle cramps palpitation dehydration</a:t>
            </a:r>
          </a:p>
          <a:p>
            <a:endParaRPr lang="en-US" dirty="0"/>
          </a:p>
          <a:p>
            <a:endParaRPr lang="en-US" dirty="0"/>
          </a:p>
          <a:p>
            <a:r>
              <a:rPr lang="en-US" dirty="0"/>
              <a:t>If so – arrange for home labs if available</a:t>
            </a:r>
          </a:p>
          <a:p>
            <a:pPr lvl="1"/>
            <a:r>
              <a:rPr lang="en-US" dirty="0"/>
              <a:t>Or pre-book appointment with labs and maintain social distancing</a:t>
            </a:r>
          </a:p>
          <a:p>
            <a:endParaRPr lang="en-US" dirty="0"/>
          </a:p>
        </p:txBody>
      </p:sp>
    </p:spTree>
    <p:extLst>
      <p:ext uri="{BB962C8B-B14F-4D97-AF65-F5344CB8AC3E}">
        <p14:creationId xmlns:p14="http://schemas.microsoft.com/office/powerpoint/2010/main" val="424928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F2B3-C69B-0A46-80DC-CFEA5850F74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2D08C4ED-D29A-5248-ADE2-9142660E654A}"/>
              </a:ext>
            </a:extLst>
          </p:cNvPr>
          <p:cNvSpPr>
            <a:spLocks noGrp="1"/>
          </p:cNvSpPr>
          <p:nvPr>
            <p:ph idx="1"/>
          </p:nvPr>
        </p:nvSpPr>
        <p:spPr/>
        <p:txBody>
          <a:bodyPr>
            <a:normAutofit/>
          </a:bodyPr>
          <a:lstStyle/>
          <a:p>
            <a:r>
              <a:rPr lang="en-US" dirty="0"/>
              <a:t>I will attempt to identify specific recommendations from Canadian Cardiovascular Society when available</a:t>
            </a:r>
          </a:p>
          <a:p>
            <a:r>
              <a:rPr lang="en-US" dirty="0"/>
              <a:t>I will identify issues that are not directly related or approved in the Product Monographs </a:t>
            </a:r>
          </a:p>
          <a:p>
            <a:r>
              <a:rPr lang="en-CA" dirty="0"/>
              <a:t>Presentation Doesn't Address Emergency Federal Actions Related to COVID</a:t>
            </a:r>
          </a:p>
          <a:p>
            <a:endParaRPr lang="en-US" dirty="0"/>
          </a:p>
        </p:txBody>
      </p:sp>
    </p:spTree>
    <p:extLst>
      <p:ext uri="{BB962C8B-B14F-4D97-AF65-F5344CB8AC3E}">
        <p14:creationId xmlns:p14="http://schemas.microsoft.com/office/powerpoint/2010/main" val="4037133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A2AE22-2D8A-DF4B-A40A-EAD09A9467DC}"/>
              </a:ext>
            </a:extLst>
          </p:cNvPr>
          <p:cNvSpPr>
            <a:spLocks noGrp="1"/>
          </p:cNvSpPr>
          <p:nvPr>
            <p:ph type="ctrTitle"/>
          </p:nvPr>
        </p:nvSpPr>
        <p:spPr/>
        <p:txBody>
          <a:bodyPr/>
          <a:lstStyle/>
          <a:p>
            <a:r>
              <a:rPr lang="en-US" dirty="0"/>
              <a:t>Priority # 4</a:t>
            </a:r>
            <a:br>
              <a:rPr lang="en-US" dirty="0"/>
            </a:br>
            <a:endParaRPr lang="en-US" dirty="0"/>
          </a:p>
        </p:txBody>
      </p:sp>
      <p:sp>
        <p:nvSpPr>
          <p:cNvPr id="3" name="Content Placeholder 2">
            <a:extLst>
              <a:ext uri="{FF2B5EF4-FFF2-40B4-BE49-F238E27FC236}">
                <a16:creationId xmlns:a16="http://schemas.microsoft.com/office/drawing/2014/main" id="{AB6EDEB0-5418-C844-AEDF-33B648E6692B}"/>
              </a:ext>
            </a:extLst>
          </p:cNvPr>
          <p:cNvSpPr>
            <a:spLocks noGrp="1"/>
          </p:cNvSpPr>
          <p:nvPr>
            <p:ph type="subTitle" idx="1"/>
          </p:nvPr>
        </p:nvSpPr>
        <p:spPr>
          <a:xfrm>
            <a:off x="1113183" y="3602038"/>
            <a:ext cx="10167730" cy="1655762"/>
          </a:xfrm>
        </p:spPr>
        <p:txBody>
          <a:bodyPr>
            <a:normAutofit/>
          </a:bodyPr>
          <a:lstStyle/>
          <a:p>
            <a:r>
              <a:rPr lang="en-US" sz="4800" dirty="0"/>
              <a:t>Assess Pharmacological Optimization and Up-titration</a:t>
            </a:r>
          </a:p>
        </p:txBody>
      </p:sp>
    </p:spTree>
    <p:extLst>
      <p:ext uri="{BB962C8B-B14F-4D97-AF65-F5344CB8AC3E}">
        <p14:creationId xmlns:p14="http://schemas.microsoft.com/office/powerpoint/2010/main" val="1227812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9141-D020-584F-B82B-33B840F342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AA4896-9DAF-A648-A1F5-FFDAC08CA3B2}"/>
              </a:ext>
            </a:extLst>
          </p:cNvPr>
          <p:cNvPicPr>
            <a:picLocks noGrp="1" noChangeAspect="1"/>
          </p:cNvPicPr>
          <p:nvPr>
            <p:ph idx="1"/>
          </p:nvPr>
        </p:nvPicPr>
        <p:blipFill>
          <a:blip r:embed="rId2"/>
          <a:stretch>
            <a:fillRect/>
          </a:stretch>
        </p:blipFill>
        <p:spPr>
          <a:xfrm>
            <a:off x="915527" y="365124"/>
            <a:ext cx="10453139" cy="5827857"/>
          </a:xfrm>
        </p:spPr>
      </p:pic>
    </p:spTree>
    <p:extLst>
      <p:ext uri="{BB962C8B-B14F-4D97-AF65-F5344CB8AC3E}">
        <p14:creationId xmlns:p14="http://schemas.microsoft.com/office/powerpoint/2010/main" val="16028488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3BD1620-2108-A847-8071-79602DCCA0D0}"/>
              </a:ext>
            </a:extLst>
          </p:cNvPr>
          <p:cNvSpPr>
            <a:spLocks noGrp="1"/>
          </p:cNvSpPr>
          <p:nvPr>
            <p:ph type="title"/>
          </p:nvPr>
        </p:nvSpPr>
        <p:spPr>
          <a:ln/>
        </p:spPr>
        <p:txBody>
          <a:bodyPr/>
          <a:lstStyle/>
          <a:p>
            <a:r>
              <a:rPr lang="en-CA" altLang="en-US"/>
              <a:t>Withdrawal of agents</a:t>
            </a:r>
          </a:p>
        </p:txBody>
      </p:sp>
      <p:sp>
        <p:nvSpPr>
          <p:cNvPr id="87043" name="Content Placeholder 2">
            <a:extLst>
              <a:ext uri="{FF2B5EF4-FFF2-40B4-BE49-F238E27FC236}">
                <a16:creationId xmlns:a16="http://schemas.microsoft.com/office/drawing/2014/main" id="{BB936FBA-1B14-7C44-B91C-A66E80276A85}"/>
              </a:ext>
            </a:extLst>
          </p:cNvPr>
          <p:cNvSpPr>
            <a:spLocks noGrp="1"/>
          </p:cNvSpPr>
          <p:nvPr>
            <p:ph sz="quarter" idx="10"/>
          </p:nvPr>
        </p:nvSpPr>
        <p:spPr>
          <a:xfrm>
            <a:off x="1981200" y="1066800"/>
            <a:ext cx="8382000" cy="5029200"/>
          </a:xfrm>
        </p:spPr>
        <p:txBody>
          <a:bodyPr/>
          <a:lstStyle/>
          <a:p>
            <a:r>
              <a:rPr lang="en-CA" altLang="en-US" sz="2000"/>
              <a:t>ACE inhibitors</a:t>
            </a:r>
          </a:p>
          <a:p>
            <a:pPr lvl="1"/>
            <a:r>
              <a:rPr lang="en-CA" altLang="en-US" sz="1800"/>
              <a:t>Clinical worsening in 70%</a:t>
            </a:r>
          </a:p>
          <a:p>
            <a:pPr lvl="1"/>
            <a:r>
              <a:rPr lang="en-CA" altLang="en-US" sz="1800"/>
              <a:t>Minor change in EF</a:t>
            </a:r>
          </a:p>
          <a:p>
            <a:pPr lvl="1"/>
            <a:r>
              <a:rPr lang="en-CA" altLang="en-US" sz="1800"/>
              <a:t>Exception seems to be in renal dysfunction</a:t>
            </a:r>
          </a:p>
          <a:p>
            <a:r>
              <a:rPr lang="en-CA" altLang="en-US" sz="2000"/>
              <a:t>Beta Blockers</a:t>
            </a:r>
          </a:p>
          <a:p>
            <a:pPr lvl="1"/>
            <a:r>
              <a:rPr lang="en-CA" altLang="en-US" sz="1800"/>
              <a:t>In both NICM and ICM</a:t>
            </a:r>
          </a:p>
          <a:p>
            <a:pPr lvl="1"/>
            <a:r>
              <a:rPr lang="en-CA" altLang="en-US" sz="1800"/>
              <a:t>Odds ratio of return of HF 26 in one study if BB stopped</a:t>
            </a:r>
          </a:p>
          <a:p>
            <a:pPr lvl="1"/>
            <a:r>
              <a:rPr lang="en-CA" altLang="en-US" sz="1800"/>
              <a:t>About 70% chance of lower EF, often with symptoms</a:t>
            </a:r>
          </a:p>
          <a:p>
            <a:r>
              <a:rPr lang="en-CA" altLang="en-US" sz="2000"/>
              <a:t>MRA: </a:t>
            </a:r>
          </a:p>
          <a:p>
            <a:pPr lvl="1"/>
            <a:r>
              <a:rPr lang="en-CA" altLang="en-US" sz="1800"/>
              <a:t>No real data</a:t>
            </a:r>
          </a:p>
          <a:p>
            <a:r>
              <a:rPr lang="en-CA" altLang="en-US" sz="2000"/>
              <a:t>Diuretics</a:t>
            </a:r>
          </a:p>
          <a:p>
            <a:pPr lvl="1"/>
            <a:r>
              <a:rPr lang="en-CA" altLang="en-US" sz="1800"/>
              <a:t>Increased likelihood of return of symptoms</a:t>
            </a:r>
          </a:p>
          <a:p>
            <a:r>
              <a:rPr lang="en-CA" altLang="en-US" sz="2000"/>
              <a:t>PPCM</a:t>
            </a:r>
          </a:p>
          <a:p>
            <a:pPr lvl="1"/>
            <a:r>
              <a:rPr lang="en-CA" altLang="en-US" sz="1800"/>
              <a:t>Low incidence of HF if EF returned to normal</a:t>
            </a:r>
          </a:p>
        </p:txBody>
      </p:sp>
      <p:pic>
        <p:nvPicPr>
          <p:cNvPr id="87044" name="Picture 3">
            <a:extLst>
              <a:ext uri="{FF2B5EF4-FFF2-40B4-BE49-F238E27FC236}">
                <a16:creationId xmlns:a16="http://schemas.microsoft.com/office/drawing/2014/main" id="{C2EE3A12-4009-434D-B19D-E062FC8449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1463" y="6027739"/>
            <a:ext cx="26590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077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966C9-21AD-43A5-9BD8-44F53D509A16}"/>
              </a:ext>
            </a:extLst>
          </p:cNvPr>
          <p:cNvSpPr>
            <a:spLocks noGrp="1"/>
          </p:cNvSpPr>
          <p:nvPr>
            <p:ph type="title"/>
          </p:nvPr>
        </p:nvSpPr>
        <p:spPr/>
        <p:txBody>
          <a:bodyPr>
            <a:noAutofit/>
          </a:bodyPr>
          <a:lstStyle/>
          <a:p>
            <a:r>
              <a:rPr lang="en-US" altLang="en-US" sz="3733" dirty="0"/>
              <a:t>Therapeutic approach to patients with </a:t>
            </a:r>
            <a:r>
              <a:rPr lang="en-US" altLang="en-US" sz="3733" dirty="0" err="1"/>
              <a:t>HFrEF</a:t>
            </a:r>
            <a:endParaRPr lang="en-CA" sz="3733" dirty="0"/>
          </a:p>
        </p:txBody>
      </p:sp>
      <p:sp>
        <p:nvSpPr>
          <p:cNvPr id="5" name="TextBox 4">
            <a:extLst>
              <a:ext uri="{FF2B5EF4-FFF2-40B4-BE49-F238E27FC236}">
                <a16:creationId xmlns:a16="http://schemas.microsoft.com/office/drawing/2014/main" id="{A7145375-1685-45FE-BD55-C4038FF1C154}"/>
              </a:ext>
            </a:extLst>
          </p:cNvPr>
          <p:cNvSpPr txBox="1"/>
          <p:nvPr/>
        </p:nvSpPr>
        <p:spPr>
          <a:xfrm rot="5400000">
            <a:off x="7697300" y="3606607"/>
            <a:ext cx="3950208" cy="297603"/>
          </a:xfrm>
          <a:prstGeom prst="rect">
            <a:avLst/>
          </a:prstGeom>
          <a:solidFill>
            <a:srgbClr val="FFFFFF"/>
          </a:solidFill>
        </p:spPr>
        <p:txBody>
          <a:bodyPr wrap="none" rtlCol="0" anchor="ctr">
            <a:no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400" b="1" i="0" u="none" strike="noStrike" kern="0" cap="none" spc="0" normalizeH="0" baseline="0" noProof="0" dirty="0">
                <a:ln>
                  <a:noFill/>
                </a:ln>
                <a:solidFill>
                  <a:srgbClr val="000000"/>
                </a:solidFill>
                <a:effectLst/>
                <a:uLnTx/>
                <a:uFillTx/>
                <a:latin typeface="Arial"/>
                <a:ea typeface="+mn-ea"/>
                <a:cs typeface="+mn-cs"/>
              </a:rPr>
              <a:t>Non-pharmacologic therapies</a:t>
            </a:r>
            <a:br>
              <a:rPr kumimoji="0" lang="en-CA" sz="1400" b="1" i="0" u="none" strike="noStrike" kern="0" cap="none" spc="0" normalizeH="0" baseline="0" noProof="0" dirty="0">
                <a:ln>
                  <a:noFill/>
                </a:ln>
                <a:solidFill>
                  <a:srgbClr val="000000"/>
                </a:solidFill>
                <a:effectLst/>
                <a:uLnTx/>
                <a:uFillTx/>
                <a:latin typeface="Arial"/>
                <a:ea typeface="+mn-ea"/>
                <a:cs typeface="+mn-cs"/>
              </a:rPr>
            </a:br>
            <a:r>
              <a:rPr kumimoji="0" lang="en-CA" sz="1400" b="1" i="0" u="none" strike="noStrike" kern="0" cap="none" spc="0" normalizeH="0" baseline="0" noProof="0" dirty="0">
                <a:ln>
                  <a:noFill/>
                </a:ln>
                <a:solidFill>
                  <a:srgbClr val="000000"/>
                </a:solidFill>
                <a:effectLst/>
                <a:uLnTx/>
                <a:uFillTx/>
                <a:latin typeface="Arial"/>
                <a:ea typeface="+mn-ea"/>
                <a:cs typeface="+mn-cs"/>
              </a:rPr>
              <a:t> (teaching self-care, exercise)</a:t>
            </a:r>
          </a:p>
        </p:txBody>
      </p:sp>
      <p:sp>
        <p:nvSpPr>
          <p:cNvPr id="6" name="TextBox 4">
            <a:extLst>
              <a:ext uri="{FF2B5EF4-FFF2-40B4-BE49-F238E27FC236}">
                <a16:creationId xmlns:a16="http://schemas.microsoft.com/office/drawing/2014/main" id="{612E265E-EE41-4F42-9BE0-F8083318BF7F}"/>
              </a:ext>
            </a:extLst>
          </p:cNvPr>
          <p:cNvSpPr txBox="1"/>
          <p:nvPr/>
        </p:nvSpPr>
        <p:spPr>
          <a:xfrm rot="16200000">
            <a:off x="-141033" y="3746232"/>
            <a:ext cx="3940592" cy="304800"/>
          </a:xfrm>
          <a:prstGeom prst="rect">
            <a:avLst/>
          </a:prstGeom>
          <a:noFill/>
          <a:ln>
            <a:noFill/>
          </a:ln>
        </p:spPr>
        <p:txBody>
          <a:bodyPr wrap="none" rtlCol="0" anchor="ctr">
            <a:no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000000"/>
                </a:solidFill>
                <a:effectLst/>
                <a:uLnTx/>
                <a:uFillTx/>
                <a:latin typeface="Arial"/>
                <a:ea typeface="+mn-ea"/>
                <a:cs typeface="+mn-cs"/>
              </a:rPr>
              <a:t>Diuretics to relieve congestion</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400" b="0" i="0" u="none" strike="noStrike" kern="0" cap="none" spc="0" normalizeH="0" baseline="0" noProof="0" dirty="0">
                <a:ln>
                  <a:noFill/>
                </a:ln>
                <a:solidFill>
                  <a:srgbClr val="000000"/>
                </a:solidFill>
                <a:effectLst/>
                <a:uLnTx/>
                <a:uFillTx/>
                <a:latin typeface="Arial"/>
                <a:ea typeface="+mn-ea"/>
                <a:cs typeface="+mn-cs"/>
              </a:rPr>
              <a:t>Titrated to minimum effective dose to maintain </a:t>
            </a:r>
            <a:r>
              <a:rPr kumimoji="0" lang="en-CA" sz="1400" b="0" i="0" u="none" strike="noStrike" kern="0" cap="none" spc="0" normalizeH="0" baseline="0" noProof="0" dirty="0" err="1">
                <a:ln>
                  <a:noFill/>
                </a:ln>
                <a:solidFill>
                  <a:srgbClr val="000000"/>
                </a:solidFill>
                <a:effectLst/>
                <a:uLnTx/>
                <a:uFillTx/>
                <a:latin typeface="Arial"/>
                <a:ea typeface="+mn-ea"/>
                <a:cs typeface="+mn-cs"/>
              </a:rPr>
              <a:t>euvolemia</a:t>
            </a:r>
            <a:endParaRPr kumimoji="0" lang="en-CA" sz="14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Flèche vers le bas 123">
            <a:extLst>
              <a:ext uri="{FF2B5EF4-FFF2-40B4-BE49-F238E27FC236}">
                <a16:creationId xmlns:a16="http://schemas.microsoft.com/office/drawing/2014/main" id="{A1E35895-8190-4CAF-A34D-1C85FEE7D61B}"/>
              </a:ext>
            </a:extLst>
          </p:cNvPr>
          <p:cNvSpPr/>
          <p:nvPr/>
        </p:nvSpPr>
        <p:spPr>
          <a:xfrm>
            <a:off x="9864993" y="1577412"/>
            <a:ext cx="864684" cy="4623339"/>
          </a:xfrm>
          <a:prstGeom prst="downArrow">
            <a:avLst>
              <a:gd name="adj1" fmla="val 65459"/>
              <a:gd name="adj2" fmla="val 50000"/>
            </a:avLst>
          </a:prstGeom>
          <a:solidFill>
            <a:srgbClr val="F86837"/>
          </a:solidFill>
          <a:ln w="9525" cap="flat" cmpd="sng" algn="ctr">
            <a:noFill/>
            <a:prstDash val="solid"/>
          </a:ln>
          <a:effectLst/>
        </p:spPr>
        <p:txBody>
          <a:bodyPr vert="vert" lIns="0" tIns="0" rIns="0" bIns="0" rtlCol="0" anchor="ct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1" i="0" u="none" strike="noStrike" kern="0" cap="none" spc="0" normalizeH="0" baseline="0" noProof="0" dirty="0">
                <a:ln>
                  <a:noFill/>
                </a:ln>
                <a:solidFill>
                  <a:prstClr val="white"/>
                </a:solidFill>
                <a:effectLst/>
                <a:uLnTx/>
                <a:uFillTx/>
                <a:latin typeface="Arial"/>
                <a:ea typeface="+mn-ea"/>
                <a:cs typeface="+mn-cs"/>
              </a:rPr>
              <a:t>Advance Care Planning and Documentation </a:t>
            </a:r>
            <a:br>
              <a:rPr kumimoji="0" lang="en-CA" sz="1200" b="1" i="0" u="none" strike="noStrike" kern="0" cap="none" spc="0" normalizeH="0" baseline="0" noProof="0" dirty="0">
                <a:ln>
                  <a:noFill/>
                </a:ln>
                <a:solidFill>
                  <a:prstClr val="white"/>
                </a:solidFill>
                <a:effectLst/>
                <a:uLnTx/>
                <a:uFillTx/>
                <a:latin typeface="Arial"/>
                <a:ea typeface="+mn-ea"/>
                <a:cs typeface="+mn-cs"/>
              </a:rPr>
            </a:br>
            <a:r>
              <a:rPr kumimoji="0" lang="en-CA" sz="1200" b="1" i="0" u="none" strike="noStrike" kern="0" cap="none" spc="0" normalizeH="0" baseline="0" noProof="0" dirty="0">
                <a:ln>
                  <a:noFill/>
                </a:ln>
                <a:solidFill>
                  <a:prstClr val="white"/>
                </a:solidFill>
                <a:effectLst/>
                <a:uLnTx/>
                <a:uFillTx/>
                <a:latin typeface="Arial"/>
                <a:ea typeface="+mn-ea"/>
                <a:cs typeface="+mn-cs"/>
              </a:rPr>
              <a:t>of Goals of Care</a:t>
            </a:r>
          </a:p>
        </p:txBody>
      </p:sp>
      <p:cxnSp>
        <p:nvCxnSpPr>
          <p:cNvPr id="8" name="Straight Arrow Connector 60">
            <a:extLst>
              <a:ext uri="{FF2B5EF4-FFF2-40B4-BE49-F238E27FC236}">
                <a16:creationId xmlns:a16="http://schemas.microsoft.com/office/drawing/2014/main" id="{EEAC55A2-6FEE-443B-8602-770CA9A983B4}"/>
              </a:ext>
            </a:extLst>
          </p:cNvPr>
          <p:cNvCxnSpPr>
            <a:cxnSpLocks/>
          </p:cNvCxnSpPr>
          <p:nvPr/>
        </p:nvCxnSpPr>
        <p:spPr bwMode="auto">
          <a:xfrm>
            <a:off x="2161465" y="1596514"/>
            <a:ext cx="0" cy="4604237"/>
          </a:xfrm>
          <a:prstGeom prst="straightConnector1">
            <a:avLst/>
          </a:prstGeom>
          <a:solidFill>
            <a:srgbClr val="11B0EF"/>
          </a:solidFill>
          <a:ln w="15875" cap="rnd" cmpd="sng" algn="ctr">
            <a:solidFill>
              <a:schemeClr val="bg1">
                <a:lumMod val="65000"/>
              </a:schemeClr>
            </a:solidFill>
            <a:prstDash val="sysDot"/>
            <a:round/>
            <a:headEnd type="none" w="med" len="med"/>
            <a:tailEnd type="none"/>
          </a:ln>
          <a:effectLst/>
        </p:spPr>
      </p:cxnSp>
      <p:cxnSp>
        <p:nvCxnSpPr>
          <p:cNvPr id="9" name="Straight Arrow Connector 60">
            <a:extLst>
              <a:ext uri="{FF2B5EF4-FFF2-40B4-BE49-F238E27FC236}">
                <a16:creationId xmlns:a16="http://schemas.microsoft.com/office/drawing/2014/main" id="{A3E5970A-8B1C-4CA9-9ABB-2DC52F97BCEE}"/>
              </a:ext>
            </a:extLst>
          </p:cNvPr>
          <p:cNvCxnSpPr>
            <a:cxnSpLocks/>
          </p:cNvCxnSpPr>
          <p:nvPr/>
        </p:nvCxnSpPr>
        <p:spPr bwMode="auto">
          <a:xfrm>
            <a:off x="9362167" y="1596514"/>
            <a:ext cx="0" cy="4604237"/>
          </a:xfrm>
          <a:prstGeom prst="straightConnector1">
            <a:avLst/>
          </a:prstGeom>
          <a:solidFill>
            <a:srgbClr val="11B0EF"/>
          </a:solidFill>
          <a:ln w="15875" cap="rnd" cmpd="sng" algn="ctr">
            <a:solidFill>
              <a:schemeClr val="bg1">
                <a:lumMod val="65000"/>
              </a:schemeClr>
            </a:solidFill>
            <a:prstDash val="sysDot"/>
            <a:round/>
            <a:headEnd type="none" w="med" len="med"/>
            <a:tailEnd type="none"/>
          </a:ln>
          <a:effectLst/>
        </p:spPr>
      </p:cxnSp>
      <p:cxnSp>
        <p:nvCxnSpPr>
          <p:cNvPr id="10" name="Straight Arrow Connector 9">
            <a:extLst>
              <a:ext uri="{FF2B5EF4-FFF2-40B4-BE49-F238E27FC236}">
                <a16:creationId xmlns:a16="http://schemas.microsoft.com/office/drawing/2014/main" id="{9588F762-CA6A-431D-BA69-62B5FF2083CE}"/>
              </a:ext>
            </a:extLst>
          </p:cNvPr>
          <p:cNvCxnSpPr>
            <a:cxnSpLocks/>
          </p:cNvCxnSpPr>
          <p:nvPr/>
        </p:nvCxnSpPr>
        <p:spPr>
          <a:xfrm>
            <a:off x="5892327" y="2028027"/>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70A0CBB-B0EA-4588-B55A-2EB63490158B}"/>
              </a:ext>
            </a:extLst>
          </p:cNvPr>
          <p:cNvCxnSpPr>
            <a:cxnSpLocks/>
          </p:cNvCxnSpPr>
          <p:nvPr/>
        </p:nvCxnSpPr>
        <p:spPr>
          <a:xfrm>
            <a:off x="5892327" y="2709684"/>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A52315E-4A0E-475E-B332-E00C0FE9C215}"/>
              </a:ext>
            </a:extLst>
          </p:cNvPr>
          <p:cNvGrpSpPr/>
          <p:nvPr/>
        </p:nvGrpSpPr>
        <p:grpSpPr>
          <a:xfrm>
            <a:off x="3502913" y="3274748"/>
            <a:ext cx="4593771" cy="323547"/>
            <a:chOff x="3502913" y="2767311"/>
            <a:chExt cx="4593771" cy="225952"/>
          </a:xfrm>
        </p:grpSpPr>
        <p:cxnSp>
          <p:nvCxnSpPr>
            <p:cNvPr id="13" name="Straight Arrow Connector 12">
              <a:extLst>
                <a:ext uri="{FF2B5EF4-FFF2-40B4-BE49-F238E27FC236}">
                  <a16:creationId xmlns:a16="http://schemas.microsoft.com/office/drawing/2014/main" id="{5E6EE3AB-59DD-4341-9F10-9A95B06276C9}"/>
                </a:ext>
              </a:extLst>
            </p:cNvPr>
            <p:cNvCxnSpPr>
              <a:cxnSpLocks/>
            </p:cNvCxnSpPr>
            <p:nvPr/>
          </p:nvCxnSpPr>
          <p:spPr>
            <a:xfrm>
              <a:off x="5892327"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D5437B-3952-4066-8965-8A2CF093E59D}"/>
                </a:ext>
              </a:extLst>
            </p:cNvPr>
            <p:cNvCxnSpPr>
              <a:cxnSpLocks/>
            </p:cNvCxnSpPr>
            <p:nvPr/>
          </p:nvCxnSpPr>
          <p:spPr>
            <a:xfrm>
              <a:off x="3502913"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8E77E9-0481-43A0-A339-96AE477802BE}"/>
                </a:ext>
              </a:extLst>
            </p:cNvPr>
            <p:cNvCxnSpPr>
              <a:cxnSpLocks/>
            </p:cNvCxnSpPr>
            <p:nvPr/>
          </p:nvCxnSpPr>
          <p:spPr>
            <a:xfrm>
              <a:off x="8096684"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8920424-0B76-42A7-92CE-2A200C12C68C}"/>
              </a:ext>
            </a:extLst>
          </p:cNvPr>
          <p:cNvGrpSpPr/>
          <p:nvPr/>
        </p:nvGrpSpPr>
        <p:grpSpPr>
          <a:xfrm>
            <a:off x="3502913" y="5151697"/>
            <a:ext cx="4593771" cy="323547"/>
            <a:chOff x="3502913" y="2767311"/>
            <a:chExt cx="4593771" cy="225952"/>
          </a:xfrm>
        </p:grpSpPr>
        <p:cxnSp>
          <p:nvCxnSpPr>
            <p:cNvPr id="17" name="Straight Arrow Connector 16">
              <a:extLst>
                <a:ext uri="{FF2B5EF4-FFF2-40B4-BE49-F238E27FC236}">
                  <a16:creationId xmlns:a16="http://schemas.microsoft.com/office/drawing/2014/main" id="{EE50DEC3-DD74-4078-BD44-B2C99B0D563F}"/>
                </a:ext>
              </a:extLst>
            </p:cNvPr>
            <p:cNvCxnSpPr>
              <a:cxnSpLocks/>
            </p:cNvCxnSpPr>
            <p:nvPr/>
          </p:nvCxnSpPr>
          <p:spPr>
            <a:xfrm>
              <a:off x="5892327"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51C1F1-73B7-45B4-A18D-4D96660D0F76}"/>
                </a:ext>
              </a:extLst>
            </p:cNvPr>
            <p:cNvCxnSpPr>
              <a:cxnSpLocks/>
            </p:cNvCxnSpPr>
            <p:nvPr/>
          </p:nvCxnSpPr>
          <p:spPr>
            <a:xfrm>
              <a:off x="3502913"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031CAB4-0195-4B6E-8082-35337974813B}"/>
                </a:ext>
              </a:extLst>
            </p:cNvPr>
            <p:cNvCxnSpPr>
              <a:cxnSpLocks/>
            </p:cNvCxnSpPr>
            <p:nvPr/>
          </p:nvCxnSpPr>
          <p:spPr>
            <a:xfrm>
              <a:off x="8096684"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91D0EBD4-6699-4223-AE42-9BDB93583FE9}"/>
              </a:ext>
            </a:extLst>
          </p:cNvPr>
          <p:cNvGrpSpPr/>
          <p:nvPr/>
        </p:nvGrpSpPr>
        <p:grpSpPr>
          <a:xfrm>
            <a:off x="3502913" y="5844849"/>
            <a:ext cx="4593771" cy="323547"/>
            <a:chOff x="3502913" y="2767311"/>
            <a:chExt cx="4593771" cy="225952"/>
          </a:xfrm>
        </p:grpSpPr>
        <p:cxnSp>
          <p:nvCxnSpPr>
            <p:cNvPr id="21" name="Straight Arrow Connector 20">
              <a:extLst>
                <a:ext uri="{FF2B5EF4-FFF2-40B4-BE49-F238E27FC236}">
                  <a16:creationId xmlns:a16="http://schemas.microsoft.com/office/drawing/2014/main" id="{D32C1244-2B7D-4D99-8587-522461158EC9}"/>
                </a:ext>
              </a:extLst>
            </p:cNvPr>
            <p:cNvCxnSpPr>
              <a:cxnSpLocks/>
            </p:cNvCxnSpPr>
            <p:nvPr/>
          </p:nvCxnSpPr>
          <p:spPr>
            <a:xfrm>
              <a:off x="5892327"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CB38E7-CE60-4AD4-94E5-9BED2AC7C181}"/>
                </a:ext>
              </a:extLst>
            </p:cNvPr>
            <p:cNvCxnSpPr>
              <a:cxnSpLocks/>
            </p:cNvCxnSpPr>
            <p:nvPr/>
          </p:nvCxnSpPr>
          <p:spPr>
            <a:xfrm>
              <a:off x="3502913"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03E3CC2-2DA9-43DF-9D2D-0B1AC59210DB}"/>
                </a:ext>
              </a:extLst>
            </p:cNvPr>
            <p:cNvCxnSpPr>
              <a:cxnSpLocks/>
            </p:cNvCxnSpPr>
            <p:nvPr/>
          </p:nvCxnSpPr>
          <p:spPr>
            <a:xfrm>
              <a:off x="8096684" y="2767311"/>
              <a:ext cx="0" cy="22595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4" name="TextBox 4">
            <a:extLst>
              <a:ext uri="{FF2B5EF4-FFF2-40B4-BE49-F238E27FC236}">
                <a16:creationId xmlns:a16="http://schemas.microsoft.com/office/drawing/2014/main" id="{4148D0B2-6F76-45CB-86E5-4622BBFCC05F}"/>
              </a:ext>
            </a:extLst>
          </p:cNvPr>
          <p:cNvSpPr txBox="1"/>
          <p:nvPr/>
        </p:nvSpPr>
        <p:spPr>
          <a:xfrm>
            <a:off x="2400502" y="1587672"/>
            <a:ext cx="6720839" cy="440355"/>
          </a:xfrm>
          <a:prstGeom prst="rect">
            <a:avLst/>
          </a:prstGeom>
          <a:solidFill>
            <a:srgbClr val="E7247A"/>
          </a:solidFill>
          <a:ln>
            <a:solidFill>
              <a:srgbClr val="C71B32"/>
            </a:solidFill>
          </a:ln>
          <a:effectLst/>
        </p:spPr>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a:ln>
                  <a:noFill/>
                </a:ln>
                <a:solidFill>
                  <a:prstClr val="white"/>
                </a:solidFill>
                <a:effectLst/>
                <a:uLnTx/>
                <a:uFillTx/>
                <a:latin typeface="Arial"/>
                <a:ea typeface="+mn-ea"/>
                <a:cs typeface="+mn-cs"/>
              </a:rPr>
              <a:t>Patient with </a:t>
            </a:r>
            <a:r>
              <a:rPr kumimoji="0" lang="en-CA" sz="1400" b="1" i="0" u="none" strike="noStrike" kern="0" cap="none" spc="0" normalizeH="0" baseline="0" noProof="0" dirty="0" err="1">
                <a:ln>
                  <a:noFill/>
                </a:ln>
                <a:solidFill>
                  <a:prstClr val="white"/>
                </a:solidFill>
                <a:effectLst/>
                <a:uLnTx/>
                <a:uFillTx/>
                <a:latin typeface="Arial"/>
                <a:ea typeface="+mn-ea"/>
                <a:cs typeface="+mn-cs"/>
              </a:rPr>
              <a:t>LVEF</a:t>
            </a:r>
            <a:r>
              <a:rPr kumimoji="0" lang="en-CA" sz="1400" b="1" i="0" u="none" strike="noStrike" kern="0" cap="none" spc="0" normalizeH="0" baseline="0" noProof="0" dirty="0">
                <a:ln>
                  <a:noFill/>
                </a:ln>
                <a:solidFill>
                  <a:prstClr val="white"/>
                </a:solidFill>
                <a:effectLst/>
                <a:uLnTx/>
                <a:uFillTx/>
                <a:latin typeface="Arial"/>
                <a:ea typeface="+mn-ea"/>
                <a:cs typeface="+mn-cs"/>
              </a:rPr>
              <a:t> ≤ 40% and Symptoms</a:t>
            </a:r>
          </a:p>
        </p:txBody>
      </p:sp>
      <p:sp>
        <p:nvSpPr>
          <p:cNvPr id="25" name="TextBox 3">
            <a:extLst>
              <a:ext uri="{FF2B5EF4-FFF2-40B4-BE49-F238E27FC236}">
                <a16:creationId xmlns:a16="http://schemas.microsoft.com/office/drawing/2014/main" id="{4F0856F2-0E30-491B-B95C-FDFCFA5F2EB8}"/>
              </a:ext>
            </a:extLst>
          </p:cNvPr>
          <p:cNvSpPr txBox="1"/>
          <p:nvPr/>
        </p:nvSpPr>
        <p:spPr>
          <a:xfrm>
            <a:off x="2404517" y="2269331"/>
            <a:ext cx="6713843" cy="440355"/>
          </a:xfrm>
          <a:prstGeom prst="rect">
            <a:avLst/>
          </a:prstGeom>
          <a:solidFill>
            <a:srgbClr val="4987A9"/>
          </a:solidFill>
          <a:ln>
            <a:noFill/>
          </a:ln>
        </p:spPr>
        <p:txBody>
          <a:bodyPr wrap="square" lIns="0" tIns="0" rIns="0" bIns="0" rtlCol="0" anchor="ctr">
            <a:no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mn-cs"/>
              </a:rPr>
              <a:t>Triple Therapy ACEI (or ARB if ACEI intolerant), BB, MRA</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mn-cs"/>
              </a:rPr>
              <a:t>Titrate to target doses or maximum tolerated evidence-based dose</a:t>
            </a:r>
          </a:p>
        </p:txBody>
      </p:sp>
      <p:sp>
        <p:nvSpPr>
          <p:cNvPr id="26" name="TextBox 3">
            <a:extLst>
              <a:ext uri="{FF2B5EF4-FFF2-40B4-BE49-F238E27FC236}">
                <a16:creationId xmlns:a16="http://schemas.microsoft.com/office/drawing/2014/main" id="{3E462797-E4FB-45D2-9FCC-B9DC7AC9F3C3}"/>
              </a:ext>
            </a:extLst>
          </p:cNvPr>
          <p:cNvSpPr txBox="1"/>
          <p:nvPr/>
        </p:nvSpPr>
        <p:spPr>
          <a:xfrm>
            <a:off x="2400501" y="3630993"/>
            <a:ext cx="2087979" cy="1528588"/>
          </a:xfrm>
          <a:prstGeom prst="rect">
            <a:avLst/>
          </a:prstGeom>
          <a:solidFill>
            <a:srgbClr val="4987A9"/>
          </a:solidFill>
          <a:ln>
            <a:noFill/>
          </a:ln>
        </p:spPr>
        <p:txBody>
          <a:bodyPr wrap="square" lIns="91440" tIns="182880" rIns="91440" bIns="91440" rtlCol="0" anchor="t">
            <a:noAutofit/>
          </a:bodyPr>
          <a:lstStyle/>
          <a:p>
            <a:pPr marL="0" marR="0" lvl="0" indent="0" algn="ctr" defTabSz="914377" rtl="0" eaLnBrk="1" fontAlgn="auto" latinLnBrk="0" hangingPunct="1">
              <a:lnSpc>
                <a:spcPct val="90000"/>
              </a:lnSpc>
              <a:spcBef>
                <a:spcPts val="0"/>
              </a:spcBef>
              <a:spcAft>
                <a:spcPts val="1200"/>
              </a:spcAft>
              <a:buClrTx/>
              <a:buSzTx/>
              <a:buFontTx/>
              <a:buNone/>
              <a:tabLst/>
              <a:defRPr/>
            </a:pPr>
            <a:r>
              <a:rPr kumimoji="0" lang="en-CA" sz="1400" b="1" i="0" u="none" strike="noStrike" kern="0" cap="none" spc="0" normalizeH="0" baseline="0" noProof="0" dirty="0">
                <a:ln>
                  <a:noFill/>
                </a:ln>
                <a:solidFill>
                  <a:srgbClr val="FFFFFF"/>
                </a:solidFill>
                <a:effectLst/>
                <a:uLnTx/>
                <a:uFillTx/>
                <a:latin typeface="Arial"/>
                <a:ea typeface="+mn-ea"/>
                <a:cs typeface="+mn-cs"/>
              </a:rPr>
              <a:t>NYHA I</a:t>
            </a: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mn-cs"/>
              </a:rPr>
              <a:t>Continue triple therapy</a:t>
            </a:r>
          </a:p>
        </p:txBody>
      </p:sp>
      <p:sp>
        <p:nvSpPr>
          <p:cNvPr id="27" name="TextBox 3">
            <a:extLst>
              <a:ext uri="{FF2B5EF4-FFF2-40B4-BE49-F238E27FC236}">
                <a16:creationId xmlns:a16="http://schemas.microsoft.com/office/drawing/2014/main" id="{941252D0-1395-492A-B12B-063F290B5721}"/>
              </a:ext>
            </a:extLst>
          </p:cNvPr>
          <p:cNvSpPr txBox="1"/>
          <p:nvPr/>
        </p:nvSpPr>
        <p:spPr>
          <a:xfrm>
            <a:off x="4759673" y="3616705"/>
            <a:ext cx="2030465" cy="1528588"/>
          </a:xfrm>
          <a:prstGeom prst="rect">
            <a:avLst/>
          </a:prstGeom>
          <a:solidFill>
            <a:srgbClr val="4987A9"/>
          </a:solidFill>
          <a:ln>
            <a:noFill/>
          </a:ln>
        </p:spPr>
        <p:txBody>
          <a:bodyPr wrap="square" lIns="91440" tIns="182880" rIns="91440" bIns="91440" rtlCol="0" anchor="t">
            <a:noAutofit/>
          </a:bodyPr>
          <a:lstStyle/>
          <a:p>
            <a:pPr marL="0" marR="0" lvl="0" indent="0" algn="ctr" defTabSz="914377" rtl="0" eaLnBrk="1" fontAlgn="auto" latinLnBrk="0" hangingPunct="1">
              <a:lnSpc>
                <a:spcPct val="90000"/>
              </a:lnSpc>
              <a:spcBef>
                <a:spcPts val="0"/>
              </a:spcBef>
              <a:spcAft>
                <a:spcPts val="1200"/>
              </a:spcAft>
              <a:buClrTx/>
              <a:buSzTx/>
              <a:buFontTx/>
              <a:buNone/>
              <a:tabLst/>
              <a:defRPr/>
            </a:pPr>
            <a:r>
              <a:rPr kumimoji="0" lang="en-CA" sz="1400" b="1" i="0" u="none" strike="noStrike" kern="0" cap="none" spc="0" normalizeH="0" baseline="0" noProof="0" dirty="0">
                <a:ln>
                  <a:noFill/>
                </a:ln>
                <a:solidFill>
                  <a:srgbClr val="FFFFFF"/>
                </a:solidFill>
                <a:effectLst/>
                <a:uLnTx/>
                <a:uFillTx/>
                <a:latin typeface="Arial"/>
                <a:ea typeface="+mn-ea"/>
                <a:cs typeface="+mn-cs"/>
              </a:rPr>
              <a:t>NYHA II-IV</a:t>
            </a:r>
            <a:br>
              <a:rPr kumimoji="0" lang="en-CA" sz="1400" b="1" i="0" u="none" strike="noStrike" kern="0" cap="none" spc="0" normalizeH="0" baseline="0" noProof="0" dirty="0">
                <a:ln>
                  <a:noFill/>
                </a:ln>
                <a:solidFill>
                  <a:srgbClr val="FFFFFF"/>
                </a:solidFill>
                <a:effectLst/>
                <a:uLnTx/>
                <a:uFillTx/>
                <a:latin typeface="Arial"/>
                <a:ea typeface="+mn-ea"/>
                <a:cs typeface="+mn-cs"/>
              </a:rPr>
            </a:br>
            <a:r>
              <a:rPr kumimoji="0" lang="en-CA" sz="1400" b="1" i="0" u="none" strike="noStrike" kern="0" cap="none" spc="0" normalizeH="0" baseline="0" noProof="0" dirty="0">
                <a:ln>
                  <a:noFill/>
                </a:ln>
                <a:solidFill>
                  <a:srgbClr val="FFFFFF"/>
                </a:solidFill>
                <a:effectLst/>
                <a:uLnTx/>
                <a:uFillTx/>
                <a:latin typeface="Arial"/>
                <a:ea typeface="+mn-ea"/>
                <a:cs typeface="+mn-cs"/>
              </a:rPr>
              <a:t>SR, HR ≥ 70 </a:t>
            </a:r>
            <a:r>
              <a:rPr kumimoji="0" lang="en-CA" sz="1400" b="1" i="0" u="none" strike="noStrike" kern="0" cap="none" spc="0" normalizeH="0" baseline="0" noProof="0" dirty="0" err="1">
                <a:ln>
                  <a:noFill/>
                </a:ln>
                <a:solidFill>
                  <a:srgbClr val="FFFFFF"/>
                </a:solidFill>
                <a:effectLst/>
                <a:uLnTx/>
                <a:uFillTx/>
                <a:latin typeface="Arial"/>
                <a:ea typeface="+mn-ea"/>
                <a:cs typeface="+mn-cs"/>
              </a:rPr>
              <a:t>bpm</a:t>
            </a:r>
            <a:endParaRPr kumimoji="0" lang="en-CA" sz="1400" b="1"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377" rtl="0" eaLnBrk="1" fontAlgn="auto" latinLnBrk="0" hangingPunct="1">
              <a:lnSpc>
                <a:spcPct val="90000"/>
              </a:lnSpc>
              <a:spcBef>
                <a:spcPts val="0"/>
              </a:spcBef>
              <a:spcAft>
                <a:spcPts val="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mn-cs"/>
              </a:rPr>
              <a:t>ADD ivabradine and SWITCH ACEI or ARB to sac/</a:t>
            </a:r>
            <a:r>
              <a:rPr kumimoji="0" lang="en-CA" sz="1200" b="0" i="0" u="none" strike="noStrike" kern="0" cap="none" spc="0" normalizeH="0" baseline="0" noProof="0" dirty="0" err="1">
                <a:ln>
                  <a:noFill/>
                </a:ln>
                <a:solidFill>
                  <a:srgbClr val="FFFFFF"/>
                </a:solidFill>
                <a:effectLst/>
                <a:uLnTx/>
                <a:uFillTx/>
                <a:latin typeface="Arial"/>
                <a:ea typeface="+mn-ea"/>
                <a:cs typeface="+mn-cs"/>
              </a:rPr>
              <a:t>val</a:t>
            </a:r>
            <a:r>
              <a:rPr kumimoji="0" lang="en-CA" sz="1200" b="0" i="0" u="none" strike="noStrike" kern="0" cap="none" spc="0" normalizeH="0" baseline="0" noProof="0" dirty="0">
                <a:ln>
                  <a:noFill/>
                </a:ln>
                <a:solidFill>
                  <a:srgbClr val="FFFFFF"/>
                </a:solidFill>
                <a:effectLst/>
                <a:uLnTx/>
                <a:uFillTx/>
                <a:latin typeface="Arial"/>
                <a:ea typeface="+mn-ea"/>
                <a:cs typeface="+mn-cs"/>
              </a:rPr>
              <a:t> for eligible patients</a:t>
            </a:r>
          </a:p>
        </p:txBody>
      </p:sp>
      <p:sp>
        <p:nvSpPr>
          <p:cNvPr id="28" name="TextBox 3">
            <a:extLst>
              <a:ext uri="{FF2B5EF4-FFF2-40B4-BE49-F238E27FC236}">
                <a16:creationId xmlns:a16="http://schemas.microsoft.com/office/drawing/2014/main" id="{3F40C905-0FD8-4677-B976-E0E32A020569}"/>
              </a:ext>
            </a:extLst>
          </p:cNvPr>
          <p:cNvSpPr txBox="1"/>
          <p:nvPr/>
        </p:nvSpPr>
        <p:spPr>
          <a:xfrm>
            <a:off x="7048681" y="3610145"/>
            <a:ext cx="2030476" cy="1535148"/>
          </a:xfrm>
          <a:prstGeom prst="rect">
            <a:avLst/>
          </a:prstGeom>
          <a:solidFill>
            <a:srgbClr val="4987A9"/>
          </a:solidFill>
          <a:ln>
            <a:noFill/>
          </a:ln>
        </p:spPr>
        <p:txBody>
          <a:bodyPr wrap="square" lIns="91440" tIns="182880" rIns="91440" bIns="91440" rtlCol="0" anchor="t">
            <a:noAutofit/>
          </a:bodyPr>
          <a:lstStyle/>
          <a:p>
            <a:pPr marL="0" marR="0" lvl="0" indent="0" algn="ctr" defTabSz="914377" rtl="0" eaLnBrk="1" fontAlgn="auto" latinLnBrk="0" hangingPunct="1">
              <a:lnSpc>
                <a:spcPct val="90000"/>
              </a:lnSpc>
              <a:spcBef>
                <a:spcPts val="0"/>
              </a:spcBef>
              <a:spcAft>
                <a:spcPts val="1200"/>
              </a:spcAft>
              <a:buClrTx/>
              <a:buSzTx/>
              <a:buFontTx/>
              <a:buNone/>
              <a:tabLst/>
              <a:defRPr/>
            </a:pPr>
            <a:r>
              <a:rPr kumimoji="0" lang="en-CA" sz="1400" b="1" i="0" u="none" strike="noStrike" kern="0" cap="none" spc="0" normalizeH="0" baseline="0" noProof="0" dirty="0">
                <a:ln>
                  <a:noFill/>
                </a:ln>
                <a:solidFill>
                  <a:srgbClr val="FFFFFF"/>
                </a:solidFill>
                <a:effectLst/>
                <a:uLnTx/>
                <a:uFillTx/>
                <a:latin typeface="Arial"/>
                <a:ea typeface="+mn-ea"/>
                <a:cs typeface="+mn-cs"/>
              </a:rPr>
              <a:t>NYHA II-IV</a:t>
            </a:r>
            <a:br>
              <a:rPr kumimoji="0" lang="en-CA" sz="1400" b="1" i="0" u="none" strike="noStrike" kern="0" cap="none" spc="0" normalizeH="0" baseline="0" noProof="0" dirty="0">
                <a:ln>
                  <a:noFill/>
                </a:ln>
                <a:solidFill>
                  <a:srgbClr val="FFFFFF"/>
                </a:solidFill>
                <a:effectLst/>
                <a:uLnTx/>
                <a:uFillTx/>
                <a:latin typeface="Arial"/>
                <a:ea typeface="+mn-ea"/>
                <a:cs typeface="+mn-cs"/>
              </a:rPr>
            </a:br>
            <a:r>
              <a:rPr kumimoji="0" lang="en-CA" sz="1400" b="1" i="0" u="none" strike="noStrike" kern="0" cap="none" spc="0" normalizeH="0" baseline="0" noProof="0" dirty="0">
                <a:ln>
                  <a:noFill/>
                </a:ln>
                <a:solidFill>
                  <a:srgbClr val="FFFFFF"/>
                </a:solidFill>
                <a:effectLst/>
                <a:uLnTx/>
                <a:uFillTx/>
                <a:latin typeface="Arial"/>
                <a:ea typeface="+mn-ea"/>
                <a:cs typeface="+mn-cs"/>
              </a:rPr>
              <a:t>SR with HR &lt; 70 bpm or AF or pacemaker </a:t>
            </a:r>
            <a:endParaRPr kumimoji="0" lang="en-CA" sz="1400" b="0" i="0" u="none" strike="noStrike" kern="0" cap="none" spc="0" normalizeH="0" baseline="0" noProof="0" dirty="0">
              <a:ln>
                <a:noFill/>
              </a:ln>
              <a:solidFill>
                <a:srgbClr val="FFFFFF"/>
              </a:solidFill>
              <a:effectLst/>
              <a:uLnTx/>
              <a:uFillTx/>
              <a:latin typeface="Arial"/>
              <a:ea typeface="+mn-ea"/>
              <a:cs typeface="+mn-cs"/>
            </a:endParaRPr>
          </a:p>
          <a:p>
            <a:pPr marL="0" marR="0" lvl="0" indent="0" algn="ctr" defTabSz="914377" rtl="0" eaLnBrk="1" fontAlgn="auto" latinLnBrk="0" hangingPunct="1">
              <a:lnSpc>
                <a:spcPct val="90000"/>
              </a:lnSpc>
              <a:spcBef>
                <a:spcPts val="0"/>
              </a:spcBef>
              <a:spcAft>
                <a:spcPts val="1200"/>
              </a:spcAft>
              <a:buClrTx/>
              <a:buSzTx/>
              <a:buFontTx/>
              <a:buNone/>
              <a:tabLst/>
              <a:defRPr/>
            </a:pPr>
            <a:r>
              <a:rPr kumimoji="0" lang="en-CA" sz="1200" b="0" i="0" u="none" strike="noStrike" kern="0" cap="none" spc="0" normalizeH="0" baseline="0" noProof="0" dirty="0">
                <a:ln>
                  <a:noFill/>
                </a:ln>
                <a:solidFill>
                  <a:srgbClr val="FFFFFF"/>
                </a:solidFill>
                <a:effectLst/>
                <a:uLnTx/>
                <a:uFillTx/>
                <a:latin typeface="Arial"/>
                <a:ea typeface="+mn-ea"/>
                <a:cs typeface="+mn-cs"/>
              </a:rPr>
              <a:t>SWITCH ACEI or ARB to sac/</a:t>
            </a:r>
            <a:r>
              <a:rPr kumimoji="0" lang="en-CA" sz="1200" b="0" i="0" u="none" strike="noStrike" kern="0" cap="none" spc="0" normalizeH="0" baseline="0" noProof="0" dirty="0" err="1">
                <a:ln>
                  <a:noFill/>
                </a:ln>
                <a:solidFill>
                  <a:srgbClr val="FFFFFF"/>
                </a:solidFill>
                <a:effectLst/>
                <a:uLnTx/>
                <a:uFillTx/>
                <a:latin typeface="Arial"/>
                <a:ea typeface="+mn-ea"/>
                <a:cs typeface="+mn-cs"/>
              </a:rPr>
              <a:t>val</a:t>
            </a:r>
            <a:r>
              <a:rPr kumimoji="0" lang="en-CA" sz="1200" b="0" i="0" u="none" strike="noStrike" kern="0" cap="none" spc="0" normalizeH="0" baseline="0" noProof="0" dirty="0">
                <a:ln>
                  <a:noFill/>
                </a:ln>
                <a:solidFill>
                  <a:srgbClr val="FFFFFF"/>
                </a:solidFill>
                <a:effectLst/>
                <a:uLnTx/>
                <a:uFillTx/>
                <a:latin typeface="Arial"/>
                <a:ea typeface="+mn-ea"/>
                <a:cs typeface="+mn-cs"/>
              </a:rPr>
              <a:t> for eligible patients</a:t>
            </a:r>
          </a:p>
        </p:txBody>
      </p:sp>
      <p:sp>
        <p:nvSpPr>
          <p:cNvPr id="29" name="TextBox 3">
            <a:extLst>
              <a:ext uri="{FF2B5EF4-FFF2-40B4-BE49-F238E27FC236}">
                <a16:creationId xmlns:a16="http://schemas.microsoft.com/office/drawing/2014/main" id="{DCFEF812-2FA1-415A-B7CD-F3C364216373}"/>
              </a:ext>
            </a:extLst>
          </p:cNvPr>
          <p:cNvSpPr txBox="1"/>
          <p:nvPr/>
        </p:nvSpPr>
        <p:spPr>
          <a:xfrm>
            <a:off x="2400502" y="2966575"/>
            <a:ext cx="6720839" cy="308175"/>
          </a:xfrm>
          <a:prstGeom prst="rect">
            <a:avLst/>
          </a:prstGeom>
          <a:solidFill>
            <a:srgbClr val="192E3A"/>
          </a:solidFill>
          <a:ln>
            <a:noFill/>
          </a:ln>
          <a:effectLst/>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prstClr val="white"/>
                </a:solidFill>
                <a:effectLst/>
                <a:uLnTx/>
                <a:uFillTx/>
                <a:latin typeface="Arial"/>
                <a:ea typeface="+mn-ea"/>
                <a:cs typeface="+mn-cs"/>
              </a:rPr>
              <a:t>REASSESS SYMPTOMS</a:t>
            </a:r>
          </a:p>
        </p:txBody>
      </p:sp>
      <p:sp>
        <p:nvSpPr>
          <p:cNvPr id="30" name="TextBox 3">
            <a:extLst>
              <a:ext uri="{FF2B5EF4-FFF2-40B4-BE49-F238E27FC236}">
                <a16:creationId xmlns:a16="http://schemas.microsoft.com/office/drawing/2014/main" id="{C12092D2-274A-4236-9D4E-2D9519F124FD}"/>
              </a:ext>
            </a:extLst>
          </p:cNvPr>
          <p:cNvSpPr txBox="1"/>
          <p:nvPr/>
        </p:nvSpPr>
        <p:spPr>
          <a:xfrm>
            <a:off x="2400502" y="5545381"/>
            <a:ext cx="6720839" cy="323548"/>
          </a:xfrm>
          <a:prstGeom prst="rect">
            <a:avLst/>
          </a:prstGeom>
          <a:solidFill>
            <a:srgbClr val="192E3A"/>
          </a:solidFill>
          <a:ln>
            <a:noFill/>
          </a:ln>
          <a:effectLst/>
        </p:spPr>
        <p:txBody>
          <a:bodyPr wrap="square" lIns="0" tIns="0" rIns="0" bIns="0"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FFFFFF"/>
                </a:solidFill>
                <a:effectLst/>
                <a:uLnTx/>
                <a:uFillTx/>
                <a:latin typeface="Arial"/>
                <a:ea typeface="+mn-ea"/>
                <a:cs typeface="+mn-cs"/>
              </a:rPr>
              <a:t>REASSESS SYMPTOMS AND LVEF</a:t>
            </a:r>
          </a:p>
        </p:txBody>
      </p:sp>
      <p:sp>
        <p:nvSpPr>
          <p:cNvPr id="3" name="Slide Number Placeholder 2">
            <a:extLst>
              <a:ext uri="{FF2B5EF4-FFF2-40B4-BE49-F238E27FC236}">
                <a16:creationId xmlns:a16="http://schemas.microsoft.com/office/drawing/2014/main" id="{58B77F66-3602-4D52-BBB0-14D2024BD6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8A8C7A-35F1-F442-806A-13DC001CF5B9}" type="slidenum">
              <a:rPr kumimoji="0" lang="en-US" sz="10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847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2CDD-558C-42BD-85F3-60CB542A2D45}"/>
              </a:ext>
            </a:extLst>
          </p:cNvPr>
          <p:cNvSpPr>
            <a:spLocks noGrp="1"/>
          </p:cNvSpPr>
          <p:nvPr>
            <p:ph type="title"/>
          </p:nvPr>
        </p:nvSpPr>
        <p:spPr/>
        <p:txBody>
          <a:bodyPr>
            <a:normAutofit/>
          </a:bodyPr>
          <a:lstStyle/>
          <a:p>
            <a:r>
              <a:rPr lang="en-CA" sz="4267" dirty="0">
                <a:solidFill>
                  <a:schemeClr val="accent2"/>
                </a:solidFill>
              </a:rPr>
              <a:t>2019 HF Guidelines Update</a:t>
            </a:r>
          </a:p>
        </p:txBody>
      </p:sp>
      <p:pic>
        <p:nvPicPr>
          <p:cNvPr id="3" name="Picture 2">
            <a:extLst>
              <a:ext uri="{FF2B5EF4-FFF2-40B4-BE49-F238E27FC236}">
                <a16:creationId xmlns:a16="http://schemas.microsoft.com/office/drawing/2014/main" id="{083423E0-BDD3-4DE4-9876-84FD07FB726D}"/>
              </a:ext>
            </a:extLst>
          </p:cNvPr>
          <p:cNvPicPr>
            <a:picLocks noChangeAspect="1"/>
          </p:cNvPicPr>
          <p:nvPr/>
        </p:nvPicPr>
        <p:blipFill>
          <a:blip r:embed="rId3"/>
          <a:stretch>
            <a:fillRect/>
          </a:stretch>
        </p:blipFill>
        <p:spPr>
          <a:xfrm>
            <a:off x="1524000" y="2034698"/>
            <a:ext cx="9144000" cy="3447023"/>
          </a:xfrm>
          <a:prstGeom prst="rect">
            <a:avLst/>
          </a:prstGeom>
        </p:spPr>
      </p:pic>
      <p:sp>
        <p:nvSpPr>
          <p:cNvPr id="4" name="Isosceles Triangle 3">
            <a:extLst>
              <a:ext uri="{FF2B5EF4-FFF2-40B4-BE49-F238E27FC236}">
                <a16:creationId xmlns:a16="http://schemas.microsoft.com/office/drawing/2014/main" id="{2C706D2A-6FB4-437D-B8FB-96E6C8BC76A5}"/>
              </a:ext>
            </a:extLst>
          </p:cNvPr>
          <p:cNvSpPr/>
          <p:nvPr/>
        </p:nvSpPr>
        <p:spPr>
          <a:xfrm>
            <a:off x="4079776" y="1700808"/>
            <a:ext cx="3886200" cy="3657600"/>
          </a:xfrm>
          <a:prstGeom prst="triangle">
            <a:avLst/>
          </a:prstGeom>
          <a:solidFill>
            <a:srgbClr val="E7247A"/>
          </a:solidFill>
          <a:ln>
            <a:solidFill>
              <a:srgbClr val="F868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defRPr/>
            </a:pPr>
            <a:r>
              <a:rPr lang="en-CA" sz="2400" b="1" i="1" dirty="0">
                <a:solidFill>
                  <a:prstClr val="white"/>
                </a:solidFill>
                <a:highlight>
                  <a:srgbClr val="FF0000"/>
                </a:highlight>
                <a:latin typeface="Calibri" panose="020F0502020204030204"/>
              </a:rPr>
              <a:t>OFF LABEL FOR THOSE WITHOUT DIABETES</a:t>
            </a:r>
            <a:r>
              <a:rPr lang="en-CA" sz="2400" i="1" dirty="0">
                <a:solidFill>
                  <a:prstClr val="white"/>
                </a:solidFill>
                <a:highlight>
                  <a:srgbClr val="FF0000"/>
                </a:highlight>
                <a:latin typeface="Calibri" panose="020F0502020204030204"/>
              </a:rPr>
              <a:t>!</a:t>
            </a:r>
          </a:p>
        </p:txBody>
      </p:sp>
      <p:sp>
        <p:nvSpPr>
          <p:cNvPr id="5" name="Slide Number Placeholder 4">
            <a:extLst>
              <a:ext uri="{FF2B5EF4-FFF2-40B4-BE49-F238E27FC236}">
                <a16:creationId xmlns:a16="http://schemas.microsoft.com/office/drawing/2014/main" id="{90C55953-6B11-47E2-865F-6271B4B48534}"/>
              </a:ext>
            </a:extLst>
          </p:cNvPr>
          <p:cNvSpPr>
            <a:spLocks noGrp="1"/>
          </p:cNvSpPr>
          <p:nvPr>
            <p:ph type="sldNum" sz="quarter" idx="12"/>
          </p:nvPr>
        </p:nvSpPr>
        <p:spPr/>
        <p:txBody>
          <a:bodyPr/>
          <a:lstStyle/>
          <a:p>
            <a:fld id="{1D8A8C7A-35F1-F442-806A-13DC001CF5B9}" type="slidenum">
              <a:rPr lang="en-US" smtClean="0"/>
              <a:t>44</a:t>
            </a:fld>
            <a:endParaRPr lang="en-US"/>
          </a:p>
        </p:txBody>
      </p:sp>
    </p:spTree>
    <p:extLst>
      <p:ext uri="{BB962C8B-B14F-4D97-AF65-F5344CB8AC3E}">
        <p14:creationId xmlns:p14="http://schemas.microsoft.com/office/powerpoint/2010/main" val="214256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0F32D8D-B1AD-4FC3-84E6-0D5677DFE8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31" t="23776" r="19005" b="14590"/>
          <a:stretch>
            <a:fillRect/>
          </a:stretch>
        </p:blipFill>
        <p:spPr bwMode="auto">
          <a:xfrm>
            <a:off x="2655477" y="1322618"/>
            <a:ext cx="6858000" cy="417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B4D0FF57-BB37-49E3-B6BE-FCCF956B662C}"/>
              </a:ext>
            </a:extLst>
          </p:cNvPr>
          <p:cNvSpPr txBox="1">
            <a:spLocks/>
          </p:cNvSpPr>
          <p:nvPr/>
        </p:nvSpPr>
        <p:spPr>
          <a:xfrm>
            <a:off x="897770" y="573559"/>
            <a:ext cx="10593412" cy="5840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42900"/>
            <a:r>
              <a:rPr lang="en-US" altLang="en-US" dirty="0">
                <a:latin typeface="Calibri" panose="020F0502020204030204" pitchFamily="34" charset="0"/>
                <a:cs typeface="Calibri" panose="020F0502020204030204" pitchFamily="34" charset="0"/>
              </a:rPr>
              <a:t>Therapeutic Approach to Patients with </a:t>
            </a:r>
            <a:r>
              <a:rPr lang="en-US" altLang="en-US" dirty="0" err="1">
                <a:latin typeface="Calibri" panose="020F0502020204030204" pitchFamily="34" charset="0"/>
                <a:cs typeface="Calibri" panose="020F0502020204030204" pitchFamily="34" charset="0"/>
              </a:rPr>
              <a:t>HFrEF</a:t>
            </a:r>
            <a:endParaRPr lang="en-US" altLang="en-US"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23825F7-5E29-4377-AD70-84C967D415FC}"/>
              </a:ext>
            </a:extLst>
          </p:cNvPr>
          <p:cNvSpPr txBox="1"/>
          <p:nvPr/>
        </p:nvSpPr>
        <p:spPr>
          <a:xfrm>
            <a:off x="9355017" y="3087235"/>
            <a:ext cx="1513556" cy="646331"/>
          </a:xfrm>
          <a:prstGeom prst="rect">
            <a:avLst/>
          </a:prstGeom>
          <a:noFill/>
        </p:spPr>
        <p:txBody>
          <a:bodyPr wrap="none" rtlCol="0">
            <a:spAutoFit/>
          </a:bodyPr>
          <a:lstStyle/>
          <a:p>
            <a:r>
              <a:rPr lang="en-CA" b="1" i="1" dirty="0">
                <a:solidFill>
                  <a:srgbClr val="FF0000"/>
                </a:solidFill>
              </a:rPr>
              <a:t>Where do we </a:t>
            </a:r>
          </a:p>
          <a:p>
            <a:r>
              <a:rPr lang="en-CA" b="1" i="1" dirty="0">
                <a:solidFill>
                  <a:srgbClr val="FF0000"/>
                </a:solidFill>
              </a:rPr>
              <a:t>put SGLT2i?</a:t>
            </a:r>
          </a:p>
        </p:txBody>
      </p:sp>
      <p:sp>
        <p:nvSpPr>
          <p:cNvPr id="13" name="Arrow: Right 12">
            <a:extLst>
              <a:ext uri="{FF2B5EF4-FFF2-40B4-BE49-F238E27FC236}">
                <a16:creationId xmlns:a16="http://schemas.microsoft.com/office/drawing/2014/main" id="{F050619B-85B8-42E6-847D-92554D9E5ADE}"/>
              </a:ext>
            </a:extLst>
          </p:cNvPr>
          <p:cNvSpPr/>
          <p:nvPr/>
        </p:nvSpPr>
        <p:spPr>
          <a:xfrm rot="12613445">
            <a:off x="7933677" y="2575952"/>
            <a:ext cx="1464032" cy="4306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Right 13">
            <a:extLst>
              <a:ext uri="{FF2B5EF4-FFF2-40B4-BE49-F238E27FC236}">
                <a16:creationId xmlns:a16="http://schemas.microsoft.com/office/drawing/2014/main" id="{062DAC13-78BD-4AA1-87AB-4F27D69FE472}"/>
              </a:ext>
            </a:extLst>
          </p:cNvPr>
          <p:cNvSpPr/>
          <p:nvPr/>
        </p:nvSpPr>
        <p:spPr>
          <a:xfrm rot="9890457">
            <a:off x="8034185" y="3348945"/>
            <a:ext cx="1174632" cy="4306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Right 14">
            <a:extLst>
              <a:ext uri="{FF2B5EF4-FFF2-40B4-BE49-F238E27FC236}">
                <a16:creationId xmlns:a16="http://schemas.microsoft.com/office/drawing/2014/main" id="{0CBA210C-8C51-4EB6-9E33-F42F57CAE753}"/>
              </a:ext>
            </a:extLst>
          </p:cNvPr>
          <p:cNvSpPr/>
          <p:nvPr/>
        </p:nvSpPr>
        <p:spPr>
          <a:xfrm rot="8466668">
            <a:off x="7723741" y="4095818"/>
            <a:ext cx="1883905" cy="43061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33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6C0A-0FB4-4340-B2B5-6F46F69728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94A265-2F6B-E04B-BD4B-EAC52B076A47}"/>
              </a:ext>
            </a:extLst>
          </p:cNvPr>
          <p:cNvPicPr>
            <a:picLocks noGrp="1" noChangeAspect="1"/>
          </p:cNvPicPr>
          <p:nvPr>
            <p:ph idx="1"/>
          </p:nvPr>
        </p:nvPicPr>
        <p:blipFill>
          <a:blip r:embed="rId2"/>
          <a:stretch>
            <a:fillRect/>
          </a:stretch>
        </p:blipFill>
        <p:spPr>
          <a:xfrm>
            <a:off x="827293" y="603119"/>
            <a:ext cx="10537414" cy="5672420"/>
          </a:xfrm>
        </p:spPr>
      </p:pic>
    </p:spTree>
    <p:extLst>
      <p:ext uri="{BB962C8B-B14F-4D97-AF65-F5344CB8AC3E}">
        <p14:creationId xmlns:p14="http://schemas.microsoft.com/office/powerpoint/2010/main" val="74488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6153-3B7F-B741-8643-E0619FCDE9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658D65-1D10-9645-B027-44D8BDDA1C13}"/>
              </a:ext>
            </a:extLst>
          </p:cNvPr>
          <p:cNvPicPr>
            <a:picLocks noGrp="1" noChangeAspect="1"/>
          </p:cNvPicPr>
          <p:nvPr>
            <p:ph idx="1"/>
          </p:nvPr>
        </p:nvPicPr>
        <p:blipFill>
          <a:blip r:embed="rId2"/>
          <a:stretch>
            <a:fillRect/>
          </a:stretch>
        </p:blipFill>
        <p:spPr>
          <a:xfrm>
            <a:off x="838200" y="505978"/>
            <a:ext cx="10238396" cy="5759739"/>
          </a:xfrm>
        </p:spPr>
      </p:pic>
    </p:spTree>
    <p:extLst>
      <p:ext uri="{BB962C8B-B14F-4D97-AF65-F5344CB8AC3E}">
        <p14:creationId xmlns:p14="http://schemas.microsoft.com/office/powerpoint/2010/main" val="1572870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4A1D-ABAE-4246-8194-D2709816F40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1D2CB0-E4C8-C945-B542-B13B5B526A6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25E53AD-33DB-3244-A310-F596AABD3339}"/>
              </a:ext>
            </a:extLst>
          </p:cNvPr>
          <p:cNvPicPr>
            <a:picLocks noChangeAspect="1"/>
          </p:cNvPicPr>
          <p:nvPr/>
        </p:nvPicPr>
        <p:blipFill>
          <a:blip r:embed="rId2"/>
          <a:stretch>
            <a:fillRect/>
          </a:stretch>
        </p:blipFill>
        <p:spPr>
          <a:xfrm>
            <a:off x="944176" y="635434"/>
            <a:ext cx="8981088" cy="5933208"/>
          </a:xfrm>
          <a:prstGeom prst="rect">
            <a:avLst/>
          </a:prstGeom>
        </p:spPr>
      </p:pic>
    </p:spTree>
    <p:extLst>
      <p:ext uri="{BB962C8B-B14F-4D97-AF65-F5344CB8AC3E}">
        <p14:creationId xmlns:p14="http://schemas.microsoft.com/office/powerpoint/2010/main" val="936516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205DF-75C5-744B-9DFF-75224B74A9EB}"/>
              </a:ext>
            </a:extLst>
          </p:cNvPr>
          <p:cNvSpPr>
            <a:spLocks noGrp="1"/>
          </p:cNvSpPr>
          <p:nvPr>
            <p:ph type="ctrTitle"/>
          </p:nvPr>
        </p:nvSpPr>
        <p:spPr/>
        <p:txBody>
          <a:bodyPr>
            <a:normAutofit fontScale="90000"/>
          </a:bodyPr>
          <a:lstStyle/>
          <a:p>
            <a:r>
              <a:rPr lang="en-US" dirty="0"/>
              <a:t>Which medications are most likely to have short-term benefits?</a:t>
            </a:r>
          </a:p>
        </p:txBody>
      </p:sp>
      <p:sp>
        <p:nvSpPr>
          <p:cNvPr id="6" name="Subtitle 5">
            <a:extLst>
              <a:ext uri="{FF2B5EF4-FFF2-40B4-BE49-F238E27FC236}">
                <a16:creationId xmlns:a16="http://schemas.microsoft.com/office/drawing/2014/main" id="{88A3BC31-0F65-B645-B06F-BCCC77D5DB5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396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1E5F-422E-9F49-BC79-3AD385142DD8}"/>
              </a:ext>
            </a:extLst>
          </p:cNvPr>
          <p:cNvSpPr>
            <a:spLocks noGrp="1"/>
          </p:cNvSpPr>
          <p:nvPr>
            <p:ph type="title"/>
          </p:nvPr>
        </p:nvSpPr>
        <p:spPr/>
        <p:txBody>
          <a:bodyPr/>
          <a:lstStyle/>
          <a:p>
            <a:r>
              <a:rPr lang="en-US" dirty="0"/>
              <a:t>Disclaimer</a:t>
            </a:r>
          </a:p>
        </p:txBody>
      </p:sp>
      <p:pic>
        <p:nvPicPr>
          <p:cNvPr id="6" name="Picture 5">
            <a:extLst>
              <a:ext uri="{FF2B5EF4-FFF2-40B4-BE49-F238E27FC236}">
                <a16:creationId xmlns:a16="http://schemas.microsoft.com/office/drawing/2014/main" id="{EDB29674-EA93-5F40-9149-C26B204AF47F}"/>
              </a:ext>
            </a:extLst>
          </p:cNvPr>
          <p:cNvPicPr>
            <a:picLocks noChangeAspect="1"/>
          </p:cNvPicPr>
          <p:nvPr/>
        </p:nvPicPr>
        <p:blipFill>
          <a:blip r:embed="rId2"/>
          <a:stretch>
            <a:fillRect/>
          </a:stretch>
        </p:blipFill>
        <p:spPr>
          <a:xfrm>
            <a:off x="34235" y="2527300"/>
            <a:ext cx="11957659" cy="2014220"/>
          </a:xfrm>
          <a:prstGeom prst="rect">
            <a:avLst/>
          </a:prstGeom>
        </p:spPr>
      </p:pic>
    </p:spTree>
    <p:extLst>
      <p:ext uri="{BB962C8B-B14F-4D97-AF65-F5344CB8AC3E}">
        <p14:creationId xmlns:p14="http://schemas.microsoft.com/office/powerpoint/2010/main" val="1659955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4C218-7830-C24E-AE85-755707E57A72}"/>
              </a:ext>
            </a:extLst>
          </p:cNvPr>
          <p:cNvSpPr>
            <a:spLocks noGrp="1"/>
          </p:cNvSpPr>
          <p:nvPr>
            <p:ph type="title"/>
          </p:nvPr>
        </p:nvSpPr>
        <p:spPr/>
        <p:txBody>
          <a:bodyPr/>
          <a:lstStyle/>
          <a:p>
            <a:pPr algn="ctr"/>
            <a:r>
              <a:rPr lang="en-US" dirty="0"/>
              <a:t>ACE-I/ARB’s</a:t>
            </a:r>
          </a:p>
        </p:txBody>
      </p:sp>
      <p:pic>
        <p:nvPicPr>
          <p:cNvPr id="5" name="Content Placeholder 4">
            <a:extLst>
              <a:ext uri="{FF2B5EF4-FFF2-40B4-BE49-F238E27FC236}">
                <a16:creationId xmlns:a16="http://schemas.microsoft.com/office/drawing/2014/main" id="{82685B97-A5D3-1644-9374-6A2275895231}"/>
              </a:ext>
            </a:extLst>
          </p:cNvPr>
          <p:cNvPicPr>
            <a:picLocks noGrp="1" noChangeAspect="1"/>
          </p:cNvPicPr>
          <p:nvPr>
            <p:ph idx="1"/>
          </p:nvPr>
        </p:nvPicPr>
        <p:blipFill>
          <a:blip r:embed="rId2"/>
          <a:stretch>
            <a:fillRect/>
          </a:stretch>
        </p:blipFill>
        <p:spPr>
          <a:xfrm>
            <a:off x="2590930" y="1483981"/>
            <a:ext cx="6653554" cy="4804968"/>
          </a:xfrm>
        </p:spPr>
      </p:pic>
    </p:spTree>
    <p:extLst>
      <p:ext uri="{BB962C8B-B14F-4D97-AF65-F5344CB8AC3E}">
        <p14:creationId xmlns:p14="http://schemas.microsoft.com/office/powerpoint/2010/main" val="516068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Key Evidence for ß-blockers in HF </a:t>
            </a:r>
            <a:endParaRPr lang="fr-CA" dirty="0"/>
          </a:p>
        </p:txBody>
      </p:sp>
      <p:sp>
        <p:nvSpPr>
          <p:cNvPr id="4" name="Espace réservé du pied de page 3"/>
          <p:cNvSpPr>
            <a:spLocks noGrp="1"/>
          </p:cNvSpPr>
          <p:nvPr>
            <p:ph type="ftr" sz="quarter" idx="11"/>
          </p:nvPr>
        </p:nvSpPr>
        <p:spPr/>
        <p:txBody>
          <a:bodyPr/>
          <a:lstStyle/>
          <a:p>
            <a:r>
              <a:rPr lang="en-US" dirty="0">
                <a:solidFill>
                  <a:prstClr val="black">
                    <a:lumMod val="75000"/>
                    <a:lumOff val="25000"/>
                  </a:prstClr>
                </a:solidFill>
                <a:latin typeface="Calibri"/>
              </a:rPr>
              <a:t>CONNECT | MED/ENT/0335</a:t>
            </a:r>
          </a:p>
        </p:txBody>
      </p:sp>
      <p:sp>
        <p:nvSpPr>
          <p:cNvPr id="5" name="Espace réservé du numéro de diapositive 4"/>
          <p:cNvSpPr>
            <a:spLocks noGrp="1"/>
          </p:cNvSpPr>
          <p:nvPr>
            <p:ph type="sldNum" sz="quarter" idx="12"/>
          </p:nvPr>
        </p:nvSpPr>
        <p:spPr/>
        <p:txBody>
          <a:bodyPr/>
          <a:lstStyle/>
          <a:p>
            <a:fld id="{F7AA9732-E0C1-4293-98F1-30036C751360}" type="slidenum">
              <a:rPr lang="fr-CA">
                <a:solidFill>
                  <a:prstClr val="black">
                    <a:lumMod val="75000"/>
                    <a:lumOff val="25000"/>
                  </a:prstClr>
                </a:solidFill>
                <a:latin typeface="Calibri"/>
              </a:rPr>
              <a:pPr/>
              <a:t>51</a:t>
            </a:fld>
            <a:endParaRPr lang="fr-CA" dirty="0">
              <a:solidFill>
                <a:prstClr val="black">
                  <a:lumMod val="75000"/>
                  <a:lumOff val="25000"/>
                </a:prstClr>
              </a:solidFill>
              <a:latin typeface="Calibri"/>
            </a:endParaRPr>
          </a:p>
        </p:txBody>
      </p:sp>
      <p:sp>
        <p:nvSpPr>
          <p:cNvPr id="7" name="Forme libre 100"/>
          <p:cNvSpPr/>
          <p:nvPr/>
        </p:nvSpPr>
        <p:spPr>
          <a:xfrm>
            <a:off x="8113523" y="2956326"/>
            <a:ext cx="1809750" cy="581767"/>
          </a:xfrm>
          <a:custGeom>
            <a:avLst/>
            <a:gdLst>
              <a:gd name="connsiteX0" fmla="*/ 0 w 1809750"/>
              <a:gd name="connsiteY0" fmla="*/ 0 h 581767"/>
              <a:gd name="connsiteX1" fmla="*/ 257175 w 1809750"/>
              <a:gd name="connsiteY1" fmla="*/ 219075 h 581767"/>
              <a:gd name="connsiteX2" fmla="*/ 298450 w 1809750"/>
              <a:gd name="connsiteY2" fmla="*/ 238125 h 581767"/>
              <a:gd name="connsiteX3" fmla="*/ 314325 w 1809750"/>
              <a:gd name="connsiteY3" fmla="*/ 244475 h 581767"/>
              <a:gd name="connsiteX4" fmla="*/ 365125 w 1809750"/>
              <a:gd name="connsiteY4" fmla="*/ 250825 h 581767"/>
              <a:gd name="connsiteX5" fmla="*/ 400050 w 1809750"/>
              <a:gd name="connsiteY5" fmla="*/ 254000 h 581767"/>
              <a:gd name="connsiteX6" fmla="*/ 457200 w 1809750"/>
              <a:gd name="connsiteY6" fmla="*/ 266700 h 581767"/>
              <a:gd name="connsiteX7" fmla="*/ 501650 w 1809750"/>
              <a:gd name="connsiteY7" fmla="*/ 285750 h 581767"/>
              <a:gd name="connsiteX8" fmla="*/ 527050 w 1809750"/>
              <a:gd name="connsiteY8" fmla="*/ 301625 h 581767"/>
              <a:gd name="connsiteX9" fmla="*/ 549275 w 1809750"/>
              <a:gd name="connsiteY9" fmla="*/ 307975 h 581767"/>
              <a:gd name="connsiteX10" fmla="*/ 568325 w 1809750"/>
              <a:gd name="connsiteY10" fmla="*/ 320675 h 581767"/>
              <a:gd name="connsiteX11" fmla="*/ 577850 w 1809750"/>
              <a:gd name="connsiteY11" fmla="*/ 327025 h 581767"/>
              <a:gd name="connsiteX12" fmla="*/ 593725 w 1809750"/>
              <a:gd name="connsiteY12" fmla="*/ 336550 h 581767"/>
              <a:gd name="connsiteX13" fmla="*/ 711200 w 1809750"/>
              <a:gd name="connsiteY13" fmla="*/ 377825 h 581767"/>
              <a:gd name="connsiteX14" fmla="*/ 723900 w 1809750"/>
              <a:gd name="connsiteY14" fmla="*/ 381000 h 581767"/>
              <a:gd name="connsiteX15" fmla="*/ 755650 w 1809750"/>
              <a:gd name="connsiteY15" fmla="*/ 387350 h 581767"/>
              <a:gd name="connsiteX16" fmla="*/ 882650 w 1809750"/>
              <a:gd name="connsiteY16" fmla="*/ 393700 h 581767"/>
              <a:gd name="connsiteX17" fmla="*/ 904875 w 1809750"/>
              <a:gd name="connsiteY17" fmla="*/ 396875 h 581767"/>
              <a:gd name="connsiteX18" fmla="*/ 917575 w 1809750"/>
              <a:gd name="connsiteY18" fmla="*/ 400050 h 581767"/>
              <a:gd name="connsiteX19" fmla="*/ 936625 w 1809750"/>
              <a:gd name="connsiteY19" fmla="*/ 403225 h 581767"/>
              <a:gd name="connsiteX20" fmla="*/ 949325 w 1809750"/>
              <a:gd name="connsiteY20" fmla="*/ 409575 h 581767"/>
              <a:gd name="connsiteX21" fmla="*/ 1136650 w 1809750"/>
              <a:gd name="connsiteY21" fmla="*/ 479425 h 581767"/>
              <a:gd name="connsiteX22" fmla="*/ 1165225 w 1809750"/>
              <a:gd name="connsiteY22" fmla="*/ 488950 h 581767"/>
              <a:gd name="connsiteX23" fmla="*/ 1174750 w 1809750"/>
              <a:gd name="connsiteY23" fmla="*/ 495300 h 581767"/>
              <a:gd name="connsiteX24" fmla="*/ 1187450 w 1809750"/>
              <a:gd name="connsiteY24" fmla="*/ 501650 h 581767"/>
              <a:gd name="connsiteX25" fmla="*/ 1200150 w 1809750"/>
              <a:gd name="connsiteY25" fmla="*/ 504825 h 581767"/>
              <a:gd name="connsiteX26" fmla="*/ 1235075 w 1809750"/>
              <a:gd name="connsiteY26" fmla="*/ 517525 h 581767"/>
              <a:gd name="connsiteX27" fmla="*/ 1257300 w 1809750"/>
              <a:gd name="connsiteY27" fmla="*/ 520700 h 581767"/>
              <a:gd name="connsiteX28" fmla="*/ 1298575 w 1809750"/>
              <a:gd name="connsiteY28" fmla="*/ 527050 h 581767"/>
              <a:gd name="connsiteX29" fmla="*/ 1397000 w 1809750"/>
              <a:gd name="connsiteY29" fmla="*/ 530225 h 581767"/>
              <a:gd name="connsiteX30" fmla="*/ 1485900 w 1809750"/>
              <a:gd name="connsiteY30" fmla="*/ 527050 h 581767"/>
              <a:gd name="connsiteX31" fmla="*/ 1549400 w 1809750"/>
              <a:gd name="connsiteY31" fmla="*/ 539750 h 581767"/>
              <a:gd name="connsiteX32" fmla="*/ 1565275 w 1809750"/>
              <a:gd name="connsiteY32" fmla="*/ 546100 h 581767"/>
              <a:gd name="connsiteX33" fmla="*/ 1574800 w 1809750"/>
              <a:gd name="connsiteY33" fmla="*/ 552450 h 581767"/>
              <a:gd name="connsiteX34" fmla="*/ 1593850 w 1809750"/>
              <a:gd name="connsiteY34" fmla="*/ 574675 h 581767"/>
              <a:gd name="connsiteX35" fmla="*/ 1685925 w 1809750"/>
              <a:gd name="connsiteY35" fmla="*/ 581025 h 581767"/>
              <a:gd name="connsiteX36" fmla="*/ 1809750 w 1809750"/>
              <a:gd name="connsiteY36" fmla="*/ 581025 h 58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09750" h="581767">
                <a:moveTo>
                  <a:pt x="0" y="0"/>
                </a:moveTo>
                <a:lnTo>
                  <a:pt x="257175" y="219075"/>
                </a:lnTo>
                <a:cubicBezTo>
                  <a:pt x="316373" y="248674"/>
                  <a:pt x="270783" y="227750"/>
                  <a:pt x="298450" y="238125"/>
                </a:cubicBezTo>
                <a:cubicBezTo>
                  <a:pt x="303786" y="240126"/>
                  <a:pt x="308726" y="243409"/>
                  <a:pt x="314325" y="244475"/>
                </a:cubicBezTo>
                <a:cubicBezTo>
                  <a:pt x="331089" y="247668"/>
                  <a:pt x="348130" y="249280"/>
                  <a:pt x="365125" y="250825"/>
                </a:cubicBezTo>
                <a:lnTo>
                  <a:pt x="400050" y="254000"/>
                </a:lnTo>
                <a:lnTo>
                  <a:pt x="457200" y="266700"/>
                </a:lnTo>
                <a:lnTo>
                  <a:pt x="501650" y="285750"/>
                </a:lnTo>
                <a:cubicBezTo>
                  <a:pt x="510117" y="291042"/>
                  <a:pt x="518285" y="296844"/>
                  <a:pt x="527050" y="301625"/>
                </a:cubicBezTo>
                <a:cubicBezTo>
                  <a:pt x="530904" y="303727"/>
                  <a:pt x="546120" y="307186"/>
                  <a:pt x="549275" y="307975"/>
                </a:cubicBezTo>
                <a:lnTo>
                  <a:pt x="568325" y="320675"/>
                </a:lnTo>
                <a:cubicBezTo>
                  <a:pt x="571500" y="322792"/>
                  <a:pt x="574230" y="325818"/>
                  <a:pt x="577850" y="327025"/>
                </a:cubicBezTo>
                <a:cubicBezTo>
                  <a:pt x="590215" y="331147"/>
                  <a:pt x="585008" y="327833"/>
                  <a:pt x="593725" y="336550"/>
                </a:cubicBezTo>
                <a:lnTo>
                  <a:pt x="711200" y="377825"/>
                </a:lnTo>
                <a:lnTo>
                  <a:pt x="723900" y="381000"/>
                </a:lnTo>
                <a:cubicBezTo>
                  <a:pt x="734483" y="383117"/>
                  <a:pt x="744891" y="386489"/>
                  <a:pt x="755650" y="387350"/>
                </a:cubicBezTo>
                <a:cubicBezTo>
                  <a:pt x="797901" y="390730"/>
                  <a:pt x="882650" y="393700"/>
                  <a:pt x="882650" y="393700"/>
                </a:cubicBezTo>
                <a:cubicBezTo>
                  <a:pt x="890058" y="394758"/>
                  <a:pt x="897512" y="395536"/>
                  <a:pt x="904875" y="396875"/>
                </a:cubicBezTo>
                <a:cubicBezTo>
                  <a:pt x="909168" y="397656"/>
                  <a:pt x="913296" y="399194"/>
                  <a:pt x="917575" y="400050"/>
                </a:cubicBezTo>
                <a:cubicBezTo>
                  <a:pt x="923888" y="401313"/>
                  <a:pt x="930275" y="402167"/>
                  <a:pt x="936625" y="403225"/>
                </a:cubicBezTo>
                <a:lnTo>
                  <a:pt x="949325" y="409575"/>
                </a:lnTo>
                <a:lnTo>
                  <a:pt x="1136650" y="479425"/>
                </a:lnTo>
                <a:cubicBezTo>
                  <a:pt x="1146175" y="482600"/>
                  <a:pt x="1155957" y="485088"/>
                  <a:pt x="1165225" y="488950"/>
                </a:cubicBezTo>
                <a:cubicBezTo>
                  <a:pt x="1168747" y="490418"/>
                  <a:pt x="1171437" y="493407"/>
                  <a:pt x="1174750" y="495300"/>
                </a:cubicBezTo>
                <a:cubicBezTo>
                  <a:pt x="1178859" y="497648"/>
                  <a:pt x="1183018" y="499988"/>
                  <a:pt x="1187450" y="501650"/>
                </a:cubicBezTo>
                <a:cubicBezTo>
                  <a:pt x="1191536" y="503182"/>
                  <a:pt x="1196010" y="503445"/>
                  <a:pt x="1200150" y="504825"/>
                </a:cubicBezTo>
                <a:cubicBezTo>
                  <a:pt x="1209147" y="507824"/>
                  <a:pt x="1225995" y="516228"/>
                  <a:pt x="1235075" y="517525"/>
                </a:cubicBezTo>
                <a:cubicBezTo>
                  <a:pt x="1242483" y="518583"/>
                  <a:pt x="1249918" y="519470"/>
                  <a:pt x="1257300" y="520700"/>
                </a:cubicBezTo>
                <a:cubicBezTo>
                  <a:pt x="1278657" y="524259"/>
                  <a:pt x="1272382" y="525244"/>
                  <a:pt x="1298575" y="527050"/>
                </a:cubicBezTo>
                <a:cubicBezTo>
                  <a:pt x="1351912" y="530728"/>
                  <a:pt x="1354372" y="530225"/>
                  <a:pt x="1397000" y="530225"/>
                </a:cubicBezTo>
                <a:lnTo>
                  <a:pt x="1485900" y="527050"/>
                </a:lnTo>
                <a:cubicBezTo>
                  <a:pt x="1526772" y="532889"/>
                  <a:pt x="1520715" y="529319"/>
                  <a:pt x="1549400" y="539750"/>
                </a:cubicBezTo>
                <a:cubicBezTo>
                  <a:pt x="1554756" y="541698"/>
                  <a:pt x="1560177" y="543551"/>
                  <a:pt x="1565275" y="546100"/>
                </a:cubicBezTo>
                <a:cubicBezTo>
                  <a:pt x="1568688" y="547807"/>
                  <a:pt x="1574800" y="552450"/>
                  <a:pt x="1574800" y="552450"/>
                </a:cubicBezTo>
                <a:lnTo>
                  <a:pt x="1593850" y="574675"/>
                </a:lnTo>
                <a:cubicBezTo>
                  <a:pt x="1645318" y="584969"/>
                  <a:pt x="1614807" y="581025"/>
                  <a:pt x="1685925" y="581025"/>
                </a:cubicBezTo>
                <a:lnTo>
                  <a:pt x="1809750" y="581025"/>
                </a:lnTo>
              </a:path>
            </a:pathLst>
          </a:custGeom>
          <a:ln w="19050">
            <a:solidFill>
              <a:srgbClr val="AB141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9" name="Forme libre 97"/>
          <p:cNvSpPr/>
          <p:nvPr/>
        </p:nvSpPr>
        <p:spPr>
          <a:xfrm>
            <a:off x="5268724" y="2902350"/>
            <a:ext cx="1895589" cy="615950"/>
          </a:xfrm>
          <a:custGeom>
            <a:avLst/>
            <a:gdLst>
              <a:gd name="connsiteX0" fmla="*/ 0 w 1895589"/>
              <a:gd name="connsiteY0" fmla="*/ 0 h 615950"/>
              <a:gd name="connsiteX1" fmla="*/ 0 w 1895589"/>
              <a:gd name="connsiteY1" fmla="*/ 0 h 615950"/>
              <a:gd name="connsiteX2" fmla="*/ 31750 w 1895589"/>
              <a:gd name="connsiteY2" fmla="*/ 9525 h 615950"/>
              <a:gd name="connsiteX3" fmla="*/ 50800 w 1895589"/>
              <a:gd name="connsiteY3" fmla="*/ 22225 h 615950"/>
              <a:gd name="connsiteX4" fmla="*/ 69850 w 1895589"/>
              <a:gd name="connsiteY4" fmla="*/ 31750 h 615950"/>
              <a:gd name="connsiteX5" fmla="*/ 82550 w 1895589"/>
              <a:gd name="connsiteY5" fmla="*/ 38100 h 615950"/>
              <a:gd name="connsiteX6" fmla="*/ 101600 w 1895589"/>
              <a:gd name="connsiteY6" fmla="*/ 50800 h 615950"/>
              <a:gd name="connsiteX7" fmla="*/ 120650 w 1895589"/>
              <a:gd name="connsiteY7" fmla="*/ 69850 h 615950"/>
              <a:gd name="connsiteX8" fmla="*/ 142875 w 1895589"/>
              <a:gd name="connsiteY8" fmla="*/ 79375 h 615950"/>
              <a:gd name="connsiteX9" fmla="*/ 215900 w 1895589"/>
              <a:gd name="connsiteY9" fmla="*/ 85725 h 615950"/>
              <a:gd name="connsiteX10" fmla="*/ 260350 w 1895589"/>
              <a:gd name="connsiteY10" fmla="*/ 88900 h 615950"/>
              <a:gd name="connsiteX11" fmla="*/ 288925 w 1895589"/>
              <a:gd name="connsiteY11" fmla="*/ 95250 h 615950"/>
              <a:gd name="connsiteX12" fmla="*/ 311150 w 1895589"/>
              <a:gd name="connsiteY12" fmla="*/ 98425 h 615950"/>
              <a:gd name="connsiteX13" fmla="*/ 342900 w 1895589"/>
              <a:gd name="connsiteY13" fmla="*/ 107950 h 615950"/>
              <a:gd name="connsiteX14" fmla="*/ 355600 w 1895589"/>
              <a:gd name="connsiteY14" fmla="*/ 111125 h 615950"/>
              <a:gd name="connsiteX15" fmla="*/ 384175 w 1895589"/>
              <a:gd name="connsiteY15" fmla="*/ 123825 h 615950"/>
              <a:gd name="connsiteX16" fmla="*/ 393700 w 1895589"/>
              <a:gd name="connsiteY16" fmla="*/ 127000 h 615950"/>
              <a:gd name="connsiteX17" fmla="*/ 428625 w 1895589"/>
              <a:gd name="connsiteY17" fmla="*/ 142875 h 615950"/>
              <a:gd name="connsiteX18" fmla="*/ 438150 w 1895589"/>
              <a:gd name="connsiteY18" fmla="*/ 146050 h 615950"/>
              <a:gd name="connsiteX19" fmla="*/ 450850 w 1895589"/>
              <a:gd name="connsiteY19" fmla="*/ 152400 h 615950"/>
              <a:gd name="connsiteX20" fmla="*/ 469900 w 1895589"/>
              <a:gd name="connsiteY20" fmla="*/ 155575 h 615950"/>
              <a:gd name="connsiteX21" fmla="*/ 482600 w 1895589"/>
              <a:gd name="connsiteY21" fmla="*/ 158750 h 615950"/>
              <a:gd name="connsiteX22" fmla="*/ 501650 w 1895589"/>
              <a:gd name="connsiteY22" fmla="*/ 171450 h 615950"/>
              <a:gd name="connsiteX23" fmla="*/ 511175 w 1895589"/>
              <a:gd name="connsiteY23" fmla="*/ 177800 h 615950"/>
              <a:gd name="connsiteX24" fmla="*/ 514350 w 1895589"/>
              <a:gd name="connsiteY24" fmla="*/ 187325 h 615950"/>
              <a:gd name="connsiteX25" fmla="*/ 523875 w 1895589"/>
              <a:gd name="connsiteY25" fmla="*/ 196850 h 615950"/>
              <a:gd name="connsiteX26" fmla="*/ 682625 w 1895589"/>
              <a:gd name="connsiteY26" fmla="*/ 203200 h 615950"/>
              <a:gd name="connsiteX27" fmla="*/ 692150 w 1895589"/>
              <a:gd name="connsiteY27" fmla="*/ 215900 h 615950"/>
              <a:gd name="connsiteX28" fmla="*/ 704850 w 1895589"/>
              <a:gd name="connsiteY28" fmla="*/ 222250 h 615950"/>
              <a:gd name="connsiteX29" fmla="*/ 714375 w 1895589"/>
              <a:gd name="connsiteY29" fmla="*/ 228600 h 615950"/>
              <a:gd name="connsiteX30" fmla="*/ 727075 w 1895589"/>
              <a:gd name="connsiteY30" fmla="*/ 231775 h 615950"/>
              <a:gd name="connsiteX31" fmla="*/ 774700 w 1895589"/>
              <a:gd name="connsiteY31" fmla="*/ 241300 h 615950"/>
              <a:gd name="connsiteX32" fmla="*/ 825500 w 1895589"/>
              <a:gd name="connsiteY32" fmla="*/ 257175 h 615950"/>
              <a:gd name="connsiteX33" fmla="*/ 879475 w 1895589"/>
              <a:gd name="connsiteY33" fmla="*/ 266700 h 615950"/>
              <a:gd name="connsiteX34" fmla="*/ 920750 w 1895589"/>
              <a:gd name="connsiteY34" fmla="*/ 276225 h 615950"/>
              <a:gd name="connsiteX35" fmla="*/ 952500 w 1895589"/>
              <a:gd name="connsiteY35" fmla="*/ 285750 h 615950"/>
              <a:gd name="connsiteX36" fmla="*/ 987425 w 1895589"/>
              <a:gd name="connsiteY36" fmla="*/ 295275 h 615950"/>
              <a:gd name="connsiteX37" fmla="*/ 1000125 w 1895589"/>
              <a:gd name="connsiteY37" fmla="*/ 298450 h 615950"/>
              <a:gd name="connsiteX38" fmla="*/ 1031875 w 1895589"/>
              <a:gd name="connsiteY38" fmla="*/ 307975 h 615950"/>
              <a:gd name="connsiteX39" fmla="*/ 1050925 w 1895589"/>
              <a:gd name="connsiteY39" fmla="*/ 317500 h 615950"/>
              <a:gd name="connsiteX40" fmla="*/ 1066800 w 1895589"/>
              <a:gd name="connsiteY40" fmla="*/ 323850 h 615950"/>
              <a:gd name="connsiteX41" fmla="*/ 1085850 w 1895589"/>
              <a:gd name="connsiteY41" fmla="*/ 327025 h 615950"/>
              <a:gd name="connsiteX42" fmla="*/ 1095375 w 1895589"/>
              <a:gd name="connsiteY42" fmla="*/ 330200 h 615950"/>
              <a:gd name="connsiteX43" fmla="*/ 1120775 w 1895589"/>
              <a:gd name="connsiteY43" fmla="*/ 339725 h 615950"/>
              <a:gd name="connsiteX44" fmla="*/ 1149350 w 1895589"/>
              <a:gd name="connsiteY44" fmla="*/ 346075 h 615950"/>
              <a:gd name="connsiteX45" fmla="*/ 1158875 w 1895589"/>
              <a:gd name="connsiteY45" fmla="*/ 349250 h 615950"/>
              <a:gd name="connsiteX46" fmla="*/ 1181100 w 1895589"/>
              <a:gd name="connsiteY46" fmla="*/ 358775 h 615950"/>
              <a:gd name="connsiteX47" fmla="*/ 1190625 w 1895589"/>
              <a:gd name="connsiteY47" fmla="*/ 365125 h 615950"/>
              <a:gd name="connsiteX48" fmla="*/ 1212850 w 1895589"/>
              <a:gd name="connsiteY48" fmla="*/ 371475 h 615950"/>
              <a:gd name="connsiteX49" fmla="*/ 1263650 w 1895589"/>
              <a:gd name="connsiteY49" fmla="*/ 387350 h 615950"/>
              <a:gd name="connsiteX50" fmla="*/ 1285875 w 1895589"/>
              <a:gd name="connsiteY50" fmla="*/ 400050 h 615950"/>
              <a:gd name="connsiteX51" fmla="*/ 1308100 w 1895589"/>
              <a:gd name="connsiteY51" fmla="*/ 403225 h 615950"/>
              <a:gd name="connsiteX52" fmla="*/ 1339850 w 1895589"/>
              <a:gd name="connsiteY52" fmla="*/ 412750 h 615950"/>
              <a:gd name="connsiteX53" fmla="*/ 1362075 w 1895589"/>
              <a:gd name="connsiteY53" fmla="*/ 419100 h 615950"/>
              <a:gd name="connsiteX54" fmla="*/ 1406525 w 1895589"/>
              <a:gd name="connsiteY54" fmla="*/ 422275 h 615950"/>
              <a:gd name="connsiteX55" fmla="*/ 1428750 w 1895589"/>
              <a:gd name="connsiteY55" fmla="*/ 428625 h 615950"/>
              <a:gd name="connsiteX56" fmla="*/ 1438275 w 1895589"/>
              <a:gd name="connsiteY56" fmla="*/ 431800 h 615950"/>
              <a:gd name="connsiteX57" fmla="*/ 1457325 w 1895589"/>
              <a:gd name="connsiteY57" fmla="*/ 434975 h 615950"/>
              <a:gd name="connsiteX58" fmla="*/ 1466850 w 1895589"/>
              <a:gd name="connsiteY58" fmla="*/ 441325 h 615950"/>
              <a:gd name="connsiteX59" fmla="*/ 1485900 w 1895589"/>
              <a:gd name="connsiteY59" fmla="*/ 444500 h 615950"/>
              <a:gd name="connsiteX60" fmla="*/ 1524000 w 1895589"/>
              <a:gd name="connsiteY60" fmla="*/ 450850 h 615950"/>
              <a:gd name="connsiteX61" fmla="*/ 1536700 w 1895589"/>
              <a:gd name="connsiteY61" fmla="*/ 460375 h 615950"/>
              <a:gd name="connsiteX62" fmla="*/ 1549400 w 1895589"/>
              <a:gd name="connsiteY62" fmla="*/ 466725 h 615950"/>
              <a:gd name="connsiteX63" fmla="*/ 1558925 w 1895589"/>
              <a:gd name="connsiteY63" fmla="*/ 476250 h 615950"/>
              <a:gd name="connsiteX64" fmla="*/ 1581150 w 1895589"/>
              <a:gd name="connsiteY64" fmla="*/ 482600 h 615950"/>
              <a:gd name="connsiteX65" fmla="*/ 1628775 w 1895589"/>
              <a:gd name="connsiteY65" fmla="*/ 492125 h 615950"/>
              <a:gd name="connsiteX66" fmla="*/ 1739900 w 1895589"/>
              <a:gd name="connsiteY66" fmla="*/ 501650 h 615950"/>
              <a:gd name="connsiteX67" fmla="*/ 1768475 w 1895589"/>
              <a:gd name="connsiteY67" fmla="*/ 511175 h 615950"/>
              <a:gd name="connsiteX68" fmla="*/ 1778000 w 1895589"/>
              <a:gd name="connsiteY68" fmla="*/ 517525 h 615950"/>
              <a:gd name="connsiteX69" fmla="*/ 1797050 w 1895589"/>
              <a:gd name="connsiteY69" fmla="*/ 523875 h 615950"/>
              <a:gd name="connsiteX70" fmla="*/ 1819275 w 1895589"/>
              <a:gd name="connsiteY70" fmla="*/ 536575 h 615950"/>
              <a:gd name="connsiteX71" fmla="*/ 1828800 w 1895589"/>
              <a:gd name="connsiteY71" fmla="*/ 539750 h 615950"/>
              <a:gd name="connsiteX72" fmla="*/ 1851025 w 1895589"/>
              <a:gd name="connsiteY72" fmla="*/ 558800 h 615950"/>
              <a:gd name="connsiteX73" fmla="*/ 1863725 w 1895589"/>
              <a:gd name="connsiteY73" fmla="*/ 568325 h 615950"/>
              <a:gd name="connsiteX74" fmla="*/ 1866900 w 1895589"/>
              <a:gd name="connsiteY74" fmla="*/ 577850 h 615950"/>
              <a:gd name="connsiteX75" fmla="*/ 1885950 w 1895589"/>
              <a:gd name="connsiteY75" fmla="*/ 593725 h 615950"/>
              <a:gd name="connsiteX76" fmla="*/ 1895475 w 1895589"/>
              <a:gd name="connsiteY76" fmla="*/ 612775 h 615950"/>
              <a:gd name="connsiteX77" fmla="*/ 1895475 w 1895589"/>
              <a:gd name="connsiteY77" fmla="*/ 615950 h 615950"/>
              <a:gd name="connsiteX78" fmla="*/ 1895475 w 1895589"/>
              <a:gd name="connsiteY78" fmla="*/ 615950 h 61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95589" h="615950">
                <a:moveTo>
                  <a:pt x="0" y="0"/>
                </a:moveTo>
                <a:lnTo>
                  <a:pt x="0" y="0"/>
                </a:lnTo>
                <a:cubicBezTo>
                  <a:pt x="10583" y="3175"/>
                  <a:pt x="21627" y="5096"/>
                  <a:pt x="31750" y="9525"/>
                </a:cubicBezTo>
                <a:cubicBezTo>
                  <a:pt x="38742" y="12584"/>
                  <a:pt x="43560" y="19812"/>
                  <a:pt x="50800" y="22225"/>
                </a:cubicBezTo>
                <a:cubicBezTo>
                  <a:pt x="68264" y="28046"/>
                  <a:pt x="52616" y="21902"/>
                  <a:pt x="69850" y="31750"/>
                </a:cubicBezTo>
                <a:cubicBezTo>
                  <a:pt x="73959" y="34098"/>
                  <a:pt x="78491" y="35665"/>
                  <a:pt x="82550" y="38100"/>
                </a:cubicBezTo>
                <a:cubicBezTo>
                  <a:pt x="89094" y="42027"/>
                  <a:pt x="96204" y="45404"/>
                  <a:pt x="101600" y="50800"/>
                </a:cubicBezTo>
                <a:cubicBezTo>
                  <a:pt x="107950" y="57150"/>
                  <a:pt x="112131" y="67010"/>
                  <a:pt x="120650" y="69850"/>
                </a:cubicBezTo>
                <a:cubicBezTo>
                  <a:pt x="142988" y="77296"/>
                  <a:pt x="115412" y="67605"/>
                  <a:pt x="142875" y="79375"/>
                </a:cubicBezTo>
                <a:cubicBezTo>
                  <a:pt x="165125" y="88911"/>
                  <a:pt x="195792" y="84542"/>
                  <a:pt x="215900" y="85725"/>
                </a:cubicBezTo>
                <a:cubicBezTo>
                  <a:pt x="230729" y="86597"/>
                  <a:pt x="245533" y="87842"/>
                  <a:pt x="260350" y="88900"/>
                </a:cubicBezTo>
                <a:cubicBezTo>
                  <a:pt x="271767" y="91754"/>
                  <a:pt x="276833" y="93235"/>
                  <a:pt x="288925" y="95250"/>
                </a:cubicBezTo>
                <a:cubicBezTo>
                  <a:pt x="296307" y="96480"/>
                  <a:pt x="303833" y="96857"/>
                  <a:pt x="311150" y="98425"/>
                </a:cubicBezTo>
                <a:cubicBezTo>
                  <a:pt x="336987" y="103962"/>
                  <a:pt x="325894" y="103091"/>
                  <a:pt x="342900" y="107950"/>
                </a:cubicBezTo>
                <a:cubicBezTo>
                  <a:pt x="347096" y="109149"/>
                  <a:pt x="351367" y="110067"/>
                  <a:pt x="355600" y="111125"/>
                </a:cubicBezTo>
                <a:cubicBezTo>
                  <a:pt x="370694" y="121188"/>
                  <a:pt x="361505" y="116268"/>
                  <a:pt x="384175" y="123825"/>
                </a:cubicBezTo>
                <a:lnTo>
                  <a:pt x="393700" y="127000"/>
                </a:lnTo>
                <a:cubicBezTo>
                  <a:pt x="411310" y="144610"/>
                  <a:pt x="395149" y="131716"/>
                  <a:pt x="428625" y="142875"/>
                </a:cubicBezTo>
                <a:cubicBezTo>
                  <a:pt x="431800" y="143933"/>
                  <a:pt x="435074" y="144732"/>
                  <a:pt x="438150" y="146050"/>
                </a:cubicBezTo>
                <a:cubicBezTo>
                  <a:pt x="442500" y="147914"/>
                  <a:pt x="446317" y="151040"/>
                  <a:pt x="450850" y="152400"/>
                </a:cubicBezTo>
                <a:cubicBezTo>
                  <a:pt x="457016" y="154250"/>
                  <a:pt x="463587" y="154312"/>
                  <a:pt x="469900" y="155575"/>
                </a:cubicBezTo>
                <a:cubicBezTo>
                  <a:pt x="474179" y="156431"/>
                  <a:pt x="478367" y="157692"/>
                  <a:pt x="482600" y="158750"/>
                </a:cubicBezTo>
                <a:lnTo>
                  <a:pt x="501650" y="171450"/>
                </a:lnTo>
                <a:lnTo>
                  <a:pt x="511175" y="177800"/>
                </a:lnTo>
                <a:cubicBezTo>
                  <a:pt x="512233" y="180975"/>
                  <a:pt x="512494" y="184540"/>
                  <a:pt x="514350" y="187325"/>
                </a:cubicBezTo>
                <a:cubicBezTo>
                  <a:pt x="516841" y="191061"/>
                  <a:pt x="519405" y="196428"/>
                  <a:pt x="523875" y="196850"/>
                </a:cubicBezTo>
                <a:cubicBezTo>
                  <a:pt x="576600" y="201824"/>
                  <a:pt x="629708" y="201083"/>
                  <a:pt x="682625" y="203200"/>
                </a:cubicBezTo>
                <a:cubicBezTo>
                  <a:pt x="685800" y="207433"/>
                  <a:pt x="688132" y="212456"/>
                  <a:pt x="692150" y="215900"/>
                </a:cubicBezTo>
                <a:cubicBezTo>
                  <a:pt x="695744" y="218980"/>
                  <a:pt x="700741" y="219902"/>
                  <a:pt x="704850" y="222250"/>
                </a:cubicBezTo>
                <a:cubicBezTo>
                  <a:pt x="708163" y="224143"/>
                  <a:pt x="710868" y="227097"/>
                  <a:pt x="714375" y="228600"/>
                </a:cubicBezTo>
                <a:cubicBezTo>
                  <a:pt x="718386" y="230319"/>
                  <a:pt x="722865" y="230627"/>
                  <a:pt x="727075" y="231775"/>
                </a:cubicBezTo>
                <a:cubicBezTo>
                  <a:pt x="760179" y="240803"/>
                  <a:pt x="738692" y="236799"/>
                  <a:pt x="774700" y="241300"/>
                </a:cubicBezTo>
                <a:cubicBezTo>
                  <a:pt x="798155" y="250096"/>
                  <a:pt x="801091" y="252293"/>
                  <a:pt x="825500" y="257175"/>
                </a:cubicBezTo>
                <a:cubicBezTo>
                  <a:pt x="843415" y="260758"/>
                  <a:pt x="861751" y="262269"/>
                  <a:pt x="879475" y="266700"/>
                </a:cubicBezTo>
                <a:cubicBezTo>
                  <a:pt x="910110" y="274359"/>
                  <a:pt x="896317" y="271338"/>
                  <a:pt x="920750" y="276225"/>
                </a:cubicBezTo>
                <a:cubicBezTo>
                  <a:pt x="938125" y="287808"/>
                  <a:pt x="923313" y="279913"/>
                  <a:pt x="952500" y="285750"/>
                </a:cubicBezTo>
                <a:cubicBezTo>
                  <a:pt x="990230" y="293296"/>
                  <a:pt x="966138" y="289193"/>
                  <a:pt x="987425" y="295275"/>
                </a:cubicBezTo>
                <a:cubicBezTo>
                  <a:pt x="991621" y="296474"/>
                  <a:pt x="995945" y="297196"/>
                  <a:pt x="1000125" y="298450"/>
                </a:cubicBezTo>
                <a:cubicBezTo>
                  <a:pt x="1038774" y="310045"/>
                  <a:pt x="1002603" y="300657"/>
                  <a:pt x="1031875" y="307975"/>
                </a:cubicBezTo>
                <a:cubicBezTo>
                  <a:pt x="1046326" y="317609"/>
                  <a:pt x="1035902" y="311866"/>
                  <a:pt x="1050925" y="317500"/>
                </a:cubicBezTo>
                <a:cubicBezTo>
                  <a:pt x="1056261" y="319501"/>
                  <a:pt x="1061302" y="322350"/>
                  <a:pt x="1066800" y="323850"/>
                </a:cubicBezTo>
                <a:cubicBezTo>
                  <a:pt x="1073011" y="325544"/>
                  <a:pt x="1079566" y="325628"/>
                  <a:pt x="1085850" y="327025"/>
                </a:cubicBezTo>
                <a:cubicBezTo>
                  <a:pt x="1089117" y="327751"/>
                  <a:pt x="1092241" y="329025"/>
                  <a:pt x="1095375" y="330200"/>
                </a:cubicBezTo>
                <a:cubicBezTo>
                  <a:pt x="1101202" y="332385"/>
                  <a:pt x="1113568" y="337923"/>
                  <a:pt x="1120775" y="339725"/>
                </a:cubicBezTo>
                <a:cubicBezTo>
                  <a:pt x="1146964" y="346272"/>
                  <a:pt x="1126535" y="339556"/>
                  <a:pt x="1149350" y="346075"/>
                </a:cubicBezTo>
                <a:cubicBezTo>
                  <a:pt x="1152568" y="346994"/>
                  <a:pt x="1155882" y="347753"/>
                  <a:pt x="1158875" y="349250"/>
                </a:cubicBezTo>
                <a:cubicBezTo>
                  <a:pt x="1180801" y="360213"/>
                  <a:pt x="1154669" y="352167"/>
                  <a:pt x="1181100" y="358775"/>
                </a:cubicBezTo>
                <a:cubicBezTo>
                  <a:pt x="1184275" y="360892"/>
                  <a:pt x="1187212" y="363418"/>
                  <a:pt x="1190625" y="365125"/>
                </a:cubicBezTo>
                <a:cubicBezTo>
                  <a:pt x="1196220" y="367923"/>
                  <a:pt x="1207425" y="369780"/>
                  <a:pt x="1212850" y="371475"/>
                </a:cubicBezTo>
                <a:cubicBezTo>
                  <a:pt x="1269170" y="389075"/>
                  <a:pt x="1233373" y="379781"/>
                  <a:pt x="1263650" y="387350"/>
                </a:cubicBezTo>
                <a:cubicBezTo>
                  <a:pt x="1269618" y="391329"/>
                  <a:pt x="1279058" y="398191"/>
                  <a:pt x="1285875" y="400050"/>
                </a:cubicBezTo>
                <a:cubicBezTo>
                  <a:pt x="1293095" y="402019"/>
                  <a:pt x="1300692" y="402167"/>
                  <a:pt x="1308100" y="403225"/>
                </a:cubicBezTo>
                <a:cubicBezTo>
                  <a:pt x="1329671" y="410415"/>
                  <a:pt x="1303503" y="401846"/>
                  <a:pt x="1339850" y="412750"/>
                </a:cubicBezTo>
                <a:cubicBezTo>
                  <a:pt x="1346933" y="414875"/>
                  <a:pt x="1354710" y="418282"/>
                  <a:pt x="1362075" y="419100"/>
                </a:cubicBezTo>
                <a:cubicBezTo>
                  <a:pt x="1376839" y="420740"/>
                  <a:pt x="1391708" y="421217"/>
                  <a:pt x="1406525" y="422275"/>
                </a:cubicBezTo>
                <a:cubicBezTo>
                  <a:pt x="1429363" y="429888"/>
                  <a:pt x="1400843" y="420652"/>
                  <a:pt x="1428750" y="428625"/>
                </a:cubicBezTo>
                <a:cubicBezTo>
                  <a:pt x="1431968" y="429544"/>
                  <a:pt x="1435008" y="431074"/>
                  <a:pt x="1438275" y="431800"/>
                </a:cubicBezTo>
                <a:cubicBezTo>
                  <a:pt x="1444559" y="433197"/>
                  <a:pt x="1450975" y="433917"/>
                  <a:pt x="1457325" y="434975"/>
                </a:cubicBezTo>
                <a:cubicBezTo>
                  <a:pt x="1460500" y="437092"/>
                  <a:pt x="1463230" y="440118"/>
                  <a:pt x="1466850" y="441325"/>
                </a:cubicBezTo>
                <a:cubicBezTo>
                  <a:pt x="1472957" y="443361"/>
                  <a:pt x="1479537" y="443521"/>
                  <a:pt x="1485900" y="444500"/>
                </a:cubicBezTo>
                <a:cubicBezTo>
                  <a:pt x="1520031" y="449751"/>
                  <a:pt x="1496054" y="445261"/>
                  <a:pt x="1524000" y="450850"/>
                </a:cubicBezTo>
                <a:cubicBezTo>
                  <a:pt x="1528233" y="454025"/>
                  <a:pt x="1532213" y="457570"/>
                  <a:pt x="1536700" y="460375"/>
                </a:cubicBezTo>
                <a:cubicBezTo>
                  <a:pt x="1540714" y="462883"/>
                  <a:pt x="1545549" y="463974"/>
                  <a:pt x="1549400" y="466725"/>
                </a:cubicBezTo>
                <a:cubicBezTo>
                  <a:pt x="1553054" y="469335"/>
                  <a:pt x="1555189" y="473759"/>
                  <a:pt x="1558925" y="476250"/>
                </a:cubicBezTo>
                <a:cubicBezTo>
                  <a:pt x="1561835" y="478190"/>
                  <a:pt x="1579226" y="482023"/>
                  <a:pt x="1581150" y="482600"/>
                </a:cubicBezTo>
                <a:cubicBezTo>
                  <a:pt x="1610467" y="491395"/>
                  <a:pt x="1591865" y="489049"/>
                  <a:pt x="1628775" y="492125"/>
                </a:cubicBezTo>
                <a:cubicBezTo>
                  <a:pt x="1743950" y="501723"/>
                  <a:pt x="1679832" y="494142"/>
                  <a:pt x="1739900" y="501650"/>
                </a:cubicBezTo>
                <a:cubicBezTo>
                  <a:pt x="1749425" y="504825"/>
                  <a:pt x="1760121" y="505606"/>
                  <a:pt x="1768475" y="511175"/>
                </a:cubicBezTo>
                <a:cubicBezTo>
                  <a:pt x="1771650" y="513292"/>
                  <a:pt x="1774513" y="515975"/>
                  <a:pt x="1778000" y="517525"/>
                </a:cubicBezTo>
                <a:cubicBezTo>
                  <a:pt x="1784117" y="520243"/>
                  <a:pt x="1791481" y="520162"/>
                  <a:pt x="1797050" y="523875"/>
                </a:cubicBezTo>
                <a:cubicBezTo>
                  <a:pt x="1806616" y="530252"/>
                  <a:pt x="1807996" y="531741"/>
                  <a:pt x="1819275" y="536575"/>
                </a:cubicBezTo>
                <a:cubicBezTo>
                  <a:pt x="1822351" y="537893"/>
                  <a:pt x="1825625" y="538692"/>
                  <a:pt x="1828800" y="539750"/>
                </a:cubicBezTo>
                <a:cubicBezTo>
                  <a:pt x="1865939" y="567604"/>
                  <a:pt x="1820069" y="532266"/>
                  <a:pt x="1851025" y="558800"/>
                </a:cubicBezTo>
                <a:cubicBezTo>
                  <a:pt x="1855043" y="562244"/>
                  <a:pt x="1859492" y="565150"/>
                  <a:pt x="1863725" y="568325"/>
                </a:cubicBezTo>
                <a:cubicBezTo>
                  <a:pt x="1864783" y="571500"/>
                  <a:pt x="1865044" y="575065"/>
                  <a:pt x="1866900" y="577850"/>
                </a:cubicBezTo>
                <a:cubicBezTo>
                  <a:pt x="1871789" y="585184"/>
                  <a:pt x="1878922" y="589039"/>
                  <a:pt x="1885950" y="593725"/>
                </a:cubicBezTo>
                <a:cubicBezTo>
                  <a:pt x="1892158" y="603037"/>
                  <a:pt x="1892846" y="602259"/>
                  <a:pt x="1895475" y="612775"/>
                </a:cubicBezTo>
                <a:cubicBezTo>
                  <a:pt x="1895732" y="613802"/>
                  <a:pt x="1895475" y="614892"/>
                  <a:pt x="1895475" y="615950"/>
                </a:cubicBezTo>
                <a:lnTo>
                  <a:pt x="1895475" y="615950"/>
                </a:lnTo>
              </a:path>
            </a:pathLst>
          </a:custGeom>
          <a:ln w="19050">
            <a:solidFill>
              <a:srgbClr val="AB141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11" name="Forme libre 95"/>
          <p:cNvSpPr/>
          <p:nvPr/>
        </p:nvSpPr>
        <p:spPr>
          <a:xfrm>
            <a:off x="2490598" y="3705625"/>
            <a:ext cx="1581150" cy="920750"/>
          </a:xfrm>
          <a:custGeom>
            <a:avLst/>
            <a:gdLst>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203200 w 1581150"/>
              <a:gd name="connsiteY5" fmla="*/ 825500 h 920750"/>
              <a:gd name="connsiteX6" fmla="*/ 215900 w 1581150"/>
              <a:gd name="connsiteY6" fmla="*/ 80010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98550 w 1581150"/>
              <a:gd name="connsiteY29" fmla="*/ 285750 h 920750"/>
              <a:gd name="connsiteX30" fmla="*/ 1111250 w 1581150"/>
              <a:gd name="connsiteY30" fmla="*/ 266700 h 920750"/>
              <a:gd name="connsiteX31" fmla="*/ 1136650 w 1581150"/>
              <a:gd name="connsiteY31" fmla="*/ 260350 h 920750"/>
              <a:gd name="connsiteX32" fmla="*/ 1155700 w 1581150"/>
              <a:gd name="connsiteY32" fmla="*/ 247650 h 920750"/>
              <a:gd name="connsiteX33" fmla="*/ 1187450 w 1581150"/>
              <a:gd name="connsiteY33" fmla="*/ 215900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203200 w 1581150"/>
              <a:gd name="connsiteY5" fmla="*/ 825500 h 920750"/>
              <a:gd name="connsiteX6" fmla="*/ 215900 w 1581150"/>
              <a:gd name="connsiteY6" fmla="*/ 80010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98550 w 1581150"/>
              <a:gd name="connsiteY29" fmla="*/ 2857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87450 w 1581150"/>
              <a:gd name="connsiteY33" fmla="*/ 215900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203200 w 1581150"/>
              <a:gd name="connsiteY5" fmla="*/ 825500 h 920750"/>
              <a:gd name="connsiteX6" fmla="*/ 215900 w 1581150"/>
              <a:gd name="connsiteY6" fmla="*/ 80010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98550 w 1581150"/>
              <a:gd name="connsiteY29" fmla="*/ 2857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203200 w 1581150"/>
              <a:gd name="connsiteY5" fmla="*/ 825500 h 920750"/>
              <a:gd name="connsiteX6" fmla="*/ 215900 w 1581150"/>
              <a:gd name="connsiteY6" fmla="*/ 80010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203200 w 1581150"/>
              <a:gd name="connsiteY5" fmla="*/ 82550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65100 w 1581150"/>
              <a:gd name="connsiteY4" fmla="*/ 850900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46050 w 1581150"/>
              <a:gd name="connsiteY3" fmla="*/ 85725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2550 w 1581150"/>
              <a:gd name="connsiteY2" fmla="*/ 869950 h 920750"/>
              <a:gd name="connsiteX3" fmla="*/ 123825 w 1581150"/>
              <a:gd name="connsiteY3" fmla="*/ 85090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8900 w 1581150"/>
              <a:gd name="connsiteY2" fmla="*/ 908050 h 920750"/>
              <a:gd name="connsiteX3" fmla="*/ 123825 w 1581150"/>
              <a:gd name="connsiteY3" fmla="*/ 85090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7100 w 1581150"/>
              <a:gd name="connsiteY24" fmla="*/ 368300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8900 w 1581150"/>
              <a:gd name="connsiteY2" fmla="*/ 908050 h 920750"/>
              <a:gd name="connsiteX3" fmla="*/ 123825 w 1581150"/>
              <a:gd name="connsiteY3" fmla="*/ 85090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0750 w 1581150"/>
              <a:gd name="connsiteY24" fmla="*/ 358775 h 920750"/>
              <a:gd name="connsiteX25" fmla="*/ 933450 w 1581150"/>
              <a:gd name="connsiteY25" fmla="*/ 349250 h 920750"/>
              <a:gd name="connsiteX26" fmla="*/ 952500 w 1581150"/>
              <a:gd name="connsiteY26" fmla="*/ 342900 h 920750"/>
              <a:gd name="connsiteX27" fmla="*/ 971550 w 1581150"/>
              <a:gd name="connsiteY27" fmla="*/ 330200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8900 w 1581150"/>
              <a:gd name="connsiteY2" fmla="*/ 908050 h 920750"/>
              <a:gd name="connsiteX3" fmla="*/ 123825 w 1581150"/>
              <a:gd name="connsiteY3" fmla="*/ 85090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0750 w 1581150"/>
              <a:gd name="connsiteY24" fmla="*/ 358775 h 920750"/>
              <a:gd name="connsiteX25" fmla="*/ 933450 w 1581150"/>
              <a:gd name="connsiteY25" fmla="*/ 349250 h 920750"/>
              <a:gd name="connsiteX26" fmla="*/ 952500 w 1581150"/>
              <a:gd name="connsiteY26" fmla="*/ 342900 h 920750"/>
              <a:gd name="connsiteX27" fmla="*/ 968375 w 1581150"/>
              <a:gd name="connsiteY27" fmla="*/ 320675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 name="connsiteX0" fmla="*/ 0 w 1581150"/>
              <a:gd name="connsiteY0" fmla="*/ 920750 h 920750"/>
              <a:gd name="connsiteX1" fmla="*/ 0 w 1581150"/>
              <a:gd name="connsiteY1" fmla="*/ 920750 h 920750"/>
              <a:gd name="connsiteX2" fmla="*/ 88900 w 1581150"/>
              <a:gd name="connsiteY2" fmla="*/ 908050 h 920750"/>
              <a:gd name="connsiteX3" fmla="*/ 123825 w 1581150"/>
              <a:gd name="connsiteY3" fmla="*/ 850900 h 920750"/>
              <a:gd name="connsiteX4" fmla="*/ 149225 w 1581150"/>
              <a:gd name="connsiteY4" fmla="*/ 835025 h 920750"/>
              <a:gd name="connsiteX5" fmla="*/ 180975 w 1581150"/>
              <a:gd name="connsiteY5" fmla="*/ 819150 h 920750"/>
              <a:gd name="connsiteX6" fmla="*/ 203200 w 1581150"/>
              <a:gd name="connsiteY6" fmla="*/ 793750 h 920750"/>
              <a:gd name="connsiteX7" fmla="*/ 228600 w 1581150"/>
              <a:gd name="connsiteY7" fmla="*/ 762000 h 920750"/>
              <a:gd name="connsiteX8" fmla="*/ 266700 w 1581150"/>
              <a:gd name="connsiteY8" fmla="*/ 736600 h 920750"/>
              <a:gd name="connsiteX9" fmla="*/ 311150 w 1581150"/>
              <a:gd name="connsiteY9" fmla="*/ 723900 h 920750"/>
              <a:gd name="connsiteX10" fmla="*/ 393700 w 1581150"/>
              <a:gd name="connsiteY10" fmla="*/ 717550 h 920750"/>
              <a:gd name="connsiteX11" fmla="*/ 431800 w 1581150"/>
              <a:gd name="connsiteY11" fmla="*/ 711200 h 920750"/>
              <a:gd name="connsiteX12" fmla="*/ 469900 w 1581150"/>
              <a:gd name="connsiteY12" fmla="*/ 685800 h 920750"/>
              <a:gd name="connsiteX13" fmla="*/ 508000 w 1581150"/>
              <a:gd name="connsiteY13" fmla="*/ 641350 h 920750"/>
              <a:gd name="connsiteX14" fmla="*/ 527050 w 1581150"/>
              <a:gd name="connsiteY14" fmla="*/ 635000 h 920750"/>
              <a:gd name="connsiteX15" fmla="*/ 558800 w 1581150"/>
              <a:gd name="connsiteY15" fmla="*/ 603250 h 920750"/>
              <a:gd name="connsiteX16" fmla="*/ 622300 w 1581150"/>
              <a:gd name="connsiteY16" fmla="*/ 584200 h 920750"/>
              <a:gd name="connsiteX17" fmla="*/ 660400 w 1581150"/>
              <a:gd name="connsiteY17" fmla="*/ 571500 h 920750"/>
              <a:gd name="connsiteX18" fmla="*/ 704850 w 1581150"/>
              <a:gd name="connsiteY18" fmla="*/ 558800 h 920750"/>
              <a:gd name="connsiteX19" fmla="*/ 711200 w 1581150"/>
              <a:gd name="connsiteY19" fmla="*/ 539750 h 920750"/>
              <a:gd name="connsiteX20" fmla="*/ 749300 w 1581150"/>
              <a:gd name="connsiteY20" fmla="*/ 527050 h 920750"/>
              <a:gd name="connsiteX21" fmla="*/ 793750 w 1581150"/>
              <a:gd name="connsiteY21" fmla="*/ 495300 h 920750"/>
              <a:gd name="connsiteX22" fmla="*/ 869950 w 1581150"/>
              <a:gd name="connsiteY22" fmla="*/ 419100 h 920750"/>
              <a:gd name="connsiteX23" fmla="*/ 908050 w 1581150"/>
              <a:gd name="connsiteY23" fmla="*/ 374650 h 920750"/>
              <a:gd name="connsiteX24" fmla="*/ 920750 w 1581150"/>
              <a:gd name="connsiteY24" fmla="*/ 358775 h 920750"/>
              <a:gd name="connsiteX25" fmla="*/ 933450 w 1581150"/>
              <a:gd name="connsiteY25" fmla="*/ 349250 h 920750"/>
              <a:gd name="connsiteX26" fmla="*/ 939800 w 1581150"/>
              <a:gd name="connsiteY26" fmla="*/ 339725 h 920750"/>
              <a:gd name="connsiteX27" fmla="*/ 968375 w 1581150"/>
              <a:gd name="connsiteY27" fmla="*/ 320675 h 920750"/>
              <a:gd name="connsiteX28" fmla="*/ 984250 w 1581150"/>
              <a:gd name="connsiteY28" fmla="*/ 304800 h 920750"/>
              <a:gd name="connsiteX29" fmla="*/ 1082675 w 1581150"/>
              <a:gd name="connsiteY29" fmla="*/ 273050 h 920750"/>
              <a:gd name="connsiteX30" fmla="*/ 1111250 w 1581150"/>
              <a:gd name="connsiteY30" fmla="*/ 266700 h 920750"/>
              <a:gd name="connsiteX31" fmla="*/ 1136650 w 1581150"/>
              <a:gd name="connsiteY31" fmla="*/ 260350 h 920750"/>
              <a:gd name="connsiteX32" fmla="*/ 1165225 w 1581150"/>
              <a:gd name="connsiteY32" fmla="*/ 266700 h 920750"/>
              <a:gd name="connsiteX33" fmla="*/ 1190625 w 1581150"/>
              <a:gd name="connsiteY33" fmla="*/ 231775 h 920750"/>
              <a:gd name="connsiteX34" fmla="*/ 1219200 w 1581150"/>
              <a:gd name="connsiteY34" fmla="*/ 184150 h 920750"/>
              <a:gd name="connsiteX35" fmla="*/ 1301750 w 1581150"/>
              <a:gd name="connsiteY35" fmla="*/ 177800 h 920750"/>
              <a:gd name="connsiteX36" fmla="*/ 1320800 w 1581150"/>
              <a:gd name="connsiteY36" fmla="*/ 165100 h 920750"/>
              <a:gd name="connsiteX37" fmla="*/ 1339850 w 1581150"/>
              <a:gd name="connsiteY37" fmla="*/ 107950 h 920750"/>
              <a:gd name="connsiteX38" fmla="*/ 1346200 w 1581150"/>
              <a:gd name="connsiteY38" fmla="*/ 88900 h 920750"/>
              <a:gd name="connsiteX39" fmla="*/ 1377950 w 1581150"/>
              <a:gd name="connsiteY39" fmla="*/ 57150 h 920750"/>
              <a:gd name="connsiteX40" fmla="*/ 1384300 w 1581150"/>
              <a:gd name="connsiteY40" fmla="*/ 38100 h 920750"/>
              <a:gd name="connsiteX41" fmla="*/ 1460500 w 1581150"/>
              <a:gd name="connsiteY41" fmla="*/ 0 h 920750"/>
              <a:gd name="connsiteX42" fmla="*/ 1581150 w 1581150"/>
              <a:gd name="connsiteY42" fmla="*/ 0 h 920750"/>
              <a:gd name="connsiteX43" fmla="*/ 1581150 w 1581150"/>
              <a:gd name="connsiteY43" fmla="*/ 0 h 920750"/>
              <a:gd name="connsiteX44" fmla="*/ 1581150 w 1581150"/>
              <a:gd name="connsiteY44" fmla="*/ 0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81150" h="920750">
                <a:moveTo>
                  <a:pt x="0" y="920750"/>
                </a:moveTo>
                <a:lnTo>
                  <a:pt x="0" y="920750"/>
                </a:lnTo>
                <a:cubicBezTo>
                  <a:pt x="14817" y="918633"/>
                  <a:pt x="68263" y="919692"/>
                  <a:pt x="88900" y="908050"/>
                </a:cubicBezTo>
                <a:cubicBezTo>
                  <a:pt x="109537" y="896408"/>
                  <a:pt x="113771" y="863071"/>
                  <a:pt x="123825" y="850900"/>
                </a:cubicBezTo>
                <a:cubicBezTo>
                  <a:pt x="133879" y="838729"/>
                  <a:pt x="139700" y="840317"/>
                  <a:pt x="149225" y="835025"/>
                </a:cubicBezTo>
                <a:cubicBezTo>
                  <a:pt x="158750" y="829733"/>
                  <a:pt x="171979" y="826029"/>
                  <a:pt x="180975" y="819150"/>
                </a:cubicBezTo>
                <a:cubicBezTo>
                  <a:pt x="189971" y="812271"/>
                  <a:pt x="195263" y="803275"/>
                  <a:pt x="203200" y="793750"/>
                </a:cubicBezTo>
                <a:cubicBezTo>
                  <a:pt x="211137" y="784225"/>
                  <a:pt x="218017" y="771525"/>
                  <a:pt x="228600" y="762000"/>
                </a:cubicBezTo>
                <a:cubicBezTo>
                  <a:pt x="239183" y="752475"/>
                  <a:pt x="252220" y="741427"/>
                  <a:pt x="266700" y="736600"/>
                </a:cubicBezTo>
                <a:cubicBezTo>
                  <a:pt x="279019" y="732494"/>
                  <a:pt x="298827" y="725350"/>
                  <a:pt x="311150" y="723900"/>
                </a:cubicBezTo>
                <a:cubicBezTo>
                  <a:pt x="338559" y="720675"/>
                  <a:pt x="366183" y="719667"/>
                  <a:pt x="393700" y="717550"/>
                </a:cubicBezTo>
                <a:cubicBezTo>
                  <a:pt x="423207" y="710173"/>
                  <a:pt x="410373" y="711200"/>
                  <a:pt x="431800" y="711200"/>
                </a:cubicBezTo>
                <a:lnTo>
                  <a:pt x="469900" y="685800"/>
                </a:lnTo>
                <a:cubicBezTo>
                  <a:pt x="482600" y="670983"/>
                  <a:pt x="493415" y="654315"/>
                  <a:pt x="508000" y="641350"/>
                </a:cubicBezTo>
                <a:cubicBezTo>
                  <a:pt x="513003" y="636903"/>
                  <a:pt x="521823" y="639181"/>
                  <a:pt x="527050" y="635000"/>
                </a:cubicBezTo>
                <a:cubicBezTo>
                  <a:pt x="561446" y="607483"/>
                  <a:pt x="515938" y="622300"/>
                  <a:pt x="558800" y="603250"/>
                </a:cubicBezTo>
                <a:cubicBezTo>
                  <a:pt x="589886" y="589434"/>
                  <a:pt x="593883" y="592725"/>
                  <a:pt x="622300" y="584200"/>
                </a:cubicBezTo>
                <a:cubicBezTo>
                  <a:pt x="635122" y="580353"/>
                  <a:pt x="647413" y="574747"/>
                  <a:pt x="660400" y="571500"/>
                </a:cubicBezTo>
                <a:cubicBezTo>
                  <a:pt x="692294" y="563527"/>
                  <a:pt x="677521" y="567910"/>
                  <a:pt x="704850" y="558800"/>
                </a:cubicBezTo>
                <a:cubicBezTo>
                  <a:pt x="706967" y="552450"/>
                  <a:pt x="705753" y="543641"/>
                  <a:pt x="711200" y="539750"/>
                </a:cubicBezTo>
                <a:cubicBezTo>
                  <a:pt x="722093" y="531969"/>
                  <a:pt x="738161" y="534476"/>
                  <a:pt x="749300" y="527050"/>
                </a:cubicBezTo>
                <a:cubicBezTo>
                  <a:pt x="789891" y="499990"/>
                  <a:pt x="776607" y="512443"/>
                  <a:pt x="793750" y="495300"/>
                </a:cubicBezTo>
                <a:lnTo>
                  <a:pt x="869950" y="419100"/>
                </a:lnTo>
                <a:lnTo>
                  <a:pt x="908050" y="374650"/>
                </a:lnTo>
                <a:cubicBezTo>
                  <a:pt x="916517" y="364596"/>
                  <a:pt x="916017" y="363508"/>
                  <a:pt x="920750" y="358775"/>
                </a:cubicBezTo>
                <a:cubicBezTo>
                  <a:pt x="925483" y="354042"/>
                  <a:pt x="930275" y="352425"/>
                  <a:pt x="933450" y="349250"/>
                </a:cubicBezTo>
                <a:cubicBezTo>
                  <a:pt x="936625" y="346075"/>
                  <a:pt x="933979" y="344487"/>
                  <a:pt x="939800" y="339725"/>
                </a:cubicBezTo>
                <a:cubicBezTo>
                  <a:pt x="945621" y="334963"/>
                  <a:pt x="962025" y="324908"/>
                  <a:pt x="968375" y="320675"/>
                </a:cubicBezTo>
                <a:cubicBezTo>
                  <a:pt x="972608" y="312208"/>
                  <a:pt x="965200" y="312737"/>
                  <a:pt x="984250" y="304800"/>
                </a:cubicBezTo>
                <a:cubicBezTo>
                  <a:pt x="1003300" y="296863"/>
                  <a:pt x="1067245" y="274336"/>
                  <a:pt x="1082675" y="273050"/>
                </a:cubicBezTo>
                <a:cubicBezTo>
                  <a:pt x="1086908" y="266700"/>
                  <a:pt x="1102254" y="268817"/>
                  <a:pt x="1111250" y="266700"/>
                </a:cubicBezTo>
                <a:cubicBezTo>
                  <a:pt x="1120246" y="264583"/>
                  <a:pt x="1127654" y="260350"/>
                  <a:pt x="1136650" y="260350"/>
                </a:cubicBezTo>
                <a:cubicBezTo>
                  <a:pt x="1145646" y="260350"/>
                  <a:pt x="1158875" y="270933"/>
                  <a:pt x="1165225" y="266700"/>
                </a:cubicBezTo>
                <a:cubicBezTo>
                  <a:pt x="1199092" y="215900"/>
                  <a:pt x="1181629" y="245533"/>
                  <a:pt x="1190625" y="231775"/>
                </a:cubicBezTo>
                <a:cubicBezTo>
                  <a:pt x="1199621" y="218017"/>
                  <a:pt x="1200679" y="193146"/>
                  <a:pt x="1219200" y="184150"/>
                </a:cubicBezTo>
                <a:cubicBezTo>
                  <a:pt x="1237721" y="175154"/>
                  <a:pt x="1274233" y="179917"/>
                  <a:pt x="1301750" y="177800"/>
                </a:cubicBezTo>
                <a:cubicBezTo>
                  <a:pt x="1308100" y="173567"/>
                  <a:pt x="1316755" y="171572"/>
                  <a:pt x="1320800" y="165100"/>
                </a:cubicBezTo>
                <a:lnTo>
                  <a:pt x="1339850" y="107950"/>
                </a:lnTo>
                <a:cubicBezTo>
                  <a:pt x="1341967" y="101600"/>
                  <a:pt x="1342487" y="94469"/>
                  <a:pt x="1346200" y="88900"/>
                </a:cubicBezTo>
                <a:cubicBezTo>
                  <a:pt x="1363133" y="63500"/>
                  <a:pt x="1352550" y="74083"/>
                  <a:pt x="1377950" y="57150"/>
                </a:cubicBezTo>
                <a:cubicBezTo>
                  <a:pt x="1380067" y="50800"/>
                  <a:pt x="1379567" y="42833"/>
                  <a:pt x="1384300" y="38100"/>
                </a:cubicBezTo>
                <a:cubicBezTo>
                  <a:pt x="1397142" y="25258"/>
                  <a:pt x="1439842" y="0"/>
                  <a:pt x="1460500" y="0"/>
                </a:cubicBezTo>
                <a:lnTo>
                  <a:pt x="1581150" y="0"/>
                </a:lnTo>
                <a:lnTo>
                  <a:pt x="1581150" y="0"/>
                </a:lnTo>
                <a:lnTo>
                  <a:pt x="1581150" y="0"/>
                </a:lnTo>
              </a:path>
            </a:pathLst>
          </a:custGeom>
          <a:ln w="19050" cmpd="sng">
            <a:solidFill>
              <a:srgbClr val="AB141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12" name="Text Box 6"/>
          <p:cNvSpPr txBox="1">
            <a:spLocks noChangeArrowheads="1"/>
          </p:cNvSpPr>
          <p:nvPr/>
        </p:nvSpPr>
        <p:spPr bwMode="auto">
          <a:xfrm>
            <a:off x="2465669" y="1786754"/>
            <a:ext cx="221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defTabSz="457200">
              <a:spcBef>
                <a:spcPct val="50000"/>
              </a:spcBef>
              <a:buNone/>
            </a:pPr>
            <a:r>
              <a:rPr lang="en-US" altLang="en-US" sz="1600" dirty="0">
                <a:solidFill>
                  <a:prstClr val="black">
                    <a:lumMod val="75000"/>
                    <a:lumOff val="25000"/>
                  </a:prstClr>
                </a:solidFill>
                <a:latin typeface="Calibri"/>
              </a:rPr>
              <a:t>MERIT-HF</a:t>
            </a:r>
            <a:br>
              <a:rPr lang="en-US" altLang="en-US" sz="1600" dirty="0">
                <a:solidFill>
                  <a:prstClr val="black">
                    <a:lumMod val="75000"/>
                    <a:lumOff val="25000"/>
                  </a:prstClr>
                </a:solidFill>
                <a:latin typeface="Calibri"/>
              </a:rPr>
            </a:br>
            <a:r>
              <a:rPr lang="en-US" altLang="en-US" sz="1600" b="0" dirty="0">
                <a:solidFill>
                  <a:prstClr val="black"/>
                </a:solidFill>
                <a:latin typeface="Calibri"/>
              </a:rPr>
              <a:t>Cumulative percentage </a:t>
            </a:r>
            <a:br>
              <a:rPr lang="en-US" altLang="en-US" sz="1600" b="0" dirty="0">
                <a:solidFill>
                  <a:prstClr val="black"/>
                </a:solidFill>
                <a:latin typeface="Calibri"/>
              </a:rPr>
            </a:br>
            <a:r>
              <a:rPr lang="en-US" altLang="en-US" sz="1600" b="0" dirty="0">
                <a:solidFill>
                  <a:prstClr val="black"/>
                </a:solidFill>
                <a:latin typeface="Calibri"/>
              </a:rPr>
              <a:t>of total mortality</a:t>
            </a:r>
            <a:r>
              <a:rPr lang="en-US" altLang="en-US" sz="1600" b="0" baseline="30000" dirty="0">
                <a:solidFill>
                  <a:prstClr val="black"/>
                </a:solidFill>
                <a:latin typeface="Calibri"/>
              </a:rPr>
              <a:t>*</a:t>
            </a:r>
          </a:p>
        </p:txBody>
      </p:sp>
      <p:grpSp>
        <p:nvGrpSpPr>
          <p:cNvPr id="13" name="Grouper 15"/>
          <p:cNvGrpSpPr/>
          <p:nvPr/>
        </p:nvGrpSpPr>
        <p:grpSpPr>
          <a:xfrm>
            <a:off x="2076932" y="2740457"/>
            <a:ext cx="2562468" cy="2190484"/>
            <a:chOff x="322728" y="1935036"/>
            <a:chExt cx="4318779" cy="3141943"/>
          </a:xfrm>
        </p:grpSpPr>
        <p:cxnSp>
          <p:nvCxnSpPr>
            <p:cNvPr id="14" name="Connecteur droit 13"/>
            <p:cNvCxnSpPr/>
            <p:nvPr/>
          </p:nvCxnSpPr>
          <p:spPr>
            <a:xfrm>
              <a:off x="893120" y="4685539"/>
              <a:ext cx="345208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p:nvCxnSpPr>
          <p:spPr>
            <a:xfrm flipV="1">
              <a:off x="899593" y="1969737"/>
              <a:ext cx="0" cy="2718505"/>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6" name="Grouper 20"/>
            <p:cNvGrpSpPr/>
            <p:nvPr/>
          </p:nvGrpSpPr>
          <p:grpSpPr>
            <a:xfrm>
              <a:off x="322728" y="1935036"/>
              <a:ext cx="4318779" cy="3141943"/>
              <a:chOff x="322728" y="1935036"/>
              <a:chExt cx="4318779" cy="3141943"/>
            </a:xfrm>
          </p:grpSpPr>
          <p:sp>
            <p:nvSpPr>
              <p:cNvPr id="17" name="TextBox 55"/>
              <p:cNvSpPr txBox="1"/>
              <p:nvPr/>
            </p:nvSpPr>
            <p:spPr>
              <a:xfrm>
                <a:off x="322728" y="1935036"/>
                <a:ext cx="527371" cy="331096"/>
              </a:xfrm>
              <a:prstGeom prst="rect">
                <a:avLst/>
              </a:prstGeom>
              <a:noFill/>
            </p:spPr>
            <p:txBody>
              <a:bodyPr wrap="none" rtlCol="0">
                <a:spAutoFit/>
              </a:bodyPr>
              <a:lstStyle/>
              <a:p>
                <a:pPr algn="r" defTabSz="457200"/>
                <a:r>
                  <a:rPr lang="en-US" sz="900">
                    <a:solidFill>
                      <a:prstClr val="black"/>
                    </a:solidFill>
                    <a:latin typeface="Arial"/>
                  </a:rPr>
                  <a:t>20</a:t>
                </a:r>
              </a:p>
            </p:txBody>
          </p:sp>
          <p:sp>
            <p:nvSpPr>
              <p:cNvPr id="18" name="TextBox 56"/>
              <p:cNvSpPr txBox="1"/>
              <p:nvPr/>
            </p:nvSpPr>
            <p:spPr>
              <a:xfrm>
                <a:off x="322728" y="3239647"/>
                <a:ext cx="527371" cy="331096"/>
              </a:xfrm>
              <a:prstGeom prst="rect">
                <a:avLst/>
              </a:prstGeom>
              <a:noFill/>
            </p:spPr>
            <p:txBody>
              <a:bodyPr wrap="none" rtlCol="0">
                <a:spAutoFit/>
              </a:bodyPr>
              <a:lstStyle/>
              <a:p>
                <a:pPr algn="r" defTabSz="457200"/>
                <a:r>
                  <a:rPr lang="en-US" sz="900">
                    <a:solidFill>
                      <a:prstClr val="black"/>
                    </a:solidFill>
                    <a:latin typeface="Arial"/>
                  </a:rPr>
                  <a:t>10</a:t>
                </a:r>
              </a:p>
            </p:txBody>
          </p:sp>
          <p:sp>
            <p:nvSpPr>
              <p:cNvPr id="19" name="TextBox 57"/>
              <p:cNvSpPr txBox="1"/>
              <p:nvPr/>
            </p:nvSpPr>
            <p:spPr>
              <a:xfrm>
                <a:off x="430794" y="3891952"/>
                <a:ext cx="419303" cy="331096"/>
              </a:xfrm>
              <a:prstGeom prst="rect">
                <a:avLst/>
              </a:prstGeom>
              <a:noFill/>
            </p:spPr>
            <p:txBody>
              <a:bodyPr wrap="none" rtlCol="0">
                <a:spAutoFit/>
              </a:bodyPr>
              <a:lstStyle/>
              <a:p>
                <a:pPr algn="r" defTabSz="457200"/>
                <a:r>
                  <a:rPr lang="en-US" sz="900">
                    <a:solidFill>
                      <a:prstClr val="black"/>
                    </a:solidFill>
                    <a:latin typeface="Arial"/>
                  </a:rPr>
                  <a:t>5</a:t>
                </a:r>
              </a:p>
            </p:txBody>
          </p:sp>
          <p:sp>
            <p:nvSpPr>
              <p:cNvPr id="20" name="TextBox 61"/>
              <p:cNvSpPr txBox="1"/>
              <p:nvPr/>
            </p:nvSpPr>
            <p:spPr>
              <a:xfrm>
                <a:off x="430796" y="4544259"/>
                <a:ext cx="419303" cy="331096"/>
              </a:xfrm>
              <a:prstGeom prst="rect">
                <a:avLst/>
              </a:prstGeom>
              <a:noFill/>
              <a:ln>
                <a:noFill/>
              </a:ln>
            </p:spPr>
            <p:txBody>
              <a:bodyPr wrap="none" rtlCol="0">
                <a:spAutoFit/>
              </a:bodyPr>
              <a:lstStyle/>
              <a:p>
                <a:pPr algn="r" defTabSz="457200"/>
                <a:r>
                  <a:rPr lang="en-US" sz="900">
                    <a:solidFill>
                      <a:prstClr val="black"/>
                    </a:solidFill>
                    <a:latin typeface="Arial"/>
                  </a:rPr>
                  <a:t>0</a:t>
                </a:r>
              </a:p>
            </p:txBody>
          </p:sp>
          <p:sp>
            <p:nvSpPr>
              <p:cNvPr id="21" name="TextBox 62"/>
              <p:cNvSpPr txBox="1"/>
              <p:nvPr/>
            </p:nvSpPr>
            <p:spPr>
              <a:xfrm>
                <a:off x="699330" y="4745883"/>
                <a:ext cx="419305" cy="331096"/>
              </a:xfrm>
              <a:prstGeom prst="rect">
                <a:avLst/>
              </a:prstGeom>
              <a:noFill/>
            </p:spPr>
            <p:txBody>
              <a:bodyPr wrap="none" rtlCol="0">
                <a:spAutoFit/>
              </a:bodyPr>
              <a:lstStyle/>
              <a:p>
                <a:pPr algn="ctr" defTabSz="457200"/>
                <a:r>
                  <a:rPr lang="en-US" sz="900">
                    <a:solidFill>
                      <a:prstClr val="black"/>
                    </a:solidFill>
                    <a:latin typeface="Arial"/>
                  </a:rPr>
                  <a:t>0</a:t>
                </a:r>
              </a:p>
            </p:txBody>
          </p:sp>
          <p:sp>
            <p:nvSpPr>
              <p:cNvPr id="22" name="TextBox 63"/>
              <p:cNvSpPr txBox="1"/>
              <p:nvPr/>
            </p:nvSpPr>
            <p:spPr>
              <a:xfrm>
                <a:off x="1052765"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0.5</a:t>
                </a:r>
              </a:p>
            </p:txBody>
          </p:sp>
          <p:sp>
            <p:nvSpPr>
              <p:cNvPr id="23" name="TextBox 64"/>
              <p:cNvSpPr txBox="1"/>
              <p:nvPr/>
            </p:nvSpPr>
            <p:spPr>
              <a:xfrm>
                <a:off x="2055211" y="4745883"/>
                <a:ext cx="581407" cy="331096"/>
              </a:xfrm>
              <a:prstGeom prst="rect">
                <a:avLst/>
              </a:prstGeom>
              <a:noFill/>
            </p:spPr>
            <p:txBody>
              <a:bodyPr wrap="none" rtlCol="0">
                <a:spAutoFit/>
              </a:bodyPr>
              <a:lstStyle/>
              <a:p>
                <a:pPr algn="ctr" defTabSz="457200"/>
                <a:r>
                  <a:rPr lang="en-US" sz="900">
                    <a:solidFill>
                      <a:prstClr val="black"/>
                    </a:solidFill>
                    <a:latin typeface="Arial"/>
                  </a:rPr>
                  <a:t>1.5</a:t>
                </a:r>
              </a:p>
            </p:txBody>
          </p:sp>
          <p:sp>
            <p:nvSpPr>
              <p:cNvPr id="24" name="TextBox 65"/>
              <p:cNvSpPr txBox="1"/>
              <p:nvPr/>
            </p:nvSpPr>
            <p:spPr>
              <a:xfrm>
                <a:off x="2556435" y="4745883"/>
                <a:ext cx="581407" cy="331096"/>
              </a:xfrm>
              <a:prstGeom prst="rect">
                <a:avLst/>
              </a:prstGeom>
              <a:noFill/>
            </p:spPr>
            <p:txBody>
              <a:bodyPr wrap="none" rtlCol="0">
                <a:spAutoFit/>
              </a:bodyPr>
              <a:lstStyle/>
              <a:p>
                <a:pPr algn="ctr" defTabSz="457200"/>
                <a:r>
                  <a:rPr lang="en-US" sz="900">
                    <a:solidFill>
                      <a:prstClr val="black"/>
                    </a:solidFill>
                    <a:latin typeface="Arial"/>
                  </a:rPr>
                  <a:t>2.0</a:t>
                </a:r>
              </a:p>
            </p:txBody>
          </p:sp>
          <p:sp>
            <p:nvSpPr>
              <p:cNvPr id="25" name="TextBox 66"/>
              <p:cNvSpPr txBox="1"/>
              <p:nvPr/>
            </p:nvSpPr>
            <p:spPr>
              <a:xfrm>
                <a:off x="3558879" y="4745883"/>
                <a:ext cx="581407" cy="331096"/>
              </a:xfrm>
              <a:prstGeom prst="rect">
                <a:avLst/>
              </a:prstGeom>
              <a:noFill/>
            </p:spPr>
            <p:txBody>
              <a:bodyPr wrap="none" rtlCol="0">
                <a:spAutoFit/>
              </a:bodyPr>
              <a:lstStyle/>
              <a:p>
                <a:pPr algn="ctr" defTabSz="457200"/>
                <a:r>
                  <a:rPr lang="en-US" sz="900">
                    <a:solidFill>
                      <a:prstClr val="black"/>
                    </a:solidFill>
                    <a:latin typeface="Arial"/>
                  </a:rPr>
                  <a:t>3.0</a:t>
                </a:r>
              </a:p>
            </p:txBody>
          </p:sp>
          <p:sp>
            <p:nvSpPr>
              <p:cNvPr id="26" name="TextBox 69"/>
              <p:cNvSpPr txBox="1"/>
              <p:nvPr/>
            </p:nvSpPr>
            <p:spPr>
              <a:xfrm>
                <a:off x="4060100" y="4745883"/>
                <a:ext cx="581407" cy="331096"/>
              </a:xfrm>
              <a:prstGeom prst="rect">
                <a:avLst/>
              </a:prstGeom>
              <a:noFill/>
            </p:spPr>
            <p:txBody>
              <a:bodyPr wrap="none" rtlCol="0">
                <a:spAutoFit/>
              </a:bodyPr>
              <a:lstStyle/>
              <a:p>
                <a:pPr algn="ctr" defTabSz="457200"/>
                <a:r>
                  <a:rPr lang="en-US" sz="900">
                    <a:solidFill>
                      <a:prstClr val="black"/>
                    </a:solidFill>
                    <a:latin typeface="Arial"/>
                  </a:rPr>
                  <a:t>3.5</a:t>
                </a:r>
              </a:p>
            </p:txBody>
          </p:sp>
          <p:sp>
            <p:nvSpPr>
              <p:cNvPr id="27" name="TextBox 55"/>
              <p:cNvSpPr txBox="1"/>
              <p:nvPr/>
            </p:nvSpPr>
            <p:spPr>
              <a:xfrm>
                <a:off x="322728" y="2587341"/>
                <a:ext cx="527371" cy="331096"/>
              </a:xfrm>
              <a:prstGeom prst="rect">
                <a:avLst/>
              </a:prstGeom>
              <a:noFill/>
            </p:spPr>
            <p:txBody>
              <a:bodyPr wrap="none" rtlCol="0">
                <a:spAutoFit/>
              </a:bodyPr>
              <a:lstStyle/>
              <a:p>
                <a:pPr algn="r" defTabSz="457200"/>
                <a:r>
                  <a:rPr lang="en-US" sz="900">
                    <a:solidFill>
                      <a:prstClr val="black"/>
                    </a:solidFill>
                    <a:latin typeface="Arial"/>
                  </a:rPr>
                  <a:t>15</a:t>
                </a:r>
              </a:p>
            </p:txBody>
          </p:sp>
          <p:sp>
            <p:nvSpPr>
              <p:cNvPr id="28" name="TextBox 63"/>
              <p:cNvSpPr txBox="1"/>
              <p:nvPr/>
            </p:nvSpPr>
            <p:spPr>
              <a:xfrm>
                <a:off x="1553989"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1.0</a:t>
                </a:r>
              </a:p>
            </p:txBody>
          </p:sp>
          <p:sp>
            <p:nvSpPr>
              <p:cNvPr id="29" name="TextBox 66"/>
              <p:cNvSpPr txBox="1"/>
              <p:nvPr/>
            </p:nvSpPr>
            <p:spPr>
              <a:xfrm>
                <a:off x="3057657" y="4745883"/>
                <a:ext cx="581407" cy="331096"/>
              </a:xfrm>
              <a:prstGeom prst="rect">
                <a:avLst/>
              </a:prstGeom>
              <a:noFill/>
            </p:spPr>
            <p:txBody>
              <a:bodyPr wrap="none" rtlCol="0">
                <a:spAutoFit/>
              </a:bodyPr>
              <a:lstStyle/>
              <a:p>
                <a:pPr algn="ctr" defTabSz="457200"/>
                <a:r>
                  <a:rPr lang="en-US" sz="900">
                    <a:solidFill>
                      <a:prstClr val="black"/>
                    </a:solidFill>
                    <a:latin typeface="Arial"/>
                  </a:rPr>
                  <a:t>2.5</a:t>
                </a:r>
              </a:p>
            </p:txBody>
          </p:sp>
        </p:grpSp>
      </p:grpSp>
      <p:sp>
        <p:nvSpPr>
          <p:cNvPr id="30" name="TextBox 12"/>
          <p:cNvSpPr txBox="1"/>
          <p:nvPr/>
        </p:nvSpPr>
        <p:spPr>
          <a:xfrm rot="16200000">
            <a:off x="1018122" y="3626553"/>
            <a:ext cx="2009277" cy="138499"/>
          </a:xfrm>
          <a:prstGeom prst="rect">
            <a:avLst/>
          </a:prstGeom>
          <a:noFill/>
        </p:spPr>
        <p:txBody>
          <a:bodyPr wrap="square" lIns="0" tIns="0" rIns="0" bIns="0" rtlCol="0" anchor="ctr">
            <a:spAutoFit/>
          </a:bodyPr>
          <a:lstStyle/>
          <a:p>
            <a:pPr algn="ctr" defTabSz="457200"/>
            <a:r>
              <a:rPr lang="en-US" sz="900" spc="-10">
                <a:solidFill>
                  <a:prstClr val="black"/>
                </a:solidFill>
                <a:latin typeface="Calibri"/>
              </a:rPr>
              <a:t>Mortality (%)</a:t>
            </a:r>
          </a:p>
        </p:txBody>
      </p:sp>
      <p:sp>
        <p:nvSpPr>
          <p:cNvPr id="31" name="TextBox 12"/>
          <p:cNvSpPr txBox="1"/>
          <p:nvPr/>
        </p:nvSpPr>
        <p:spPr>
          <a:xfrm>
            <a:off x="2118744" y="5555284"/>
            <a:ext cx="2050782" cy="138517"/>
          </a:xfrm>
          <a:prstGeom prst="rect">
            <a:avLst/>
          </a:prstGeom>
          <a:noFill/>
        </p:spPr>
        <p:txBody>
          <a:bodyPr wrap="square" lIns="0" tIns="0" rIns="0" bIns="0" rtlCol="0" anchor="ctr">
            <a:spAutoFit/>
          </a:bodyPr>
          <a:lstStyle/>
          <a:p>
            <a:pPr algn="ctr" defTabSz="457200"/>
            <a:r>
              <a:rPr lang="en-US" sz="900" spc="-10" dirty="0">
                <a:solidFill>
                  <a:prstClr val="black"/>
                </a:solidFill>
                <a:latin typeface="Calibri"/>
              </a:rPr>
              <a:t>)</a:t>
            </a:r>
          </a:p>
        </p:txBody>
      </p:sp>
      <p:sp>
        <p:nvSpPr>
          <p:cNvPr id="33" name="TextBox 12"/>
          <p:cNvSpPr txBox="1"/>
          <p:nvPr/>
        </p:nvSpPr>
        <p:spPr>
          <a:xfrm>
            <a:off x="3893134" y="3506133"/>
            <a:ext cx="802077" cy="184666"/>
          </a:xfrm>
          <a:prstGeom prst="rect">
            <a:avLst/>
          </a:prstGeom>
          <a:noFill/>
        </p:spPr>
        <p:txBody>
          <a:bodyPr wrap="square" lIns="0" tIns="0" rIns="0" bIns="0" rtlCol="0" anchor="ctr">
            <a:spAutoFit/>
          </a:bodyPr>
          <a:lstStyle/>
          <a:p>
            <a:pPr defTabSz="457200"/>
            <a:r>
              <a:rPr lang="en-CA" sz="1200" spc="-10" dirty="0">
                <a:solidFill>
                  <a:srgbClr val="AB141C"/>
                </a:solidFill>
                <a:latin typeface="Calibri"/>
              </a:rPr>
              <a:t>Metoprolol</a:t>
            </a:r>
          </a:p>
        </p:txBody>
      </p:sp>
      <p:sp>
        <p:nvSpPr>
          <p:cNvPr id="34" name="TextBox 12"/>
          <p:cNvSpPr txBox="1"/>
          <p:nvPr/>
        </p:nvSpPr>
        <p:spPr>
          <a:xfrm>
            <a:off x="3568734" y="4419935"/>
            <a:ext cx="903824" cy="215444"/>
          </a:xfrm>
          <a:prstGeom prst="rect">
            <a:avLst/>
          </a:prstGeom>
          <a:noFill/>
        </p:spPr>
        <p:txBody>
          <a:bodyPr wrap="square" lIns="0" tIns="0" rIns="0" bIns="0" rtlCol="0" anchor="ctr">
            <a:spAutoFit/>
          </a:bodyPr>
          <a:lstStyle/>
          <a:p>
            <a:pPr algn="r" defTabSz="457200"/>
            <a:r>
              <a:rPr lang="en-US" sz="700" i="1" spc="-10" dirty="0">
                <a:solidFill>
                  <a:prstClr val="black"/>
                </a:solidFill>
                <a:latin typeface="Calibri"/>
              </a:rPr>
              <a:t>p</a:t>
            </a:r>
            <a:r>
              <a:rPr lang="en-US" sz="700" spc="-10" dirty="0">
                <a:solidFill>
                  <a:prstClr val="black"/>
                </a:solidFill>
                <a:latin typeface="Calibri"/>
              </a:rPr>
              <a:t> = 0.0062 (adjusted)</a:t>
            </a:r>
          </a:p>
          <a:p>
            <a:pPr algn="r" defTabSz="457200"/>
            <a:r>
              <a:rPr lang="en-US" sz="700" i="1" spc="-10" dirty="0">
                <a:solidFill>
                  <a:prstClr val="black"/>
                </a:solidFill>
                <a:latin typeface="Calibri"/>
              </a:rPr>
              <a:t>p</a:t>
            </a:r>
            <a:r>
              <a:rPr lang="en-US" sz="700" spc="-10" dirty="0">
                <a:solidFill>
                  <a:prstClr val="black"/>
                </a:solidFill>
                <a:latin typeface="Calibri"/>
              </a:rPr>
              <a:t> = 0.00009 (nominal)</a:t>
            </a:r>
          </a:p>
        </p:txBody>
      </p:sp>
      <p:sp>
        <p:nvSpPr>
          <p:cNvPr id="35" name="Text Box 6"/>
          <p:cNvSpPr txBox="1">
            <a:spLocks noChangeArrowheads="1"/>
          </p:cNvSpPr>
          <p:nvPr/>
        </p:nvSpPr>
        <p:spPr bwMode="auto">
          <a:xfrm>
            <a:off x="5159995" y="1786754"/>
            <a:ext cx="221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defTabSz="457200">
              <a:spcBef>
                <a:spcPct val="50000"/>
              </a:spcBef>
              <a:buNone/>
            </a:pPr>
            <a:r>
              <a:rPr lang="en-US" altLang="en-US" sz="1600" dirty="0">
                <a:solidFill>
                  <a:prstClr val="black">
                    <a:lumMod val="75000"/>
                    <a:lumOff val="25000"/>
                  </a:prstClr>
                </a:solidFill>
                <a:latin typeface="Calibri"/>
              </a:rPr>
              <a:t>CIBIS II</a:t>
            </a:r>
            <a:br>
              <a:rPr lang="en-US" altLang="en-US" sz="1600" b="0" dirty="0">
                <a:solidFill>
                  <a:srgbClr val="AB141C"/>
                </a:solidFill>
                <a:latin typeface="Calibri"/>
              </a:rPr>
            </a:br>
            <a:r>
              <a:rPr lang="en-US" altLang="en-US" sz="1600" b="0" dirty="0">
                <a:solidFill>
                  <a:prstClr val="black"/>
                </a:solidFill>
                <a:latin typeface="Calibri"/>
              </a:rPr>
              <a:t>Survival curves</a:t>
            </a:r>
            <a:r>
              <a:rPr lang="en-US" altLang="en-US" sz="1600" b="0" baseline="30000" dirty="0">
                <a:solidFill>
                  <a:prstClr val="black"/>
                </a:solidFill>
                <a:latin typeface="Calibri"/>
              </a:rPr>
              <a:t>**</a:t>
            </a:r>
          </a:p>
        </p:txBody>
      </p:sp>
      <p:grpSp>
        <p:nvGrpSpPr>
          <p:cNvPr id="36" name="Grouper 37"/>
          <p:cNvGrpSpPr/>
          <p:nvPr/>
        </p:nvGrpSpPr>
        <p:grpSpPr>
          <a:xfrm>
            <a:off x="4746400" y="2691164"/>
            <a:ext cx="2722591" cy="2239777"/>
            <a:chOff x="293047" y="2163648"/>
            <a:chExt cx="4588653" cy="3212648"/>
          </a:xfrm>
        </p:grpSpPr>
        <p:grpSp>
          <p:nvGrpSpPr>
            <p:cNvPr id="37" name="Grouper 38"/>
            <p:cNvGrpSpPr/>
            <p:nvPr/>
          </p:nvGrpSpPr>
          <p:grpSpPr>
            <a:xfrm>
              <a:off x="293047" y="2163648"/>
              <a:ext cx="4588653" cy="3212648"/>
              <a:chOff x="52853" y="2163648"/>
              <a:chExt cx="4588653" cy="3212648"/>
            </a:xfrm>
          </p:grpSpPr>
          <p:grpSp>
            <p:nvGrpSpPr>
              <p:cNvPr id="40" name="Grouper 41"/>
              <p:cNvGrpSpPr/>
              <p:nvPr/>
            </p:nvGrpSpPr>
            <p:grpSpPr>
              <a:xfrm>
                <a:off x="257717" y="2234353"/>
                <a:ext cx="4383789" cy="3141943"/>
                <a:chOff x="257717" y="1935036"/>
                <a:chExt cx="4383789" cy="3141943"/>
              </a:xfrm>
            </p:grpSpPr>
            <p:cxnSp>
              <p:nvCxnSpPr>
                <p:cNvPr id="43" name="Connecteur droit 42"/>
                <p:cNvCxnSpPr/>
                <p:nvPr/>
              </p:nvCxnSpPr>
              <p:spPr>
                <a:xfrm>
                  <a:off x="893120" y="4685539"/>
                  <a:ext cx="345208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flipV="1">
                  <a:off x="899592" y="1969739"/>
                  <a:ext cx="0" cy="2360596"/>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5" name="Grouper 46"/>
                <p:cNvGrpSpPr/>
                <p:nvPr/>
              </p:nvGrpSpPr>
              <p:grpSpPr>
                <a:xfrm>
                  <a:off x="257717" y="1935036"/>
                  <a:ext cx="4383789" cy="3141943"/>
                  <a:chOff x="257717" y="1935036"/>
                  <a:chExt cx="4383789" cy="3141943"/>
                </a:xfrm>
              </p:grpSpPr>
              <p:sp>
                <p:nvSpPr>
                  <p:cNvPr id="47" name="TextBox 55"/>
                  <p:cNvSpPr txBox="1"/>
                  <p:nvPr/>
                </p:nvSpPr>
                <p:spPr>
                  <a:xfrm>
                    <a:off x="257717" y="1935036"/>
                    <a:ext cx="592381" cy="331096"/>
                  </a:xfrm>
                  <a:prstGeom prst="rect">
                    <a:avLst/>
                  </a:prstGeom>
                  <a:noFill/>
                </p:spPr>
                <p:txBody>
                  <a:bodyPr wrap="none" rtlCol="0">
                    <a:spAutoFit/>
                  </a:bodyPr>
                  <a:lstStyle/>
                  <a:p>
                    <a:pPr algn="r" defTabSz="457200"/>
                    <a:r>
                      <a:rPr lang="en-US" sz="900">
                        <a:solidFill>
                          <a:prstClr val="black"/>
                        </a:solidFill>
                        <a:latin typeface="Arial"/>
                      </a:rPr>
                      <a:t>1-0</a:t>
                    </a:r>
                  </a:p>
                </p:txBody>
              </p:sp>
              <p:sp>
                <p:nvSpPr>
                  <p:cNvPr id="48" name="TextBox 56"/>
                  <p:cNvSpPr txBox="1"/>
                  <p:nvPr/>
                </p:nvSpPr>
                <p:spPr>
                  <a:xfrm>
                    <a:off x="257717" y="2966139"/>
                    <a:ext cx="592381" cy="331096"/>
                  </a:xfrm>
                  <a:prstGeom prst="rect">
                    <a:avLst/>
                  </a:prstGeom>
                  <a:noFill/>
                </p:spPr>
                <p:txBody>
                  <a:bodyPr wrap="none" rtlCol="0">
                    <a:spAutoFit/>
                  </a:bodyPr>
                  <a:lstStyle/>
                  <a:p>
                    <a:pPr algn="r" defTabSz="457200"/>
                    <a:r>
                      <a:rPr lang="en-US" sz="900">
                        <a:solidFill>
                          <a:prstClr val="black"/>
                        </a:solidFill>
                        <a:latin typeface="Arial"/>
                      </a:rPr>
                      <a:t>0-8</a:t>
                    </a:r>
                  </a:p>
                </p:txBody>
              </p:sp>
              <p:sp>
                <p:nvSpPr>
                  <p:cNvPr id="49" name="TextBox 57"/>
                  <p:cNvSpPr txBox="1"/>
                  <p:nvPr/>
                </p:nvSpPr>
                <p:spPr>
                  <a:xfrm>
                    <a:off x="257717" y="3997242"/>
                    <a:ext cx="592381" cy="331096"/>
                  </a:xfrm>
                  <a:prstGeom prst="rect">
                    <a:avLst/>
                  </a:prstGeom>
                  <a:noFill/>
                </p:spPr>
                <p:txBody>
                  <a:bodyPr wrap="none" rtlCol="0">
                    <a:spAutoFit/>
                  </a:bodyPr>
                  <a:lstStyle/>
                  <a:p>
                    <a:pPr algn="r" defTabSz="457200"/>
                    <a:r>
                      <a:rPr lang="en-US" sz="900">
                        <a:solidFill>
                          <a:prstClr val="black"/>
                        </a:solidFill>
                        <a:latin typeface="Arial"/>
                      </a:rPr>
                      <a:t>0-6</a:t>
                    </a:r>
                  </a:p>
                </p:txBody>
              </p:sp>
              <p:sp>
                <p:nvSpPr>
                  <p:cNvPr id="50" name="TextBox 61"/>
                  <p:cNvSpPr txBox="1"/>
                  <p:nvPr/>
                </p:nvSpPr>
                <p:spPr>
                  <a:xfrm>
                    <a:off x="430794" y="4544259"/>
                    <a:ext cx="419304" cy="331096"/>
                  </a:xfrm>
                  <a:prstGeom prst="rect">
                    <a:avLst/>
                  </a:prstGeom>
                  <a:noFill/>
                  <a:ln>
                    <a:noFill/>
                  </a:ln>
                </p:spPr>
                <p:txBody>
                  <a:bodyPr wrap="none" rtlCol="0">
                    <a:spAutoFit/>
                  </a:bodyPr>
                  <a:lstStyle/>
                  <a:p>
                    <a:pPr algn="r" defTabSz="457200"/>
                    <a:r>
                      <a:rPr lang="en-US" sz="900">
                        <a:solidFill>
                          <a:prstClr val="black"/>
                        </a:solidFill>
                        <a:latin typeface="Arial"/>
                      </a:rPr>
                      <a:t>0</a:t>
                    </a:r>
                  </a:p>
                </p:txBody>
              </p:sp>
              <p:sp>
                <p:nvSpPr>
                  <p:cNvPr id="51" name="TextBox 62"/>
                  <p:cNvSpPr txBox="1"/>
                  <p:nvPr/>
                </p:nvSpPr>
                <p:spPr>
                  <a:xfrm>
                    <a:off x="699330" y="4745883"/>
                    <a:ext cx="419305" cy="331096"/>
                  </a:xfrm>
                  <a:prstGeom prst="rect">
                    <a:avLst/>
                  </a:prstGeom>
                  <a:noFill/>
                </p:spPr>
                <p:txBody>
                  <a:bodyPr wrap="none" rtlCol="0">
                    <a:spAutoFit/>
                  </a:bodyPr>
                  <a:lstStyle/>
                  <a:p>
                    <a:pPr algn="ctr" defTabSz="457200"/>
                    <a:r>
                      <a:rPr lang="en-US" sz="900">
                        <a:solidFill>
                          <a:prstClr val="black"/>
                        </a:solidFill>
                        <a:latin typeface="Arial"/>
                      </a:rPr>
                      <a:t>0</a:t>
                    </a:r>
                  </a:p>
                </p:txBody>
              </p:sp>
              <p:sp>
                <p:nvSpPr>
                  <p:cNvPr id="52" name="TextBox 63"/>
                  <p:cNvSpPr txBox="1"/>
                  <p:nvPr/>
                </p:nvSpPr>
                <p:spPr>
                  <a:xfrm>
                    <a:off x="1052764"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0.5</a:t>
                    </a:r>
                  </a:p>
                </p:txBody>
              </p:sp>
              <p:sp>
                <p:nvSpPr>
                  <p:cNvPr id="53" name="TextBox 64"/>
                  <p:cNvSpPr txBox="1"/>
                  <p:nvPr/>
                </p:nvSpPr>
                <p:spPr>
                  <a:xfrm>
                    <a:off x="2055211" y="4745883"/>
                    <a:ext cx="581407" cy="331096"/>
                  </a:xfrm>
                  <a:prstGeom prst="rect">
                    <a:avLst/>
                  </a:prstGeom>
                  <a:noFill/>
                </p:spPr>
                <p:txBody>
                  <a:bodyPr wrap="none" rtlCol="0">
                    <a:spAutoFit/>
                  </a:bodyPr>
                  <a:lstStyle/>
                  <a:p>
                    <a:pPr algn="ctr" defTabSz="457200"/>
                    <a:r>
                      <a:rPr lang="en-US" sz="900">
                        <a:solidFill>
                          <a:prstClr val="black"/>
                        </a:solidFill>
                        <a:latin typeface="Arial"/>
                      </a:rPr>
                      <a:t>1.5</a:t>
                    </a:r>
                  </a:p>
                </p:txBody>
              </p:sp>
              <p:sp>
                <p:nvSpPr>
                  <p:cNvPr id="54" name="TextBox 65"/>
                  <p:cNvSpPr txBox="1"/>
                  <p:nvPr/>
                </p:nvSpPr>
                <p:spPr>
                  <a:xfrm>
                    <a:off x="2556435" y="4745883"/>
                    <a:ext cx="581407" cy="331096"/>
                  </a:xfrm>
                  <a:prstGeom prst="rect">
                    <a:avLst/>
                  </a:prstGeom>
                  <a:noFill/>
                </p:spPr>
                <p:txBody>
                  <a:bodyPr wrap="none" rtlCol="0">
                    <a:spAutoFit/>
                  </a:bodyPr>
                  <a:lstStyle/>
                  <a:p>
                    <a:pPr algn="ctr" defTabSz="457200"/>
                    <a:r>
                      <a:rPr lang="en-US" sz="900">
                        <a:solidFill>
                          <a:prstClr val="black"/>
                        </a:solidFill>
                        <a:latin typeface="Arial"/>
                      </a:rPr>
                      <a:t>2.0</a:t>
                    </a:r>
                  </a:p>
                </p:txBody>
              </p:sp>
              <p:sp>
                <p:nvSpPr>
                  <p:cNvPr id="55" name="TextBox 66"/>
                  <p:cNvSpPr txBox="1"/>
                  <p:nvPr/>
                </p:nvSpPr>
                <p:spPr>
                  <a:xfrm>
                    <a:off x="3558878" y="4745883"/>
                    <a:ext cx="581407" cy="331096"/>
                  </a:xfrm>
                  <a:prstGeom prst="rect">
                    <a:avLst/>
                  </a:prstGeom>
                  <a:noFill/>
                </p:spPr>
                <p:txBody>
                  <a:bodyPr wrap="none" rtlCol="0">
                    <a:spAutoFit/>
                  </a:bodyPr>
                  <a:lstStyle/>
                  <a:p>
                    <a:pPr algn="ctr" defTabSz="457200"/>
                    <a:r>
                      <a:rPr lang="en-US" sz="900">
                        <a:solidFill>
                          <a:prstClr val="black"/>
                        </a:solidFill>
                        <a:latin typeface="Arial"/>
                      </a:rPr>
                      <a:t>3.0</a:t>
                    </a:r>
                  </a:p>
                </p:txBody>
              </p:sp>
              <p:sp>
                <p:nvSpPr>
                  <p:cNvPr id="56" name="TextBox 69"/>
                  <p:cNvSpPr txBox="1"/>
                  <p:nvPr/>
                </p:nvSpPr>
                <p:spPr>
                  <a:xfrm>
                    <a:off x="4060099" y="4745883"/>
                    <a:ext cx="581407" cy="331096"/>
                  </a:xfrm>
                  <a:prstGeom prst="rect">
                    <a:avLst/>
                  </a:prstGeom>
                  <a:noFill/>
                </p:spPr>
                <p:txBody>
                  <a:bodyPr wrap="none" rtlCol="0">
                    <a:spAutoFit/>
                  </a:bodyPr>
                  <a:lstStyle/>
                  <a:p>
                    <a:pPr algn="ctr" defTabSz="457200"/>
                    <a:r>
                      <a:rPr lang="en-US" sz="900">
                        <a:solidFill>
                          <a:prstClr val="black"/>
                        </a:solidFill>
                        <a:latin typeface="Arial"/>
                      </a:rPr>
                      <a:t>3.5</a:t>
                    </a:r>
                  </a:p>
                </p:txBody>
              </p:sp>
              <p:sp>
                <p:nvSpPr>
                  <p:cNvPr id="57" name="TextBox 63"/>
                  <p:cNvSpPr txBox="1"/>
                  <p:nvPr/>
                </p:nvSpPr>
                <p:spPr>
                  <a:xfrm>
                    <a:off x="1553988"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1.0</a:t>
                    </a:r>
                  </a:p>
                </p:txBody>
              </p:sp>
              <p:sp>
                <p:nvSpPr>
                  <p:cNvPr id="58" name="TextBox 66"/>
                  <p:cNvSpPr txBox="1"/>
                  <p:nvPr/>
                </p:nvSpPr>
                <p:spPr>
                  <a:xfrm>
                    <a:off x="3057657" y="4745883"/>
                    <a:ext cx="581407" cy="331096"/>
                  </a:xfrm>
                  <a:prstGeom prst="rect">
                    <a:avLst/>
                  </a:prstGeom>
                  <a:noFill/>
                </p:spPr>
                <p:txBody>
                  <a:bodyPr wrap="none" rtlCol="0">
                    <a:spAutoFit/>
                  </a:bodyPr>
                  <a:lstStyle/>
                  <a:p>
                    <a:pPr algn="ctr" defTabSz="457200"/>
                    <a:r>
                      <a:rPr lang="en-US" sz="900">
                        <a:solidFill>
                          <a:prstClr val="black"/>
                        </a:solidFill>
                        <a:latin typeface="Arial"/>
                      </a:rPr>
                      <a:t>2.5</a:t>
                    </a:r>
                  </a:p>
                </p:txBody>
              </p:sp>
            </p:grpSp>
            <p:cxnSp>
              <p:nvCxnSpPr>
                <p:cNvPr id="46" name="Connecteur droit 45"/>
                <p:cNvCxnSpPr/>
                <p:nvPr/>
              </p:nvCxnSpPr>
              <p:spPr>
                <a:xfrm flipV="1">
                  <a:off x="899592" y="4450420"/>
                  <a:ext cx="0" cy="243804"/>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1" name="TextBox 12"/>
              <p:cNvSpPr txBox="1"/>
              <p:nvPr/>
            </p:nvSpPr>
            <p:spPr>
              <a:xfrm rot="16200000">
                <a:off x="-1271448" y="3487949"/>
                <a:ext cx="2882027" cy="233426"/>
              </a:xfrm>
              <a:prstGeom prst="rect">
                <a:avLst/>
              </a:prstGeom>
              <a:noFill/>
            </p:spPr>
            <p:txBody>
              <a:bodyPr wrap="square" lIns="0" tIns="0" rIns="0" bIns="0" rtlCol="0" anchor="ctr">
                <a:spAutoFit/>
              </a:bodyPr>
              <a:lstStyle/>
              <a:p>
                <a:pPr algn="ctr" defTabSz="457200"/>
                <a:r>
                  <a:rPr lang="en-US" sz="900" spc="-10">
                    <a:solidFill>
                      <a:prstClr val="black"/>
                    </a:solidFill>
                    <a:latin typeface="Calibri"/>
                  </a:rPr>
                  <a:t>Survival (%)</a:t>
                </a:r>
              </a:p>
            </p:txBody>
          </p:sp>
        </p:grpSp>
        <p:sp>
          <p:nvSpPr>
            <p:cNvPr id="39" name="TextBox 12"/>
            <p:cNvSpPr txBox="1"/>
            <p:nvPr/>
          </p:nvSpPr>
          <p:spPr>
            <a:xfrm>
              <a:off x="3587086" y="2789952"/>
              <a:ext cx="1161887" cy="264878"/>
            </a:xfrm>
            <a:prstGeom prst="rect">
              <a:avLst/>
            </a:prstGeom>
            <a:noFill/>
          </p:spPr>
          <p:txBody>
            <a:bodyPr wrap="square" lIns="0" tIns="0" rIns="0" bIns="0" rtlCol="0" anchor="ctr">
              <a:spAutoFit/>
            </a:bodyPr>
            <a:lstStyle/>
            <a:p>
              <a:pPr defTabSz="457200"/>
              <a:r>
                <a:rPr lang="en-US" sz="1200" spc="-10" dirty="0">
                  <a:solidFill>
                    <a:srgbClr val="AB141C"/>
                  </a:solidFill>
                  <a:latin typeface="Calibri"/>
                </a:rPr>
                <a:t>Bisoprolol</a:t>
              </a:r>
            </a:p>
          </p:txBody>
        </p:sp>
      </p:grpSp>
      <p:sp>
        <p:nvSpPr>
          <p:cNvPr id="59" name="Text Box 6"/>
          <p:cNvSpPr txBox="1">
            <a:spLocks noChangeArrowheads="1"/>
          </p:cNvSpPr>
          <p:nvPr/>
        </p:nvSpPr>
        <p:spPr bwMode="auto">
          <a:xfrm>
            <a:off x="8083957" y="1786754"/>
            <a:ext cx="221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defTabSz="457200">
              <a:spcBef>
                <a:spcPct val="50000"/>
              </a:spcBef>
              <a:buNone/>
            </a:pPr>
            <a:r>
              <a:rPr lang="en-US" altLang="en-US" sz="1600" dirty="0">
                <a:solidFill>
                  <a:prstClr val="black">
                    <a:lumMod val="75000"/>
                    <a:lumOff val="25000"/>
                  </a:prstClr>
                </a:solidFill>
                <a:latin typeface="Calibri"/>
              </a:rPr>
              <a:t>COPERNICUS</a:t>
            </a:r>
            <a:br>
              <a:rPr lang="en-US" altLang="en-US" sz="1600" b="0" dirty="0">
                <a:solidFill>
                  <a:prstClr val="black"/>
                </a:solidFill>
                <a:latin typeface="Calibri"/>
              </a:rPr>
            </a:br>
            <a:r>
              <a:rPr lang="en-US" altLang="en-US" sz="1600" b="0" dirty="0">
                <a:solidFill>
                  <a:prstClr val="black"/>
                </a:solidFill>
                <a:latin typeface="Calibri"/>
              </a:rPr>
              <a:t>Time to death or hospitalization</a:t>
            </a:r>
            <a:r>
              <a:rPr lang="en-US" altLang="en-US" sz="1600" b="0" baseline="30000" dirty="0">
                <a:solidFill>
                  <a:prstClr val="black"/>
                </a:solidFill>
                <a:latin typeface="Calibri"/>
              </a:rPr>
              <a:t>***</a:t>
            </a:r>
          </a:p>
        </p:txBody>
      </p:sp>
      <p:grpSp>
        <p:nvGrpSpPr>
          <p:cNvPr id="60" name="Grouper 62"/>
          <p:cNvGrpSpPr/>
          <p:nvPr/>
        </p:nvGrpSpPr>
        <p:grpSpPr>
          <a:xfrm>
            <a:off x="7590670" y="2691164"/>
            <a:ext cx="2738252" cy="2380156"/>
            <a:chOff x="317791" y="2163648"/>
            <a:chExt cx="4615047" cy="3414002"/>
          </a:xfrm>
        </p:grpSpPr>
        <p:grpSp>
          <p:nvGrpSpPr>
            <p:cNvPr id="61" name="Grouper 63"/>
            <p:cNvGrpSpPr/>
            <p:nvPr/>
          </p:nvGrpSpPr>
          <p:grpSpPr>
            <a:xfrm>
              <a:off x="317791" y="2163648"/>
              <a:ext cx="4563909" cy="3414002"/>
              <a:chOff x="77597" y="2163648"/>
              <a:chExt cx="4563909" cy="3414002"/>
            </a:xfrm>
          </p:grpSpPr>
          <p:grpSp>
            <p:nvGrpSpPr>
              <p:cNvPr id="64" name="Grouper 66"/>
              <p:cNvGrpSpPr/>
              <p:nvPr/>
            </p:nvGrpSpPr>
            <p:grpSpPr>
              <a:xfrm>
                <a:off x="214309" y="2234353"/>
                <a:ext cx="4427197" cy="3141943"/>
                <a:chOff x="214309" y="1935036"/>
                <a:chExt cx="4427197" cy="3141943"/>
              </a:xfrm>
            </p:grpSpPr>
            <p:cxnSp>
              <p:nvCxnSpPr>
                <p:cNvPr id="67" name="Connecteur droit 66"/>
                <p:cNvCxnSpPr/>
                <p:nvPr/>
              </p:nvCxnSpPr>
              <p:spPr>
                <a:xfrm>
                  <a:off x="893120" y="4685539"/>
                  <a:ext cx="3452088"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flipV="1">
                  <a:off x="899593" y="1969737"/>
                  <a:ext cx="0" cy="2718505"/>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9" name="Grouper 71"/>
                <p:cNvGrpSpPr/>
                <p:nvPr/>
              </p:nvGrpSpPr>
              <p:grpSpPr>
                <a:xfrm>
                  <a:off x="214309" y="1935036"/>
                  <a:ext cx="4427197" cy="3141943"/>
                  <a:chOff x="214309" y="1935036"/>
                  <a:chExt cx="4427197" cy="3141943"/>
                </a:xfrm>
              </p:grpSpPr>
              <p:sp>
                <p:nvSpPr>
                  <p:cNvPr id="70" name="TextBox 55"/>
                  <p:cNvSpPr txBox="1"/>
                  <p:nvPr/>
                </p:nvSpPr>
                <p:spPr>
                  <a:xfrm>
                    <a:off x="214309" y="1935036"/>
                    <a:ext cx="635788" cy="331096"/>
                  </a:xfrm>
                  <a:prstGeom prst="rect">
                    <a:avLst/>
                  </a:prstGeom>
                  <a:noFill/>
                </p:spPr>
                <p:txBody>
                  <a:bodyPr wrap="none" rtlCol="0">
                    <a:spAutoFit/>
                  </a:bodyPr>
                  <a:lstStyle/>
                  <a:p>
                    <a:pPr algn="r" defTabSz="457200"/>
                    <a:r>
                      <a:rPr lang="en-US" sz="900">
                        <a:solidFill>
                          <a:prstClr val="black"/>
                        </a:solidFill>
                        <a:latin typeface="Arial"/>
                      </a:rPr>
                      <a:t>100</a:t>
                    </a:r>
                  </a:p>
                </p:txBody>
              </p:sp>
              <p:sp>
                <p:nvSpPr>
                  <p:cNvPr id="71" name="TextBox 56"/>
                  <p:cNvSpPr txBox="1"/>
                  <p:nvPr/>
                </p:nvSpPr>
                <p:spPr>
                  <a:xfrm>
                    <a:off x="322493" y="2978726"/>
                    <a:ext cx="527604" cy="331096"/>
                  </a:xfrm>
                  <a:prstGeom prst="rect">
                    <a:avLst/>
                  </a:prstGeom>
                  <a:noFill/>
                </p:spPr>
                <p:txBody>
                  <a:bodyPr wrap="none" rtlCol="0">
                    <a:spAutoFit/>
                  </a:bodyPr>
                  <a:lstStyle/>
                  <a:p>
                    <a:pPr algn="r" defTabSz="457200"/>
                    <a:r>
                      <a:rPr lang="en-US" sz="900">
                        <a:solidFill>
                          <a:prstClr val="black"/>
                        </a:solidFill>
                        <a:latin typeface="Arial"/>
                      </a:rPr>
                      <a:t>60</a:t>
                    </a:r>
                  </a:p>
                </p:txBody>
              </p:sp>
              <p:sp>
                <p:nvSpPr>
                  <p:cNvPr id="72" name="TextBox 57"/>
                  <p:cNvSpPr txBox="1"/>
                  <p:nvPr/>
                </p:nvSpPr>
                <p:spPr>
                  <a:xfrm>
                    <a:off x="322493" y="4022415"/>
                    <a:ext cx="527604" cy="331096"/>
                  </a:xfrm>
                  <a:prstGeom prst="rect">
                    <a:avLst/>
                  </a:prstGeom>
                  <a:noFill/>
                </p:spPr>
                <p:txBody>
                  <a:bodyPr wrap="none" rtlCol="0">
                    <a:spAutoFit/>
                  </a:bodyPr>
                  <a:lstStyle/>
                  <a:p>
                    <a:pPr algn="r" defTabSz="457200"/>
                    <a:r>
                      <a:rPr lang="en-US" sz="900">
                        <a:solidFill>
                          <a:prstClr val="black"/>
                        </a:solidFill>
                        <a:latin typeface="Arial"/>
                      </a:rPr>
                      <a:t>20</a:t>
                    </a:r>
                  </a:p>
                </p:txBody>
              </p:sp>
              <p:sp>
                <p:nvSpPr>
                  <p:cNvPr id="73" name="TextBox 61"/>
                  <p:cNvSpPr txBox="1"/>
                  <p:nvPr/>
                </p:nvSpPr>
                <p:spPr>
                  <a:xfrm>
                    <a:off x="430793" y="4544259"/>
                    <a:ext cx="419304" cy="331096"/>
                  </a:xfrm>
                  <a:prstGeom prst="rect">
                    <a:avLst/>
                  </a:prstGeom>
                  <a:noFill/>
                  <a:ln>
                    <a:noFill/>
                  </a:ln>
                </p:spPr>
                <p:txBody>
                  <a:bodyPr wrap="none" rtlCol="0">
                    <a:spAutoFit/>
                  </a:bodyPr>
                  <a:lstStyle/>
                  <a:p>
                    <a:pPr algn="r" defTabSz="457200"/>
                    <a:r>
                      <a:rPr lang="en-US" sz="900">
                        <a:solidFill>
                          <a:prstClr val="black"/>
                        </a:solidFill>
                        <a:latin typeface="Arial"/>
                      </a:rPr>
                      <a:t>0</a:t>
                    </a:r>
                  </a:p>
                </p:txBody>
              </p:sp>
              <p:sp>
                <p:nvSpPr>
                  <p:cNvPr id="74" name="TextBox 62"/>
                  <p:cNvSpPr txBox="1"/>
                  <p:nvPr/>
                </p:nvSpPr>
                <p:spPr>
                  <a:xfrm>
                    <a:off x="699331" y="4745883"/>
                    <a:ext cx="419305" cy="331096"/>
                  </a:xfrm>
                  <a:prstGeom prst="rect">
                    <a:avLst/>
                  </a:prstGeom>
                  <a:noFill/>
                </p:spPr>
                <p:txBody>
                  <a:bodyPr wrap="none" rtlCol="0">
                    <a:spAutoFit/>
                  </a:bodyPr>
                  <a:lstStyle/>
                  <a:p>
                    <a:pPr algn="ctr" defTabSz="457200"/>
                    <a:r>
                      <a:rPr lang="en-US" sz="900">
                        <a:solidFill>
                          <a:prstClr val="black"/>
                        </a:solidFill>
                        <a:latin typeface="Arial"/>
                      </a:rPr>
                      <a:t>0</a:t>
                    </a:r>
                  </a:p>
                </p:txBody>
              </p:sp>
              <p:sp>
                <p:nvSpPr>
                  <p:cNvPr id="75" name="TextBox 63"/>
                  <p:cNvSpPr txBox="1"/>
                  <p:nvPr/>
                </p:nvSpPr>
                <p:spPr>
                  <a:xfrm>
                    <a:off x="1052765"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0.5</a:t>
                    </a:r>
                  </a:p>
                </p:txBody>
              </p:sp>
              <p:sp>
                <p:nvSpPr>
                  <p:cNvPr id="76" name="TextBox 64"/>
                  <p:cNvSpPr txBox="1"/>
                  <p:nvPr/>
                </p:nvSpPr>
                <p:spPr>
                  <a:xfrm>
                    <a:off x="2055210" y="4745883"/>
                    <a:ext cx="581407" cy="331096"/>
                  </a:xfrm>
                  <a:prstGeom prst="rect">
                    <a:avLst/>
                  </a:prstGeom>
                  <a:noFill/>
                </p:spPr>
                <p:txBody>
                  <a:bodyPr wrap="none" rtlCol="0">
                    <a:spAutoFit/>
                  </a:bodyPr>
                  <a:lstStyle/>
                  <a:p>
                    <a:pPr algn="ctr" defTabSz="457200"/>
                    <a:r>
                      <a:rPr lang="en-US" sz="900">
                        <a:solidFill>
                          <a:prstClr val="black"/>
                        </a:solidFill>
                        <a:latin typeface="Arial"/>
                      </a:rPr>
                      <a:t>1.5</a:t>
                    </a:r>
                  </a:p>
                </p:txBody>
              </p:sp>
              <p:sp>
                <p:nvSpPr>
                  <p:cNvPr id="77" name="TextBox 65"/>
                  <p:cNvSpPr txBox="1"/>
                  <p:nvPr/>
                </p:nvSpPr>
                <p:spPr>
                  <a:xfrm>
                    <a:off x="2556434" y="4745883"/>
                    <a:ext cx="581407" cy="331096"/>
                  </a:xfrm>
                  <a:prstGeom prst="rect">
                    <a:avLst/>
                  </a:prstGeom>
                  <a:noFill/>
                </p:spPr>
                <p:txBody>
                  <a:bodyPr wrap="none" rtlCol="0">
                    <a:spAutoFit/>
                  </a:bodyPr>
                  <a:lstStyle/>
                  <a:p>
                    <a:pPr algn="ctr" defTabSz="457200"/>
                    <a:r>
                      <a:rPr lang="en-US" sz="900">
                        <a:solidFill>
                          <a:prstClr val="black"/>
                        </a:solidFill>
                        <a:latin typeface="Arial"/>
                      </a:rPr>
                      <a:t>2.0</a:t>
                    </a:r>
                  </a:p>
                </p:txBody>
              </p:sp>
              <p:sp>
                <p:nvSpPr>
                  <p:cNvPr id="78" name="TextBox 66"/>
                  <p:cNvSpPr txBox="1"/>
                  <p:nvPr/>
                </p:nvSpPr>
                <p:spPr>
                  <a:xfrm>
                    <a:off x="3558879" y="4745883"/>
                    <a:ext cx="581407" cy="331096"/>
                  </a:xfrm>
                  <a:prstGeom prst="rect">
                    <a:avLst/>
                  </a:prstGeom>
                  <a:noFill/>
                </p:spPr>
                <p:txBody>
                  <a:bodyPr wrap="none" rtlCol="0">
                    <a:spAutoFit/>
                  </a:bodyPr>
                  <a:lstStyle/>
                  <a:p>
                    <a:pPr algn="ctr" defTabSz="457200"/>
                    <a:r>
                      <a:rPr lang="en-US" sz="900">
                        <a:solidFill>
                          <a:prstClr val="black"/>
                        </a:solidFill>
                        <a:latin typeface="Arial"/>
                      </a:rPr>
                      <a:t>3.0</a:t>
                    </a:r>
                  </a:p>
                </p:txBody>
              </p:sp>
              <p:sp>
                <p:nvSpPr>
                  <p:cNvPr id="79" name="TextBox 69"/>
                  <p:cNvSpPr txBox="1"/>
                  <p:nvPr/>
                </p:nvSpPr>
                <p:spPr>
                  <a:xfrm>
                    <a:off x="4060099" y="4745883"/>
                    <a:ext cx="581407" cy="331096"/>
                  </a:xfrm>
                  <a:prstGeom prst="rect">
                    <a:avLst/>
                  </a:prstGeom>
                  <a:noFill/>
                </p:spPr>
                <p:txBody>
                  <a:bodyPr wrap="none" rtlCol="0">
                    <a:spAutoFit/>
                  </a:bodyPr>
                  <a:lstStyle/>
                  <a:p>
                    <a:pPr algn="ctr" defTabSz="457200"/>
                    <a:r>
                      <a:rPr lang="en-US" sz="900">
                        <a:solidFill>
                          <a:prstClr val="black"/>
                        </a:solidFill>
                        <a:latin typeface="Arial"/>
                      </a:rPr>
                      <a:t>3.5</a:t>
                    </a:r>
                  </a:p>
                </p:txBody>
              </p:sp>
              <p:sp>
                <p:nvSpPr>
                  <p:cNvPr id="80" name="TextBox 55"/>
                  <p:cNvSpPr txBox="1"/>
                  <p:nvPr/>
                </p:nvSpPr>
                <p:spPr>
                  <a:xfrm>
                    <a:off x="322493" y="2456881"/>
                    <a:ext cx="527604" cy="331096"/>
                  </a:xfrm>
                  <a:prstGeom prst="rect">
                    <a:avLst/>
                  </a:prstGeom>
                  <a:noFill/>
                </p:spPr>
                <p:txBody>
                  <a:bodyPr wrap="none" rtlCol="0">
                    <a:spAutoFit/>
                  </a:bodyPr>
                  <a:lstStyle/>
                  <a:p>
                    <a:pPr algn="r" defTabSz="457200"/>
                    <a:r>
                      <a:rPr lang="en-US" sz="900">
                        <a:solidFill>
                          <a:prstClr val="black"/>
                        </a:solidFill>
                        <a:latin typeface="Arial"/>
                      </a:rPr>
                      <a:t>80</a:t>
                    </a:r>
                  </a:p>
                </p:txBody>
              </p:sp>
              <p:sp>
                <p:nvSpPr>
                  <p:cNvPr id="81" name="TextBox 63"/>
                  <p:cNvSpPr txBox="1"/>
                  <p:nvPr/>
                </p:nvSpPr>
                <p:spPr>
                  <a:xfrm>
                    <a:off x="1553987" y="4745883"/>
                    <a:ext cx="581407" cy="331096"/>
                  </a:xfrm>
                  <a:prstGeom prst="rect">
                    <a:avLst/>
                  </a:prstGeom>
                  <a:noFill/>
                </p:spPr>
                <p:txBody>
                  <a:bodyPr wrap="none" rtlCol="0">
                    <a:spAutoFit/>
                  </a:bodyPr>
                  <a:lstStyle>
                    <a:defPPr>
                      <a:defRPr lang="en-US"/>
                    </a:defPPr>
                    <a:lvl1pPr algn="ctr">
                      <a:defRPr sz="1100">
                        <a:latin typeface="Arial"/>
                      </a:defRPr>
                    </a:lvl1pPr>
                  </a:lstStyle>
                  <a:p>
                    <a:pPr defTabSz="457200"/>
                    <a:r>
                      <a:rPr lang="en-US" sz="900">
                        <a:solidFill>
                          <a:prstClr val="black"/>
                        </a:solidFill>
                      </a:rPr>
                      <a:t>1.0</a:t>
                    </a:r>
                  </a:p>
                </p:txBody>
              </p:sp>
              <p:sp>
                <p:nvSpPr>
                  <p:cNvPr id="82" name="TextBox 66"/>
                  <p:cNvSpPr txBox="1"/>
                  <p:nvPr/>
                </p:nvSpPr>
                <p:spPr>
                  <a:xfrm>
                    <a:off x="3057657" y="4745883"/>
                    <a:ext cx="581407" cy="331096"/>
                  </a:xfrm>
                  <a:prstGeom prst="rect">
                    <a:avLst/>
                  </a:prstGeom>
                  <a:noFill/>
                </p:spPr>
                <p:txBody>
                  <a:bodyPr wrap="none" rtlCol="0">
                    <a:spAutoFit/>
                  </a:bodyPr>
                  <a:lstStyle/>
                  <a:p>
                    <a:pPr algn="ctr" defTabSz="457200"/>
                    <a:r>
                      <a:rPr lang="en-US" sz="900">
                        <a:solidFill>
                          <a:prstClr val="black"/>
                        </a:solidFill>
                        <a:latin typeface="Arial"/>
                      </a:rPr>
                      <a:t>2.5</a:t>
                    </a:r>
                  </a:p>
                </p:txBody>
              </p:sp>
              <p:sp>
                <p:nvSpPr>
                  <p:cNvPr id="83" name="TextBox 56"/>
                  <p:cNvSpPr txBox="1"/>
                  <p:nvPr/>
                </p:nvSpPr>
                <p:spPr>
                  <a:xfrm>
                    <a:off x="322493" y="3500571"/>
                    <a:ext cx="527604" cy="331096"/>
                  </a:xfrm>
                  <a:prstGeom prst="rect">
                    <a:avLst/>
                  </a:prstGeom>
                  <a:noFill/>
                </p:spPr>
                <p:txBody>
                  <a:bodyPr wrap="none" rtlCol="0">
                    <a:spAutoFit/>
                  </a:bodyPr>
                  <a:lstStyle/>
                  <a:p>
                    <a:pPr algn="r" defTabSz="457200"/>
                    <a:r>
                      <a:rPr lang="en-US" sz="900">
                        <a:solidFill>
                          <a:prstClr val="black"/>
                        </a:solidFill>
                        <a:latin typeface="Arial"/>
                      </a:rPr>
                      <a:t>40</a:t>
                    </a:r>
                  </a:p>
                </p:txBody>
              </p:sp>
            </p:grpSp>
          </p:grpSp>
          <p:sp>
            <p:nvSpPr>
              <p:cNvPr id="65" name="TextBox 12"/>
              <p:cNvSpPr txBox="1"/>
              <p:nvPr/>
            </p:nvSpPr>
            <p:spPr>
              <a:xfrm rot="16200000">
                <a:off x="-1246704" y="3487949"/>
                <a:ext cx="2882027" cy="233426"/>
              </a:xfrm>
              <a:prstGeom prst="rect">
                <a:avLst/>
              </a:prstGeom>
              <a:noFill/>
            </p:spPr>
            <p:txBody>
              <a:bodyPr wrap="square" lIns="0" tIns="0" rIns="0" bIns="0" rtlCol="0" anchor="ctr">
                <a:spAutoFit/>
              </a:bodyPr>
              <a:lstStyle/>
              <a:p>
                <a:pPr algn="ctr" defTabSz="457200"/>
                <a:r>
                  <a:rPr lang="en-US" sz="900" spc="-10">
                    <a:solidFill>
                      <a:prstClr val="black"/>
                    </a:solidFill>
                    <a:latin typeface="Calibri"/>
                  </a:rPr>
                  <a:t>Event-free survival (%)</a:t>
                </a:r>
              </a:p>
            </p:txBody>
          </p:sp>
          <p:sp>
            <p:nvSpPr>
              <p:cNvPr id="66" name="TextBox 12"/>
              <p:cNvSpPr txBox="1"/>
              <p:nvPr/>
            </p:nvSpPr>
            <p:spPr>
              <a:xfrm>
                <a:off x="947430" y="5378967"/>
                <a:ext cx="3456384" cy="198683"/>
              </a:xfrm>
              <a:prstGeom prst="rect">
                <a:avLst/>
              </a:prstGeom>
              <a:noFill/>
            </p:spPr>
            <p:txBody>
              <a:bodyPr wrap="square" lIns="0" tIns="0" rIns="0" bIns="0" rtlCol="0" anchor="ctr">
                <a:spAutoFit/>
              </a:bodyPr>
              <a:lstStyle/>
              <a:p>
                <a:pPr algn="ctr" defTabSz="457200"/>
                <a:endParaRPr lang="en-US" sz="900" spc="-10" dirty="0">
                  <a:solidFill>
                    <a:prstClr val="black"/>
                  </a:solidFill>
                  <a:latin typeface="Calibri"/>
                </a:endParaRPr>
              </a:p>
            </p:txBody>
          </p:sp>
        </p:grpSp>
        <p:sp>
          <p:nvSpPr>
            <p:cNvPr id="63" name="TextBox 12"/>
            <p:cNvSpPr txBox="1"/>
            <p:nvPr/>
          </p:nvSpPr>
          <p:spPr>
            <a:xfrm>
              <a:off x="3819194" y="3023508"/>
              <a:ext cx="1113644" cy="264878"/>
            </a:xfrm>
            <a:prstGeom prst="rect">
              <a:avLst/>
            </a:prstGeom>
            <a:noFill/>
          </p:spPr>
          <p:txBody>
            <a:bodyPr wrap="square" lIns="0" tIns="0" rIns="0" bIns="0" rtlCol="0" anchor="ctr">
              <a:spAutoFit/>
            </a:bodyPr>
            <a:lstStyle/>
            <a:p>
              <a:pPr defTabSz="457200"/>
              <a:r>
                <a:rPr lang="en-US" sz="1200" spc="-10" dirty="0">
                  <a:solidFill>
                    <a:srgbClr val="AB141C"/>
                  </a:solidFill>
                  <a:latin typeface="Calibri"/>
                </a:rPr>
                <a:t>Carvedilol </a:t>
              </a:r>
            </a:p>
          </p:txBody>
        </p:sp>
      </p:grpSp>
      <p:sp>
        <p:nvSpPr>
          <p:cNvPr id="84" name="TextBox 12"/>
          <p:cNvSpPr txBox="1"/>
          <p:nvPr/>
        </p:nvSpPr>
        <p:spPr>
          <a:xfrm>
            <a:off x="6394978" y="4527657"/>
            <a:ext cx="903824" cy="107722"/>
          </a:xfrm>
          <a:prstGeom prst="rect">
            <a:avLst/>
          </a:prstGeom>
          <a:noFill/>
        </p:spPr>
        <p:txBody>
          <a:bodyPr wrap="square" lIns="0" tIns="0" rIns="0" bIns="0" rtlCol="0" anchor="ctr">
            <a:spAutoFit/>
          </a:bodyPr>
          <a:lstStyle/>
          <a:p>
            <a:pPr algn="r" defTabSz="457200"/>
            <a:r>
              <a:rPr lang="en-US" sz="700" i="1" spc="-10" dirty="0">
                <a:solidFill>
                  <a:prstClr val="black"/>
                </a:solidFill>
                <a:latin typeface="Calibri"/>
              </a:rPr>
              <a:t>p</a:t>
            </a:r>
            <a:r>
              <a:rPr lang="en-US" sz="700" spc="-10" dirty="0">
                <a:solidFill>
                  <a:prstClr val="black"/>
                </a:solidFill>
                <a:latin typeface="Calibri"/>
              </a:rPr>
              <a:t> = 0.0001</a:t>
            </a:r>
          </a:p>
        </p:txBody>
      </p:sp>
      <p:sp>
        <p:nvSpPr>
          <p:cNvPr id="85" name="TextBox 12"/>
          <p:cNvSpPr txBox="1"/>
          <p:nvPr/>
        </p:nvSpPr>
        <p:spPr>
          <a:xfrm>
            <a:off x="9221222" y="4527657"/>
            <a:ext cx="903824" cy="107722"/>
          </a:xfrm>
          <a:prstGeom prst="rect">
            <a:avLst/>
          </a:prstGeom>
          <a:noFill/>
        </p:spPr>
        <p:txBody>
          <a:bodyPr wrap="square" lIns="0" tIns="0" rIns="0" bIns="0" rtlCol="0" anchor="ctr">
            <a:spAutoFit/>
          </a:bodyPr>
          <a:lstStyle/>
          <a:p>
            <a:pPr algn="r" defTabSz="457200"/>
            <a:r>
              <a:rPr lang="en-US" sz="700" i="1" spc="-10" dirty="0">
                <a:solidFill>
                  <a:prstClr val="black"/>
                </a:solidFill>
                <a:latin typeface="Calibri"/>
              </a:rPr>
              <a:t>p</a:t>
            </a:r>
            <a:r>
              <a:rPr lang="en-US" sz="700" spc="-10" dirty="0">
                <a:solidFill>
                  <a:prstClr val="black"/>
                </a:solidFill>
                <a:latin typeface="Calibri"/>
              </a:rPr>
              <a:t> = 0.000004</a:t>
            </a:r>
          </a:p>
        </p:txBody>
      </p:sp>
      <p:grpSp>
        <p:nvGrpSpPr>
          <p:cNvPr id="86" name="Grouper 4"/>
          <p:cNvGrpSpPr>
            <a:grpSpLocks noChangeAspect="1"/>
          </p:cNvGrpSpPr>
          <p:nvPr/>
        </p:nvGrpSpPr>
        <p:grpSpPr>
          <a:xfrm>
            <a:off x="5232260" y="4347348"/>
            <a:ext cx="39649" cy="201271"/>
            <a:chOff x="1116745" y="4650610"/>
            <a:chExt cx="48654" cy="246991"/>
          </a:xfrm>
        </p:grpSpPr>
        <p:cxnSp>
          <p:nvCxnSpPr>
            <p:cNvPr id="87" name="Connecteur droit 86"/>
            <p:cNvCxnSpPr/>
            <p:nvPr/>
          </p:nvCxnSpPr>
          <p:spPr>
            <a:xfrm rot="2400000" flipV="1">
              <a:off x="1116745" y="4650610"/>
              <a:ext cx="0" cy="20616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Connecteur droit 87"/>
            <p:cNvCxnSpPr/>
            <p:nvPr/>
          </p:nvCxnSpPr>
          <p:spPr>
            <a:xfrm rot="2400000" flipV="1">
              <a:off x="1165399" y="4691438"/>
              <a:ext cx="0" cy="20616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89" name="Connecteur droit 88"/>
          <p:cNvCxnSpPr/>
          <p:nvPr/>
        </p:nvCxnSpPr>
        <p:spPr>
          <a:xfrm flipV="1">
            <a:off x="4670878" y="1856431"/>
            <a:ext cx="1" cy="3266012"/>
          </a:xfrm>
          <a:prstGeom prst="line">
            <a:avLst/>
          </a:prstGeom>
          <a:ln w="19050" cap="rnd" cmpd="sng">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0" name="Connecteur droit 89"/>
          <p:cNvCxnSpPr/>
          <p:nvPr/>
        </p:nvCxnSpPr>
        <p:spPr>
          <a:xfrm flipV="1">
            <a:off x="7504463" y="1856431"/>
            <a:ext cx="1" cy="3266012"/>
          </a:xfrm>
          <a:prstGeom prst="line">
            <a:avLst/>
          </a:prstGeom>
          <a:ln w="19050" cap="rnd" cmpd="sng">
            <a:solidFill>
              <a:schemeClr val="tx1">
                <a:lumMod val="75000"/>
                <a:lumOff val="2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91" name="Forme libre 101"/>
          <p:cNvSpPr/>
          <p:nvPr/>
        </p:nvSpPr>
        <p:spPr>
          <a:xfrm>
            <a:off x="8122430" y="2999473"/>
            <a:ext cx="1797050" cy="784225"/>
          </a:xfrm>
          <a:custGeom>
            <a:avLst/>
            <a:gdLst>
              <a:gd name="connsiteX0" fmla="*/ 0 w 1797050"/>
              <a:gd name="connsiteY0" fmla="*/ 0 h 784225"/>
              <a:gd name="connsiteX1" fmla="*/ 222250 w 1797050"/>
              <a:gd name="connsiteY1" fmla="*/ 184150 h 784225"/>
              <a:gd name="connsiteX2" fmla="*/ 247650 w 1797050"/>
              <a:gd name="connsiteY2" fmla="*/ 203200 h 784225"/>
              <a:gd name="connsiteX3" fmla="*/ 266700 w 1797050"/>
              <a:gd name="connsiteY3" fmla="*/ 209550 h 784225"/>
              <a:gd name="connsiteX4" fmla="*/ 276225 w 1797050"/>
              <a:gd name="connsiteY4" fmla="*/ 212725 h 784225"/>
              <a:gd name="connsiteX5" fmla="*/ 288925 w 1797050"/>
              <a:gd name="connsiteY5" fmla="*/ 215900 h 784225"/>
              <a:gd name="connsiteX6" fmla="*/ 288925 w 1797050"/>
              <a:gd name="connsiteY6" fmla="*/ 219075 h 784225"/>
              <a:gd name="connsiteX7" fmla="*/ 314325 w 1797050"/>
              <a:gd name="connsiteY7" fmla="*/ 241300 h 784225"/>
              <a:gd name="connsiteX8" fmla="*/ 339725 w 1797050"/>
              <a:gd name="connsiteY8" fmla="*/ 250825 h 784225"/>
              <a:gd name="connsiteX9" fmla="*/ 358775 w 1797050"/>
              <a:gd name="connsiteY9" fmla="*/ 260350 h 784225"/>
              <a:gd name="connsiteX10" fmla="*/ 365125 w 1797050"/>
              <a:gd name="connsiteY10" fmla="*/ 269875 h 784225"/>
              <a:gd name="connsiteX11" fmla="*/ 384175 w 1797050"/>
              <a:gd name="connsiteY11" fmla="*/ 288925 h 784225"/>
              <a:gd name="connsiteX12" fmla="*/ 390525 w 1797050"/>
              <a:gd name="connsiteY12" fmla="*/ 301625 h 784225"/>
              <a:gd name="connsiteX13" fmla="*/ 393700 w 1797050"/>
              <a:gd name="connsiteY13" fmla="*/ 311150 h 784225"/>
              <a:gd name="connsiteX14" fmla="*/ 409575 w 1797050"/>
              <a:gd name="connsiteY14" fmla="*/ 330200 h 784225"/>
              <a:gd name="connsiteX15" fmla="*/ 431800 w 1797050"/>
              <a:gd name="connsiteY15" fmla="*/ 358775 h 784225"/>
              <a:gd name="connsiteX16" fmla="*/ 454025 w 1797050"/>
              <a:gd name="connsiteY16" fmla="*/ 368300 h 784225"/>
              <a:gd name="connsiteX17" fmla="*/ 476250 w 1797050"/>
              <a:gd name="connsiteY17" fmla="*/ 377825 h 784225"/>
              <a:gd name="connsiteX18" fmla="*/ 492125 w 1797050"/>
              <a:gd name="connsiteY18" fmla="*/ 381000 h 784225"/>
              <a:gd name="connsiteX19" fmla="*/ 679450 w 1797050"/>
              <a:gd name="connsiteY19" fmla="*/ 450850 h 784225"/>
              <a:gd name="connsiteX20" fmla="*/ 704850 w 1797050"/>
              <a:gd name="connsiteY20" fmla="*/ 460375 h 784225"/>
              <a:gd name="connsiteX21" fmla="*/ 727075 w 1797050"/>
              <a:gd name="connsiteY21" fmla="*/ 466725 h 784225"/>
              <a:gd name="connsiteX22" fmla="*/ 746125 w 1797050"/>
              <a:gd name="connsiteY22" fmla="*/ 482600 h 784225"/>
              <a:gd name="connsiteX23" fmla="*/ 755650 w 1797050"/>
              <a:gd name="connsiteY23" fmla="*/ 485775 h 784225"/>
              <a:gd name="connsiteX24" fmla="*/ 765175 w 1797050"/>
              <a:gd name="connsiteY24" fmla="*/ 492125 h 784225"/>
              <a:gd name="connsiteX25" fmla="*/ 781050 w 1797050"/>
              <a:gd name="connsiteY25" fmla="*/ 495300 h 784225"/>
              <a:gd name="connsiteX26" fmla="*/ 904875 w 1797050"/>
              <a:gd name="connsiteY26" fmla="*/ 577850 h 784225"/>
              <a:gd name="connsiteX27" fmla="*/ 946150 w 1797050"/>
              <a:gd name="connsiteY27" fmla="*/ 587375 h 784225"/>
              <a:gd name="connsiteX28" fmla="*/ 958850 w 1797050"/>
              <a:gd name="connsiteY28" fmla="*/ 593725 h 784225"/>
              <a:gd name="connsiteX29" fmla="*/ 990600 w 1797050"/>
              <a:gd name="connsiteY29" fmla="*/ 600075 h 784225"/>
              <a:gd name="connsiteX30" fmla="*/ 1025525 w 1797050"/>
              <a:gd name="connsiteY30" fmla="*/ 606425 h 784225"/>
              <a:gd name="connsiteX31" fmla="*/ 1149350 w 1797050"/>
              <a:gd name="connsiteY31" fmla="*/ 660400 h 784225"/>
              <a:gd name="connsiteX32" fmla="*/ 1184275 w 1797050"/>
              <a:gd name="connsiteY32" fmla="*/ 676275 h 784225"/>
              <a:gd name="connsiteX33" fmla="*/ 1212850 w 1797050"/>
              <a:gd name="connsiteY33" fmla="*/ 685800 h 784225"/>
              <a:gd name="connsiteX34" fmla="*/ 1231900 w 1797050"/>
              <a:gd name="connsiteY34" fmla="*/ 685800 h 784225"/>
              <a:gd name="connsiteX35" fmla="*/ 1444625 w 1797050"/>
              <a:gd name="connsiteY35" fmla="*/ 733425 h 784225"/>
              <a:gd name="connsiteX36" fmla="*/ 1476375 w 1797050"/>
              <a:gd name="connsiteY36" fmla="*/ 739775 h 784225"/>
              <a:gd name="connsiteX37" fmla="*/ 1584325 w 1797050"/>
              <a:gd name="connsiteY37" fmla="*/ 742950 h 784225"/>
              <a:gd name="connsiteX38" fmla="*/ 1797050 w 1797050"/>
              <a:gd name="connsiteY38" fmla="*/ 784225 h 78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97050" h="784225">
                <a:moveTo>
                  <a:pt x="0" y="0"/>
                </a:moveTo>
                <a:lnTo>
                  <a:pt x="222250" y="184150"/>
                </a:lnTo>
                <a:cubicBezTo>
                  <a:pt x="230717" y="190500"/>
                  <a:pt x="238461" y="197949"/>
                  <a:pt x="247650" y="203200"/>
                </a:cubicBezTo>
                <a:cubicBezTo>
                  <a:pt x="253462" y="206521"/>
                  <a:pt x="260350" y="207433"/>
                  <a:pt x="266700" y="209550"/>
                </a:cubicBezTo>
                <a:cubicBezTo>
                  <a:pt x="269875" y="210608"/>
                  <a:pt x="272978" y="211913"/>
                  <a:pt x="276225" y="212725"/>
                </a:cubicBezTo>
                <a:cubicBezTo>
                  <a:pt x="280458" y="213783"/>
                  <a:pt x="285022" y="213949"/>
                  <a:pt x="288925" y="215900"/>
                </a:cubicBezTo>
                <a:cubicBezTo>
                  <a:pt x="289872" y="216373"/>
                  <a:pt x="288925" y="218017"/>
                  <a:pt x="288925" y="219075"/>
                </a:cubicBezTo>
                <a:lnTo>
                  <a:pt x="314325" y="241300"/>
                </a:lnTo>
                <a:cubicBezTo>
                  <a:pt x="322792" y="244475"/>
                  <a:pt x="331493" y="247083"/>
                  <a:pt x="339725" y="250825"/>
                </a:cubicBezTo>
                <a:cubicBezTo>
                  <a:pt x="373577" y="266212"/>
                  <a:pt x="326736" y="249670"/>
                  <a:pt x="358775" y="260350"/>
                </a:cubicBezTo>
                <a:cubicBezTo>
                  <a:pt x="360892" y="263525"/>
                  <a:pt x="362427" y="267177"/>
                  <a:pt x="365125" y="269875"/>
                </a:cubicBezTo>
                <a:cubicBezTo>
                  <a:pt x="381836" y="286586"/>
                  <a:pt x="374198" y="271466"/>
                  <a:pt x="384175" y="288925"/>
                </a:cubicBezTo>
                <a:cubicBezTo>
                  <a:pt x="386523" y="293034"/>
                  <a:pt x="388661" y="297275"/>
                  <a:pt x="390525" y="301625"/>
                </a:cubicBezTo>
                <a:cubicBezTo>
                  <a:pt x="391843" y="304701"/>
                  <a:pt x="392203" y="308157"/>
                  <a:pt x="393700" y="311150"/>
                </a:cubicBezTo>
                <a:cubicBezTo>
                  <a:pt x="400507" y="324765"/>
                  <a:pt x="399744" y="317561"/>
                  <a:pt x="409575" y="330200"/>
                </a:cubicBezTo>
                <a:cubicBezTo>
                  <a:pt x="417781" y="340751"/>
                  <a:pt x="420988" y="351052"/>
                  <a:pt x="431800" y="358775"/>
                </a:cubicBezTo>
                <a:cubicBezTo>
                  <a:pt x="440998" y="365345"/>
                  <a:pt x="444603" y="364531"/>
                  <a:pt x="454025" y="368300"/>
                </a:cubicBezTo>
                <a:cubicBezTo>
                  <a:pt x="461509" y="371293"/>
                  <a:pt x="468604" y="375276"/>
                  <a:pt x="476250" y="377825"/>
                </a:cubicBezTo>
                <a:cubicBezTo>
                  <a:pt x="481370" y="379532"/>
                  <a:pt x="492125" y="381000"/>
                  <a:pt x="492125" y="381000"/>
                </a:cubicBezTo>
                <a:lnTo>
                  <a:pt x="679450" y="450850"/>
                </a:lnTo>
                <a:cubicBezTo>
                  <a:pt x="687917" y="454025"/>
                  <a:pt x="696272" y="457516"/>
                  <a:pt x="704850" y="460375"/>
                </a:cubicBezTo>
                <a:cubicBezTo>
                  <a:pt x="710954" y="462410"/>
                  <a:pt x="720960" y="463667"/>
                  <a:pt x="727075" y="466725"/>
                </a:cubicBezTo>
                <a:cubicBezTo>
                  <a:pt x="747850" y="477113"/>
                  <a:pt x="725059" y="468556"/>
                  <a:pt x="746125" y="482600"/>
                </a:cubicBezTo>
                <a:cubicBezTo>
                  <a:pt x="748910" y="484456"/>
                  <a:pt x="752657" y="484278"/>
                  <a:pt x="755650" y="485775"/>
                </a:cubicBezTo>
                <a:cubicBezTo>
                  <a:pt x="759063" y="487482"/>
                  <a:pt x="761762" y="490418"/>
                  <a:pt x="765175" y="492125"/>
                </a:cubicBezTo>
                <a:cubicBezTo>
                  <a:pt x="772864" y="495969"/>
                  <a:pt x="773785" y="495300"/>
                  <a:pt x="781050" y="495300"/>
                </a:cubicBezTo>
                <a:lnTo>
                  <a:pt x="904875" y="577850"/>
                </a:lnTo>
                <a:cubicBezTo>
                  <a:pt x="913350" y="579545"/>
                  <a:pt x="934621" y="582434"/>
                  <a:pt x="946150" y="587375"/>
                </a:cubicBezTo>
                <a:cubicBezTo>
                  <a:pt x="950500" y="589239"/>
                  <a:pt x="954299" y="592425"/>
                  <a:pt x="958850" y="593725"/>
                </a:cubicBezTo>
                <a:cubicBezTo>
                  <a:pt x="969228" y="596690"/>
                  <a:pt x="980361" y="596662"/>
                  <a:pt x="990600" y="600075"/>
                </a:cubicBezTo>
                <a:cubicBezTo>
                  <a:pt x="1014670" y="608098"/>
                  <a:pt x="1002957" y="606425"/>
                  <a:pt x="1025525" y="606425"/>
                </a:cubicBezTo>
                <a:lnTo>
                  <a:pt x="1149350" y="660400"/>
                </a:lnTo>
                <a:cubicBezTo>
                  <a:pt x="1195190" y="683320"/>
                  <a:pt x="1159601" y="667022"/>
                  <a:pt x="1184275" y="676275"/>
                </a:cubicBezTo>
                <a:cubicBezTo>
                  <a:pt x="1193026" y="679557"/>
                  <a:pt x="1203177" y="684833"/>
                  <a:pt x="1212850" y="685800"/>
                </a:cubicBezTo>
                <a:cubicBezTo>
                  <a:pt x="1219168" y="686432"/>
                  <a:pt x="1225550" y="685800"/>
                  <a:pt x="1231900" y="685800"/>
                </a:cubicBezTo>
                <a:lnTo>
                  <a:pt x="1444625" y="733425"/>
                </a:lnTo>
                <a:cubicBezTo>
                  <a:pt x="1455208" y="735542"/>
                  <a:pt x="1465665" y="738436"/>
                  <a:pt x="1476375" y="739775"/>
                </a:cubicBezTo>
                <a:cubicBezTo>
                  <a:pt x="1513840" y="744458"/>
                  <a:pt x="1546009" y="742950"/>
                  <a:pt x="1584325" y="742950"/>
                </a:cubicBezTo>
                <a:lnTo>
                  <a:pt x="1797050" y="784225"/>
                </a:lnTo>
              </a:path>
            </a:pathLst>
          </a:custGeom>
          <a:ln w="19050" cap="rnd">
            <a:solidFill>
              <a:srgbClr val="40404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92" name="Forme libre 98"/>
          <p:cNvSpPr/>
          <p:nvPr/>
        </p:nvSpPr>
        <p:spPr>
          <a:xfrm>
            <a:off x="5287156" y="2913748"/>
            <a:ext cx="1922895" cy="866775"/>
          </a:xfrm>
          <a:custGeom>
            <a:avLst/>
            <a:gdLst>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35025 w 1922895"/>
              <a:gd name="connsiteY51" fmla="*/ 396875 h 866775"/>
              <a:gd name="connsiteX52" fmla="*/ 860425 w 1922895"/>
              <a:gd name="connsiteY52" fmla="*/ 406400 h 866775"/>
              <a:gd name="connsiteX53" fmla="*/ 917575 w 1922895"/>
              <a:gd name="connsiteY53" fmla="*/ 419100 h 866775"/>
              <a:gd name="connsiteX54" fmla="*/ 927100 w 1922895"/>
              <a:gd name="connsiteY54" fmla="*/ 42545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31875 w 1922895"/>
              <a:gd name="connsiteY59" fmla="*/ 457200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0425 w 1922895"/>
              <a:gd name="connsiteY52" fmla="*/ 406400 h 866775"/>
              <a:gd name="connsiteX53" fmla="*/ 917575 w 1922895"/>
              <a:gd name="connsiteY53" fmla="*/ 419100 h 866775"/>
              <a:gd name="connsiteX54" fmla="*/ 927100 w 1922895"/>
              <a:gd name="connsiteY54" fmla="*/ 42545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31875 w 1922895"/>
              <a:gd name="connsiteY59" fmla="*/ 457200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17575 w 1922895"/>
              <a:gd name="connsiteY53" fmla="*/ 419100 h 866775"/>
              <a:gd name="connsiteX54" fmla="*/ 927100 w 1922895"/>
              <a:gd name="connsiteY54" fmla="*/ 42545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31875 w 1922895"/>
              <a:gd name="connsiteY59" fmla="*/ 457200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27100 w 1922895"/>
              <a:gd name="connsiteY54" fmla="*/ 42545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31875 w 1922895"/>
              <a:gd name="connsiteY59" fmla="*/ 457200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27100 w 1922895"/>
              <a:gd name="connsiteY54" fmla="*/ 42545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25525 w 1922895"/>
              <a:gd name="connsiteY59" fmla="*/ 466725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36625 w 1922895"/>
              <a:gd name="connsiteY54" fmla="*/ 41910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25525 w 1922895"/>
              <a:gd name="connsiteY59" fmla="*/ 466725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87400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36625 w 1922895"/>
              <a:gd name="connsiteY54" fmla="*/ 41910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25525 w 1922895"/>
              <a:gd name="connsiteY59" fmla="*/ 466725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4500 w 1922895"/>
              <a:gd name="connsiteY96" fmla="*/ 790575 h 866775"/>
              <a:gd name="connsiteX97" fmla="*/ 1730375 w 1922895"/>
              <a:gd name="connsiteY97" fmla="*/ 777875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36625 w 1922895"/>
              <a:gd name="connsiteY54" fmla="*/ 41910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25525 w 1922895"/>
              <a:gd name="connsiteY59" fmla="*/ 466725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11325 w 1922895"/>
              <a:gd name="connsiteY96" fmla="*/ 781050 h 866775"/>
              <a:gd name="connsiteX97" fmla="*/ 1730375 w 1922895"/>
              <a:gd name="connsiteY97" fmla="*/ 777875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 name="connsiteX0" fmla="*/ 0 w 1922895"/>
              <a:gd name="connsiteY0" fmla="*/ 0 h 866775"/>
              <a:gd name="connsiteX1" fmla="*/ 0 w 1922895"/>
              <a:gd name="connsiteY1" fmla="*/ 0 h 866775"/>
              <a:gd name="connsiteX2" fmla="*/ 22225 w 1922895"/>
              <a:gd name="connsiteY2" fmla="*/ 22225 h 866775"/>
              <a:gd name="connsiteX3" fmla="*/ 31750 w 1922895"/>
              <a:gd name="connsiteY3" fmla="*/ 25400 h 866775"/>
              <a:gd name="connsiteX4" fmla="*/ 47625 w 1922895"/>
              <a:gd name="connsiteY4" fmla="*/ 44450 h 866775"/>
              <a:gd name="connsiteX5" fmla="*/ 60325 w 1922895"/>
              <a:gd name="connsiteY5" fmla="*/ 47625 h 866775"/>
              <a:gd name="connsiteX6" fmla="*/ 69850 w 1922895"/>
              <a:gd name="connsiteY6" fmla="*/ 50800 h 866775"/>
              <a:gd name="connsiteX7" fmla="*/ 101600 w 1922895"/>
              <a:gd name="connsiteY7" fmla="*/ 66675 h 866775"/>
              <a:gd name="connsiteX8" fmla="*/ 120650 w 1922895"/>
              <a:gd name="connsiteY8" fmla="*/ 79375 h 866775"/>
              <a:gd name="connsiteX9" fmla="*/ 127000 w 1922895"/>
              <a:gd name="connsiteY9" fmla="*/ 88900 h 866775"/>
              <a:gd name="connsiteX10" fmla="*/ 139700 w 1922895"/>
              <a:gd name="connsiteY10" fmla="*/ 92075 h 866775"/>
              <a:gd name="connsiteX11" fmla="*/ 158750 w 1922895"/>
              <a:gd name="connsiteY11" fmla="*/ 98425 h 866775"/>
              <a:gd name="connsiteX12" fmla="*/ 171450 w 1922895"/>
              <a:gd name="connsiteY12" fmla="*/ 104775 h 866775"/>
              <a:gd name="connsiteX13" fmla="*/ 193675 w 1922895"/>
              <a:gd name="connsiteY13" fmla="*/ 117475 h 866775"/>
              <a:gd name="connsiteX14" fmla="*/ 209550 w 1922895"/>
              <a:gd name="connsiteY14" fmla="*/ 130175 h 866775"/>
              <a:gd name="connsiteX15" fmla="*/ 257175 w 1922895"/>
              <a:gd name="connsiteY15" fmla="*/ 139700 h 866775"/>
              <a:gd name="connsiteX16" fmla="*/ 266700 w 1922895"/>
              <a:gd name="connsiteY16" fmla="*/ 142875 h 866775"/>
              <a:gd name="connsiteX17" fmla="*/ 320675 w 1922895"/>
              <a:gd name="connsiteY17" fmla="*/ 146050 h 866775"/>
              <a:gd name="connsiteX18" fmla="*/ 349250 w 1922895"/>
              <a:gd name="connsiteY18" fmla="*/ 149225 h 866775"/>
              <a:gd name="connsiteX19" fmla="*/ 368300 w 1922895"/>
              <a:gd name="connsiteY19" fmla="*/ 155575 h 866775"/>
              <a:gd name="connsiteX20" fmla="*/ 390525 w 1922895"/>
              <a:gd name="connsiteY20" fmla="*/ 165100 h 866775"/>
              <a:gd name="connsiteX21" fmla="*/ 406400 w 1922895"/>
              <a:gd name="connsiteY21" fmla="*/ 171450 h 866775"/>
              <a:gd name="connsiteX22" fmla="*/ 422275 w 1922895"/>
              <a:gd name="connsiteY22" fmla="*/ 174625 h 866775"/>
              <a:gd name="connsiteX23" fmla="*/ 434975 w 1922895"/>
              <a:gd name="connsiteY23" fmla="*/ 180975 h 866775"/>
              <a:gd name="connsiteX24" fmla="*/ 454025 w 1922895"/>
              <a:gd name="connsiteY24" fmla="*/ 184150 h 866775"/>
              <a:gd name="connsiteX25" fmla="*/ 466725 w 1922895"/>
              <a:gd name="connsiteY25" fmla="*/ 187325 h 866775"/>
              <a:gd name="connsiteX26" fmla="*/ 476250 w 1922895"/>
              <a:gd name="connsiteY26" fmla="*/ 193675 h 866775"/>
              <a:gd name="connsiteX27" fmla="*/ 485775 w 1922895"/>
              <a:gd name="connsiteY27" fmla="*/ 196850 h 866775"/>
              <a:gd name="connsiteX28" fmla="*/ 495300 w 1922895"/>
              <a:gd name="connsiteY28" fmla="*/ 209550 h 866775"/>
              <a:gd name="connsiteX29" fmla="*/ 498475 w 1922895"/>
              <a:gd name="connsiteY29" fmla="*/ 222250 h 866775"/>
              <a:gd name="connsiteX30" fmla="*/ 520700 w 1922895"/>
              <a:gd name="connsiteY30" fmla="*/ 234950 h 866775"/>
              <a:gd name="connsiteX31" fmla="*/ 527050 w 1922895"/>
              <a:gd name="connsiteY31" fmla="*/ 244475 h 866775"/>
              <a:gd name="connsiteX32" fmla="*/ 546100 w 1922895"/>
              <a:gd name="connsiteY32" fmla="*/ 247650 h 866775"/>
              <a:gd name="connsiteX33" fmla="*/ 558800 w 1922895"/>
              <a:gd name="connsiteY33" fmla="*/ 250825 h 866775"/>
              <a:gd name="connsiteX34" fmla="*/ 568325 w 1922895"/>
              <a:gd name="connsiteY34" fmla="*/ 257175 h 866775"/>
              <a:gd name="connsiteX35" fmla="*/ 577850 w 1922895"/>
              <a:gd name="connsiteY35" fmla="*/ 260350 h 866775"/>
              <a:gd name="connsiteX36" fmla="*/ 584200 w 1922895"/>
              <a:gd name="connsiteY36" fmla="*/ 269875 h 866775"/>
              <a:gd name="connsiteX37" fmla="*/ 596900 w 1922895"/>
              <a:gd name="connsiteY37" fmla="*/ 279400 h 866775"/>
              <a:gd name="connsiteX38" fmla="*/ 603250 w 1922895"/>
              <a:gd name="connsiteY38" fmla="*/ 288925 h 866775"/>
              <a:gd name="connsiteX39" fmla="*/ 615950 w 1922895"/>
              <a:gd name="connsiteY39" fmla="*/ 295275 h 866775"/>
              <a:gd name="connsiteX40" fmla="*/ 641350 w 1922895"/>
              <a:gd name="connsiteY40" fmla="*/ 311150 h 866775"/>
              <a:gd name="connsiteX41" fmla="*/ 660400 w 1922895"/>
              <a:gd name="connsiteY41" fmla="*/ 323850 h 866775"/>
              <a:gd name="connsiteX42" fmla="*/ 669925 w 1922895"/>
              <a:gd name="connsiteY42" fmla="*/ 327025 h 866775"/>
              <a:gd name="connsiteX43" fmla="*/ 685800 w 1922895"/>
              <a:gd name="connsiteY43" fmla="*/ 333375 h 866775"/>
              <a:gd name="connsiteX44" fmla="*/ 698500 w 1922895"/>
              <a:gd name="connsiteY44" fmla="*/ 336550 h 866775"/>
              <a:gd name="connsiteX45" fmla="*/ 736600 w 1922895"/>
              <a:gd name="connsiteY45" fmla="*/ 346075 h 866775"/>
              <a:gd name="connsiteX46" fmla="*/ 746125 w 1922895"/>
              <a:gd name="connsiteY46" fmla="*/ 352425 h 866775"/>
              <a:gd name="connsiteX47" fmla="*/ 762000 w 1922895"/>
              <a:gd name="connsiteY47" fmla="*/ 358775 h 866775"/>
              <a:gd name="connsiteX48" fmla="*/ 771525 w 1922895"/>
              <a:gd name="connsiteY48" fmla="*/ 361950 h 866775"/>
              <a:gd name="connsiteX49" fmla="*/ 790575 w 1922895"/>
              <a:gd name="connsiteY49" fmla="*/ 371475 h 866775"/>
              <a:gd name="connsiteX50" fmla="*/ 815975 w 1922895"/>
              <a:gd name="connsiteY50" fmla="*/ 390525 h 866775"/>
              <a:gd name="connsiteX51" fmla="*/ 844550 w 1922895"/>
              <a:gd name="connsiteY51" fmla="*/ 390525 h 866775"/>
              <a:gd name="connsiteX52" fmla="*/ 869950 w 1922895"/>
              <a:gd name="connsiteY52" fmla="*/ 396875 h 866775"/>
              <a:gd name="connsiteX53" fmla="*/ 927100 w 1922895"/>
              <a:gd name="connsiteY53" fmla="*/ 419100 h 866775"/>
              <a:gd name="connsiteX54" fmla="*/ 936625 w 1922895"/>
              <a:gd name="connsiteY54" fmla="*/ 419100 h 866775"/>
              <a:gd name="connsiteX55" fmla="*/ 942975 w 1922895"/>
              <a:gd name="connsiteY55" fmla="*/ 428625 h 866775"/>
              <a:gd name="connsiteX56" fmla="*/ 971550 w 1922895"/>
              <a:gd name="connsiteY56" fmla="*/ 434975 h 866775"/>
              <a:gd name="connsiteX57" fmla="*/ 981075 w 1922895"/>
              <a:gd name="connsiteY57" fmla="*/ 441325 h 866775"/>
              <a:gd name="connsiteX58" fmla="*/ 1003300 w 1922895"/>
              <a:gd name="connsiteY58" fmla="*/ 447675 h 866775"/>
              <a:gd name="connsiteX59" fmla="*/ 1025525 w 1922895"/>
              <a:gd name="connsiteY59" fmla="*/ 466725 h 866775"/>
              <a:gd name="connsiteX60" fmla="*/ 1050925 w 1922895"/>
              <a:gd name="connsiteY60" fmla="*/ 476250 h 866775"/>
              <a:gd name="connsiteX61" fmla="*/ 1066800 w 1922895"/>
              <a:gd name="connsiteY61" fmla="*/ 492125 h 866775"/>
              <a:gd name="connsiteX62" fmla="*/ 1089025 w 1922895"/>
              <a:gd name="connsiteY62" fmla="*/ 511175 h 866775"/>
              <a:gd name="connsiteX63" fmla="*/ 1120775 w 1922895"/>
              <a:gd name="connsiteY63" fmla="*/ 533400 h 866775"/>
              <a:gd name="connsiteX64" fmla="*/ 1130300 w 1922895"/>
              <a:gd name="connsiteY64" fmla="*/ 536575 h 866775"/>
              <a:gd name="connsiteX65" fmla="*/ 1139825 w 1922895"/>
              <a:gd name="connsiteY65" fmla="*/ 542925 h 866775"/>
              <a:gd name="connsiteX66" fmla="*/ 1158875 w 1922895"/>
              <a:gd name="connsiteY66" fmla="*/ 549275 h 866775"/>
              <a:gd name="connsiteX67" fmla="*/ 1187450 w 1922895"/>
              <a:gd name="connsiteY67" fmla="*/ 561975 h 866775"/>
              <a:gd name="connsiteX68" fmla="*/ 1203325 w 1922895"/>
              <a:gd name="connsiteY68" fmla="*/ 565150 h 866775"/>
              <a:gd name="connsiteX69" fmla="*/ 1266825 w 1922895"/>
              <a:gd name="connsiteY69" fmla="*/ 587375 h 866775"/>
              <a:gd name="connsiteX70" fmla="*/ 1289050 w 1922895"/>
              <a:gd name="connsiteY70" fmla="*/ 593725 h 866775"/>
              <a:gd name="connsiteX71" fmla="*/ 1317625 w 1922895"/>
              <a:gd name="connsiteY71" fmla="*/ 606425 h 866775"/>
              <a:gd name="connsiteX72" fmla="*/ 1327150 w 1922895"/>
              <a:gd name="connsiteY72" fmla="*/ 612775 h 866775"/>
              <a:gd name="connsiteX73" fmla="*/ 1336675 w 1922895"/>
              <a:gd name="connsiteY73" fmla="*/ 615950 h 866775"/>
              <a:gd name="connsiteX74" fmla="*/ 1346200 w 1922895"/>
              <a:gd name="connsiteY74" fmla="*/ 622300 h 866775"/>
              <a:gd name="connsiteX75" fmla="*/ 1355725 w 1922895"/>
              <a:gd name="connsiteY75" fmla="*/ 625475 h 866775"/>
              <a:gd name="connsiteX76" fmla="*/ 1384300 w 1922895"/>
              <a:gd name="connsiteY76" fmla="*/ 641350 h 866775"/>
              <a:gd name="connsiteX77" fmla="*/ 1403350 w 1922895"/>
              <a:gd name="connsiteY77" fmla="*/ 654050 h 866775"/>
              <a:gd name="connsiteX78" fmla="*/ 1428750 w 1922895"/>
              <a:gd name="connsiteY78" fmla="*/ 669925 h 866775"/>
              <a:gd name="connsiteX79" fmla="*/ 1447800 w 1922895"/>
              <a:gd name="connsiteY79" fmla="*/ 676275 h 866775"/>
              <a:gd name="connsiteX80" fmla="*/ 1457325 w 1922895"/>
              <a:gd name="connsiteY80" fmla="*/ 679450 h 866775"/>
              <a:gd name="connsiteX81" fmla="*/ 1466850 w 1922895"/>
              <a:gd name="connsiteY81" fmla="*/ 682625 h 866775"/>
              <a:gd name="connsiteX82" fmla="*/ 1479550 w 1922895"/>
              <a:gd name="connsiteY82" fmla="*/ 688975 h 866775"/>
              <a:gd name="connsiteX83" fmla="*/ 1495425 w 1922895"/>
              <a:gd name="connsiteY83" fmla="*/ 692150 h 866775"/>
              <a:gd name="connsiteX84" fmla="*/ 1520825 w 1922895"/>
              <a:gd name="connsiteY84" fmla="*/ 698500 h 866775"/>
              <a:gd name="connsiteX85" fmla="*/ 1530350 w 1922895"/>
              <a:gd name="connsiteY85" fmla="*/ 701675 h 866775"/>
              <a:gd name="connsiteX86" fmla="*/ 1539875 w 1922895"/>
              <a:gd name="connsiteY86" fmla="*/ 708025 h 866775"/>
              <a:gd name="connsiteX87" fmla="*/ 1558925 w 1922895"/>
              <a:gd name="connsiteY87" fmla="*/ 711200 h 866775"/>
              <a:gd name="connsiteX88" fmla="*/ 1577975 w 1922895"/>
              <a:gd name="connsiteY88" fmla="*/ 717550 h 866775"/>
              <a:gd name="connsiteX89" fmla="*/ 1590675 w 1922895"/>
              <a:gd name="connsiteY89" fmla="*/ 720725 h 866775"/>
              <a:gd name="connsiteX90" fmla="*/ 1609725 w 1922895"/>
              <a:gd name="connsiteY90" fmla="*/ 727075 h 866775"/>
              <a:gd name="connsiteX91" fmla="*/ 1631950 w 1922895"/>
              <a:gd name="connsiteY91" fmla="*/ 733425 h 866775"/>
              <a:gd name="connsiteX92" fmla="*/ 1641475 w 1922895"/>
              <a:gd name="connsiteY92" fmla="*/ 736600 h 866775"/>
              <a:gd name="connsiteX93" fmla="*/ 1673225 w 1922895"/>
              <a:gd name="connsiteY93" fmla="*/ 758825 h 866775"/>
              <a:gd name="connsiteX94" fmla="*/ 1692275 w 1922895"/>
              <a:gd name="connsiteY94" fmla="*/ 777875 h 866775"/>
              <a:gd name="connsiteX95" fmla="*/ 1701800 w 1922895"/>
              <a:gd name="connsiteY95" fmla="*/ 787400 h 866775"/>
              <a:gd name="connsiteX96" fmla="*/ 1701800 w 1922895"/>
              <a:gd name="connsiteY96" fmla="*/ 771525 h 866775"/>
              <a:gd name="connsiteX97" fmla="*/ 1730375 w 1922895"/>
              <a:gd name="connsiteY97" fmla="*/ 777875 h 866775"/>
              <a:gd name="connsiteX98" fmla="*/ 1743075 w 1922895"/>
              <a:gd name="connsiteY98" fmla="*/ 784225 h 866775"/>
              <a:gd name="connsiteX99" fmla="*/ 1771650 w 1922895"/>
              <a:gd name="connsiteY99" fmla="*/ 790575 h 866775"/>
              <a:gd name="connsiteX100" fmla="*/ 1800225 w 1922895"/>
              <a:gd name="connsiteY100" fmla="*/ 793750 h 866775"/>
              <a:gd name="connsiteX101" fmla="*/ 1812925 w 1922895"/>
              <a:gd name="connsiteY101" fmla="*/ 800100 h 866775"/>
              <a:gd name="connsiteX102" fmla="*/ 1838325 w 1922895"/>
              <a:gd name="connsiteY102" fmla="*/ 809625 h 866775"/>
              <a:gd name="connsiteX103" fmla="*/ 1844675 w 1922895"/>
              <a:gd name="connsiteY103" fmla="*/ 819150 h 866775"/>
              <a:gd name="connsiteX104" fmla="*/ 1876425 w 1922895"/>
              <a:gd name="connsiteY104" fmla="*/ 841375 h 866775"/>
              <a:gd name="connsiteX105" fmla="*/ 1895475 w 1922895"/>
              <a:gd name="connsiteY105" fmla="*/ 854075 h 866775"/>
              <a:gd name="connsiteX106" fmla="*/ 1920875 w 1922895"/>
              <a:gd name="connsiteY106" fmla="*/ 866775 h 866775"/>
              <a:gd name="connsiteX107" fmla="*/ 1885950 w 1922895"/>
              <a:gd name="connsiteY107" fmla="*/ 866775 h 866775"/>
              <a:gd name="connsiteX108" fmla="*/ 1885950 w 1922895"/>
              <a:gd name="connsiteY10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922895" h="866775">
                <a:moveTo>
                  <a:pt x="0" y="0"/>
                </a:moveTo>
                <a:lnTo>
                  <a:pt x="0" y="0"/>
                </a:lnTo>
                <a:cubicBezTo>
                  <a:pt x="7408" y="7408"/>
                  <a:pt x="14044" y="15680"/>
                  <a:pt x="22225" y="22225"/>
                </a:cubicBezTo>
                <a:cubicBezTo>
                  <a:pt x="24838" y="24316"/>
                  <a:pt x="29137" y="23309"/>
                  <a:pt x="31750" y="25400"/>
                </a:cubicBezTo>
                <a:cubicBezTo>
                  <a:pt x="48188" y="38551"/>
                  <a:pt x="26462" y="32357"/>
                  <a:pt x="47625" y="44450"/>
                </a:cubicBezTo>
                <a:cubicBezTo>
                  <a:pt x="51414" y="46615"/>
                  <a:pt x="56129" y="46426"/>
                  <a:pt x="60325" y="47625"/>
                </a:cubicBezTo>
                <a:cubicBezTo>
                  <a:pt x="63543" y="48544"/>
                  <a:pt x="66924" y="49175"/>
                  <a:pt x="69850" y="50800"/>
                </a:cubicBezTo>
                <a:cubicBezTo>
                  <a:pt x="100778" y="67982"/>
                  <a:pt x="76780" y="60470"/>
                  <a:pt x="101600" y="66675"/>
                </a:cubicBezTo>
                <a:cubicBezTo>
                  <a:pt x="107950" y="70908"/>
                  <a:pt x="116417" y="73025"/>
                  <a:pt x="120650" y="79375"/>
                </a:cubicBezTo>
                <a:cubicBezTo>
                  <a:pt x="122767" y="82550"/>
                  <a:pt x="123825" y="86783"/>
                  <a:pt x="127000" y="88900"/>
                </a:cubicBezTo>
                <a:cubicBezTo>
                  <a:pt x="130631" y="91321"/>
                  <a:pt x="135520" y="90821"/>
                  <a:pt x="139700" y="92075"/>
                </a:cubicBezTo>
                <a:cubicBezTo>
                  <a:pt x="146111" y="93998"/>
                  <a:pt x="152763" y="95432"/>
                  <a:pt x="158750" y="98425"/>
                </a:cubicBezTo>
                <a:cubicBezTo>
                  <a:pt x="162983" y="100542"/>
                  <a:pt x="167436" y="102267"/>
                  <a:pt x="171450" y="104775"/>
                </a:cubicBezTo>
                <a:cubicBezTo>
                  <a:pt x="193418" y="118505"/>
                  <a:pt x="174962" y="111237"/>
                  <a:pt x="193675" y="117475"/>
                </a:cubicBezTo>
                <a:cubicBezTo>
                  <a:pt x="200578" y="127830"/>
                  <a:pt x="197548" y="127508"/>
                  <a:pt x="209550" y="130175"/>
                </a:cubicBezTo>
                <a:cubicBezTo>
                  <a:pt x="225354" y="133687"/>
                  <a:pt x="241816" y="134580"/>
                  <a:pt x="257175" y="139700"/>
                </a:cubicBezTo>
                <a:cubicBezTo>
                  <a:pt x="260350" y="140758"/>
                  <a:pt x="263370" y="142542"/>
                  <a:pt x="266700" y="142875"/>
                </a:cubicBezTo>
                <a:cubicBezTo>
                  <a:pt x="284633" y="144668"/>
                  <a:pt x="302705" y="144668"/>
                  <a:pt x="320675" y="146050"/>
                </a:cubicBezTo>
                <a:cubicBezTo>
                  <a:pt x="330230" y="146785"/>
                  <a:pt x="339725" y="148167"/>
                  <a:pt x="349250" y="149225"/>
                </a:cubicBezTo>
                <a:cubicBezTo>
                  <a:pt x="355600" y="151342"/>
                  <a:pt x="362313" y="152582"/>
                  <a:pt x="368300" y="155575"/>
                </a:cubicBezTo>
                <a:cubicBezTo>
                  <a:pt x="390600" y="166725"/>
                  <a:pt x="371838" y="158092"/>
                  <a:pt x="390525" y="165100"/>
                </a:cubicBezTo>
                <a:cubicBezTo>
                  <a:pt x="395861" y="167101"/>
                  <a:pt x="400941" y="169812"/>
                  <a:pt x="406400" y="171450"/>
                </a:cubicBezTo>
                <a:cubicBezTo>
                  <a:pt x="411569" y="173001"/>
                  <a:pt x="416983" y="173567"/>
                  <a:pt x="422275" y="174625"/>
                </a:cubicBezTo>
                <a:cubicBezTo>
                  <a:pt x="426508" y="176742"/>
                  <a:pt x="430442" y="179615"/>
                  <a:pt x="434975" y="180975"/>
                </a:cubicBezTo>
                <a:cubicBezTo>
                  <a:pt x="441141" y="182825"/>
                  <a:pt x="447712" y="182887"/>
                  <a:pt x="454025" y="184150"/>
                </a:cubicBezTo>
                <a:cubicBezTo>
                  <a:pt x="458304" y="185006"/>
                  <a:pt x="462492" y="186267"/>
                  <a:pt x="466725" y="187325"/>
                </a:cubicBezTo>
                <a:cubicBezTo>
                  <a:pt x="469900" y="189442"/>
                  <a:pt x="472837" y="191968"/>
                  <a:pt x="476250" y="193675"/>
                </a:cubicBezTo>
                <a:cubicBezTo>
                  <a:pt x="479243" y="195172"/>
                  <a:pt x="483204" y="194707"/>
                  <a:pt x="485775" y="196850"/>
                </a:cubicBezTo>
                <a:cubicBezTo>
                  <a:pt x="489840" y="200238"/>
                  <a:pt x="492125" y="205317"/>
                  <a:pt x="495300" y="209550"/>
                </a:cubicBezTo>
                <a:cubicBezTo>
                  <a:pt x="496358" y="213783"/>
                  <a:pt x="495939" y="218699"/>
                  <a:pt x="498475" y="222250"/>
                </a:cubicBezTo>
                <a:cubicBezTo>
                  <a:pt x="504482" y="230660"/>
                  <a:pt x="512081" y="232077"/>
                  <a:pt x="520700" y="234950"/>
                </a:cubicBezTo>
                <a:cubicBezTo>
                  <a:pt x="522817" y="238125"/>
                  <a:pt x="523637" y="242768"/>
                  <a:pt x="527050" y="244475"/>
                </a:cubicBezTo>
                <a:cubicBezTo>
                  <a:pt x="532808" y="247354"/>
                  <a:pt x="539787" y="246387"/>
                  <a:pt x="546100" y="247650"/>
                </a:cubicBezTo>
                <a:cubicBezTo>
                  <a:pt x="550379" y="248506"/>
                  <a:pt x="554567" y="249767"/>
                  <a:pt x="558800" y="250825"/>
                </a:cubicBezTo>
                <a:cubicBezTo>
                  <a:pt x="561975" y="252942"/>
                  <a:pt x="564912" y="255468"/>
                  <a:pt x="568325" y="257175"/>
                </a:cubicBezTo>
                <a:cubicBezTo>
                  <a:pt x="571318" y="258672"/>
                  <a:pt x="575237" y="258259"/>
                  <a:pt x="577850" y="260350"/>
                </a:cubicBezTo>
                <a:cubicBezTo>
                  <a:pt x="580830" y="262734"/>
                  <a:pt x="581502" y="267177"/>
                  <a:pt x="584200" y="269875"/>
                </a:cubicBezTo>
                <a:cubicBezTo>
                  <a:pt x="587942" y="273617"/>
                  <a:pt x="593158" y="275658"/>
                  <a:pt x="596900" y="279400"/>
                </a:cubicBezTo>
                <a:cubicBezTo>
                  <a:pt x="599598" y="282098"/>
                  <a:pt x="600319" y="286482"/>
                  <a:pt x="603250" y="288925"/>
                </a:cubicBezTo>
                <a:cubicBezTo>
                  <a:pt x="606886" y="291955"/>
                  <a:pt x="611862" y="292890"/>
                  <a:pt x="615950" y="295275"/>
                </a:cubicBezTo>
                <a:cubicBezTo>
                  <a:pt x="624574" y="300306"/>
                  <a:pt x="633043" y="305612"/>
                  <a:pt x="641350" y="311150"/>
                </a:cubicBezTo>
                <a:cubicBezTo>
                  <a:pt x="647700" y="315383"/>
                  <a:pt x="653160" y="321437"/>
                  <a:pt x="660400" y="323850"/>
                </a:cubicBezTo>
                <a:cubicBezTo>
                  <a:pt x="663575" y="324908"/>
                  <a:pt x="666791" y="325850"/>
                  <a:pt x="669925" y="327025"/>
                </a:cubicBezTo>
                <a:cubicBezTo>
                  <a:pt x="675261" y="329026"/>
                  <a:pt x="680393" y="331573"/>
                  <a:pt x="685800" y="333375"/>
                </a:cubicBezTo>
                <a:cubicBezTo>
                  <a:pt x="689940" y="334755"/>
                  <a:pt x="694320" y="335296"/>
                  <a:pt x="698500" y="336550"/>
                </a:cubicBezTo>
                <a:cubicBezTo>
                  <a:pt x="729947" y="345984"/>
                  <a:pt x="704899" y="340791"/>
                  <a:pt x="736600" y="346075"/>
                </a:cubicBezTo>
                <a:cubicBezTo>
                  <a:pt x="739775" y="348192"/>
                  <a:pt x="742712" y="350718"/>
                  <a:pt x="746125" y="352425"/>
                </a:cubicBezTo>
                <a:cubicBezTo>
                  <a:pt x="751223" y="354974"/>
                  <a:pt x="756664" y="356774"/>
                  <a:pt x="762000" y="358775"/>
                </a:cubicBezTo>
                <a:cubicBezTo>
                  <a:pt x="765134" y="359950"/>
                  <a:pt x="768532" y="360453"/>
                  <a:pt x="771525" y="361950"/>
                </a:cubicBezTo>
                <a:cubicBezTo>
                  <a:pt x="796144" y="374260"/>
                  <a:pt x="766634" y="363495"/>
                  <a:pt x="790575" y="371475"/>
                </a:cubicBezTo>
                <a:cubicBezTo>
                  <a:pt x="800636" y="381536"/>
                  <a:pt x="806979" y="387350"/>
                  <a:pt x="815975" y="390525"/>
                </a:cubicBezTo>
                <a:cubicBezTo>
                  <a:pt x="824971" y="393700"/>
                  <a:pt x="835554" y="389467"/>
                  <a:pt x="844550" y="390525"/>
                </a:cubicBezTo>
                <a:cubicBezTo>
                  <a:pt x="853546" y="391583"/>
                  <a:pt x="856192" y="392113"/>
                  <a:pt x="869950" y="396875"/>
                </a:cubicBezTo>
                <a:cubicBezTo>
                  <a:pt x="883708" y="401637"/>
                  <a:pt x="903315" y="415136"/>
                  <a:pt x="927100" y="419100"/>
                </a:cubicBezTo>
                <a:cubicBezTo>
                  <a:pt x="930275" y="421217"/>
                  <a:pt x="933979" y="417513"/>
                  <a:pt x="936625" y="419100"/>
                </a:cubicBezTo>
                <a:cubicBezTo>
                  <a:pt x="939271" y="420688"/>
                  <a:pt x="937154" y="425979"/>
                  <a:pt x="942975" y="428625"/>
                </a:cubicBezTo>
                <a:cubicBezTo>
                  <a:pt x="948796" y="431271"/>
                  <a:pt x="923670" y="425399"/>
                  <a:pt x="971550" y="434975"/>
                </a:cubicBezTo>
                <a:cubicBezTo>
                  <a:pt x="974725" y="437092"/>
                  <a:pt x="977662" y="439618"/>
                  <a:pt x="981075" y="441325"/>
                </a:cubicBezTo>
                <a:cubicBezTo>
                  <a:pt x="987190" y="444383"/>
                  <a:pt x="995892" y="443442"/>
                  <a:pt x="1003300" y="447675"/>
                </a:cubicBezTo>
                <a:cubicBezTo>
                  <a:pt x="1010708" y="451908"/>
                  <a:pt x="995091" y="459116"/>
                  <a:pt x="1025525" y="466725"/>
                </a:cubicBezTo>
                <a:cubicBezTo>
                  <a:pt x="1031875" y="473075"/>
                  <a:pt x="1044046" y="472017"/>
                  <a:pt x="1050925" y="476250"/>
                </a:cubicBezTo>
                <a:cubicBezTo>
                  <a:pt x="1057804" y="480483"/>
                  <a:pt x="1054100" y="483658"/>
                  <a:pt x="1066800" y="492125"/>
                </a:cubicBezTo>
                <a:cubicBezTo>
                  <a:pt x="1077520" y="508205"/>
                  <a:pt x="1068346" y="497389"/>
                  <a:pt x="1089025" y="511175"/>
                </a:cubicBezTo>
                <a:cubicBezTo>
                  <a:pt x="1096270" y="516005"/>
                  <a:pt x="1113995" y="531140"/>
                  <a:pt x="1120775" y="533400"/>
                </a:cubicBezTo>
                <a:cubicBezTo>
                  <a:pt x="1123950" y="534458"/>
                  <a:pt x="1127307" y="535078"/>
                  <a:pt x="1130300" y="536575"/>
                </a:cubicBezTo>
                <a:cubicBezTo>
                  <a:pt x="1133713" y="538282"/>
                  <a:pt x="1136338" y="541375"/>
                  <a:pt x="1139825" y="542925"/>
                </a:cubicBezTo>
                <a:cubicBezTo>
                  <a:pt x="1145942" y="545643"/>
                  <a:pt x="1152888" y="546282"/>
                  <a:pt x="1158875" y="549275"/>
                </a:cubicBezTo>
                <a:cubicBezTo>
                  <a:pt x="1168256" y="553966"/>
                  <a:pt x="1177315" y="558935"/>
                  <a:pt x="1187450" y="561975"/>
                </a:cubicBezTo>
                <a:cubicBezTo>
                  <a:pt x="1192619" y="563526"/>
                  <a:pt x="1198148" y="563627"/>
                  <a:pt x="1203325" y="565150"/>
                </a:cubicBezTo>
                <a:cubicBezTo>
                  <a:pt x="1262996" y="582700"/>
                  <a:pt x="1220114" y="571805"/>
                  <a:pt x="1266825" y="587375"/>
                </a:cubicBezTo>
                <a:cubicBezTo>
                  <a:pt x="1274134" y="589811"/>
                  <a:pt x="1281741" y="591289"/>
                  <a:pt x="1289050" y="593725"/>
                </a:cubicBezTo>
                <a:cubicBezTo>
                  <a:pt x="1297215" y="596447"/>
                  <a:pt x="1309880" y="601999"/>
                  <a:pt x="1317625" y="606425"/>
                </a:cubicBezTo>
                <a:cubicBezTo>
                  <a:pt x="1320938" y="608318"/>
                  <a:pt x="1323737" y="611068"/>
                  <a:pt x="1327150" y="612775"/>
                </a:cubicBezTo>
                <a:cubicBezTo>
                  <a:pt x="1330143" y="614272"/>
                  <a:pt x="1333682" y="614453"/>
                  <a:pt x="1336675" y="615950"/>
                </a:cubicBezTo>
                <a:cubicBezTo>
                  <a:pt x="1340088" y="617657"/>
                  <a:pt x="1342787" y="620593"/>
                  <a:pt x="1346200" y="622300"/>
                </a:cubicBezTo>
                <a:cubicBezTo>
                  <a:pt x="1349193" y="623797"/>
                  <a:pt x="1352649" y="624157"/>
                  <a:pt x="1355725" y="625475"/>
                </a:cubicBezTo>
                <a:cubicBezTo>
                  <a:pt x="1365006" y="629453"/>
                  <a:pt x="1376021" y="636081"/>
                  <a:pt x="1384300" y="641350"/>
                </a:cubicBezTo>
                <a:cubicBezTo>
                  <a:pt x="1390739" y="645447"/>
                  <a:pt x="1397245" y="649471"/>
                  <a:pt x="1403350" y="654050"/>
                </a:cubicBezTo>
                <a:cubicBezTo>
                  <a:pt x="1414268" y="662238"/>
                  <a:pt x="1416298" y="664944"/>
                  <a:pt x="1428750" y="669925"/>
                </a:cubicBezTo>
                <a:cubicBezTo>
                  <a:pt x="1434965" y="672411"/>
                  <a:pt x="1441450" y="674158"/>
                  <a:pt x="1447800" y="676275"/>
                </a:cubicBezTo>
                <a:lnTo>
                  <a:pt x="1457325" y="679450"/>
                </a:lnTo>
                <a:cubicBezTo>
                  <a:pt x="1460500" y="680508"/>
                  <a:pt x="1463857" y="681128"/>
                  <a:pt x="1466850" y="682625"/>
                </a:cubicBezTo>
                <a:cubicBezTo>
                  <a:pt x="1471083" y="684742"/>
                  <a:pt x="1475060" y="687478"/>
                  <a:pt x="1479550" y="688975"/>
                </a:cubicBezTo>
                <a:cubicBezTo>
                  <a:pt x="1484670" y="690682"/>
                  <a:pt x="1490167" y="690937"/>
                  <a:pt x="1495425" y="692150"/>
                </a:cubicBezTo>
                <a:cubicBezTo>
                  <a:pt x="1503929" y="694112"/>
                  <a:pt x="1512546" y="695740"/>
                  <a:pt x="1520825" y="698500"/>
                </a:cubicBezTo>
                <a:cubicBezTo>
                  <a:pt x="1524000" y="699558"/>
                  <a:pt x="1527357" y="700178"/>
                  <a:pt x="1530350" y="701675"/>
                </a:cubicBezTo>
                <a:cubicBezTo>
                  <a:pt x="1533763" y="703382"/>
                  <a:pt x="1536255" y="706818"/>
                  <a:pt x="1539875" y="708025"/>
                </a:cubicBezTo>
                <a:cubicBezTo>
                  <a:pt x="1545982" y="710061"/>
                  <a:pt x="1552680" y="709639"/>
                  <a:pt x="1558925" y="711200"/>
                </a:cubicBezTo>
                <a:cubicBezTo>
                  <a:pt x="1565419" y="712823"/>
                  <a:pt x="1571564" y="715627"/>
                  <a:pt x="1577975" y="717550"/>
                </a:cubicBezTo>
                <a:cubicBezTo>
                  <a:pt x="1582155" y="718804"/>
                  <a:pt x="1586495" y="719471"/>
                  <a:pt x="1590675" y="720725"/>
                </a:cubicBezTo>
                <a:cubicBezTo>
                  <a:pt x="1597086" y="722648"/>
                  <a:pt x="1603328" y="725107"/>
                  <a:pt x="1609725" y="727075"/>
                </a:cubicBezTo>
                <a:cubicBezTo>
                  <a:pt x="1617089" y="729341"/>
                  <a:pt x="1624570" y="731211"/>
                  <a:pt x="1631950" y="733425"/>
                </a:cubicBezTo>
                <a:cubicBezTo>
                  <a:pt x="1635156" y="734387"/>
                  <a:pt x="1638549" y="734975"/>
                  <a:pt x="1641475" y="736600"/>
                </a:cubicBezTo>
                <a:cubicBezTo>
                  <a:pt x="1645551" y="738865"/>
                  <a:pt x="1667855" y="753992"/>
                  <a:pt x="1673225" y="758825"/>
                </a:cubicBezTo>
                <a:cubicBezTo>
                  <a:pt x="1679900" y="764832"/>
                  <a:pt x="1685925" y="771525"/>
                  <a:pt x="1692275" y="777875"/>
                </a:cubicBezTo>
                <a:cubicBezTo>
                  <a:pt x="1695450" y="781050"/>
                  <a:pt x="1700212" y="788458"/>
                  <a:pt x="1701800" y="787400"/>
                </a:cubicBezTo>
                <a:cubicBezTo>
                  <a:pt x="1703388" y="786342"/>
                  <a:pt x="1698625" y="773642"/>
                  <a:pt x="1701800" y="771525"/>
                </a:cubicBezTo>
                <a:cubicBezTo>
                  <a:pt x="1707092" y="770467"/>
                  <a:pt x="1723496" y="775758"/>
                  <a:pt x="1730375" y="777875"/>
                </a:cubicBezTo>
                <a:cubicBezTo>
                  <a:pt x="1737254" y="779992"/>
                  <a:pt x="1736196" y="782108"/>
                  <a:pt x="1743075" y="784225"/>
                </a:cubicBezTo>
                <a:cubicBezTo>
                  <a:pt x="1749954" y="786342"/>
                  <a:pt x="1762025" y="788971"/>
                  <a:pt x="1771650" y="790575"/>
                </a:cubicBezTo>
                <a:cubicBezTo>
                  <a:pt x="1781103" y="792151"/>
                  <a:pt x="1790700" y="792692"/>
                  <a:pt x="1800225" y="793750"/>
                </a:cubicBezTo>
                <a:cubicBezTo>
                  <a:pt x="1804458" y="795867"/>
                  <a:pt x="1808600" y="798178"/>
                  <a:pt x="1812925" y="800100"/>
                </a:cubicBezTo>
                <a:cubicBezTo>
                  <a:pt x="1824314" y="805162"/>
                  <a:pt x="1827852" y="806134"/>
                  <a:pt x="1838325" y="809625"/>
                </a:cubicBezTo>
                <a:cubicBezTo>
                  <a:pt x="1840442" y="812800"/>
                  <a:pt x="1841977" y="816452"/>
                  <a:pt x="1844675" y="819150"/>
                </a:cubicBezTo>
                <a:cubicBezTo>
                  <a:pt x="1856369" y="830844"/>
                  <a:pt x="1862935" y="832790"/>
                  <a:pt x="1876425" y="841375"/>
                </a:cubicBezTo>
                <a:cubicBezTo>
                  <a:pt x="1882864" y="845472"/>
                  <a:pt x="1888649" y="850662"/>
                  <a:pt x="1895475" y="854075"/>
                </a:cubicBezTo>
                <a:cubicBezTo>
                  <a:pt x="1903942" y="858308"/>
                  <a:pt x="1930341" y="866775"/>
                  <a:pt x="1920875" y="866775"/>
                </a:cubicBezTo>
                <a:lnTo>
                  <a:pt x="1885950" y="866775"/>
                </a:lnTo>
                <a:lnTo>
                  <a:pt x="1885950" y="866775"/>
                </a:lnTo>
              </a:path>
            </a:pathLst>
          </a:custGeom>
          <a:ln w="19050" cap="rnd">
            <a:solidFill>
              <a:srgbClr val="40404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93" name="Forme libre 96"/>
          <p:cNvSpPr/>
          <p:nvPr/>
        </p:nvSpPr>
        <p:spPr>
          <a:xfrm>
            <a:off x="2480455" y="3256647"/>
            <a:ext cx="1555750" cy="1371600"/>
          </a:xfrm>
          <a:custGeom>
            <a:avLst/>
            <a:gdLst>
              <a:gd name="connsiteX0" fmla="*/ 0 w 1555750"/>
              <a:gd name="connsiteY0" fmla="*/ 1371600 h 1371600"/>
              <a:gd name="connsiteX1" fmla="*/ 0 w 1555750"/>
              <a:gd name="connsiteY1" fmla="*/ 1371600 h 1371600"/>
              <a:gd name="connsiteX2" fmla="*/ 22225 w 1555750"/>
              <a:gd name="connsiteY2" fmla="*/ 1339850 h 1371600"/>
              <a:gd name="connsiteX3" fmla="*/ 28575 w 1555750"/>
              <a:gd name="connsiteY3" fmla="*/ 1330325 h 1371600"/>
              <a:gd name="connsiteX4" fmla="*/ 47625 w 1555750"/>
              <a:gd name="connsiteY4" fmla="*/ 1323975 h 1371600"/>
              <a:gd name="connsiteX5" fmla="*/ 92075 w 1555750"/>
              <a:gd name="connsiteY5" fmla="*/ 1311275 h 1371600"/>
              <a:gd name="connsiteX6" fmla="*/ 111125 w 1555750"/>
              <a:gd name="connsiteY6" fmla="*/ 1304925 h 1371600"/>
              <a:gd name="connsiteX7" fmla="*/ 127000 w 1555750"/>
              <a:gd name="connsiteY7" fmla="*/ 1301750 h 1371600"/>
              <a:gd name="connsiteX8" fmla="*/ 158750 w 1555750"/>
              <a:gd name="connsiteY8" fmla="*/ 1292225 h 1371600"/>
              <a:gd name="connsiteX9" fmla="*/ 177800 w 1555750"/>
              <a:gd name="connsiteY9" fmla="*/ 1276350 h 1371600"/>
              <a:gd name="connsiteX10" fmla="*/ 193675 w 1555750"/>
              <a:gd name="connsiteY10" fmla="*/ 1244600 h 1371600"/>
              <a:gd name="connsiteX11" fmla="*/ 200025 w 1555750"/>
              <a:gd name="connsiteY11" fmla="*/ 1235075 h 1371600"/>
              <a:gd name="connsiteX12" fmla="*/ 206375 w 1555750"/>
              <a:gd name="connsiteY12" fmla="*/ 1225550 h 1371600"/>
              <a:gd name="connsiteX13" fmla="*/ 212725 w 1555750"/>
              <a:gd name="connsiteY13" fmla="*/ 1206500 h 1371600"/>
              <a:gd name="connsiteX14" fmla="*/ 215900 w 1555750"/>
              <a:gd name="connsiteY14" fmla="*/ 1190625 h 1371600"/>
              <a:gd name="connsiteX15" fmla="*/ 222250 w 1555750"/>
              <a:gd name="connsiteY15" fmla="*/ 1181100 h 1371600"/>
              <a:gd name="connsiteX16" fmla="*/ 234950 w 1555750"/>
              <a:gd name="connsiteY16" fmla="*/ 1162050 h 1371600"/>
              <a:gd name="connsiteX17" fmla="*/ 247650 w 1555750"/>
              <a:gd name="connsiteY17" fmla="*/ 1143000 h 1371600"/>
              <a:gd name="connsiteX18" fmla="*/ 266700 w 1555750"/>
              <a:gd name="connsiteY18" fmla="*/ 1108075 h 1371600"/>
              <a:gd name="connsiteX19" fmla="*/ 276225 w 1555750"/>
              <a:gd name="connsiteY19" fmla="*/ 1101725 h 1371600"/>
              <a:gd name="connsiteX20" fmla="*/ 304800 w 1555750"/>
              <a:gd name="connsiteY20" fmla="*/ 1076325 h 1371600"/>
              <a:gd name="connsiteX21" fmla="*/ 327025 w 1555750"/>
              <a:gd name="connsiteY21" fmla="*/ 1073150 h 1371600"/>
              <a:gd name="connsiteX22" fmla="*/ 355600 w 1555750"/>
              <a:gd name="connsiteY22" fmla="*/ 1066800 h 1371600"/>
              <a:gd name="connsiteX23" fmla="*/ 371475 w 1555750"/>
              <a:gd name="connsiteY23" fmla="*/ 1060450 h 1371600"/>
              <a:gd name="connsiteX24" fmla="*/ 403225 w 1555750"/>
              <a:gd name="connsiteY24" fmla="*/ 1031875 h 1371600"/>
              <a:gd name="connsiteX25" fmla="*/ 412750 w 1555750"/>
              <a:gd name="connsiteY25" fmla="*/ 1025525 h 1371600"/>
              <a:gd name="connsiteX26" fmla="*/ 425450 w 1555750"/>
              <a:gd name="connsiteY26" fmla="*/ 996950 h 1371600"/>
              <a:gd name="connsiteX27" fmla="*/ 438150 w 1555750"/>
              <a:gd name="connsiteY27" fmla="*/ 987425 h 1371600"/>
              <a:gd name="connsiteX28" fmla="*/ 460375 w 1555750"/>
              <a:gd name="connsiteY28" fmla="*/ 962025 h 1371600"/>
              <a:gd name="connsiteX29" fmla="*/ 466725 w 1555750"/>
              <a:gd name="connsiteY29" fmla="*/ 952500 h 1371600"/>
              <a:gd name="connsiteX30" fmla="*/ 469900 w 1555750"/>
              <a:gd name="connsiteY30" fmla="*/ 942975 h 1371600"/>
              <a:gd name="connsiteX31" fmla="*/ 479425 w 1555750"/>
              <a:gd name="connsiteY31" fmla="*/ 939800 h 1371600"/>
              <a:gd name="connsiteX32" fmla="*/ 482600 w 1555750"/>
              <a:gd name="connsiteY32" fmla="*/ 930275 h 1371600"/>
              <a:gd name="connsiteX33" fmla="*/ 492125 w 1555750"/>
              <a:gd name="connsiteY33" fmla="*/ 920750 h 1371600"/>
              <a:gd name="connsiteX34" fmla="*/ 498475 w 1555750"/>
              <a:gd name="connsiteY34" fmla="*/ 911225 h 1371600"/>
              <a:gd name="connsiteX35" fmla="*/ 504825 w 1555750"/>
              <a:gd name="connsiteY35" fmla="*/ 889000 h 1371600"/>
              <a:gd name="connsiteX36" fmla="*/ 511175 w 1555750"/>
              <a:gd name="connsiteY36" fmla="*/ 879475 h 1371600"/>
              <a:gd name="connsiteX37" fmla="*/ 520700 w 1555750"/>
              <a:gd name="connsiteY37" fmla="*/ 869950 h 1371600"/>
              <a:gd name="connsiteX38" fmla="*/ 533400 w 1555750"/>
              <a:gd name="connsiteY38" fmla="*/ 850900 h 1371600"/>
              <a:gd name="connsiteX39" fmla="*/ 549275 w 1555750"/>
              <a:gd name="connsiteY39" fmla="*/ 844550 h 1371600"/>
              <a:gd name="connsiteX40" fmla="*/ 568325 w 1555750"/>
              <a:gd name="connsiteY40" fmla="*/ 828675 h 1371600"/>
              <a:gd name="connsiteX41" fmla="*/ 577850 w 1555750"/>
              <a:gd name="connsiteY41" fmla="*/ 825500 h 1371600"/>
              <a:gd name="connsiteX42" fmla="*/ 584200 w 1555750"/>
              <a:gd name="connsiteY42" fmla="*/ 815975 h 1371600"/>
              <a:gd name="connsiteX43" fmla="*/ 603250 w 1555750"/>
              <a:gd name="connsiteY43" fmla="*/ 803275 h 1371600"/>
              <a:gd name="connsiteX44" fmla="*/ 612775 w 1555750"/>
              <a:gd name="connsiteY44" fmla="*/ 790575 h 1371600"/>
              <a:gd name="connsiteX45" fmla="*/ 631825 w 1555750"/>
              <a:gd name="connsiteY45" fmla="*/ 777875 h 1371600"/>
              <a:gd name="connsiteX46" fmla="*/ 641350 w 1555750"/>
              <a:gd name="connsiteY46" fmla="*/ 765175 h 1371600"/>
              <a:gd name="connsiteX47" fmla="*/ 654050 w 1555750"/>
              <a:gd name="connsiteY47" fmla="*/ 758825 h 1371600"/>
              <a:gd name="connsiteX48" fmla="*/ 673100 w 1555750"/>
              <a:gd name="connsiteY48" fmla="*/ 749300 h 1371600"/>
              <a:gd name="connsiteX49" fmla="*/ 679450 w 1555750"/>
              <a:gd name="connsiteY49" fmla="*/ 733425 h 1371600"/>
              <a:gd name="connsiteX50" fmla="*/ 698500 w 1555750"/>
              <a:gd name="connsiteY50" fmla="*/ 717550 h 1371600"/>
              <a:gd name="connsiteX51" fmla="*/ 714375 w 1555750"/>
              <a:gd name="connsiteY51" fmla="*/ 698500 h 1371600"/>
              <a:gd name="connsiteX52" fmla="*/ 723900 w 1555750"/>
              <a:gd name="connsiteY52" fmla="*/ 695325 h 1371600"/>
              <a:gd name="connsiteX53" fmla="*/ 736600 w 1555750"/>
              <a:gd name="connsiteY53" fmla="*/ 682625 h 1371600"/>
              <a:gd name="connsiteX54" fmla="*/ 762000 w 1555750"/>
              <a:gd name="connsiteY54" fmla="*/ 666750 h 1371600"/>
              <a:gd name="connsiteX55" fmla="*/ 777875 w 1555750"/>
              <a:gd name="connsiteY55" fmla="*/ 660400 h 1371600"/>
              <a:gd name="connsiteX56" fmla="*/ 787400 w 1555750"/>
              <a:gd name="connsiteY56" fmla="*/ 657225 h 1371600"/>
              <a:gd name="connsiteX57" fmla="*/ 806450 w 1555750"/>
              <a:gd name="connsiteY57" fmla="*/ 644525 h 1371600"/>
              <a:gd name="connsiteX58" fmla="*/ 815975 w 1555750"/>
              <a:gd name="connsiteY58" fmla="*/ 635000 h 1371600"/>
              <a:gd name="connsiteX59" fmla="*/ 825500 w 1555750"/>
              <a:gd name="connsiteY59" fmla="*/ 631825 h 1371600"/>
              <a:gd name="connsiteX60" fmla="*/ 831850 w 1555750"/>
              <a:gd name="connsiteY60" fmla="*/ 622300 h 1371600"/>
              <a:gd name="connsiteX61" fmla="*/ 850900 w 1555750"/>
              <a:gd name="connsiteY61" fmla="*/ 603250 h 1371600"/>
              <a:gd name="connsiteX62" fmla="*/ 857250 w 1555750"/>
              <a:gd name="connsiteY62" fmla="*/ 593725 h 1371600"/>
              <a:gd name="connsiteX63" fmla="*/ 879475 w 1555750"/>
              <a:gd name="connsiteY63" fmla="*/ 581025 h 1371600"/>
              <a:gd name="connsiteX64" fmla="*/ 898525 w 1555750"/>
              <a:gd name="connsiteY64" fmla="*/ 571500 h 1371600"/>
              <a:gd name="connsiteX65" fmla="*/ 927100 w 1555750"/>
              <a:gd name="connsiteY65" fmla="*/ 568325 h 1371600"/>
              <a:gd name="connsiteX66" fmla="*/ 971550 w 1555750"/>
              <a:gd name="connsiteY66" fmla="*/ 558800 h 1371600"/>
              <a:gd name="connsiteX67" fmla="*/ 981075 w 1555750"/>
              <a:gd name="connsiteY67" fmla="*/ 552450 h 1371600"/>
              <a:gd name="connsiteX68" fmla="*/ 993775 w 1555750"/>
              <a:gd name="connsiteY68" fmla="*/ 549275 h 1371600"/>
              <a:gd name="connsiteX69" fmla="*/ 1000125 w 1555750"/>
              <a:gd name="connsiteY69" fmla="*/ 536575 h 1371600"/>
              <a:gd name="connsiteX70" fmla="*/ 1012825 w 1555750"/>
              <a:gd name="connsiteY70" fmla="*/ 533400 h 1371600"/>
              <a:gd name="connsiteX71" fmla="*/ 1031875 w 1555750"/>
              <a:gd name="connsiteY71" fmla="*/ 527050 h 1371600"/>
              <a:gd name="connsiteX72" fmla="*/ 1041400 w 1555750"/>
              <a:gd name="connsiteY72" fmla="*/ 523875 h 1371600"/>
              <a:gd name="connsiteX73" fmla="*/ 1050925 w 1555750"/>
              <a:gd name="connsiteY73" fmla="*/ 517525 h 1371600"/>
              <a:gd name="connsiteX74" fmla="*/ 1063625 w 1555750"/>
              <a:gd name="connsiteY74" fmla="*/ 498475 h 1371600"/>
              <a:gd name="connsiteX75" fmla="*/ 1069975 w 1555750"/>
              <a:gd name="connsiteY75" fmla="*/ 476250 h 1371600"/>
              <a:gd name="connsiteX76" fmla="*/ 1073150 w 1555750"/>
              <a:gd name="connsiteY76" fmla="*/ 466725 h 1371600"/>
              <a:gd name="connsiteX77" fmla="*/ 1076325 w 1555750"/>
              <a:gd name="connsiteY77" fmla="*/ 454025 h 1371600"/>
              <a:gd name="connsiteX78" fmla="*/ 1082675 w 1555750"/>
              <a:gd name="connsiteY78" fmla="*/ 444500 h 1371600"/>
              <a:gd name="connsiteX79" fmla="*/ 1085850 w 1555750"/>
              <a:gd name="connsiteY79" fmla="*/ 434975 h 1371600"/>
              <a:gd name="connsiteX80" fmla="*/ 1095375 w 1555750"/>
              <a:gd name="connsiteY80" fmla="*/ 425450 h 1371600"/>
              <a:gd name="connsiteX81" fmla="*/ 1108075 w 1555750"/>
              <a:gd name="connsiteY81" fmla="*/ 409575 h 1371600"/>
              <a:gd name="connsiteX82" fmla="*/ 1120775 w 1555750"/>
              <a:gd name="connsiteY82" fmla="*/ 396875 h 1371600"/>
              <a:gd name="connsiteX83" fmla="*/ 1130300 w 1555750"/>
              <a:gd name="connsiteY83" fmla="*/ 377825 h 1371600"/>
              <a:gd name="connsiteX84" fmla="*/ 1139825 w 1555750"/>
              <a:gd name="connsiteY84" fmla="*/ 371475 h 1371600"/>
              <a:gd name="connsiteX85" fmla="*/ 1149350 w 1555750"/>
              <a:gd name="connsiteY85" fmla="*/ 368300 h 1371600"/>
              <a:gd name="connsiteX86" fmla="*/ 1162050 w 1555750"/>
              <a:gd name="connsiteY86" fmla="*/ 358775 h 1371600"/>
              <a:gd name="connsiteX87" fmla="*/ 1273175 w 1555750"/>
              <a:gd name="connsiteY87" fmla="*/ 346075 h 1371600"/>
              <a:gd name="connsiteX88" fmla="*/ 1292225 w 1555750"/>
              <a:gd name="connsiteY88" fmla="*/ 339725 h 1371600"/>
              <a:gd name="connsiteX89" fmla="*/ 1301750 w 1555750"/>
              <a:gd name="connsiteY89" fmla="*/ 311150 h 1371600"/>
              <a:gd name="connsiteX90" fmla="*/ 1304925 w 1555750"/>
              <a:gd name="connsiteY90" fmla="*/ 301625 h 1371600"/>
              <a:gd name="connsiteX91" fmla="*/ 1333500 w 1555750"/>
              <a:gd name="connsiteY91" fmla="*/ 285750 h 1371600"/>
              <a:gd name="connsiteX92" fmla="*/ 1339850 w 1555750"/>
              <a:gd name="connsiteY92" fmla="*/ 276225 h 1371600"/>
              <a:gd name="connsiteX93" fmla="*/ 1358900 w 1555750"/>
              <a:gd name="connsiteY93" fmla="*/ 266700 h 1371600"/>
              <a:gd name="connsiteX94" fmla="*/ 1365250 w 1555750"/>
              <a:gd name="connsiteY94" fmla="*/ 254000 h 1371600"/>
              <a:gd name="connsiteX95" fmla="*/ 1368425 w 1555750"/>
              <a:gd name="connsiteY95" fmla="*/ 241300 h 1371600"/>
              <a:gd name="connsiteX96" fmla="*/ 1384300 w 1555750"/>
              <a:gd name="connsiteY96" fmla="*/ 222250 h 1371600"/>
              <a:gd name="connsiteX97" fmla="*/ 1393825 w 1555750"/>
              <a:gd name="connsiteY97" fmla="*/ 196850 h 1371600"/>
              <a:gd name="connsiteX98" fmla="*/ 1403350 w 1555750"/>
              <a:gd name="connsiteY98" fmla="*/ 190500 h 1371600"/>
              <a:gd name="connsiteX99" fmla="*/ 1406525 w 1555750"/>
              <a:gd name="connsiteY99" fmla="*/ 180975 h 1371600"/>
              <a:gd name="connsiteX100" fmla="*/ 1435100 w 1555750"/>
              <a:gd name="connsiteY100" fmla="*/ 155575 h 1371600"/>
              <a:gd name="connsiteX101" fmla="*/ 1441450 w 1555750"/>
              <a:gd name="connsiteY101" fmla="*/ 146050 h 1371600"/>
              <a:gd name="connsiteX102" fmla="*/ 1450975 w 1555750"/>
              <a:gd name="connsiteY102" fmla="*/ 136525 h 1371600"/>
              <a:gd name="connsiteX103" fmla="*/ 1463675 w 1555750"/>
              <a:gd name="connsiteY103" fmla="*/ 98425 h 1371600"/>
              <a:gd name="connsiteX104" fmla="*/ 1470025 w 1555750"/>
              <a:gd name="connsiteY104" fmla="*/ 76200 h 1371600"/>
              <a:gd name="connsiteX105" fmla="*/ 1473200 w 1555750"/>
              <a:gd name="connsiteY105" fmla="*/ 66675 h 1371600"/>
              <a:gd name="connsiteX106" fmla="*/ 1492250 w 1555750"/>
              <a:gd name="connsiteY106" fmla="*/ 53975 h 1371600"/>
              <a:gd name="connsiteX107" fmla="*/ 1501775 w 1555750"/>
              <a:gd name="connsiteY107" fmla="*/ 47625 h 1371600"/>
              <a:gd name="connsiteX108" fmla="*/ 1511300 w 1555750"/>
              <a:gd name="connsiteY108" fmla="*/ 41275 h 1371600"/>
              <a:gd name="connsiteX109" fmla="*/ 1524000 w 1555750"/>
              <a:gd name="connsiteY109" fmla="*/ 38100 h 1371600"/>
              <a:gd name="connsiteX110" fmla="*/ 1536700 w 1555750"/>
              <a:gd name="connsiteY110" fmla="*/ 22225 h 1371600"/>
              <a:gd name="connsiteX111" fmla="*/ 1543050 w 1555750"/>
              <a:gd name="connsiteY111" fmla="*/ 12700 h 1371600"/>
              <a:gd name="connsiteX112" fmla="*/ 1555750 w 1555750"/>
              <a:gd name="connsiteY112" fmla="*/ 0 h 1371600"/>
              <a:gd name="connsiteX113" fmla="*/ 1555750 w 1555750"/>
              <a:gd name="connsiteY113"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555750" h="1371600">
                <a:moveTo>
                  <a:pt x="0" y="1371600"/>
                </a:moveTo>
                <a:lnTo>
                  <a:pt x="0" y="1371600"/>
                </a:lnTo>
                <a:lnTo>
                  <a:pt x="22225" y="1339850"/>
                </a:lnTo>
                <a:cubicBezTo>
                  <a:pt x="24397" y="1336713"/>
                  <a:pt x="24955" y="1331532"/>
                  <a:pt x="28575" y="1330325"/>
                </a:cubicBezTo>
                <a:lnTo>
                  <a:pt x="47625" y="1323975"/>
                </a:lnTo>
                <a:cubicBezTo>
                  <a:pt x="61828" y="1302670"/>
                  <a:pt x="47553" y="1318695"/>
                  <a:pt x="92075" y="1311275"/>
                </a:cubicBezTo>
                <a:cubicBezTo>
                  <a:pt x="98677" y="1310175"/>
                  <a:pt x="104667" y="1306686"/>
                  <a:pt x="111125" y="1304925"/>
                </a:cubicBezTo>
                <a:cubicBezTo>
                  <a:pt x="116331" y="1303505"/>
                  <a:pt x="121708" y="1302808"/>
                  <a:pt x="127000" y="1301750"/>
                </a:cubicBezTo>
                <a:cubicBezTo>
                  <a:pt x="148434" y="1287461"/>
                  <a:pt x="121604" y="1303369"/>
                  <a:pt x="158750" y="1292225"/>
                </a:cubicBezTo>
                <a:cubicBezTo>
                  <a:pt x="165065" y="1290331"/>
                  <a:pt x="173750" y="1280400"/>
                  <a:pt x="177800" y="1276350"/>
                </a:cubicBezTo>
                <a:cubicBezTo>
                  <a:pt x="182826" y="1256246"/>
                  <a:pt x="178554" y="1267281"/>
                  <a:pt x="193675" y="1244600"/>
                </a:cubicBezTo>
                <a:lnTo>
                  <a:pt x="200025" y="1235075"/>
                </a:lnTo>
                <a:cubicBezTo>
                  <a:pt x="202142" y="1231900"/>
                  <a:pt x="205168" y="1229170"/>
                  <a:pt x="206375" y="1225550"/>
                </a:cubicBezTo>
                <a:cubicBezTo>
                  <a:pt x="208492" y="1219200"/>
                  <a:pt x="211412" y="1213064"/>
                  <a:pt x="212725" y="1206500"/>
                </a:cubicBezTo>
                <a:cubicBezTo>
                  <a:pt x="213783" y="1201208"/>
                  <a:pt x="214005" y="1195678"/>
                  <a:pt x="215900" y="1190625"/>
                </a:cubicBezTo>
                <a:cubicBezTo>
                  <a:pt x="217240" y="1187052"/>
                  <a:pt x="220543" y="1184513"/>
                  <a:pt x="222250" y="1181100"/>
                </a:cubicBezTo>
                <a:cubicBezTo>
                  <a:pt x="231440" y="1162720"/>
                  <a:pt x="216894" y="1180106"/>
                  <a:pt x="234950" y="1162050"/>
                </a:cubicBezTo>
                <a:cubicBezTo>
                  <a:pt x="243090" y="1137629"/>
                  <a:pt x="231002" y="1169161"/>
                  <a:pt x="247650" y="1143000"/>
                </a:cubicBezTo>
                <a:cubicBezTo>
                  <a:pt x="247681" y="1142952"/>
                  <a:pt x="260894" y="1113881"/>
                  <a:pt x="266700" y="1108075"/>
                </a:cubicBezTo>
                <a:cubicBezTo>
                  <a:pt x="269398" y="1105377"/>
                  <a:pt x="273373" y="1104260"/>
                  <a:pt x="276225" y="1101725"/>
                </a:cubicBezTo>
                <a:cubicBezTo>
                  <a:pt x="277171" y="1100884"/>
                  <a:pt x="296642" y="1078772"/>
                  <a:pt x="304800" y="1076325"/>
                </a:cubicBezTo>
                <a:cubicBezTo>
                  <a:pt x="311968" y="1074175"/>
                  <a:pt x="319628" y="1074288"/>
                  <a:pt x="327025" y="1073150"/>
                </a:cubicBezTo>
                <a:cubicBezTo>
                  <a:pt x="342415" y="1070782"/>
                  <a:pt x="343587" y="1071305"/>
                  <a:pt x="355600" y="1066800"/>
                </a:cubicBezTo>
                <a:cubicBezTo>
                  <a:pt x="360936" y="1064799"/>
                  <a:pt x="366493" y="1063218"/>
                  <a:pt x="371475" y="1060450"/>
                </a:cubicBezTo>
                <a:cubicBezTo>
                  <a:pt x="396852" y="1046351"/>
                  <a:pt x="371111" y="1053284"/>
                  <a:pt x="403225" y="1031875"/>
                </a:cubicBezTo>
                <a:lnTo>
                  <a:pt x="412750" y="1025525"/>
                </a:lnTo>
                <a:cubicBezTo>
                  <a:pt x="415894" y="1016094"/>
                  <a:pt x="417903" y="1004497"/>
                  <a:pt x="425450" y="996950"/>
                </a:cubicBezTo>
                <a:cubicBezTo>
                  <a:pt x="429192" y="993208"/>
                  <a:pt x="434634" y="991380"/>
                  <a:pt x="438150" y="987425"/>
                </a:cubicBezTo>
                <a:cubicBezTo>
                  <a:pt x="465089" y="957118"/>
                  <a:pt x="438439" y="976649"/>
                  <a:pt x="460375" y="962025"/>
                </a:cubicBezTo>
                <a:cubicBezTo>
                  <a:pt x="462492" y="958850"/>
                  <a:pt x="465018" y="955913"/>
                  <a:pt x="466725" y="952500"/>
                </a:cubicBezTo>
                <a:cubicBezTo>
                  <a:pt x="468222" y="949507"/>
                  <a:pt x="467533" y="945342"/>
                  <a:pt x="469900" y="942975"/>
                </a:cubicBezTo>
                <a:cubicBezTo>
                  <a:pt x="472267" y="940608"/>
                  <a:pt x="476250" y="940858"/>
                  <a:pt x="479425" y="939800"/>
                </a:cubicBezTo>
                <a:cubicBezTo>
                  <a:pt x="480483" y="936625"/>
                  <a:pt x="480744" y="933060"/>
                  <a:pt x="482600" y="930275"/>
                </a:cubicBezTo>
                <a:cubicBezTo>
                  <a:pt x="485091" y="926539"/>
                  <a:pt x="489250" y="924199"/>
                  <a:pt x="492125" y="920750"/>
                </a:cubicBezTo>
                <a:cubicBezTo>
                  <a:pt x="494568" y="917819"/>
                  <a:pt x="496358" y="914400"/>
                  <a:pt x="498475" y="911225"/>
                </a:cubicBezTo>
                <a:cubicBezTo>
                  <a:pt x="499492" y="907156"/>
                  <a:pt x="502548" y="893555"/>
                  <a:pt x="504825" y="889000"/>
                </a:cubicBezTo>
                <a:cubicBezTo>
                  <a:pt x="506532" y="885587"/>
                  <a:pt x="508732" y="882406"/>
                  <a:pt x="511175" y="879475"/>
                </a:cubicBezTo>
                <a:cubicBezTo>
                  <a:pt x="514050" y="876026"/>
                  <a:pt x="517943" y="873494"/>
                  <a:pt x="520700" y="869950"/>
                </a:cubicBezTo>
                <a:cubicBezTo>
                  <a:pt x="525385" y="863926"/>
                  <a:pt x="526314" y="853734"/>
                  <a:pt x="533400" y="850900"/>
                </a:cubicBezTo>
                <a:cubicBezTo>
                  <a:pt x="538692" y="848783"/>
                  <a:pt x="544177" y="847099"/>
                  <a:pt x="549275" y="844550"/>
                </a:cubicBezTo>
                <a:cubicBezTo>
                  <a:pt x="570050" y="834162"/>
                  <a:pt x="547259" y="842719"/>
                  <a:pt x="568325" y="828675"/>
                </a:cubicBezTo>
                <a:cubicBezTo>
                  <a:pt x="571110" y="826819"/>
                  <a:pt x="574675" y="826558"/>
                  <a:pt x="577850" y="825500"/>
                </a:cubicBezTo>
                <a:cubicBezTo>
                  <a:pt x="579967" y="822325"/>
                  <a:pt x="581328" y="818488"/>
                  <a:pt x="584200" y="815975"/>
                </a:cubicBezTo>
                <a:cubicBezTo>
                  <a:pt x="589943" y="810949"/>
                  <a:pt x="598671" y="809380"/>
                  <a:pt x="603250" y="803275"/>
                </a:cubicBezTo>
                <a:cubicBezTo>
                  <a:pt x="606425" y="799042"/>
                  <a:pt x="608820" y="794091"/>
                  <a:pt x="612775" y="790575"/>
                </a:cubicBezTo>
                <a:cubicBezTo>
                  <a:pt x="618479" y="785505"/>
                  <a:pt x="627246" y="783980"/>
                  <a:pt x="631825" y="777875"/>
                </a:cubicBezTo>
                <a:cubicBezTo>
                  <a:pt x="635000" y="773642"/>
                  <a:pt x="637332" y="768619"/>
                  <a:pt x="641350" y="765175"/>
                </a:cubicBezTo>
                <a:cubicBezTo>
                  <a:pt x="644944" y="762095"/>
                  <a:pt x="649941" y="761173"/>
                  <a:pt x="654050" y="758825"/>
                </a:cubicBezTo>
                <a:cubicBezTo>
                  <a:pt x="671284" y="748977"/>
                  <a:pt x="655636" y="755121"/>
                  <a:pt x="673100" y="749300"/>
                </a:cubicBezTo>
                <a:cubicBezTo>
                  <a:pt x="675217" y="744008"/>
                  <a:pt x="676429" y="738258"/>
                  <a:pt x="679450" y="733425"/>
                </a:cubicBezTo>
                <a:cubicBezTo>
                  <a:pt x="683815" y="726440"/>
                  <a:pt x="691917" y="721939"/>
                  <a:pt x="698500" y="717550"/>
                </a:cubicBezTo>
                <a:cubicBezTo>
                  <a:pt x="703186" y="710522"/>
                  <a:pt x="707041" y="703389"/>
                  <a:pt x="714375" y="698500"/>
                </a:cubicBezTo>
                <a:cubicBezTo>
                  <a:pt x="717160" y="696644"/>
                  <a:pt x="720725" y="696383"/>
                  <a:pt x="723900" y="695325"/>
                </a:cubicBezTo>
                <a:cubicBezTo>
                  <a:pt x="732367" y="669925"/>
                  <a:pt x="719667" y="699558"/>
                  <a:pt x="736600" y="682625"/>
                </a:cubicBezTo>
                <a:cubicBezTo>
                  <a:pt x="756904" y="662321"/>
                  <a:pt x="723218" y="673214"/>
                  <a:pt x="762000" y="666750"/>
                </a:cubicBezTo>
                <a:cubicBezTo>
                  <a:pt x="767292" y="664633"/>
                  <a:pt x="772539" y="662401"/>
                  <a:pt x="777875" y="660400"/>
                </a:cubicBezTo>
                <a:cubicBezTo>
                  <a:pt x="781009" y="659225"/>
                  <a:pt x="784474" y="658850"/>
                  <a:pt x="787400" y="657225"/>
                </a:cubicBezTo>
                <a:cubicBezTo>
                  <a:pt x="794071" y="653519"/>
                  <a:pt x="801054" y="649921"/>
                  <a:pt x="806450" y="644525"/>
                </a:cubicBezTo>
                <a:cubicBezTo>
                  <a:pt x="809625" y="641350"/>
                  <a:pt x="812239" y="637491"/>
                  <a:pt x="815975" y="635000"/>
                </a:cubicBezTo>
                <a:cubicBezTo>
                  <a:pt x="818760" y="633144"/>
                  <a:pt x="822325" y="632883"/>
                  <a:pt x="825500" y="631825"/>
                </a:cubicBezTo>
                <a:cubicBezTo>
                  <a:pt x="827617" y="628650"/>
                  <a:pt x="829315" y="625152"/>
                  <a:pt x="831850" y="622300"/>
                </a:cubicBezTo>
                <a:cubicBezTo>
                  <a:pt x="837816" y="615588"/>
                  <a:pt x="845919" y="610722"/>
                  <a:pt x="850900" y="603250"/>
                </a:cubicBezTo>
                <a:cubicBezTo>
                  <a:pt x="853017" y="600075"/>
                  <a:pt x="854552" y="596423"/>
                  <a:pt x="857250" y="593725"/>
                </a:cubicBezTo>
                <a:cubicBezTo>
                  <a:pt x="862407" y="588568"/>
                  <a:pt x="873665" y="584345"/>
                  <a:pt x="879475" y="581025"/>
                </a:cubicBezTo>
                <a:cubicBezTo>
                  <a:pt x="888510" y="575862"/>
                  <a:pt x="888252" y="573212"/>
                  <a:pt x="898525" y="571500"/>
                </a:cubicBezTo>
                <a:cubicBezTo>
                  <a:pt x="907978" y="569924"/>
                  <a:pt x="917634" y="569820"/>
                  <a:pt x="927100" y="568325"/>
                </a:cubicBezTo>
                <a:cubicBezTo>
                  <a:pt x="946659" y="565237"/>
                  <a:pt x="955038" y="562928"/>
                  <a:pt x="971550" y="558800"/>
                </a:cubicBezTo>
                <a:cubicBezTo>
                  <a:pt x="974725" y="556683"/>
                  <a:pt x="977568" y="553953"/>
                  <a:pt x="981075" y="552450"/>
                </a:cubicBezTo>
                <a:cubicBezTo>
                  <a:pt x="985086" y="550731"/>
                  <a:pt x="990423" y="552069"/>
                  <a:pt x="993775" y="549275"/>
                </a:cubicBezTo>
                <a:cubicBezTo>
                  <a:pt x="997411" y="546245"/>
                  <a:pt x="996489" y="539605"/>
                  <a:pt x="1000125" y="536575"/>
                </a:cubicBezTo>
                <a:cubicBezTo>
                  <a:pt x="1003477" y="533781"/>
                  <a:pt x="1008645" y="534654"/>
                  <a:pt x="1012825" y="533400"/>
                </a:cubicBezTo>
                <a:cubicBezTo>
                  <a:pt x="1019236" y="531477"/>
                  <a:pt x="1025525" y="529167"/>
                  <a:pt x="1031875" y="527050"/>
                </a:cubicBezTo>
                <a:cubicBezTo>
                  <a:pt x="1035050" y="525992"/>
                  <a:pt x="1038615" y="525731"/>
                  <a:pt x="1041400" y="523875"/>
                </a:cubicBezTo>
                <a:lnTo>
                  <a:pt x="1050925" y="517525"/>
                </a:lnTo>
                <a:cubicBezTo>
                  <a:pt x="1055158" y="511175"/>
                  <a:pt x="1061212" y="505715"/>
                  <a:pt x="1063625" y="498475"/>
                </a:cubicBezTo>
                <a:cubicBezTo>
                  <a:pt x="1071238" y="475637"/>
                  <a:pt x="1062002" y="504157"/>
                  <a:pt x="1069975" y="476250"/>
                </a:cubicBezTo>
                <a:cubicBezTo>
                  <a:pt x="1070894" y="473032"/>
                  <a:pt x="1072231" y="469943"/>
                  <a:pt x="1073150" y="466725"/>
                </a:cubicBezTo>
                <a:cubicBezTo>
                  <a:pt x="1074349" y="462529"/>
                  <a:pt x="1074606" y="458036"/>
                  <a:pt x="1076325" y="454025"/>
                </a:cubicBezTo>
                <a:cubicBezTo>
                  <a:pt x="1077828" y="450518"/>
                  <a:pt x="1080968" y="447913"/>
                  <a:pt x="1082675" y="444500"/>
                </a:cubicBezTo>
                <a:cubicBezTo>
                  <a:pt x="1084172" y="441507"/>
                  <a:pt x="1083994" y="437760"/>
                  <a:pt x="1085850" y="434975"/>
                </a:cubicBezTo>
                <a:cubicBezTo>
                  <a:pt x="1088341" y="431239"/>
                  <a:pt x="1092200" y="428625"/>
                  <a:pt x="1095375" y="425450"/>
                </a:cubicBezTo>
                <a:cubicBezTo>
                  <a:pt x="1103355" y="401509"/>
                  <a:pt x="1091662" y="430091"/>
                  <a:pt x="1108075" y="409575"/>
                </a:cubicBezTo>
                <a:cubicBezTo>
                  <a:pt x="1120390" y="394181"/>
                  <a:pt x="1099993" y="403802"/>
                  <a:pt x="1120775" y="396875"/>
                </a:cubicBezTo>
                <a:cubicBezTo>
                  <a:pt x="1123357" y="389128"/>
                  <a:pt x="1124145" y="383980"/>
                  <a:pt x="1130300" y="377825"/>
                </a:cubicBezTo>
                <a:cubicBezTo>
                  <a:pt x="1132998" y="375127"/>
                  <a:pt x="1136412" y="373182"/>
                  <a:pt x="1139825" y="371475"/>
                </a:cubicBezTo>
                <a:cubicBezTo>
                  <a:pt x="1142818" y="369978"/>
                  <a:pt x="1146175" y="369358"/>
                  <a:pt x="1149350" y="368300"/>
                </a:cubicBezTo>
                <a:cubicBezTo>
                  <a:pt x="1153583" y="365125"/>
                  <a:pt x="1157165" y="360810"/>
                  <a:pt x="1162050" y="358775"/>
                </a:cubicBezTo>
                <a:cubicBezTo>
                  <a:pt x="1189368" y="347393"/>
                  <a:pt x="1263716" y="346776"/>
                  <a:pt x="1273175" y="346075"/>
                </a:cubicBezTo>
                <a:cubicBezTo>
                  <a:pt x="1279525" y="343958"/>
                  <a:pt x="1290108" y="346075"/>
                  <a:pt x="1292225" y="339725"/>
                </a:cubicBezTo>
                <a:lnTo>
                  <a:pt x="1301750" y="311150"/>
                </a:lnTo>
                <a:cubicBezTo>
                  <a:pt x="1302808" y="307975"/>
                  <a:pt x="1302140" y="303481"/>
                  <a:pt x="1304925" y="301625"/>
                </a:cubicBezTo>
                <a:cubicBezTo>
                  <a:pt x="1326760" y="287069"/>
                  <a:pt x="1316735" y="291338"/>
                  <a:pt x="1333500" y="285750"/>
                </a:cubicBezTo>
                <a:cubicBezTo>
                  <a:pt x="1335617" y="282575"/>
                  <a:pt x="1337152" y="278923"/>
                  <a:pt x="1339850" y="276225"/>
                </a:cubicBezTo>
                <a:cubicBezTo>
                  <a:pt x="1346005" y="270070"/>
                  <a:pt x="1351153" y="269282"/>
                  <a:pt x="1358900" y="266700"/>
                </a:cubicBezTo>
                <a:cubicBezTo>
                  <a:pt x="1361017" y="262467"/>
                  <a:pt x="1363588" y="258432"/>
                  <a:pt x="1365250" y="254000"/>
                </a:cubicBezTo>
                <a:cubicBezTo>
                  <a:pt x="1366782" y="249914"/>
                  <a:pt x="1366706" y="245311"/>
                  <a:pt x="1368425" y="241300"/>
                </a:cubicBezTo>
                <a:cubicBezTo>
                  <a:pt x="1371740" y="233564"/>
                  <a:pt x="1378579" y="227971"/>
                  <a:pt x="1384300" y="222250"/>
                </a:cubicBezTo>
                <a:cubicBezTo>
                  <a:pt x="1386572" y="210892"/>
                  <a:pt x="1385650" y="205025"/>
                  <a:pt x="1393825" y="196850"/>
                </a:cubicBezTo>
                <a:cubicBezTo>
                  <a:pt x="1396523" y="194152"/>
                  <a:pt x="1400175" y="192617"/>
                  <a:pt x="1403350" y="190500"/>
                </a:cubicBezTo>
                <a:cubicBezTo>
                  <a:pt x="1404408" y="187325"/>
                  <a:pt x="1404470" y="183617"/>
                  <a:pt x="1406525" y="180975"/>
                </a:cubicBezTo>
                <a:cubicBezTo>
                  <a:pt x="1418236" y="165919"/>
                  <a:pt x="1422368" y="164063"/>
                  <a:pt x="1435100" y="155575"/>
                </a:cubicBezTo>
                <a:cubicBezTo>
                  <a:pt x="1437217" y="152400"/>
                  <a:pt x="1439007" y="148981"/>
                  <a:pt x="1441450" y="146050"/>
                </a:cubicBezTo>
                <a:cubicBezTo>
                  <a:pt x="1444325" y="142601"/>
                  <a:pt x="1448967" y="140541"/>
                  <a:pt x="1450975" y="136525"/>
                </a:cubicBezTo>
                <a:lnTo>
                  <a:pt x="1463675" y="98425"/>
                </a:lnTo>
                <a:cubicBezTo>
                  <a:pt x="1471288" y="75587"/>
                  <a:pt x="1462052" y="104107"/>
                  <a:pt x="1470025" y="76200"/>
                </a:cubicBezTo>
                <a:cubicBezTo>
                  <a:pt x="1470944" y="72982"/>
                  <a:pt x="1470833" y="69042"/>
                  <a:pt x="1473200" y="66675"/>
                </a:cubicBezTo>
                <a:cubicBezTo>
                  <a:pt x="1478596" y="61279"/>
                  <a:pt x="1485900" y="58208"/>
                  <a:pt x="1492250" y="53975"/>
                </a:cubicBezTo>
                <a:lnTo>
                  <a:pt x="1501775" y="47625"/>
                </a:lnTo>
                <a:cubicBezTo>
                  <a:pt x="1504950" y="45508"/>
                  <a:pt x="1507598" y="42200"/>
                  <a:pt x="1511300" y="41275"/>
                </a:cubicBezTo>
                <a:lnTo>
                  <a:pt x="1524000" y="38100"/>
                </a:lnTo>
                <a:cubicBezTo>
                  <a:pt x="1530181" y="19557"/>
                  <a:pt x="1522339" y="36586"/>
                  <a:pt x="1536700" y="22225"/>
                </a:cubicBezTo>
                <a:cubicBezTo>
                  <a:pt x="1539398" y="19527"/>
                  <a:pt x="1540352" y="15398"/>
                  <a:pt x="1543050" y="12700"/>
                </a:cubicBezTo>
                <a:cubicBezTo>
                  <a:pt x="1558375" y="-2625"/>
                  <a:pt x="1548492" y="14515"/>
                  <a:pt x="1555750" y="0"/>
                </a:cubicBezTo>
                <a:lnTo>
                  <a:pt x="1555750" y="0"/>
                </a:lnTo>
              </a:path>
            </a:pathLst>
          </a:custGeom>
          <a:ln w="19050" cap="rnd">
            <a:solidFill>
              <a:srgbClr val="40404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CA">
              <a:solidFill>
                <a:prstClr val="black"/>
              </a:solidFill>
              <a:latin typeface="Calibri"/>
            </a:endParaRPr>
          </a:p>
        </p:txBody>
      </p:sp>
      <p:sp>
        <p:nvSpPr>
          <p:cNvPr id="94" name="TextBox 12"/>
          <p:cNvSpPr txBox="1"/>
          <p:nvPr/>
        </p:nvSpPr>
        <p:spPr>
          <a:xfrm>
            <a:off x="3840555" y="2979409"/>
            <a:ext cx="542542" cy="184666"/>
          </a:xfrm>
          <a:prstGeom prst="rect">
            <a:avLst/>
          </a:prstGeom>
          <a:noFill/>
        </p:spPr>
        <p:txBody>
          <a:bodyPr wrap="square" lIns="0" tIns="0" rIns="0" bIns="0" rtlCol="0" anchor="ctr">
            <a:spAutoFit/>
          </a:bodyPr>
          <a:lstStyle/>
          <a:p>
            <a:pPr defTabSz="457200"/>
            <a:r>
              <a:rPr lang="en-US" sz="1200" spc="-10" dirty="0">
                <a:solidFill>
                  <a:srgbClr val="404040"/>
                </a:solidFill>
                <a:latin typeface="Calibri"/>
              </a:rPr>
              <a:t>Placebo</a:t>
            </a:r>
          </a:p>
        </p:txBody>
      </p:sp>
      <p:sp>
        <p:nvSpPr>
          <p:cNvPr id="95" name="TextBox 12"/>
          <p:cNvSpPr txBox="1"/>
          <p:nvPr/>
        </p:nvSpPr>
        <p:spPr>
          <a:xfrm>
            <a:off x="6859841" y="3854992"/>
            <a:ext cx="542542" cy="184666"/>
          </a:xfrm>
          <a:prstGeom prst="rect">
            <a:avLst/>
          </a:prstGeom>
          <a:noFill/>
        </p:spPr>
        <p:txBody>
          <a:bodyPr wrap="square" lIns="0" tIns="0" rIns="0" bIns="0" rtlCol="0" anchor="ctr">
            <a:spAutoFit/>
          </a:bodyPr>
          <a:lstStyle/>
          <a:p>
            <a:pPr defTabSz="457200"/>
            <a:r>
              <a:rPr lang="en-US" sz="1200" spc="-10" dirty="0">
                <a:solidFill>
                  <a:srgbClr val="404040"/>
                </a:solidFill>
                <a:latin typeface="Calibri"/>
              </a:rPr>
              <a:t>Placebo</a:t>
            </a:r>
          </a:p>
        </p:txBody>
      </p:sp>
      <p:sp>
        <p:nvSpPr>
          <p:cNvPr id="96" name="TextBox 12"/>
          <p:cNvSpPr txBox="1"/>
          <p:nvPr/>
        </p:nvSpPr>
        <p:spPr>
          <a:xfrm>
            <a:off x="9722671" y="3872404"/>
            <a:ext cx="542542" cy="184666"/>
          </a:xfrm>
          <a:prstGeom prst="rect">
            <a:avLst/>
          </a:prstGeom>
          <a:noFill/>
        </p:spPr>
        <p:txBody>
          <a:bodyPr wrap="square" lIns="0" tIns="0" rIns="0" bIns="0" rtlCol="0" anchor="ctr">
            <a:spAutoFit/>
          </a:bodyPr>
          <a:lstStyle/>
          <a:p>
            <a:pPr defTabSz="457200"/>
            <a:r>
              <a:rPr lang="en-US" sz="1200" spc="-10" dirty="0">
                <a:solidFill>
                  <a:srgbClr val="404040"/>
                </a:solidFill>
                <a:latin typeface="Calibri"/>
              </a:rPr>
              <a:t>Placebo</a:t>
            </a:r>
          </a:p>
        </p:txBody>
      </p:sp>
      <p:sp>
        <p:nvSpPr>
          <p:cNvPr id="97" name="Espace réservé du pied de page 3"/>
          <p:cNvSpPr txBox="1">
            <a:spLocks/>
          </p:cNvSpPr>
          <p:nvPr/>
        </p:nvSpPr>
        <p:spPr>
          <a:xfrm>
            <a:off x="2140929" y="5791935"/>
            <a:ext cx="6859545" cy="792638"/>
          </a:xfrm>
          <a:prstGeom prst="rect">
            <a:avLst/>
          </a:prstGeom>
        </p:spPr>
        <p:txBody>
          <a:bodyPr vert="horz" lIns="91440" tIns="45720" rIns="91440" bIns="45720" rtlCol="0" anchor="b"/>
          <a:lstStyle>
            <a:defPPr>
              <a:defRPr lang="en-US"/>
            </a:defPPr>
            <a:lvl1pPr marL="0" algn="l" defTabSz="457200" rtl="0" eaLnBrk="1" latinLnBrk="0" hangingPunct="1">
              <a:defRPr sz="9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solidFill>
                  <a:prstClr val="black">
                    <a:lumMod val="75000"/>
                    <a:lumOff val="25000"/>
                  </a:prstClr>
                </a:solidFill>
                <a:latin typeface="Calibri"/>
              </a:rPr>
              <a:t>*</a:t>
            </a:r>
            <a:r>
              <a:rPr lang="en-US" dirty="0">
                <a:solidFill>
                  <a:prstClr val="black">
                    <a:lumMod val="75000"/>
                    <a:lumOff val="25000"/>
                  </a:prstClr>
                </a:solidFill>
                <a:latin typeface="Calibri"/>
              </a:rPr>
              <a:t>MERIT-HF Study Group. </a:t>
            </a:r>
            <a:r>
              <a:rPr lang="en-US" i="1" dirty="0">
                <a:solidFill>
                  <a:prstClr val="black">
                    <a:lumMod val="75000"/>
                    <a:lumOff val="25000"/>
                  </a:prstClr>
                </a:solidFill>
                <a:latin typeface="Calibri"/>
              </a:rPr>
              <a:t>Lancet </a:t>
            </a:r>
            <a:r>
              <a:rPr lang="en-US" dirty="0">
                <a:solidFill>
                  <a:prstClr val="black">
                    <a:lumMod val="75000"/>
                    <a:lumOff val="25000"/>
                  </a:prstClr>
                </a:solidFill>
                <a:latin typeface="Calibri"/>
              </a:rPr>
              <a:t>1999; 353:2001-7.</a:t>
            </a:r>
          </a:p>
          <a:p>
            <a:r>
              <a:rPr lang="en-US" baseline="30000" dirty="0">
                <a:solidFill>
                  <a:prstClr val="black">
                    <a:lumMod val="75000"/>
                    <a:lumOff val="25000"/>
                  </a:prstClr>
                </a:solidFill>
                <a:latin typeface="Calibri"/>
              </a:rPr>
              <a:t>**</a:t>
            </a:r>
            <a:r>
              <a:rPr lang="en-US" dirty="0">
                <a:solidFill>
                  <a:prstClr val="black">
                    <a:lumMod val="75000"/>
                    <a:lumOff val="25000"/>
                  </a:prstClr>
                </a:solidFill>
                <a:latin typeface="Calibri"/>
              </a:rPr>
              <a:t>CIBIS II Investigators. </a:t>
            </a:r>
            <a:r>
              <a:rPr lang="en-US" i="1" dirty="0">
                <a:solidFill>
                  <a:prstClr val="black">
                    <a:lumMod val="75000"/>
                    <a:lumOff val="25000"/>
                  </a:prstClr>
                </a:solidFill>
                <a:latin typeface="Calibri"/>
              </a:rPr>
              <a:t>Lancet </a:t>
            </a:r>
            <a:r>
              <a:rPr lang="en-US" dirty="0">
                <a:solidFill>
                  <a:prstClr val="black">
                    <a:lumMod val="75000"/>
                    <a:lumOff val="25000"/>
                  </a:prstClr>
                </a:solidFill>
                <a:latin typeface="Calibri"/>
              </a:rPr>
              <a:t>1999; 353:9-13.</a:t>
            </a:r>
          </a:p>
          <a:p>
            <a:r>
              <a:rPr lang="en-US" baseline="30000" dirty="0">
                <a:solidFill>
                  <a:prstClr val="black">
                    <a:lumMod val="75000"/>
                    <a:lumOff val="25000"/>
                  </a:prstClr>
                </a:solidFill>
                <a:latin typeface="Calibri"/>
              </a:rPr>
              <a:t>***</a:t>
            </a:r>
            <a:r>
              <a:rPr lang="en-US" dirty="0">
                <a:solidFill>
                  <a:prstClr val="black">
                    <a:lumMod val="75000"/>
                    <a:lumOff val="25000"/>
                  </a:prstClr>
                </a:solidFill>
                <a:latin typeface="Calibri"/>
              </a:rPr>
              <a:t>Packer M </a:t>
            </a:r>
            <a:r>
              <a:rPr lang="en-US" i="1" dirty="0">
                <a:solidFill>
                  <a:prstClr val="black">
                    <a:lumMod val="75000"/>
                    <a:lumOff val="25000"/>
                  </a:prstClr>
                </a:solidFill>
                <a:latin typeface="Calibri"/>
              </a:rPr>
              <a:t>et al. Circulation </a:t>
            </a:r>
            <a:r>
              <a:rPr lang="en-US" dirty="0">
                <a:solidFill>
                  <a:prstClr val="black">
                    <a:lumMod val="75000"/>
                    <a:lumOff val="25000"/>
                  </a:prstClr>
                </a:solidFill>
                <a:latin typeface="Calibri"/>
              </a:rPr>
              <a:t>2002; 106:2194-9.</a:t>
            </a:r>
          </a:p>
          <a:p>
            <a:r>
              <a:rPr lang="en-US" dirty="0">
                <a:solidFill>
                  <a:prstClr val="black">
                    <a:lumMod val="75000"/>
                    <a:lumOff val="25000"/>
                  </a:prstClr>
                </a:solidFill>
                <a:latin typeface="Calibri"/>
              </a:rPr>
              <a:t>Arnold JM  et al. </a:t>
            </a:r>
            <a:r>
              <a:rPr lang="en-US" i="1" dirty="0">
                <a:solidFill>
                  <a:prstClr val="black">
                    <a:lumMod val="75000"/>
                    <a:lumOff val="25000"/>
                  </a:prstClr>
                </a:solidFill>
                <a:latin typeface="Calibri"/>
              </a:rPr>
              <a:t>Can J </a:t>
            </a:r>
            <a:r>
              <a:rPr lang="en-US" i="1" dirty="0" err="1">
                <a:solidFill>
                  <a:prstClr val="black">
                    <a:lumMod val="75000"/>
                    <a:lumOff val="25000"/>
                  </a:prstClr>
                </a:solidFill>
                <a:latin typeface="Calibri"/>
              </a:rPr>
              <a:t>Cardiol</a:t>
            </a:r>
            <a:r>
              <a:rPr lang="en-US" i="1" dirty="0">
                <a:solidFill>
                  <a:prstClr val="black">
                    <a:lumMod val="75000"/>
                    <a:lumOff val="25000"/>
                  </a:prstClr>
                </a:solidFill>
                <a:latin typeface="Calibri"/>
              </a:rPr>
              <a:t> </a:t>
            </a:r>
            <a:r>
              <a:rPr lang="en-US" dirty="0">
                <a:solidFill>
                  <a:prstClr val="black">
                    <a:lumMod val="75000"/>
                    <a:lumOff val="25000"/>
                  </a:prstClr>
                </a:solidFill>
                <a:latin typeface="Calibri"/>
              </a:rPr>
              <a:t>2006; 22(1):23-45.</a:t>
            </a:r>
          </a:p>
        </p:txBody>
      </p:sp>
    </p:spTree>
    <p:extLst>
      <p:ext uri="{BB962C8B-B14F-4D97-AF65-F5344CB8AC3E}">
        <p14:creationId xmlns:p14="http://schemas.microsoft.com/office/powerpoint/2010/main" val="37108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4944-22EF-CB48-A058-D7AA866213A5}"/>
              </a:ext>
            </a:extLst>
          </p:cNvPr>
          <p:cNvSpPr>
            <a:spLocks noGrp="1"/>
          </p:cNvSpPr>
          <p:nvPr>
            <p:ph type="title"/>
          </p:nvPr>
        </p:nvSpPr>
        <p:spPr/>
        <p:txBody>
          <a:bodyPr/>
          <a:lstStyle/>
          <a:p>
            <a:pPr algn="ctr"/>
            <a:r>
              <a:rPr lang="en-US" dirty="0"/>
              <a:t>MRA</a:t>
            </a:r>
          </a:p>
        </p:txBody>
      </p:sp>
      <p:pic>
        <p:nvPicPr>
          <p:cNvPr id="5" name="Content Placeholder 4">
            <a:extLst>
              <a:ext uri="{FF2B5EF4-FFF2-40B4-BE49-F238E27FC236}">
                <a16:creationId xmlns:a16="http://schemas.microsoft.com/office/drawing/2014/main" id="{D445DFC5-8B0A-7A47-8013-3AB166EB230D}"/>
              </a:ext>
            </a:extLst>
          </p:cNvPr>
          <p:cNvPicPr>
            <a:picLocks noGrp="1" noChangeAspect="1"/>
          </p:cNvPicPr>
          <p:nvPr>
            <p:ph idx="1"/>
          </p:nvPr>
        </p:nvPicPr>
        <p:blipFill>
          <a:blip r:embed="rId2"/>
          <a:stretch>
            <a:fillRect/>
          </a:stretch>
        </p:blipFill>
        <p:spPr>
          <a:xfrm>
            <a:off x="2542233" y="1427626"/>
            <a:ext cx="7084088" cy="5130356"/>
          </a:xfrm>
        </p:spPr>
      </p:pic>
    </p:spTree>
    <p:extLst>
      <p:ext uri="{BB962C8B-B14F-4D97-AF65-F5344CB8AC3E}">
        <p14:creationId xmlns:p14="http://schemas.microsoft.com/office/powerpoint/2010/main" val="887590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PARADIGM-HF: Primary Endpoint: Death </a:t>
            </a:r>
            <a:r>
              <a:rPr lang="en-GB" dirty="0"/>
              <a:t>From CV Causes Or First Hospitalization For HF </a:t>
            </a:r>
            <a:endParaRPr lang="fr-CA" dirty="0"/>
          </a:p>
        </p:txBody>
      </p:sp>
      <p:sp>
        <p:nvSpPr>
          <p:cNvPr id="3" name="Espace réservé du texte 2"/>
          <p:cNvSpPr>
            <a:spLocks noGrp="1"/>
          </p:cNvSpPr>
          <p:nvPr>
            <p:ph type="body" sz="quarter" idx="13"/>
          </p:nvPr>
        </p:nvSpPr>
        <p:spPr/>
        <p:txBody>
          <a:bodyPr/>
          <a:lstStyle/>
          <a:p>
            <a:r>
              <a:rPr lang="en-GB" dirty="0"/>
              <a:t>*T</a:t>
            </a:r>
            <a:r>
              <a:rPr lang="en-US" dirty="0"/>
              <a:t>he numbers of patients who would need to have been treated (NNT) to prevent one primary event was evaluated over the duration of the trial</a:t>
            </a:r>
          </a:p>
          <a:p>
            <a:r>
              <a:rPr lang="da-DK" dirty="0"/>
              <a:t>McMurray </a:t>
            </a:r>
            <a:r>
              <a:rPr lang="da-DK" i="1" dirty="0"/>
              <a:t>et al. N Engl J Med </a:t>
            </a:r>
            <a:r>
              <a:rPr lang="da-DK" dirty="0"/>
              <a:t>2014;371 (11):993–1004</a:t>
            </a:r>
            <a:r>
              <a:rPr lang="en-GB" dirty="0"/>
              <a:t>.</a:t>
            </a:r>
          </a:p>
        </p:txBody>
      </p:sp>
      <p:graphicFrame>
        <p:nvGraphicFramePr>
          <p:cNvPr id="47" name="Tableau 46"/>
          <p:cNvGraphicFramePr>
            <a:graphicFrameLocks noGrp="1"/>
          </p:cNvGraphicFramePr>
          <p:nvPr>
            <p:extLst/>
          </p:nvPr>
        </p:nvGraphicFramePr>
        <p:xfrm>
          <a:off x="2373186" y="5171072"/>
          <a:ext cx="5811046" cy="432048"/>
        </p:xfrm>
        <a:graphic>
          <a:graphicData uri="http://schemas.openxmlformats.org/drawingml/2006/table">
            <a:tbl>
              <a:tblPr firstRow="1" bandRow="1">
                <a:tableStyleId>{5C22544A-7EE6-4342-B048-85BDC9FD1C3A}</a:tableStyleId>
              </a:tblPr>
              <a:tblGrid>
                <a:gridCol w="549314">
                  <a:extLst>
                    <a:ext uri="{9D8B030D-6E8A-4147-A177-3AD203B41FA5}">
                      <a16:colId xmlns:a16="http://schemas.microsoft.com/office/drawing/2014/main" val="20000"/>
                    </a:ext>
                  </a:extLst>
                </a:gridCol>
                <a:gridCol w="653220">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504056">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tblGrid>
              <a:tr h="168019">
                <a:tc gridSpan="9">
                  <a:txBody>
                    <a:bodyPr/>
                    <a:lstStyle/>
                    <a:p>
                      <a:pPr algn="r"/>
                      <a:r>
                        <a:rPr lang="fr-CA" sz="700" b="1" dirty="0">
                          <a:solidFill>
                            <a:schemeClr val="tx1"/>
                          </a:solidFill>
                        </a:rPr>
                        <a:t>No.</a:t>
                      </a:r>
                      <a:r>
                        <a:rPr lang="fr-CA" sz="700" b="1" baseline="0" dirty="0">
                          <a:solidFill>
                            <a:schemeClr val="tx1"/>
                          </a:solidFill>
                        </a:rPr>
                        <a:t> at </a:t>
                      </a:r>
                      <a:r>
                        <a:rPr lang="fr-CA" sz="700" b="1" baseline="0" dirty="0" err="1">
                          <a:solidFill>
                            <a:schemeClr val="tx1"/>
                          </a:solidFill>
                        </a:rPr>
                        <a:t>risk</a:t>
                      </a:r>
                      <a:endParaRPr lang="fr-CA" sz="700" b="1" dirty="0">
                        <a:solidFill>
                          <a:schemeClr val="tx1"/>
                        </a:solidFill>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CA" sz="900" b="0" dirty="0">
                        <a:solidFill>
                          <a:schemeClr val="tx1"/>
                        </a:solidFill>
                      </a:endParaRPr>
                    </a:p>
                  </a:txBody>
                  <a:tcPr marL="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fr-CA" sz="700" b="1" dirty="0">
                        <a:solidFill>
                          <a:schemeClr val="tx1"/>
                        </a:solidFill>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0013">
                <a:tc>
                  <a:txBody>
                    <a:bodyPr/>
                    <a:lstStyle/>
                    <a:p>
                      <a:pPr algn="ctr"/>
                      <a:r>
                        <a:rPr lang="fr-CA" sz="800" b="0">
                          <a:solidFill>
                            <a:schemeClr val="tx1"/>
                          </a:solidFill>
                        </a:rPr>
                        <a:t>4187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3922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3663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3018</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2257</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1544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896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CA" sz="800" b="0">
                          <a:solidFill>
                            <a:schemeClr val="tx1"/>
                          </a:solidFill>
                        </a:rPr>
                        <a:t>249</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700" b="0" dirty="0" err="1">
                          <a:solidFill>
                            <a:schemeClr val="accent4"/>
                          </a:solidFill>
                        </a:rPr>
                        <a:t>Sacubitril</a:t>
                      </a:r>
                      <a:r>
                        <a:rPr lang="fr-CA" sz="700" b="0" dirty="0">
                          <a:solidFill>
                            <a:schemeClr val="accent4"/>
                          </a:solidFill>
                        </a:rPr>
                        <a:t>/</a:t>
                      </a:r>
                      <a:r>
                        <a:rPr lang="fr-CA" sz="700" b="0" dirty="0" err="1">
                          <a:solidFill>
                            <a:schemeClr val="accent4"/>
                          </a:solidFill>
                        </a:rPr>
                        <a:t>Valsartan</a:t>
                      </a:r>
                      <a:endParaRPr lang="fr-CA" sz="700" b="0" dirty="0">
                        <a:solidFill>
                          <a:schemeClr val="accent4"/>
                        </a:solidFil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2109">
                <a:tc>
                  <a:txBody>
                    <a:bodyPr/>
                    <a:lstStyle/>
                    <a:p>
                      <a:pPr algn="ctr"/>
                      <a:r>
                        <a:rPr lang="fr-CA" sz="800" b="0">
                          <a:solidFill>
                            <a:schemeClr val="tx1"/>
                          </a:solidFill>
                        </a:rPr>
                        <a:t>4212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3883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3579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2922</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2123</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1488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853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CA" sz="800" b="0">
                          <a:solidFill>
                            <a:schemeClr val="tx1"/>
                          </a:solidFill>
                        </a:rPr>
                        <a:t>236</a:t>
                      </a: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CA" sz="700" b="0" dirty="0" err="1">
                          <a:solidFill>
                            <a:srgbClr val="775301"/>
                          </a:solidFill>
                        </a:rPr>
                        <a:t>Enalapril</a:t>
                      </a:r>
                      <a:endParaRPr lang="fr-CA" sz="700" b="0" dirty="0">
                        <a:solidFill>
                          <a:srgbClr val="775301"/>
                        </a:solidFill>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3" name="Grouper 72"/>
          <p:cNvGrpSpPr/>
          <p:nvPr/>
        </p:nvGrpSpPr>
        <p:grpSpPr>
          <a:xfrm>
            <a:off x="7434739" y="4395294"/>
            <a:ext cx="1680841" cy="352684"/>
            <a:chOff x="7102316" y="5015015"/>
            <a:chExt cx="1680841" cy="352684"/>
          </a:xfrm>
        </p:grpSpPr>
        <p:grpSp>
          <p:nvGrpSpPr>
            <p:cNvPr id="76" name="Grouper 75"/>
            <p:cNvGrpSpPr/>
            <p:nvPr/>
          </p:nvGrpSpPr>
          <p:grpSpPr>
            <a:xfrm>
              <a:off x="7102316" y="5229200"/>
              <a:ext cx="1680841" cy="138499"/>
              <a:chOff x="8028384" y="5013176"/>
              <a:chExt cx="1680841" cy="138499"/>
            </a:xfrm>
          </p:grpSpPr>
          <p:sp>
            <p:nvSpPr>
              <p:cNvPr id="80" name="TextBox 12"/>
              <p:cNvSpPr txBox="1"/>
              <p:nvPr/>
            </p:nvSpPr>
            <p:spPr>
              <a:xfrm>
                <a:off x="8341977" y="5013176"/>
                <a:ext cx="1367248" cy="1384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0" normalizeH="0" baseline="0" noProof="0" dirty="0" err="1">
                    <a:ln>
                      <a:noFill/>
                    </a:ln>
                    <a:solidFill>
                      <a:prstClr val="black"/>
                    </a:solidFill>
                    <a:effectLst/>
                    <a:uLnTx/>
                    <a:uFillTx/>
                    <a:latin typeface="Arial"/>
                    <a:ea typeface="+mn-ea"/>
                    <a:cs typeface="+mn-cs"/>
                    <a:sym typeface="Calibri"/>
                  </a:rPr>
                  <a:t>Sacubitril</a:t>
                </a:r>
                <a:r>
                  <a:rPr kumimoji="0" lang="en-US" sz="900" b="0" i="0" u="none" strike="noStrike" kern="1200" cap="none" spc="-10" normalizeH="0" baseline="0" noProof="0" dirty="0">
                    <a:ln>
                      <a:noFill/>
                    </a:ln>
                    <a:solidFill>
                      <a:prstClr val="black"/>
                    </a:solidFill>
                    <a:effectLst/>
                    <a:uLnTx/>
                    <a:uFillTx/>
                    <a:latin typeface="Arial"/>
                    <a:ea typeface="+mn-ea"/>
                    <a:cs typeface="+mn-cs"/>
                    <a:sym typeface="Calibri"/>
                  </a:rPr>
                  <a:t>/Valsartan</a:t>
                </a:r>
              </a:p>
            </p:txBody>
          </p:sp>
          <p:cxnSp>
            <p:nvCxnSpPr>
              <p:cNvPr id="81" name="Connecteur droit 80"/>
              <p:cNvCxnSpPr/>
              <p:nvPr/>
            </p:nvCxnSpPr>
            <p:spPr>
              <a:xfrm rot="16200000">
                <a:off x="8160424" y="4957550"/>
                <a:ext cx="0" cy="264080"/>
              </a:xfrm>
              <a:prstGeom prst="line">
                <a:avLst/>
              </a:prstGeom>
              <a:ln w="28575" cap="rnd" cmpd="sng">
                <a:solidFill>
                  <a:schemeClr val="accent4"/>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grpSp>
          <p:nvGrpSpPr>
            <p:cNvPr id="77" name="Grouper 76"/>
            <p:cNvGrpSpPr/>
            <p:nvPr/>
          </p:nvGrpSpPr>
          <p:grpSpPr>
            <a:xfrm>
              <a:off x="7102316" y="5015015"/>
              <a:ext cx="1464817" cy="138499"/>
              <a:chOff x="8028384" y="5175547"/>
              <a:chExt cx="1464817" cy="138499"/>
            </a:xfrm>
          </p:grpSpPr>
          <p:sp>
            <p:nvSpPr>
              <p:cNvPr id="78" name="TextBox 12"/>
              <p:cNvSpPr txBox="1"/>
              <p:nvPr/>
            </p:nvSpPr>
            <p:spPr>
              <a:xfrm>
                <a:off x="8341977" y="5175547"/>
                <a:ext cx="1151224" cy="13849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10" normalizeH="0" baseline="0" noProof="0" err="1">
                    <a:ln>
                      <a:noFill/>
                    </a:ln>
                    <a:solidFill>
                      <a:prstClr val="black"/>
                    </a:solidFill>
                    <a:effectLst/>
                    <a:uLnTx/>
                    <a:uFillTx/>
                    <a:latin typeface="Arial"/>
                    <a:ea typeface="+mn-ea"/>
                    <a:cs typeface="+mn-cs"/>
                    <a:sym typeface="Calibri"/>
                  </a:rPr>
                  <a:t>Enalapril</a:t>
                </a:r>
                <a:endParaRPr kumimoji="0" lang="en-US" sz="900" b="0" i="0" u="none" strike="noStrike" kern="1200" cap="none" spc="-10" normalizeH="0" baseline="0" noProof="0">
                  <a:ln>
                    <a:noFill/>
                  </a:ln>
                  <a:solidFill>
                    <a:prstClr val="black"/>
                  </a:solidFill>
                  <a:effectLst/>
                  <a:uLnTx/>
                  <a:uFillTx/>
                  <a:latin typeface="Arial"/>
                  <a:ea typeface="+mn-ea"/>
                  <a:cs typeface="+mn-cs"/>
                  <a:sym typeface="Calibri"/>
                </a:endParaRPr>
              </a:p>
            </p:txBody>
          </p:sp>
          <p:cxnSp>
            <p:nvCxnSpPr>
              <p:cNvPr id="79" name="Connecteur droit 78"/>
              <p:cNvCxnSpPr/>
              <p:nvPr/>
            </p:nvCxnSpPr>
            <p:spPr>
              <a:xfrm rot="16200000">
                <a:off x="8160424" y="5125196"/>
                <a:ext cx="0" cy="264080"/>
              </a:xfrm>
              <a:prstGeom prst="line">
                <a:avLst/>
              </a:prstGeom>
              <a:ln w="28575" cap="rnd" cmpd="sng">
                <a:solidFill>
                  <a:srgbClr val="775301"/>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grpSp>
      <p:grpSp>
        <p:nvGrpSpPr>
          <p:cNvPr id="103" name="Grouper 102"/>
          <p:cNvGrpSpPr/>
          <p:nvPr/>
        </p:nvGrpSpPr>
        <p:grpSpPr>
          <a:xfrm>
            <a:off x="2064787" y="1507196"/>
            <a:ext cx="5314568" cy="3736980"/>
            <a:chOff x="485136" y="1507196"/>
            <a:chExt cx="6117333" cy="3736980"/>
          </a:xfrm>
        </p:grpSpPr>
        <p:sp>
          <p:nvSpPr>
            <p:cNvPr id="88" name="Freeform 23"/>
            <p:cNvSpPr>
              <a:spLocks/>
            </p:cNvSpPr>
            <p:nvPr/>
          </p:nvSpPr>
          <p:spPr bwMode="auto">
            <a:xfrm>
              <a:off x="1195679" y="3563216"/>
              <a:ext cx="5172130" cy="1149959"/>
            </a:xfrm>
            <a:custGeom>
              <a:avLst/>
              <a:gdLst>
                <a:gd name="T0" fmla="*/ 11 w 3840"/>
                <a:gd name="T1" fmla="*/ 548 h 558"/>
                <a:gd name="T2" fmla="*/ 77 w 3840"/>
                <a:gd name="T3" fmla="*/ 540 h 558"/>
                <a:gd name="T4" fmla="*/ 107 w 3840"/>
                <a:gd name="T5" fmla="*/ 528 h 558"/>
                <a:gd name="T6" fmla="*/ 183 w 3840"/>
                <a:gd name="T7" fmla="*/ 522 h 558"/>
                <a:gd name="T8" fmla="*/ 205 w 3840"/>
                <a:gd name="T9" fmla="*/ 508 h 558"/>
                <a:gd name="T10" fmla="*/ 259 w 3840"/>
                <a:gd name="T11" fmla="*/ 504 h 558"/>
                <a:gd name="T12" fmla="*/ 285 w 3840"/>
                <a:gd name="T13" fmla="*/ 490 h 558"/>
                <a:gd name="T14" fmla="*/ 341 w 3840"/>
                <a:gd name="T15" fmla="*/ 486 h 558"/>
                <a:gd name="T16" fmla="*/ 355 w 3840"/>
                <a:gd name="T17" fmla="*/ 474 h 558"/>
                <a:gd name="T18" fmla="*/ 425 w 3840"/>
                <a:gd name="T19" fmla="*/ 466 h 558"/>
                <a:gd name="T20" fmla="*/ 473 w 3840"/>
                <a:gd name="T21" fmla="*/ 456 h 558"/>
                <a:gd name="T22" fmla="*/ 529 w 3840"/>
                <a:gd name="T23" fmla="*/ 448 h 558"/>
                <a:gd name="T24" fmla="*/ 559 w 3840"/>
                <a:gd name="T25" fmla="*/ 438 h 558"/>
                <a:gd name="T26" fmla="*/ 611 w 3840"/>
                <a:gd name="T27" fmla="*/ 430 h 558"/>
                <a:gd name="T28" fmla="*/ 629 w 3840"/>
                <a:gd name="T29" fmla="*/ 420 h 558"/>
                <a:gd name="T30" fmla="*/ 667 w 3840"/>
                <a:gd name="T31" fmla="*/ 414 h 558"/>
                <a:gd name="T32" fmla="*/ 691 w 3840"/>
                <a:gd name="T33" fmla="*/ 402 h 558"/>
                <a:gd name="T34" fmla="*/ 773 w 3840"/>
                <a:gd name="T35" fmla="*/ 396 h 558"/>
                <a:gd name="T36" fmla="*/ 815 w 3840"/>
                <a:gd name="T37" fmla="*/ 382 h 558"/>
                <a:gd name="T38" fmla="*/ 893 w 3840"/>
                <a:gd name="T39" fmla="*/ 378 h 558"/>
                <a:gd name="T40" fmla="*/ 917 w 3840"/>
                <a:gd name="T41" fmla="*/ 366 h 558"/>
                <a:gd name="T42" fmla="*/ 979 w 3840"/>
                <a:gd name="T43" fmla="*/ 360 h 558"/>
                <a:gd name="T44" fmla="*/ 1025 w 3840"/>
                <a:gd name="T45" fmla="*/ 346 h 558"/>
                <a:gd name="T46" fmla="*/ 1093 w 3840"/>
                <a:gd name="T47" fmla="*/ 340 h 558"/>
                <a:gd name="T48" fmla="*/ 1115 w 3840"/>
                <a:gd name="T49" fmla="*/ 328 h 558"/>
                <a:gd name="T50" fmla="*/ 1205 w 3840"/>
                <a:gd name="T51" fmla="*/ 324 h 558"/>
                <a:gd name="T52" fmla="*/ 1247 w 3840"/>
                <a:gd name="T53" fmla="*/ 312 h 558"/>
                <a:gd name="T54" fmla="*/ 1317 w 3840"/>
                <a:gd name="T55" fmla="*/ 306 h 558"/>
                <a:gd name="T56" fmla="*/ 1351 w 3840"/>
                <a:gd name="T57" fmla="*/ 294 h 558"/>
                <a:gd name="T58" fmla="*/ 1423 w 3840"/>
                <a:gd name="T59" fmla="*/ 288 h 558"/>
                <a:gd name="T60" fmla="*/ 1473 w 3840"/>
                <a:gd name="T61" fmla="*/ 276 h 558"/>
                <a:gd name="T62" fmla="*/ 1561 w 3840"/>
                <a:gd name="T63" fmla="*/ 268 h 558"/>
                <a:gd name="T64" fmla="*/ 1609 w 3840"/>
                <a:gd name="T65" fmla="*/ 258 h 558"/>
                <a:gd name="T66" fmla="*/ 1693 w 3840"/>
                <a:gd name="T67" fmla="*/ 252 h 558"/>
                <a:gd name="T68" fmla="*/ 1759 w 3840"/>
                <a:gd name="T69" fmla="*/ 240 h 558"/>
                <a:gd name="T70" fmla="*/ 1807 w 3840"/>
                <a:gd name="T71" fmla="*/ 234 h 558"/>
                <a:gd name="T72" fmla="*/ 1855 w 3840"/>
                <a:gd name="T73" fmla="*/ 222 h 558"/>
                <a:gd name="T74" fmla="*/ 1977 w 3840"/>
                <a:gd name="T75" fmla="*/ 214 h 558"/>
                <a:gd name="T76" fmla="*/ 2015 w 3840"/>
                <a:gd name="T77" fmla="*/ 202 h 558"/>
                <a:gd name="T78" fmla="*/ 2091 w 3840"/>
                <a:gd name="T79" fmla="*/ 196 h 558"/>
                <a:gd name="T80" fmla="*/ 2145 w 3840"/>
                <a:gd name="T81" fmla="*/ 186 h 558"/>
                <a:gd name="T82" fmla="*/ 2241 w 3840"/>
                <a:gd name="T83" fmla="*/ 180 h 558"/>
                <a:gd name="T84" fmla="*/ 2279 w 3840"/>
                <a:gd name="T85" fmla="*/ 166 h 558"/>
                <a:gd name="T86" fmla="*/ 2421 w 3840"/>
                <a:gd name="T87" fmla="*/ 162 h 558"/>
                <a:gd name="T88" fmla="*/ 2507 w 3840"/>
                <a:gd name="T89" fmla="*/ 150 h 558"/>
                <a:gd name="T90" fmla="*/ 2639 w 3840"/>
                <a:gd name="T91" fmla="*/ 144 h 558"/>
                <a:gd name="T92" fmla="*/ 2669 w 3840"/>
                <a:gd name="T93" fmla="*/ 132 h 558"/>
                <a:gd name="T94" fmla="*/ 2743 w 3840"/>
                <a:gd name="T95" fmla="*/ 126 h 558"/>
                <a:gd name="T96" fmla="*/ 2789 w 3840"/>
                <a:gd name="T97" fmla="*/ 116 h 558"/>
                <a:gd name="T98" fmla="*/ 2845 w 3840"/>
                <a:gd name="T99" fmla="*/ 108 h 558"/>
                <a:gd name="T100" fmla="*/ 2877 w 3840"/>
                <a:gd name="T101" fmla="*/ 96 h 558"/>
                <a:gd name="T102" fmla="*/ 2952 w 3840"/>
                <a:gd name="T103" fmla="*/ 90 h 558"/>
                <a:gd name="T104" fmla="*/ 3022 w 3840"/>
                <a:gd name="T105" fmla="*/ 76 h 558"/>
                <a:gd name="T106" fmla="*/ 3156 w 3840"/>
                <a:gd name="T107" fmla="*/ 72 h 558"/>
                <a:gd name="T108" fmla="*/ 3188 w 3840"/>
                <a:gd name="T109" fmla="*/ 62 h 558"/>
                <a:gd name="T110" fmla="*/ 3320 w 3840"/>
                <a:gd name="T111" fmla="*/ 54 h 558"/>
                <a:gd name="T112" fmla="*/ 3350 w 3840"/>
                <a:gd name="T113" fmla="*/ 42 h 558"/>
                <a:gd name="T114" fmla="*/ 3508 w 3840"/>
                <a:gd name="T115" fmla="*/ 36 h 558"/>
                <a:gd name="T116" fmla="*/ 3556 w 3840"/>
                <a:gd name="T117" fmla="*/ 24 h 558"/>
                <a:gd name="T118" fmla="*/ 3666 w 3840"/>
                <a:gd name="T119" fmla="*/ 18 h 558"/>
                <a:gd name="T120" fmla="*/ 3700 w 3840"/>
                <a:gd name="T121" fmla="*/ 6 h 558"/>
                <a:gd name="T122" fmla="*/ 3840 w 3840"/>
                <a:gd name="T123"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0" h="558">
                  <a:moveTo>
                    <a:pt x="0" y="558"/>
                  </a:moveTo>
                  <a:lnTo>
                    <a:pt x="11" y="558"/>
                  </a:lnTo>
                  <a:lnTo>
                    <a:pt x="11" y="548"/>
                  </a:lnTo>
                  <a:lnTo>
                    <a:pt x="43" y="548"/>
                  </a:lnTo>
                  <a:lnTo>
                    <a:pt x="43" y="540"/>
                  </a:lnTo>
                  <a:lnTo>
                    <a:pt x="77" y="540"/>
                  </a:lnTo>
                  <a:lnTo>
                    <a:pt x="77" y="534"/>
                  </a:lnTo>
                  <a:lnTo>
                    <a:pt x="107" y="534"/>
                  </a:lnTo>
                  <a:lnTo>
                    <a:pt x="107" y="528"/>
                  </a:lnTo>
                  <a:lnTo>
                    <a:pt x="157" y="528"/>
                  </a:lnTo>
                  <a:lnTo>
                    <a:pt x="157" y="522"/>
                  </a:lnTo>
                  <a:lnTo>
                    <a:pt x="183" y="522"/>
                  </a:lnTo>
                  <a:lnTo>
                    <a:pt x="183" y="516"/>
                  </a:lnTo>
                  <a:lnTo>
                    <a:pt x="205" y="516"/>
                  </a:lnTo>
                  <a:lnTo>
                    <a:pt x="205" y="508"/>
                  </a:lnTo>
                  <a:lnTo>
                    <a:pt x="227" y="508"/>
                  </a:lnTo>
                  <a:lnTo>
                    <a:pt x="227" y="504"/>
                  </a:lnTo>
                  <a:lnTo>
                    <a:pt x="259" y="504"/>
                  </a:lnTo>
                  <a:lnTo>
                    <a:pt x="259" y="498"/>
                  </a:lnTo>
                  <a:lnTo>
                    <a:pt x="285" y="498"/>
                  </a:lnTo>
                  <a:lnTo>
                    <a:pt x="285" y="490"/>
                  </a:lnTo>
                  <a:lnTo>
                    <a:pt x="299" y="490"/>
                  </a:lnTo>
                  <a:lnTo>
                    <a:pt x="299" y="486"/>
                  </a:lnTo>
                  <a:lnTo>
                    <a:pt x="341" y="486"/>
                  </a:lnTo>
                  <a:lnTo>
                    <a:pt x="341" y="480"/>
                  </a:lnTo>
                  <a:lnTo>
                    <a:pt x="355" y="480"/>
                  </a:lnTo>
                  <a:lnTo>
                    <a:pt x="355" y="474"/>
                  </a:lnTo>
                  <a:lnTo>
                    <a:pt x="381" y="474"/>
                  </a:lnTo>
                  <a:lnTo>
                    <a:pt x="381" y="466"/>
                  </a:lnTo>
                  <a:lnTo>
                    <a:pt x="425" y="466"/>
                  </a:lnTo>
                  <a:lnTo>
                    <a:pt x="425" y="462"/>
                  </a:lnTo>
                  <a:lnTo>
                    <a:pt x="473" y="462"/>
                  </a:lnTo>
                  <a:lnTo>
                    <a:pt x="473" y="456"/>
                  </a:lnTo>
                  <a:lnTo>
                    <a:pt x="505" y="456"/>
                  </a:lnTo>
                  <a:lnTo>
                    <a:pt x="505" y="448"/>
                  </a:lnTo>
                  <a:lnTo>
                    <a:pt x="529" y="448"/>
                  </a:lnTo>
                  <a:lnTo>
                    <a:pt x="529" y="444"/>
                  </a:lnTo>
                  <a:lnTo>
                    <a:pt x="559" y="444"/>
                  </a:lnTo>
                  <a:lnTo>
                    <a:pt x="559" y="438"/>
                  </a:lnTo>
                  <a:lnTo>
                    <a:pt x="589" y="438"/>
                  </a:lnTo>
                  <a:lnTo>
                    <a:pt x="589" y="430"/>
                  </a:lnTo>
                  <a:lnTo>
                    <a:pt x="611" y="430"/>
                  </a:lnTo>
                  <a:lnTo>
                    <a:pt x="611" y="428"/>
                  </a:lnTo>
                  <a:lnTo>
                    <a:pt x="629" y="428"/>
                  </a:lnTo>
                  <a:lnTo>
                    <a:pt x="629" y="420"/>
                  </a:lnTo>
                  <a:lnTo>
                    <a:pt x="647" y="420"/>
                  </a:lnTo>
                  <a:lnTo>
                    <a:pt x="647" y="414"/>
                  </a:lnTo>
                  <a:lnTo>
                    <a:pt x="667" y="414"/>
                  </a:lnTo>
                  <a:lnTo>
                    <a:pt x="667" y="408"/>
                  </a:lnTo>
                  <a:lnTo>
                    <a:pt x="691" y="408"/>
                  </a:lnTo>
                  <a:lnTo>
                    <a:pt x="691" y="402"/>
                  </a:lnTo>
                  <a:lnTo>
                    <a:pt x="739" y="402"/>
                  </a:lnTo>
                  <a:lnTo>
                    <a:pt x="739" y="396"/>
                  </a:lnTo>
                  <a:lnTo>
                    <a:pt x="773" y="396"/>
                  </a:lnTo>
                  <a:lnTo>
                    <a:pt x="773" y="390"/>
                  </a:lnTo>
                  <a:lnTo>
                    <a:pt x="815" y="390"/>
                  </a:lnTo>
                  <a:lnTo>
                    <a:pt x="815" y="382"/>
                  </a:lnTo>
                  <a:lnTo>
                    <a:pt x="857" y="382"/>
                  </a:lnTo>
                  <a:lnTo>
                    <a:pt x="857" y="378"/>
                  </a:lnTo>
                  <a:lnTo>
                    <a:pt x="893" y="378"/>
                  </a:lnTo>
                  <a:lnTo>
                    <a:pt x="893" y="370"/>
                  </a:lnTo>
                  <a:lnTo>
                    <a:pt x="917" y="370"/>
                  </a:lnTo>
                  <a:lnTo>
                    <a:pt x="917" y="366"/>
                  </a:lnTo>
                  <a:lnTo>
                    <a:pt x="949" y="366"/>
                  </a:lnTo>
                  <a:lnTo>
                    <a:pt x="949" y="360"/>
                  </a:lnTo>
                  <a:lnTo>
                    <a:pt x="979" y="360"/>
                  </a:lnTo>
                  <a:lnTo>
                    <a:pt x="979" y="354"/>
                  </a:lnTo>
                  <a:lnTo>
                    <a:pt x="1025" y="354"/>
                  </a:lnTo>
                  <a:lnTo>
                    <a:pt x="1025" y="346"/>
                  </a:lnTo>
                  <a:lnTo>
                    <a:pt x="1057" y="346"/>
                  </a:lnTo>
                  <a:lnTo>
                    <a:pt x="1057" y="340"/>
                  </a:lnTo>
                  <a:lnTo>
                    <a:pt x="1093" y="340"/>
                  </a:lnTo>
                  <a:lnTo>
                    <a:pt x="1093" y="336"/>
                  </a:lnTo>
                  <a:lnTo>
                    <a:pt x="1115" y="336"/>
                  </a:lnTo>
                  <a:lnTo>
                    <a:pt x="1115" y="328"/>
                  </a:lnTo>
                  <a:lnTo>
                    <a:pt x="1151" y="328"/>
                  </a:lnTo>
                  <a:lnTo>
                    <a:pt x="1151" y="324"/>
                  </a:lnTo>
                  <a:lnTo>
                    <a:pt x="1205" y="324"/>
                  </a:lnTo>
                  <a:lnTo>
                    <a:pt x="1205" y="320"/>
                  </a:lnTo>
                  <a:lnTo>
                    <a:pt x="1247" y="320"/>
                  </a:lnTo>
                  <a:lnTo>
                    <a:pt x="1247" y="312"/>
                  </a:lnTo>
                  <a:lnTo>
                    <a:pt x="1279" y="312"/>
                  </a:lnTo>
                  <a:lnTo>
                    <a:pt x="1279" y="306"/>
                  </a:lnTo>
                  <a:lnTo>
                    <a:pt x="1317" y="306"/>
                  </a:lnTo>
                  <a:lnTo>
                    <a:pt x="1317" y="300"/>
                  </a:lnTo>
                  <a:lnTo>
                    <a:pt x="1351" y="300"/>
                  </a:lnTo>
                  <a:lnTo>
                    <a:pt x="1351" y="294"/>
                  </a:lnTo>
                  <a:lnTo>
                    <a:pt x="1387" y="294"/>
                  </a:lnTo>
                  <a:lnTo>
                    <a:pt x="1387" y="288"/>
                  </a:lnTo>
                  <a:lnTo>
                    <a:pt x="1423" y="288"/>
                  </a:lnTo>
                  <a:lnTo>
                    <a:pt x="1423" y="282"/>
                  </a:lnTo>
                  <a:lnTo>
                    <a:pt x="1473" y="282"/>
                  </a:lnTo>
                  <a:lnTo>
                    <a:pt x="1473" y="276"/>
                  </a:lnTo>
                  <a:lnTo>
                    <a:pt x="1515" y="276"/>
                  </a:lnTo>
                  <a:lnTo>
                    <a:pt x="1515" y="268"/>
                  </a:lnTo>
                  <a:lnTo>
                    <a:pt x="1561" y="268"/>
                  </a:lnTo>
                  <a:lnTo>
                    <a:pt x="1561" y="264"/>
                  </a:lnTo>
                  <a:lnTo>
                    <a:pt x="1609" y="264"/>
                  </a:lnTo>
                  <a:lnTo>
                    <a:pt x="1609" y="258"/>
                  </a:lnTo>
                  <a:lnTo>
                    <a:pt x="1659" y="258"/>
                  </a:lnTo>
                  <a:lnTo>
                    <a:pt x="1659" y="252"/>
                  </a:lnTo>
                  <a:lnTo>
                    <a:pt x="1693" y="252"/>
                  </a:lnTo>
                  <a:lnTo>
                    <a:pt x="1693" y="246"/>
                  </a:lnTo>
                  <a:lnTo>
                    <a:pt x="1759" y="246"/>
                  </a:lnTo>
                  <a:lnTo>
                    <a:pt x="1759" y="240"/>
                  </a:lnTo>
                  <a:lnTo>
                    <a:pt x="1777" y="240"/>
                  </a:lnTo>
                  <a:lnTo>
                    <a:pt x="1777" y="234"/>
                  </a:lnTo>
                  <a:lnTo>
                    <a:pt x="1807" y="234"/>
                  </a:lnTo>
                  <a:lnTo>
                    <a:pt x="1807" y="228"/>
                  </a:lnTo>
                  <a:lnTo>
                    <a:pt x="1855" y="228"/>
                  </a:lnTo>
                  <a:lnTo>
                    <a:pt x="1855" y="222"/>
                  </a:lnTo>
                  <a:lnTo>
                    <a:pt x="1903" y="222"/>
                  </a:lnTo>
                  <a:lnTo>
                    <a:pt x="1903" y="214"/>
                  </a:lnTo>
                  <a:lnTo>
                    <a:pt x="1977" y="214"/>
                  </a:lnTo>
                  <a:lnTo>
                    <a:pt x="1977" y="208"/>
                  </a:lnTo>
                  <a:lnTo>
                    <a:pt x="2015" y="208"/>
                  </a:lnTo>
                  <a:lnTo>
                    <a:pt x="2015" y="202"/>
                  </a:lnTo>
                  <a:lnTo>
                    <a:pt x="2077" y="202"/>
                  </a:lnTo>
                  <a:lnTo>
                    <a:pt x="2077" y="196"/>
                  </a:lnTo>
                  <a:lnTo>
                    <a:pt x="2091" y="196"/>
                  </a:lnTo>
                  <a:lnTo>
                    <a:pt x="2091" y="188"/>
                  </a:lnTo>
                  <a:lnTo>
                    <a:pt x="2145" y="188"/>
                  </a:lnTo>
                  <a:lnTo>
                    <a:pt x="2145" y="186"/>
                  </a:lnTo>
                  <a:lnTo>
                    <a:pt x="2189" y="186"/>
                  </a:lnTo>
                  <a:lnTo>
                    <a:pt x="2189" y="180"/>
                  </a:lnTo>
                  <a:lnTo>
                    <a:pt x="2241" y="180"/>
                  </a:lnTo>
                  <a:lnTo>
                    <a:pt x="2241" y="174"/>
                  </a:lnTo>
                  <a:lnTo>
                    <a:pt x="2279" y="174"/>
                  </a:lnTo>
                  <a:lnTo>
                    <a:pt x="2279" y="166"/>
                  </a:lnTo>
                  <a:lnTo>
                    <a:pt x="2367" y="166"/>
                  </a:lnTo>
                  <a:lnTo>
                    <a:pt x="2367" y="162"/>
                  </a:lnTo>
                  <a:lnTo>
                    <a:pt x="2421" y="162"/>
                  </a:lnTo>
                  <a:lnTo>
                    <a:pt x="2421" y="156"/>
                  </a:lnTo>
                  <a:lnTo>
                    <a:pt x="2507" y="156"/>
                  </a:lnTo>
                  <a:lnTo>
                    <a:pt x="2507" y="150"/>
                  </a:lnTo>
                  <a:lnTo>
                    <a:pt x="2593" y="150"/>
                  </a:lnTo>
                  <a:lnTo>
                    <a:pt x="2593" y="144"/>
                  </a:lnTo>
                  <a:lnTo>
                    <a:pt x="2639" y="144"/>
                  </a:lnTo>
                  <a:lnTo>
                    <a:pt x="2639" y="138"/>
                  </a:lnTo>
                  <a:lnTo>
                    <a:pt x="2669" y="138"/>
                  </a:lnTo>
                  <a:lnTo>
                    <a:pt x="2669" y="132"/>
                  </a:lnTo>
                  <a:lnTo>
                    <a:pt x="2703" y="132"/>
                  </a:lnTo>
                  <a:lnTo>
                    <a:pt x="2703" y="126"/>
                  </a:lnTo>
                  <a:lnTo>
                    <a:pt x="2743" y="126"/>
                  </a:lnTo>
                  <a:lnTo>
                    <a:pt x="2743" y="122"/>
                  </a:lnTo>
                  <a:lnTo>
                    <a:pt x="2789" y="122"/>
                  </a:lnTo>
                  <a:lnTo>
                    <a:pt x="2789" y="116"/>
                  </a:lnTo>
                  <a:lnTo>
                    <a:pt x="2811" y="116"/>
                  </a:lnTo>
                  <a:lnTo>
                    <a:pt x="2811" y="108"/>
                  </a:lnTo>
                  <a:lnTo>
                    <a:pt x="2845" y="108"/>
                  </a:lnTo>
                  <a:lnTo>
                    <a:pt x="2845" y="102"/>
                  </a:lnTo>
                  <a:lnTo>
                    <a:pt x="2877" y="102"/>
                  </a:lnTo>
                  <a:lnTo>
                    <a:pt x="2877" y="96"/>
                  </a:lnTo>
                  <a:lnTo>
                    <a:pt x="2908" y="96"/>
                  </a:lnTo>
                  <a:lnTo>
                    <a:pt x="2908" y="90"/>
                  </a:lnTo>
                  <a:lnTo>
                    <a:pt x="2952" y="90"/>
                  </a:lnTo>
                  <a:lnTo>
                    <a:pt x="2952" y="82"/>
                  </a:lnTo>
                  <a:lnTo>
                    <a:pt x="3022" y="82"/>
                  </a:lnTo>
                  <a:lnTo>
                    <a:pt x="3022" y="76"/>
                  </a:lnTo>
                  <a:lnTo>
                    <a:pt x="3122" y="76"/>
                  </a:lnTo>
                  <a:lnTo>
                    <a:pt x="3122" y="72"/>
                  </a:lnTo>
                  <a:lnTo>
                    <a:pt x="3156" y="72"/>
                  </a:lnTo>
                  <a:lnTo>
                    <a:pt x="3156" y="66"/>
                  </a:lnTo>
                  <a:lnTo>
                    <a:pt x="3188" y="66"/>
                  </a:lnTo>
                  <a:lnTo>
                    <a:pt x="3188" y="62"/>
                  </a:lnTo>
                  <a:lnTo>
                    <a:pt x="3282" y="62"/>
                  </a:lnTo>
                  <a:lnTo>
                    <a:pt x="3282" y="54"/>
                  </a:lnTo>
                  <a:lnTo>
                    <a:pt x="3320" y="54"/>
                  </a:lnTo>
                  <a:lnTo>
                    <a:pt x="3320" y="48"/>
                  </a:lnTo>
                  <a:lnTo>
                    <a:pt x="3350" y="48"/>
                  </a:lnTo>
                  <a:lnTo>
                    <a:pt x="3350" y="42"/>
                  </a:lnTo>
                  <a:lnTo>
                    <a:pt x="3442" y="42"/>
                  </a:lnTo>
                  <a:lnTo>
                    <a:pt x="3442" y="36"/>
                  </a:lnTo>
                  <a:lnTo>
                    <a:pt x="3508" y="36"/>
                  </a:lnTo>
                  <a:lnTo>
                    <a:pt x="3508" y="28"/>
                  </a:lnTo>
                  <a:lnTo>
                    <a:pt x="3556" y="28"/>
                  </a:lnTo>
                  <a:lnTo>
                    <a:pt x="3556" y="24"/>
                  </a:lnTo>
                  <a:lnTo>
                    <a:pt x="3598" y="24"/>
                  </a:lnTo>
                  <a:lnTo>
                    <a:pt x="3598" y="18"/>
                  </a:lnTo>
                  <a:lnTo>
                    <a:pt x="3666" y="18"/>
                  </a:lnTo>
                  <a:lnTo>
                    <a:pt x="3666" y="10"/>
                  </a:lnTo>
                  <a:lnTo>
                    <a:pt x="3700" y="10"/>
                  </a:lnTo>
                  <a:lnTo>
                    <a:pt x="3700" y="6"/>
                  </a:lnTo>
                  <a:lnTo>
                    <a:pt x="3748" y="6"/>
                  </a:lnTo>
                  <a:lnTo>
                    <a:pt x="3748" y="0"/>
                  </a:lnTo>
                  <a:lnTo>
                    <a:pt x="3840" y="0"/>
                  </a:lnTo>
                </a:path>
              </a:pathLst>
            </a:custGeom>
            <a:noFill/>
            <a:ln w="19050" cap="flat" cmpd="sng">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sym typeface="Calibri"/>
              </a:endParaRPr>
            </a:p>
          </p:txBody>
        </p:sp>
        <p:sp>
          <p:nvSpPr>
            <p:cNvPr id="89" name="Freeform 24"/>
            <p:cNvSpPr>
              <a:spLocks/>
            </p:cNvSpPr>
            <p:nvPr/>
          </p:nvSpPr>
          <p:spPr bwMode="auto">
            <a:xfrm>
              <a:off x="1192985" y="3357130"/>
              <a:ext cx="5174824" cy="1356045"/>
            </a:xfrm>
            <a:custGeom>
              <a:avLst/>
              <a:gdLst>
                <a:gd name="T0" fmla="*/ 29 w 3842"/>
                <a:gd name="T1" fmla="*/ 644 h 658"/>
                <a:gd name="T2" fmla="*/ 61 w 3842"/>
                <a:gd name="T3" fmla="*/ 630 h 658"/>
                <a:gd name="T4" fmla="*/ 105 w 3842"/>
                <a:gd name="T5" fmla="*/ 618 h 658"/>
                <a:gd name="T6" fmla="*/ 157 w 3842"/>
                <a:gd name="T7" fmla="*/ 610 h 658"/>
                <a:gd name="T8" fmla="*/ 195 w 3842"/>
                <a:gd name="T9" fmla="*/ 598 h 658"/>
                <a:gd name="T10" fmla="*/ 239 w 3842"/>
                <a:gd name="T11" fmla="*/ 586 h 658"/>
                <a:gd name="T12" fmla="*/ 283 w 3842"/>
                <a:gd name="T13" fmla="*/ 574 h 658"/>
                <a:gd name="T14" fmla="*/ 323 w 3842"/>
                <a:gd name="T15" fmla="*/ 562 h 658"/>
                <a:gd name="T16" fmla="*/ 371 w 3842"/>
                <a:gd name="T17" fmla="*/ 548 h 658"/>
                <a:gd name="T18" fmla="*/ 445 w 3842"/>
                <a:gd name="T19" fmla="*/ 536 h 658"/>
                <a:gd name="T20" fmla="*/ 513 w 3842"/>
                <a:gd name="T21" fmla="*/ 528 h 658"/>
                <a:gd name="T22" fmla="*/ 563 w 3842"/>
                <a:gd name="T23" fmla="*/ 514 h 658"/>
                <a:gd name="T24" fmla="*/ 623 w 3842"/>
                <a:gd name="T25" fmla="*/ 502 h 658"/>
                <a:gd name="T26" fmla="*/ 663 w 3842"/>
                <a:gd name="T27" fmla="*/ 488 h 658"/>
                <a:gd name="T28" fmla="*/ 693 w 3842"/>
                <a:gd name="T29" fmla="*/ 478 h 658"/>
                <a:gd name="T30" fmla="*/ 733 w 3842"/>
                <a:gd name="T31" fmla="*/ 468 h 658"/>
                <a:gd name="T32" fmla="*/ 787 w 3842"/>
                <a:gd name="T33" fmla="*/ 454 h 658"/>
                <a:gd name="T34" fmla="*/ 829 w 3842"/>
                <a:gd name="T35" fmla="*/ 442 h 658"/>
                <a:gd name="T36" fmla="*/ 883 w 3842"/>
                <a:gd name="T37" fmla="*/ 430 h 658"/>
                <a:gd name="T38" fmla="*/ 941 w 3842"/>
                <a:gd name="T39" fmla="*/ 418 h 658"/>
                <a:gd name="T40" fmla="*/ 983 w 3842"/>
                <a:gd name="T41" fmla="*/ 408 h 658"/>
                <a:gd name="T42" fmla="*/ 1067 w 3842"/>
                <a:gd name="T43" fmla="*/ 392 h 658"/>
                <a:gd name="T44" fmla="*/ 1119 w 3842"/>
                <a:gd name="T45" fmla="*/ 382 h 658"/>
                <a:gd name="T46" fmla="*/ 1189 w 3842"/>
                <a:gd name="T47" fmla="*/ 372 h 658"/>
                <a:gd name="T48" fmla="*/ 1243 w 3842"/>
                <a:gd name="T49" fmla="*/ 358 h 658"/>
                <a:gd name="T50" fmla="*/ 1311 w 3842"/>
                <a:gd name="T51" fmla="*/ 346 h 658"/>
                <a:gd name="T52" fmla="*/ 1363 w 3842"/>
                <a:gd name="T53" fmla="*/ 334 h 658"/>
                <a:gd name="T54" fmla="*/ 1447 w 3842"/>
                <a:gd name="T55" fmla="*/ 320 h 658"/>
                <a:gd name="T56" fmla="*/ 1533 w 3842"/>
                <a:gd name="T57" fmla="*/ 310 h 658"/>
                <a:gd name="T58" fmla="*/ 1603 w 3842"/>
                <a:gd name="T59" fmla="*/ 298 h 658"/>
                <a:gd name="T60" fmla="*/ 1643 w 3842"/>
                <a:gd name="T61" fmla="*/ 284 h 658"/>
                <a:gd name="T62" fmla="*/ 1749 w 3842"/>
                <a:gd name="T63" fmla="*/ 272 h 658"/>
                <a:gd name="T64" fmla="*/ 1819 w 3842"/>
                <a:gd name="T65" fmla="*/ 264 h 658"/>
                <a:gd name="T66" fmla="*/ 1887 w 3842"/>
                <a:gd name="T67" fmla="*/ 250 h 658"/>
                <a:gd name="T68" fmla="*/ 1955 w 3842"/>
                <a:gd name="T69" fmla="*/ 240 h 658"/>
                <a:gd name="T70" fmla="*/ 2025 w 3842"/>
                <a:gd name="T71" fmla="*/ 226 h 658"/>
                <a:gd name="T72" fmla="*/ 2083 w 3842"/>
                <a:gd name="T73" fmla="*/ 214 h 658"/>
                <a:gd name="T74" fmla="*/ 2141 w 3842"/>
                <a:gd name="T75" fmla="*/ 202 h 658"/>
                <a:gd name="T76" fmla="*/ 2243 w 3842"/>
                <a:gd name="T77" fmla="*/ 190 h 658"/>
                <a:gd name="T78" fmla="*/ 2329 w 3842"/>
                <a:gd name="T79" fmla="*/ 178 h 658"/>
                <a:gd name="T80" fmla="*/ 2445 w 3842"/>
                <a:gd name="T81" fmla="*/ 164 h 658"/>
                <a:gd name="T82" fmla="*/ 2519 w 3842"/>
                <a:gd name="T83" fmla="*/ 154 h 658"/>
                <a:gd name="T84" fmla="*/ 2597 w 3842"/>
                <a:gd name="T85" fmla="*/ 142 h 658"/>
                <a:gd name="T86" fmla="*/ 2651 w 3842"/>
                <a:gd name="T87" fmla="*/ 130 h 658"/>
                <a:gd name="T88" fmla="*/ 2745 w 3842"/>
                <a:gd name="T89" fmla="*/ 118 h 658"/>
                <a:gd name="T90" fmla="*/ 2877 w 3842"/>
                <a:gd name="T91" fmla="*/ 106 h 658"/>
                <a:gd name="T92" fmla="*/ 2990 w 3842"/>
                <a:gd name="T93" fmla="*/ 96 h 658"/>
                <a:gd name="T94" fmla="*/ 3132 w 3842"/>
                <a:gd name="T95" fmla="*/ 82 h 658"/>
                <a:gd name="T96" fmla="*/ 3222 w 3842"/>
                <a:gd name="T97" fmla="*/ 70 h 658"/>
                <a:gd name="T98" fmla="*/ 3356 w 3842"/>
                <a:gd name="T99" fmla="*/ 58 h 658"/>
                <a:gd name="T100" fmla="*/ 3412 w 3842"/>
                <a:gd name="T101" fmla="*/ 46 h 658"/>
                <a:gd name="T102" fmla="*/ 3532 w 3842"/>
                <a:gd name="T103" fmla="*/ 32 h 658"/>
                <a:gd name="T104" fmla="*/ 3610 w 3842"/>
                <a:gd name="T105" fmla="*/ 24 h 658"/>
                <a:gd name="T106" fmla="*/ 3696 w 3842"/>
                <a:gd name="T107" fmla="*/ 8 h 658"/>
                <a:gd name="T108" fmla="*/ 3842 w 3842"/>
                <a:gd name="T109"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2" h="658">
                  <a:moveTo>
                    <a:pt x="0" y="658"/>
                  </a:moveTo>
                  <a:lnTo>
                    <a:pt x="6" y="658"/>
                  </a:lnTo>
                  <a:lnTo>
                    <a:pt x="6" y="644"/>
                  </a:lnTo>
                  <a:lnTo>
                    <a:pt x="29" y="644"/>
                  </a:lnTo>
                  <a:lnTo>
                    <a:pt x="29" y="638"/>
                  </a:lnTo>
                  <a:lnTo>
                    <a:pt x="51" y="638"/>
                  </a:lnTo>
                  <a:lnTo>
                    <a:pt x="51" y="630"/>
                  </a:lnTo>
                  <a:lnTo>
                    <a:pt x="61" y="630"/>
                  </a:lnTo>
                  <a:lnTo>
                    <a:pt x="61" y="626"/>
                  </a:lnTo>
                  <a:lnTo>
                    <a:pt x="83" y="626"/>
                  </a:lnTo>
                  <a:lnTo>
                    <a:pt x="83" y="618"/>
                  </a:lnTo>
                  <a:lnTo>
                    <a:pt x="105" y="618"/>
                  </a:lnTo>
                  <a:lnTo>
                    <a:pt x="105" y="614"/>
                  </a:lnTo>
                  <a:lnTo>
                    <a:pt x="131" y="614"/>
                  </a:lnTo>
                  <a:lnTo>
                    <a:pt x="131" y="610"/>
                  </a:lnTo>
                  <a:lnTo>
                    <a:pt x="157" y="610"/>
                  </a:lnTo>
                  <a:lnTo>
                    <a:pt x="157" y="604"/>
                  </a:lnTo>
                  <a:lnTo>
                    <a:pt x="177" y="604"/>
                  </a:lnTo>
                  <a:lnTo>
                    <a:pt x="177" y="598"/>
                  </a:lnTo>
                  <a:lnTo>
                    <a:pt x="195" y="598"/>
                  </a:lnTo>
                  <a:lnTo>
                    <a:pt x="195" y="592"/>
                  </a:lnTo>
                  <a:lnTo>
                    <a:pt x="217" y="592"/>
                  </a:lnTo>
                  <a:lnTo>
                    <a:pt x="217" y="586"/>
                  </a:lnTo>
                  <a:lnTo>
                    <a:pt x="239" y="586"/>
                  </a:lnTo>
                  <a:lnTo>
                    <a:pt x="239" y="580"/>
                  </a:lnTo>
                  <a:lnTo>
                    <a:pt x="269" y="580"/>
                  </a:lnTo>
                  <a:lnTo>
                    <a:pt x="269" y="574"/>
                  </a:lnTo>
                  <a:lnTo>
                    <a:pt x="283" y="574"/>
                  </a:lnTo>
                  <a:lnTo>
                    <a:pt x="283" y="568"/>
                  </a:lnTo>
                  <a:lnTo>
                    <a:pt x="297" y="568"/>
                  </a:lnTo>
                  <a:lnTo>
                    <a:pt x="297" y="562"/>
                  </a:lnTo>
                  <a:lnTo>
                    <a:pt x="323" y="562"/>
                  </a:lnTo>
                  <a:lnTo>
                    <a:pt x="323" y="554"/>
                  </a:lnTo>
                  <a:lnTo>
                    <a:pt x="349" y="554"/>
                  </a:lnTo>
                  <a:lnTo>
                    <a:pt x="349" y="548"/>
                  </a:lnTo>
                  <a:lnTo>
                    <a:pt x="371" y="548"/>
                  </a:lnTo>
                  <a:lnTo>
                    <a:pt x="371" y="544"/>
                  </a:lnTo>
                  <a:lnTo>
                    <a:pt x="413" y="544"/>
                  </a:lnTo>
                  <a:lnTo>
                    <a:pt x="413" y="536"/>
                  </a:lnTo>
                  <a:lnTo>
                    <a:pt x="445" y="536"/>
                  </a:lnTo>
                  <a:lnTo>
                    <a:pt x="445" y="532"/>
                  </a:lnTo>
                  <a:lnTo>
                    <a:pt x="479" y="532"/>
                  </a:lnTo>
                  <a:lnTo>
                    <a:pt x="479" y="528"/>
                  </a:lnTo>
                  <a:lnTo>
                    <a:pt x="513" y="528"/>
                  </a:lnTo>
                  <a:lnTo>
                    <a:pt x="513" y="522"/>
                  </a:lnTo>
                  <a:lnTo>
                    <a:pt x="539" y="522"/>
                  </a:lnTo>
                  <a:lnTo>
                    <a:pt x="539" y="514"/>
                  </a:lnTo>
                  <a:lnTo>
                    <a:pt x="563" y="514"/>
                  </a:lnTo>
                  <a:lnTo>
                    <a:pt x="563" y="506"/>
                  </a:lnTo>
                  <a:lnTo>
                    <a:pt x="595" y="506"/>
                  </a:lnTo>
                  <a:lnTo>
                    <a:pt x="595" y="502"/>
                  </a:lnTo>
                  <a:lnTo>
                    <a:pt x="623" y="502"/>
                  </a:lnTo>
                  <a:lnTo>
                    <a:pt x="623" y="496"/>
                  </a:lnTo>
                  <a:lnTo>
                    <a:pt x="639" y="496"/>
                  </a:lnTo>
                  <a:lnTo>
                    <a:pt x="639" y="488"/>
                  </a:lnTo>
                  <a:lnTo>
                    <a:pt x="663" y="488"/>
                  </a:lnTo>
                  <a:lnTo>
                    <a:pt x="663" y="484"/>
                  </a:lnTo>
                  <a:lnTo>
                    <a:pt x="679" y="484"/>
                  </a:lnTo>
                  <a:lnTo>
                    <a:pt x="679" y="478"/>
                  </a:lnTo>
                  <a:lnTo>
                    <a:pt x="693" y="478"/>
                  </a:lnTo>
                  <a:lnTo>
                    <a:pt x="693" y="474"/>
                  </a:lnTo>
                  <a:lnTo>
                    <a:pt x="713" y="474"/>
                  </a:lnTo>
                  <a:lnTo>
                    <a:pt x="713" y="468"/>
                  </a:lnTo>
                  <a:lnTo>
                    <a:pt x="733" y="468"/>
                  </a:lnTo>
                  <a:lnTo>
                    <a:pt x="733" y="462"/>
                  </a:lnTo>
                  <a:lnTo>
                    <a:pt x="755" y="462"/>
                  </a:lnTo>
                  <a:lnTo>
                    <a:pt x="755" y="454"/>
                  </a:lnTo>
                  <a:lnTo>
                    <a:pt x="787" y="454"/>
                  </a:lnTo>
                  <a:lnTo>
                    <a:pt x="787" y="448"/>
                  </a:lnTo>
                  <a:lnTo>
                    <a:pt x="809" y="448"/>
                  </a:lnTo>
                  <a:lnTo>
                    <a:pt x="809" y="442"/>
                  </a:lnTo>
                  <a:lnTo>
                    <a:pt x="829" y="442"/>
                  </a:lnTo>
                  <a:lnTo>
                    <a:pt x="829" y="436"/>
                  </a:lnTo>
                  <a:lnTo>
                    <a:pt x="849" y="436"/>
                  </a:lnTo>
                  <a:lnTo>
                    <a:pt x="849" y="430"/>
                  </a:lnTo>
                  <a:lnTo>
                    <a:pt x="883" y="430"/>
                  </a:lnTo>
                  <a:lnTo>
                    <a:pt x="883" y="424"/>
                  </a:lnTo>
                  <a:lnTo>
                    <a:pt x="911" y="424"/>
                  </a:lnTo>
                  <a:lnTo>
                    <a:pt x="911" y="418"/>
                  </a:lnTo>
                  <a:lnTo>
                    <a:pt x="941" y="418"/>
                  </a:lnTo>
                  <a:lnTo>
                    <a:pt x="941" y="412"/>
                  </a:lnTo>
                  <a:lnTo>
                    <a:pt x="975" y="412"/>
                  </a:lnTo>
                  <a:lnTo>
                    <a:pt x="975" y="408"/>
                  </a:lnTo>
                  <a:lnTo>
                    <a:pt x="983" y="408"/>
                  </a:lnTo>
                  <a:lnTo>
                    <a:pt x="983" y="400"/>
                  </a:lnTo>
                  <a:lnTo>
                    <a:pt x="1025" y="400"/>
                  </a:lnTo>
                  <a:lnTo>
                    <a:pt x="1025" y="392"/>
                  </a:lnTo>
                  <a:lnTo>
                    <a:pt x="1067" y="392"/>
                  </a:lnTo>
                  <a:lnTo>
                    <a:pt x="1067" y="388"/>
                  </a:lnTo>
                  <a:lnTo>
                    <a:pt x="1087" y="388"/>
                  </a:lnTo>
                  <a:lnTo>
                    <a:pt x="1087" y="382"/>
                  </a:lnTo>
                  <a:lnTo>
                    <a:pt x="1119" y="382"/>
                  </a:lnTo>
                  <a:lnTo>
                    <a:pt x="1119" y="376"/>
                  </a:lnTo>
                  <a:lnTo>
                    <a:pt x="1145" y="376"/>
                  </a:lnTo>
                  <a:lnTo>
                    <a:pt x="1145" y="372"/>
                  </a:lnTo>
                  <a:lnTo>
                    <a:pt x="1189" y="372"/>
                  </a:lnTo>
                  <a:lnTo>
                    <a:pt x="1189" y="364"/>
                  </a:lnTo>
                  <a:lnTo>
                    <a:pt x="1219" y="364"/>
                  </a:lnTo>
                  <a:lnTo>
                    <a:pt x="1219" y="358"/>
                  </a:lnTo>
                  <a:lnTo>
                    <a:pt x="1243" y="358"/>
                  </a:lnTo>
                  <a:lnTo>
                    <a:pt x="1243" y="352"/>
                  </a:lnTo>
                  <a:lnTo>
                    <a:pt x="1269" y="352"/>
                  </a:lnTo>
                  <a:lnTo>
                    <a:pt x="1269" y="346"/>
                  </a:lnTo>
                  <a:lnTo>
                    <a:pt x="1311" y="346"/>
                  </a:lnTo>
                  <a:lnTo>
                    <a:pt x="1311" y="340"/>
                  </a:lnTo>
                  <a:lnTo>
                    <a:pt x="1331" y="340"/>
                  </a:lnTo>
                  <a:lnTo>
                    <a:pt x="1331" y="334"/>
                  </a:lnTo>
                  <a:lnTo>
                    <a:pt x="1363" y="334"/>
                  </a:lnTo>
                  <a:lnTo>
                    <a:pt x="1363" y="328"/>
                  </a:lnTo>
                  <a:lnTo>
                    <a:pt x="1409" y="328"/>
                  </a:lnTo>
                  <a:lnTo>
                    <a:pt x="1409" y="320"/>
                  </a:lnTo>
                  <a:lnTo>
                    <a:pt x="1447" y="320"/>
                  </a:lnTo>
                  <a:lnTo>
                    <a:pt x="1447" y="316"/>
                  </a:lnTo>
                  <a:lnTo>
                    <a:pt x="1479" y="316"/>
                  </a:lnTo>
                  <a:lnTo>
                    <a:pt x="1479" y="310"/>
                  </a:lnTo>
                  <a:lnTo>
                    <a:pt x="1533" y="310"/>
                  </a:lnTo>
                  <a:lnTo>
                    <a:pt x="1533" y="302"/>
                  </a:lnTo>
                  <a:lnTo>
                    <a:pt x="1563" y="302"/>
                  </a:lnTo>
                  <a:lnTo>
                    <a:pt x="1563" y="298"/>
                  </a:lnTo>
                  <a:lnTo>
                    <a:pt x="1603" y="298"/>
                  </a:lnTo>
                  <a:lnTo>
                    <a:pt x="1603" y="292"/>
                  </a:lnTo>
                  <a:lnTo>
                    <a:pt x="1635" y="292"/>
                  </a:lnTo>
                  <a:lnTo>
                    <a:pt x="1635" y="284"/>
                  </a:lnTo>
                  <a:lnTo>
                    <a:pt x="1643" y="284"/>
                  </a:lnTo>
                  <a:lnTo>
                    <a:pt x="1643" y="280"/>
                  </a:lnTo>
                  <a:lnTo>
                    <a:pt x="1707" y="280"/>
                  </a:lnTo>
                  <a:lnTo>
                    <a:pt x="1707" y="272"/>
                  </a:lnTo>
                  <a:lnTo>
                    <a:pt x="1749" y="272"/>
                  </a:lnTo>
                  <a:lnTo>
                    <a:pt x="1749" y="268"/>
                  </a:lnTo>
                  <a:lnTo>
                    <a:pt x="1791" y="268"/>
                  </a:lnTo>
                  <a:lnTo>
                    <a:pt x="1791" y="264"/>
                  </a:lnTo>
                  <a:lnTo>
                    <a:pt x="1819" y="264"/>
                  </a:lnTo>
                  <a:lnTo>
                    <a:pt x="1819" y="256"/>
                  </a:lnTo>
                  <a:lnTo>
                    <a:pt x="1853" y="256"/>
                  </a:lnTo>
                  <a:lnTo>
                    <a:pt x="1853" y="250"/>
                  </a:lnTo>
                  <a:lnTo>
                    <a:pt x="1887" y="250"/>
                  </a:lnTo>
                  <a:lnTo>
                    <a:pt x="1887" y="246"/>
                  </a:lnTo>
                  <a:lnTo>
                    <a:pt x="1921" y="246"/>
                  </a:lnTo>
                  <a:lnTo>
                    <a:pt x="1921" y="240"/>
                  </a:lnTo>
                  <a:lnTo>
                    <a:pt x="1955" y="240"/>
                  </a:lnTo>
                  <a:lnTo>
                    <a:pt x="1955" y="234"/>
                  </a:lnTo>
                  <a:lnTo>
                    <a:pt x="1997" y="234"/>
                  </a:lnTo>
                  <a:lnTo>
                    <a:pt x="1997" y="226"/>
                  </a:lnTo>
                  <a:lnTo>
                    <a:pt x="2025" y="226"/>
                  </a:lnTo>
                  <a:lnTo>
                    <a:pt x="2025" y="220"/>
                  </a:lnTo>
                  <a:lnTo>
                    <a:pt x="2047" y="220"/>
                  </a:lnTo>
                  <a:lnTo>
                    <a:pt x="2047" y="214"/>
                  </a:lnTo>
                  <a:lnTo>
                    <a:pt x="2083" y="214"/>
                  </a:lnTo>
                  <a:lnTo>
                    <a:pt x="2083" y="208"/>
                  </a:lnTo>
                  <a:lnTo>
                    <a:pt x="2111" y="208"/>
                  </a:lnTo>
                  <a:lnTo>
                    <a:pt x="2111" y="202"/>
                  </a:lnTo>
                  <a:lnTo>
                    <a:pt x="2141" y="202"/>
                  </a:lnTo>
                  <a:lnTo>
                    <a:pt x="2141" y="196"/>
                  </a:lnTo>
                  <a:lnTo>
                    <a:pt x="2201" y="196"/>
                  </a:lnTo>
                  <a:lnTo>
                    <a:pt x="2201" y="190"/>
                  </a:lnTo>
                  <a:lnTo>
                    <a:pt x="2243" y="190"/>
                  </a:lnTo>
                  <a:lnTo>
                    <a:pt x="2243" y="184"/>
                  </a:lnTo>
                  <a:lnTo>
                    <a:pt x="2285" y="184"/>
                  </a:lnTo>
                  <a:lnTo>
                    <a:pt x="2285" y="178"/>
                  </a:lnTo>
                  <a:lnTo>
                    <a:pt x="2329" y="178"/>
                  </a:lnTo>
                  <a:lnTo>
                    <a:pt x="2329" y="172"/>
                  </a:lnTo>
                  <a:lnTo>
                    <a:pt x="2409" y="172"/>
                  </a:lnTo>
                  <a:lnTo>
                    <a:pt x="2409" y="164"/>
                  </a:lnTo>
                  <a:lnTo>
                    <a:pt x="2445" y="164"/>
                  </a:lnTo>
                  <a:lnTo>
                    <a:pt x="2445" y="160"/>
                  </a:lnTo>
                  <a:lnTo>
                    <a:pt x="2505" y="160"/>
                  </a:lnTo>
                  <a:lnTo>
                    <a:pt x="2505" y="154"/>
                  </a:lnTo>
                  <a:lnTo>
                    <a:pt x="2519" y="154"/>
                  </a:lnTo>
                  <a:lnTo>
                    <a:pt x="2519" y="148"/>
                  </a:lnTo>
                  <a:lnTo>
                    <a:pt x="2545" y="148"/>
                  </a:lnTo>
                  <a:lnTo>
                    <a:pt x="2545" y="142"/>
                  </a:lnTo>
                  <a:lnTo>
                    <a:pt x="2597" y="142"/>
                  </a:lnTo>
                  <a:lnTo>
                    <a:pt x="2597" y="136"/>
                  </a:lnTo>
                  <a:lnTo>
                    <a:pt x="2623" y="136"/>
                  </a:lnTo>
                  <a:lnTo>
                    <a:pt x="2623" y="130"/>
                  </a:lnTo>
                  <a:lnTo>
                    <a:pt x="2651" y="130"/>
                  </a:lnTo>
                  <a:lnTo>
                    <a:pt x="2651" y="124"/>
                  </a:lnTo>
                  <a:lnTo>
                    <a:pt x="2687" y="124"/>
                  </a:lnTo>
                  <a:lnTo>
                    <a:pt x="2687" y="118"/>
                  </a:lnTo>
                  <a:lnTo>
                    <a:pt x="2745" y="118"/>
                  </a:lnTo>
                  <a:lnTo>
                    <a:pt x="2745" y="112"/>
                  </a:lnTo>
                  <a:lnTo>
                    <a:pt x="2811" y="112"/>
                  </a:lnTo>
                  <a:lnTo>
                    <a:pt x="2811" y="106"/>
                  </a:lnTo>
                  <a:lnTo>
                    <a:pt x="2877" y="106"/>
                  </a:lnTo>
                  <a:lnTo>
                    <a:pt x="2877" y="100"/>
                  </a:lnTo>
                  <a:lnTo>
                    <a:pt x="2906" y="100"/>
                  </a:lnTo>
                  <a:lnTo>
                    <a:pt x="2906" y="96"/>
                  </a:lnTo>
                  <a:lnTo>
                    <a:pt x="2990" y="96"/>
                  </a:lnTo>
                  <a:lnTo>
                    <a:pt x="2990" y="88"/>
                  </a:lnTo>
                  <a:lnTo>
                    <a:pt x="3074" y="88"/>
                  </a:lnTo>
                  <a:lnTo>
                    <a:pt x="3074" y="82"/>
                  </a:lnTo>
                  <a:lnTo>
                    <a:pt x="3132" y="82"/>
                  </a:lnTo>
                  <a:lnTo>
                    <a:pt x="3132" y="76"/>
                  </a:lnTo>
                  <a:lnTo>
                    <a:pt x="3204" y="76"/>
                  </a:lnTo>
                  <a:lnTo>
                    <a:pt x="3204" y="70"/>
                  </a:lnTo>
                  <a:lnTo>
                    <a:pt x="3222" y="70"/>
                  </a:lnTo>
                  <a:lnTo>
                    <a:pt x="3222" y="64"/>
                  </a:lnTo>
                  <a:lnTo>
                    <a:pt x="3282" y="64"/>
                  </a:lnTo>
                  <a:lnTo>
                    <a:pt x="3282" y="58"/>
                  </a:lnTo>
                  <a:lnTo>
                    <a:pt x="3356" y="58"/>
                  </a:lnTo>
                  <a:lnTo>
                    <a:pt x="3356" y="50"/>
                  </a:lnTo>
                  <a:lnTo>
                    <a:pt x="3380" y="50"/>
                  </a:lnTo>
                  <a:lnTo>
                    <a:pt x="3380" y="46"/>
                  </a:lnTo>
                  <a:lnTo>
                    <a:pt x="3412" y="46"/>
                  </a:lnTo>
                  <a:lnTo>
                    <a:pt x="3412" y="40"/>
                  </a:lnTo>
                  <a:lnTo>
                    <a:pt x="3492" y="40"/>
                  </a:lnTo>
                  <a:lnTo>
                    <a:pt x="3492" y="32"/>
                  </a:lnTo>
                  <a:lnTo>
                    <a:pt x="3532" y="32"/>
                  </a:lnTo>
                  <a:lnTo>
                    <a:pt x="3532" y="28"/>
                  </a:lnTo>
                  <a:lnTo>
                    <a:pt x="3586" y="28"/>
                  </a:lnTo>
                  <a:lnTo>
                    <a:pt x="3586" y="24"/>
                  </a:lnTo>
                  <a:lnTo>
                    <a:pt x="3610" y="24"/>
                  </a:lnTo>
                  <a:lnTo>
                    <a:pt x="3610" y="14"/>
                  </a:lnTo>
                  <a:lnTo>
                    <a:pt x="3654" y="14"/>
                  </a:lnTo>
                  <a:lnTo>
                    <a:pt x="3654" y="8"/>
                  </a:lnTo>
                  <a:lnTo>
                    <a:pt x="3696" y="8"/>
                  </a:lnTo>
                  <a:lnTo>
                    <a:pt x="3696" y="4"/>
                  </a:lnTo>
                  <a:lnTo>
                    <a:pt x="3762" y="4"/>
                  </a:lnTo>
                  <a:lnTo>
                    <a:pt x="3762" y="0"/>
                  </a:lnTo>
                  <a:lnTo>
                    <a:pt x="3842" y="0"/>
                  </a:lnTo>
                </a:path>
              </a:pathLst>
            </a:custGeom>
            <a:noFill/>
            <a:ln w="19050" cap="flat" cmpd="sng">
              <a:solidFill>
                <a:srgbClr val="77530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4749"/>
                </a:solidFill>
                <a:effectLst/>
                <a:uLnTx/>
                <a:uFillTx/>
                <a:latin typeface="Arial"/>
                <a:ea typeface="+mn-ea"/>
                <a:cs typeface="+mn-cs"/>
                <a:sym typeface="Calibri"/>
              </a:endParaRPr>
            </a:p>
          </p:txBody>
        </p:sp>
        <p:grpSp>
          <p:nvGrpSpPr>
            <p:cNvPr id="55" name="Grouper 54"/>
            <p:cNvGrpSpPr/>
            <p:nvPr/>
          </p:nvGrpSpPr>
          <p:grpSpPr>
            <a:xfrm>
              <a:off x="485136" y="1507196"/>
              <a:ext cx="6117333" cy="3736980"/>
              <a:chOff x="482628" y="1574949"/>
              <a:chExt cx="6382867" cy="3899189"/>
            </a:xfrm>
          </p:grpSpPr>
          <p:grpSp>
            <p:nvGrpSpPr>
              <p:cNvPr id="56" name="Grouper 55"/>
              <p:cNvGrpSpPr/>
              <p:nvPr/>
            </p:nvGrpSpPr>
            <p:grpSpPr>
              <a:xfrm>
                <a:off x="710536" y="1574949"/>
                <a:ext cx="6154959" cy="3677832"/>
                <a:chOff x="460418" y="1840444"/>
                <a:chExt cx="5252145" cy="3138366"/>
              </a:xfrm>
            </p:grpSpPr>
            <p:cxnSp>
              <p:nvCxnSpPr>
                <p:cNvPr id="59" name="Connecteur droit 58"/>
                <p:cNvCxnSpPr/>
                <p:nvPr/>
              </p:nvCxnSpPr>
              <p:spPr>
                <a:xfrm>
                  <a:off x="893120" y="4685539"/>
                  <a:ext cx="4780357" cy="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flipV="1">
                  <a:off x="899593" y="2289877"/>
                  <a:ext cx="0" cy="2397193"/>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61" name="Grouper 60"/>
                <p:cNvGrpSpPr/>
                <p:nvPr/>
              </p:nvGrpSpPr>
              <p:grpSpPr>
                <a:xfrm>
                  <a:off x="460418" y="1840444"/>
                  <a:ext cx="5252145" cy="3138366"/>
                  <a:chOff x="460418" y="1840444"/>
                  <a:chExt cx="5252145" cy="3138366"/>
                </a:xfrm>
              </p:grpSpPr>
              <p:sp>
                <p:nvSpPr>
                  <p:cNvPr id="62" name="TextBox 54"/>
                  <p:cNvSpPr txBox="1"/>
                  <p:nvPr/>
                </p:nvSpPr>
                <p:spPr>
                  <a:xfrm>
                    <a:off x="460418" y="1840444"/>
                    <a:ext cx="389681" cy="23292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1.0</a:t>
                    </a:r>
                  </a:p>
                </p:txBody>
              </p:sp>
              <p:sp>
                <p:nvSpPr>
                  <p:cNvPr id="63" name="TextBox 57"/>
                  <p:cNvSpPr txBox="1"/>
                  <p:nvPr/>
                </p:nvSpPr>
                <p:spPr>
                  <a:xfrm>
                    <a:off x="460418" y="3868306"/>
                    <a:ext cx="389681" cy="23292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0.2</a:t>
                    </a:r>
                  </a:p>
                </p:txBody>
              </p:sp>
              <p:sp>
                <p:nvSpPr>
                  <p:cNvPr id="64" name="TextBox 61"/>
                  <p:cNvSpPr txBox="1"/>
                  <p:nvPr/>
                </p:nvSpPr>
                <p:spPr>
                  <a:xfrm>
                    <a:off x="580345" y="4544259"/>
                    <a:ext cx="269754" cy="232927"/>
                  </a:xfrm>
                  <a:prstGeom prst="rect">
                    <a:avLst/>
                  </a:prstGeom>
                  <a:noFill/>
                  <a:ln>
                    <a:noFill/>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0</a:t>
                    </a:r>
                  </a:p>
                </p:txBody>
              </p:sp>
              <p:sp>
                <p:nvSpPr>
                  <p:cNvPr id="65" name="TextBox 62"/>
                  <p:cNvSpPr txBox="1"/>
                  <p:nvPr/>
                </p:nvSpPr>
                <p:spPr>
                  <a:xfrm>
                    <a:off x="774107" y="4745883"/>
                    <a:ext cx="269754"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0</a:t>
                    </a:r>
                  </a:p>
                </p:txBody>
              </p:sp>
              <p:sp>
                <p:nvSpPr>
                  <p:cNvPr id="66" name="TextBox 65"/>
                  <p:cNvSpPr txBox="1"/>
                  <p:nvPr/>
                </p:nvSpPr>
                <p:spPr>
                  <a:xfrm>
                    <a:off x="2588664" y="4745883"/>
                    <a:ext cx="4307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240</a:t>
                    </a:r>
                  </a:p>
                </p:txBody>
              </p:sp>
              <p:sp>
                <p:nvSpPr>
                  <p:cNvPr id="67" name="TextBox 69"/>
                  <p:cNvSpPr txBox="1"/>
                  <p:nvPr/>
                </p:nvSpPr>
                <p:spPr>
                  <a:xfrm>
                    <a:off x="5201312" y="4745883"/>
                    <a:ext cx="511251"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1260</a:t>
                    </a:r>
                  </a:p>
                </p:txBody>
              </p:sp>
              <p:sp>
                <p:nvSpPr>
                  <p:cNvPr id="68" name="TextBox 70"/>
                  <p:cNvSpPr txBox="1"/>
                  <p:nvPr/>
                </p:nvSpPr>
                <p:spPr>
                  <a:xfrm>
                    <a:off x="3862724" y="4745883"/>
                    <a:ext cx="4307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900</a:t>
                    </a:r>
                  </a:p>
                </p:txBody>
              </p:sp>
              <p:sp>
                <p:nvSpPr>
                  <p:cNvPr id="69" name="TextBox 54"/>
                  <p:cNvSpPr txBox="1"/>
                  <p:nvPr/>
                </p:nvSpPr>
                <p:spPr>
                  <a:xfrm>
                    <a:off x="460418" y="2516398"/>
                    <a:ext cx="389681" cy="23292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0.6</a:t>
                    </a:r>
                  </a:p>
                </p:txBody>
              </p:sp>
              <p:sp>
                <p:nvSpPr>
                  <p:cNvPr id="70" name="TextBox 54"/>
                  <p:cNvSpPr txBox="1"/>
                  <p:nvPr/>
                </p:nvSpPr>
                <p:spPr>
                  <a:xfrm>
                    <a:off x="460418" y="3192352"/>
                    <a:ext cx="389681" cy="23292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0.4</a:t>
                    </a:r>
                  </a:p>
                </p:txBody>
              </p:sp>
              <p:sp>
                <p:nvSpPr>
                  <p:cNvPr id="91" name="TextBox 65"/>
                  <p:cNvSpPr txBox="1"/>
                  <p:nvPr/>
                </p:nvSpPr>
                <p:spPr>
                  <a:xfrm>
                    <a:off x="1314603" y="4745883"/>
                    <a:ext cx="4307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180</a:t>
                    </a:r>
                  </a:p>
                </p:txBody>
              </p:sp>
              <p:sp>
                <p:nvSpPr>
                  <p:cNvPr id="92" name="TextBox 65"/>
                  <p:cNvSpPr txBox="1"/>
                  <p:nvPr/>
                </p:nvSpPr>
                <p:spPr>
                  <a:xfrm>
                    <a:off x="1951632" y="4745883"/>
                    <a:ext cx="4307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360</a:t>
                    </a:r>
                  </a:p>
                </p:txBody>
              </p:sp>
              <p:sp>
                <p:nvSpPr>
                  <p:cNvPr id="93" name="TextBox 65"/>
                  <p:cNvSpPr txBox="1"/>
                  <p:nvPr/>
                </p:nvSpPr>
                <p:spPr>
                  <a:xfrm>
                    <a:off x="3225694" y="4745883"/>
                    <a:ext cx="4307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720</a:t>
                    </a:r>
                  </a:p>
                </p:txBody>
              </p:sp>
              <p:sp>
                <p:nvSpPr>
                  <p:cNvPr id="94" name="TextBox 70"/>
                  <p:cNvSpPr txBox="1"/>
                  <p:nvPr/>
                </p:nvSpPr>
                <p:spPr>
                  <a:xfrm>
                    <a:off x="4494430" y="4745883"/>
                    <a:ext cx="511252" cy="232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sym typeface="Calibri"/>
                      </a:rPr>
                      <a:t>1080</a:t>
                    </a:r>
                  </a:p>
                </p:txBody>
              </p:sp>
            </p:grpSp>
            <p:cxnSp>
              <p:nvCxnSpPr>
                <p:cNvPr id="44" name="Connecteur droit 43"/>
                <p:cNvCxnSpPr/>
                <p:nvPr/>
              </p:nvCxnSpPr>
              <p:spPr>
                <a:xfrm flipV="1">
                  <a:off x="899593" y="1953993"/>
                  <a:ext cx="0" cy="254968"/>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7" name="TextBox 12"/>
              <p:cNvSpPr txBox="1"/>
              <p:nvPr/>
            </p:nvSpPr>
            <p:spPr>
              <a:xfrm rot="16200000">
                <a:off x="-1085695" y="3151061"/>
                <a:ext cx="3358432" cy="22178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Arial"/>
                    <a:ea typeface="+mn-ea"/>
                    <a:cs typeface="+mn-cs"/>
                    <a:sym typeface="Calibri"/>
                  </a:rPr>
                  <a:t>Cumulative probability</a:t>
                </a:r>
              </a:p>
            </p:txBody>
          </p:sp>
          <p:sp>
            <p:nvSpPr>
              <p:cNvPr id="58" name="TextBox 12"/>
              <p:cNvSpPr txBox="1"/>
              <p:nvPr/>
            </p:nvSpPr>
            <p:spPr>
              <a:xfrm>
                <a:off x="2322283" y="5281456"/>
                <a:ext cx="3765240" cy="19268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 normalizeH="0" baseline="0" noProof="0">
                    <a:ln>
                      <a:noFill/>
                    </a:ln>
                    <a:solidFill>
                      <a:prstClr val="black"/>
                    </a:solidFill>
                    <a:effectLst/>
                    <a:uLnTx/>
                    <a:uFillTx/>
                    <a:latin typeface="Arial"/>
                    <a:ea typeface="+mn-ea"/>
                    <a:cs typeface="+mn-cs"/>
                    <a:sym typeface="Calibri"/>
                  </a:rPr>
                  <a:t>Days since randomization</a:t>
                </a:r>
              </a:p>
            </p:txBody>
          </p:sp>
        </p:grpSp>
        <p:sp>
          <p:nvSpPr>
            <p:cNvPr id="86" name="Text Box 6"/>
            <p:cNvSpPr txBox="1">
              <a:spLocks noChangeArrowheads="1"/>
            </p:cNvSpPr>
            <p:nvPr/>
          </p:nvSpPr>
          <p:spPr bwMode="auto">
            <a:xfrm>
              <a:off x="1208708" y="1569003"/>
              <a:ext cx="21258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hr-HR"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Calibri"/>
                </a:rPr>
                <a:t>Hazard ratio = 0.80 </a:t>
              </a:r>
              <a:br>
                <a:rPr kumimoji="0" lang="hr-HR"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Calibri"/>
                </a:rPr>
              </a:br>
              <a:r>
                <a:rPr kumimoji="0" lang="hr-HR"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Calibri"/>
                </a:rPr>
                <a:t>(95% CI: 0.73–0.87)</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hr-HR" alt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Calibri"/>
                </a:rPr>
                <a:t>p&lt;0.001</a:t>
              </a:r>
            </a:p>
          </p:txBody>
        </p:sp>
      </p:grpSp>
      <p:sp>
        <p:nvSpPr>
          <p:cNvPr id="95" name="Rectangle 94"/>
          <p:cNvSpPr/>
          <p:nvPr/>
        </p:nvSpPr>
        <p:spPr>
          <a:xfrm>
            <a:off x="8184232" y="2483678"/>
            <a:ext cx="2289804" cy="738664"/>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a:ea typeface="+mn-ea"/>
                <a:cs typeface="+mn-cs"/>
                <a:sym typeface="Calibri"/>
              </a:rPr>
              <a:t>HR: 20% difference favoring </a:t>
            </a:r>
            <a:r>
              <a:rPr kumimoji="0" lang="en-US" altLang="en-US" sz="1400" b="0" i="0" u="none" strike="noStrike" kern="1200" cap="none" spc="0" normalizeH="0" baseline="0" noProof="0" dirty="0" err="1">
                <a:ln>
                  <a:noFill/>
                </a:ln>
                <a:solidFill>
                  <a:prstClr val="black"/>
                </a:solidFill>
                <a:effectLst/>
                <a:uLnTx/>
                <a:uFillTx/>
                <a:latin typeface="Arial"/>
                <a:ea typeface="+mn-ea"/>
                <a:cs typeface="+mn-cs"/>
                <a:sym typeface="Calibri"/>
              </a:rPr>
              <a:t>sacubitril</a:t>
            </a:r>
            <a:r>
              <a:rPr kumimoji="0" lang="en-US" altLang="en-US" sz="1400" b="0" i="0" u="none" strike="noStrike" kern="1200" cap="none" spc="0" normalizeH="0" baseline="0" noProof="0" dirty="0">
                <a:ln>
                  <a:noFill/>
                </a:ln>
                <a:solidFill>
                  <a:prstClr val="black"/>
                </a:solidFill>
                <a:effectLst/>
                <a:uLnTx/>
                <a:uFillTx/>
                <a:latin typeface="Arial"/>
                <a:ea typeface="+mn-ea"/>
                <a:cs typeface="+mn-cs"/>
                <a:sym typeface="Calibri"/>
              </a:rPr>
              <a:t>/valsartan</a:t>
            </a:r>
          </a:p>
        </p:txBody>
      </p:sp>
      <p:grpSp>
        <p:nvGrpSpPr>
          <p:cNvPr id="97" name="Grouper 96"/>
          <p:cNvGrpSpPr/>
          <p:nvPr/>
        </p:nvGrpSpPr>
        <p:grpSpPr>
          <a:xfrm>
            <a:off x="8261468" y="1531403"/>
            <a:ext cx="2147316" cy="834980"/>
            <a:chOff x="819495" y="3429000"/>
            <a:chExt cx="2147316" cy="834980"/>
          </a:xfrm>
        </p:grpSpPr>
        <p:cxnSp>
          <p:nvCxnSpPr>
            <p:cNvPr id="98" name="Connecteur droit 97"/>
            <p:cNvCxnSpPr/>
            <p:nvPr/>
          </p:nvCxnSpPr>
          <p:spPr>
            <a:xfrm flipV="1">
              <a:off x="819495" y="3496332"/>
              <a:ext cx="0" cy="767648"/>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99" name="TextBox 12"/>
            <p:cNvSpPr txBox="1"/>
            <p:nvPr/>
          </p:nvSpPr>
          <p:spPr>
            <a:xfrm>
              <a:off x="979689" y="3429000"/>
              <a:ext cx="1987122" cy="83099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 normalizeH="0" baseline="0" noProof="0" dirty="0">
                  <a:ln>
                    <a:noFill/>
                  </a:ln>
                  <a:solidFill>
                    <a:srgbClr val="775301"/>
                  </a:solidFill>
                  <a:effectLst/>
                  <a:uLnTx/>
                  <a:uFillTx/>
                  <a:latin typeface="Arial"/>
                  <a:ea typeface="+mn-ea"/>
                  <a:cs typeface="+mn-cs"/>
                  <a:sym typeface="Calibri"/>
                </a:rPr>
                <a:t>NNT to prevent </a:t>
              </a:r>
              <a:br>
                <a:rPr kumimoji="0" lang="en-US" sz="1800" b="1" i="0" u="none" strike="noStrike" kern="1200" cap="none" spc="-10" normalizeH="0" baseline="0" noProof="0" dirty="0">
                  <a:ln>
                    <a:noFill/>
                  </a:ln>
                  <a:solidFill>
                    <a:srgbClr val="775301"/>
                  </a:solidFill>
                  <a:effectLst/>
                  <a:uLnTx/>
                  <a:uFillTx/>
                  <a:latin typeface="Arial"/>
                  <a:ea typeface="+mn-ea"/>
                  <a:cs typeface="+mn-cs"/>
                  <a:sym typeface="Calibri"/>
                </a:rPr>
              </a:br>
              <a:r>
                <a:rPr kumimoji="0" lang="en-US" sz="1800" b="1" i="0" u="none" strike="noStrike" kern="1200" cap="none" spc="-10" normalizeH="0" baseline="0" noProof="0" dirty="0">
                  <a:ln>
                    <a:noFill/>
                  </a:ln>
                  <a:solidFill>
                    <a:srgbClr val="775301"/>
                  </a:solidFill>
                  <a:effectLst/>
                  <a:uLnTx/>
                  <a:uFillTx/>
                  <a:latin typeface="Arial"/>
                  <a:ea typeface="+mn-ea"/>
                  <a:cs typeface="+mn-cs"/>
                  <a:sym typeface="Calibri"/>
                </a:rPr>
                <a:t>one primary </a:t>
              </a:r>
              <a:br>
                <a:rPr kumimoji="0" lang="en-US" sz="1800" b="1" i="0" u="none" strike="noStrike" kern="1200" cap="none" spc="-10" normalizeH="0" baseline="0" noProof="0" dirty="0">
                  <a:ln>
                    <a:noFill/>
                  </a:ln>
                  <a:solidFill>
                    <a:srgbClr val="775301"/>
                  </a:solidFill>
                  <a:effectLst/>
                  <a:uLnTx/>
                  <a:uFillTx/>
                  <a:latin typeface="Arial"/>
                  <a:ea typeface="+mn-ea"/>
                  <a:cs typeface="+mn-cs"/>
                  <a:sym typeface="Calibri"/>
                </a:rPr>
              </a:br>
              <a:r>
                <a:rPr kumimoji="0" lang="en-US" sz="1800" b="1" i="0" u="none" strike="noStrike" kern="1200" cap="none" spc="-10" normalizeH="0" baseline="0" noProof="0" dirty="0">
                  <a:ln>
                    <a:noFill/>
                  </a:ln>
                  <a:solidFill>
                    <a:srgbClr val="775301"/>
                  </a:solidFill>
                  <a:effectLst/>
                  <a:uLnTx/>
                  <a:uFillTx/>
                  <a:latin typeface="Arial"/>
                  <a:ea typeface="+mn-ea"/>
                  <a:cs typeface="+mn-cs"/>
                  <a:sym typeface="Calibri"/>
                </a:rPr>
                <a:t>event: 21</a:t>
              </a:r>
            </a:p>
          </p:txBody>
        </p:sp>
      </p:grpSp>
      <p:grpSp>
        <p:nvGrpSpPr>
          <p:cNvPr id="4" name="Grouper 3"/>
          <p:cNvGrpSpPr/>
          <p:nvPr/>
        </p:nvGrpSpPr>
        <p:grpSpPr>
          <a:xfrm>
            <a:off x="2659606" y="1840135"/>
            <a:ext cx="48654" cy="246991"/>
            <a:chOff x="1116745" y="4650610"/>
            <a:chExt cx="48654" cy="246991"/>
          </a:xfrm>
        </p:grpSpPr>
        <p:cxnSp>
          <p:nvCxnSpPr>
            <p:cNvPr id="40" name="Connecteur droit 39"/>
            <p:cNvCxnSpPr/>
            <p:nvPr/>
          </p:nvCxnSpPr>
          <p:spPr>
            <a:xfrm rot="2400000" flipV="1">
              <a:off x="1116745" y="4650610"/>
              <a:ext cx="0" cy="20616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rot="2400000" flipV="1">
              <a:off x="1165399" y="4691438"/>
              <a:ext cx="0" cy="206163"/>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5739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PIONEER-HF: Exploratory </a:t>
            </a:r>
            <a:r>
              <a:rPr lang="en-US" dirty="0"/>
              <a:t>Serious Clinical Composite Endpoint*, Open-Label Phase (Week 8-12) </a:t>
            </a:r>
            <a:br>
              <a:rPr lang="en-US" dirty="0"/>
            </a:br>
            <a:endParaRPr lang="en-CA"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5"/>
          <p:cNvSpPr txBox="1">
            <a:spLocks/>
          </p:cNvSpPr>
          <p:nvPr/>
        </p:nvSpPr>
        <p:spPr>
          <a:xfrm>
            <a:off x="602048" y="5187974"/>
            <a:ext cx="6705600" cy="566294"/>
          </a:xfrm>
          <a:prstGeom prst="rect">
            <a:avLst/>
          </a:prstGeom>
        </p:spPr>
        <p:txBody>
          <a:bodyPr/>
          <a:lstStyle>
            <a:lvl1pPr marL="228600" indent="-228600" algn="l" defTabSz="914400" rtl="0" eaLnBrk="1" latinLnBrk="0" hangingPunct="1">
              <a:spcBef>
                <a:spcPts val="1200"/>
              </a:spcBef>
              <a:buClrTx/>
              <a:buSzPct val="120000"/>
              <a:buFont typeface="Arial" pitchFamily="34" charset="0"/>
              <a:buChar char="•"/>
              <a:tabLst>
                <a:tab pos="3998913" algn="r"/>
                <a:tab pos="8229600" algn="r"/>
              </a:tabLst>
              <a:defRPr sz="2000" kern="1200">
                <a:solidFill>
                  <a:schemeClr val="tx1"/>
                </a:solidFill>
                <a:latin typeface="+mn-lt"/>
                <a:ea typeface="+mn-ea"/>
                <a:cs typeface="+mn-cs"/>
              </a:defRPr>
            </a:lvl1pPr>
            <a:lvl2pPr marL="457200" indent="-228600" algn="l" defTabSz="914400" rtl="0" eaLnBrk="1" latinLnBrk="0" hangingPunct="1">
              <a:spcBef>
                <a:spcPts val="600"/>
              </a:spcBef>
              <a:buClrTx/>
              <a:buSzPct val="100000"/>
              <a:buFont typeface="Arial" pitchFamily="34" charset="0"/>
              <a:buChar char="–"/>
              <a:defRPr sz="1600" kern="1200">
                <a:solidFill>
                  <a:schemeClr val="tx1"/>
                </a:solidFill>
                <a:latin typeface="+mn-lt"/>
                <a:ea typeface="+mn-ea"/>
                <a:cs typeface="+mn-cs"/>
              </a:defRPr>
            </a:lvl2pPr>
            <a:lvl3pPr marL="6858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3pPr>
            <a:lvl4pPr marL="9144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4pPr>
            <a:lvl5pPr marL="1143000" indent="-228600" algn="l" defTabSz="914400" rtl="0" eaLnBrk="1" latinLnBrk="0" hangingPunct="1">
              <a:spcBef>
                <a:spcPts val="600"/>
              </a:spcBef>
              <a:buClrTx/>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20000"/>
              <a:buFont typeface="Arial" pitchFamily="34" charset="0"/>
              <a:buNone/>
              <a:tabLst>
                <a:tab pos="3998913" algn="r"/>
                <a:tab pos="8229600" algn="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During the initial 8-week period, the serious clinical composite endpoint reduction was known to have been driven by a reduction in HF hospitalization and death.</a:t>
            </a:r>
          </a:p>
          <a:p>
            <a:pPr marL="0" marR="0" lvl="0" indent="0" algn="l" defTabSz="914400" rtl="0" eaLnBrk="1" fontAlgn="auto" latinLnBrk="0" hangingPunct="1">
              <a:lnSpc>
                <a:spcPct val="100000"/>
              </a:lnSpc>
              <a:spcBef>
                <a:spcPts val="0"/>
              </a:spcBef>
              <a:spcAft>
                <a:spcPts val="0"/>
              </a:spcAft>
              <a:buClrTx/>
              <a:buSzPct val="120000"/>
              <a:buFont typeface="Arial" pitchFamily="34" charset="0"/>
              <a:buNone/>
              <a:tabLst>
                <a:tab pos="3998913" algn="r"/>
                <a:tab pos="8229600" algn="r"/>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*Composite of Death, HF re-hospitalization, requirement of LVAD and listing for cardiac transplant</a:t>
            </a:r>
          </a:p>
          <a:p>
            <a:pPr marL="0" marR="0" lvl="0" indent="0" algn="l" defTabSz="914400" rtl="0" eaLnBrk="1" fontAlgn="auto" latinLnBrk="0" hangingPunct="1">
              <a:lnSpc>
                <a:spcPct val="100000"/>
              </a:lnSpc>
              <a:spcBef>
                <a:spcPts val="0"/>
              </a:spcBef>
              <a:spcAft>
                <a:spcPts val="0"/>
              </a:spcAft>
              <a:buClrTx/>
              <a:buSzPct val="120000"/>
              <a:buFont typeface="Arial" pitchFamily="34" charset="0"/>
              <a:buNone/>
              <a:tabLst>
                <a:tab pos="3998913" algn="r"/>
                <a:tab pos="8229600" algn="r"/>
              </a:tabLst>
              <a:defRPr/>
            </a:pPr>
            <a:r>
              <a:rPr kumimoji="0" lang="en-US" sz="1100" b="0" i="0" u="none" strike="noStrike" kern="1200" cap="none" spc="0" normalizeH="0" baseline="0" noProof="0" dirty="0" err="1">
                <a:ln>
                  <a:noFill/>
                </a:ln>
                <a:solidFill>
                  <a:srgbClr val="000000"/>
                </a:solidFill>
                <a:effectLst/>
                <a:uLnTx/>
                <a:uFillTx/>
                <a:latin typeface="Arial"/>
                <a:ea typeface="+mn-ea"/>
                <a:cs typeface="+mn-cs"/>
              </a:rPr>
              <a:t>DeVore</a:t>
            </a:r>
            <a:r>
              <a:rPr kumimoji="0" lang="en-US" sz="1100" b="0" i="0" u="none" strike="noStrike" kern="1200" cap="none" spc="0" normalizeH="0" baseline="0" noProof="0" dirty="0">
                <a:ln>
                  <a:noFill/>
                </a:ln>
                <a:solidFill>
                  <a:srgbClr val="000000"/>
                </a:solidFill>
                <a:effectLst/>
                <a:uLnTx/>
                <a:uFillTx/>
                <a:latin typeface="Arial"/>
                <a:ea typeface="+mn-ea"/>
                <a:cs typeface="+mn-cs"/>
              </a:rPr>
              <a:t> AD et al. Late Breaker ACC 2019. New Orleans LA, USA March 16-18, 2019</a:t>
            </a:r>
          </a:p>
        </p:txBody>
      </p:sp>
      <p:grpSp>
        <p:nvGrpSpPr>
          <p:cNvPr id="7" name="Group 6"/>
          <p:cNvGrpSpPr/>
          <p:nvPr/>
        </p:nvGrpSpPr>
        <p:grpSpPr>
          <a:xfrm>
            <a:off x="2127581" y="1594907"/>
            <a:ext cx="8137991" cy="3401191"/>
            <a:chOff x="1139905" y="1219200"/>
            <a:chExt cx="6984226" cy="3047502"/>
          </a:xfrm>
        </p:grpSpPr>
        <p:sp>
          <p:nvSpPr>
            <p:cNvPr id="8" name="Rectangle 20"/>
            <p:cNvSpPr>
              <a:spLocks noChangeArrowheads="1"/>
            </p:cNvSpPr>
            <p:nvPr/>
          </p:nvSpPr>
          <p:spPr bwMode="auto">
            <a:xfrm>
              <a:off x="2303463" y="1298258"/>
              <a:ext cx="2176416" cy="1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HR: 0.6</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r>
                <a:rPr kumimoji="0" lang="pl-PL"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(95% CI, 0.4</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r>
                <a:rPr kumimoji="0" lang="pl-PL"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to 0.9</a:t>
              </a: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r>
                <a:rPr kumimoji="0" lang="pl-PL"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9" name="Freeform 22"/>
            <p:cNvSpPr>
              <a:spLocks/>
            </p:cNvSpPr>
            <p:nvPr/>
          </p:nvSpPr>
          <p:spPr bwMode="auto">
            <a:xfrm>
              <a:off x="4965700" y="1333551"/>
              <a:ext cx="1712913" cy="2249437"/>
            </a:xfrm>
            <a:custGeom>
              <a:avLst/>
              <a:gdLst>
                <a:gd name="T0" fmla="*/ 0 w 1079"/>
                <a:gd name="T1" fmla="*/ 0 h 1272"/>
                <a:gd name="T2" fmla="*/ 1079 w 1079"/>
                <a:gd name="T3" fmla="*/ 0 h 1272"/>
                <a:gd name="T4" fmla="*/ 1079 w 1079"/>
                <a:gd name="T5" fmla="*/ 1272 h 1272"/>
                <a:gd name="T6" fmla="*/ 0 w 1079"/>
                <a:gd name="T7" fmla="*/ 1272 h 1272"/>
                <a:gd name="T8" fmla="*/ 0 w 1079"/>
                <a:gd name="T9" fmla="*/ 0 h 1272"/>
                <a:gd name="T10" fmla="*/ 0 w 1079"/>
                <a:gd name="T11" fmla="*/ 0 h 1272"/>
              </a:gdLst>
              <a:ahLst/>
              <a:cxnLst>
                <a:cxn ang="0">
                  <a:pos x="T0" y="T1"/>
                </a:cxn>
                <a:cxn ang="0">
                  <a:pos x="T2" y="T3"/>
                </a:cxn>
                <a:cxn ang="0">
                  <a:pos x="T4" y="T5"/>
                </a:cxn>
                <a:cxn ang="0">
                  <a:pos x="T6" y="T7"/>
                </a:cxn>
                <a:cxn ang="0">
                  <a:pos x="T8" y="T9"/>
                </a:cxn>
                <a:cxn ang="0">
                  <a:pos x="T10" y="T11"/>
                </a:cxn>
              </a:cxnLst>
              <a:rect l="0" t="0" r="r" b="b"/>
              <a:pathLst>
                <a:path w="1079" h="1272">
                  <a:moveTo>
                    <a:pt x="0" y="0"/>
                  </a:moveTo>
                  <a:lnTo>
                    <a:pt x="1079" y="0"/>
                  </a:lnTo>
                  <a:lnTo>
                    <a:pt x="1079" y="1272"/>
                  </a:lnTo>
                  <a:lnTo>
                    <a:pt x="0" y="1272"/>
                  </a:lnTo>
                  <a:lnTo>
                    <a:pt x="0" y="0"/>
                  </a:lnTo>
                  <a:lnTo>
                    <a:pt x="0" y="0"/>
                  </a:lnTo>
                  <a:close/>
                </a:path>
              </a:pathLst>
            </a:custGeom>
            <a:solidFill>
              <a:schemeClr val="bg1">
                <a:lumMod val="95000"/>
              </a:schemeClr>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23"/>
            <p:cNvSpPr>
              <a:spLocks noChangeShapeType="1"/>
            </p:cNvSpPr>
            <p:nvPr/>
          </p:nvSpPr>
          <p:spPr bwMode="auto">
            <a:xfrm>
              <a:off x="2120900" y="1235075"/>
              <a:ext cx="0" cy="2352675"/>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Line 24"/>
            <p:cNvSpPr>
              <a:spLocks noChangeShapeType="1"/>
            </p:cNvSpPr>
            <p:nvPr/>
          </p:nvSpPr>
          <p:spPr bwMode="auto">
            <a:xfrm>
              <a:off x="2082800" y="1293813"/>
              <a:ext cx="38100" cy="0"/>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Line 25"/>
            <p:cNvSpPr>
              <a:spLocks noChangeShapeType="1"/>
            </p:cNvSpPr>
            <p:nvPr/>
          </p:nvSpPr>
          <p:spPr bwMode="auto">
            <a:xfrm>
              <a:off x="2082800" y="2036763"/>
              <a:ext cx="38100" cy="0"/>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Line 26"/>
            <p:cNvSpPr>
              <a:spLocks noChangeShapeType="1"/>
            </p:cNvSpPr>
            <p:nvPr/>
          </p:nvSpPr>
          <p:spPr bwMode="auto">
            <a:xfrm>
              <a:off x="2082800" y="2779713"/>
              <a:ext cx="38100" cy="0"/>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Line 27"/>
            <p:cNvSpPr>
              <a:spLocks noChangeShapeType="1"/>
            </p:cNvSpPr>
            <p:nvPr/>
          </p:nvSpPr>
          <p:spPr bwMode="auto">
            <a:xfrm>
              <a:off x="2082800" y="3524250"/>
              <a:ext cx="38100" cy="0"/>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Rectangle 28"/>
            <p:cNvSpPr>
              <a:spLocks noChangeArrowheads="1"/>
            </p:cNvSpPr>
            <p:nvPr/>
          </p:nvSpPr>
          <p:spPr bwMode="auto">
            <a:xfrm>
              <a:off x="1920984" y="121920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 name="Rectangle 29"/>
            <p:cNvSpPr>
              <a:spLocks noChangeArrowheads="1"/>
            </p:cNvSpPr>
            <p:nvPr/>
          </p:nvSpPr>
          <p:spPr bwMode="auto">
            <a:xfrm>
              <a:off x="1920984" y="196215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30"/>
            <p:cNvSpPr>
              <a:spLocks noChangeArrowheads="1"/>
            </p:cNvSpPr>
            <p:nvPr/>
          </p:nvSpPr>
          <p:spPr bwMode="auto">
            <a:xfrm>
              <a:off x="1920984" y="2706688"/>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Rectangle 31"/>
            <p:cNvSpPr>
              <a:spLocks noChangeArrowheads="1"/>
            </p:cNvSpPr>
            <p:nvPr/>
          </p:nvSpPr>
          <p:spPr bwMode="auto">
            <a:xfrm>
              <a:off x="1987659" y="3449638"/>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Rectangle 32"/>
            <p:cNvSpPr>
              <a:spLocks noChangeArrowheads="1"/>
            </p:cNvSpPr>
            <p:nvPr/>
          </p:nvSpPr>
          <p:spPr bwMode="auto">
            <a:xfrm>
              <a:off x="2525713"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0" name="Rectangle 33"/>
            <p:cNvSpPr>
              <a:spLocks noChangeArrowheads="1"/>
            </p:cNvSpPr>
            <p:nvPr/>
          </p:nvSpPr>
          <p:spPr bwMode="auto">
            <a:xfrm>
              <a:off x="2870200"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 name="Rectangle 34"/>
            <p:cNvSpPr>
              <a:spLocks noChangeArrowheads="1"/>
            </p:cNvSpPr>
            <p:nvPr/>
          </p:nvSpPr>
          <p:spPr bwMode="auto">
            <a:xfrm>
              <a:off x="3214688"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 name="Rectangle 35"/>
            <p:cNvSpPr>
              <a:spLocks noChangeArrowheads="1"/>
            </p:cNvSpPr>
            <p:nvPr/>
          </p:nvSpPr>
          <p:spPr bwMode="auto">
            <a:xfrm>
              <a:off x="3560763"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 name="Rectangle 36"/>
            <p:cNvSpPr>
              <a:spLocks noChangeArrowheads="1"/>
            </p:cNvSpPr>
            <p:nvPr/>
          </p:nvSpPr>
          <p:spPr bwMode="auto">
            <a:xfrm>
              <a:off x="3905250"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 name="Rectangle 37"/>
            <p:cNvSpPr>
              <a:spLocks noChangeArrowheads="1"/>
            </p:cNvSpPr>
            <p:nvPr/>
          </p:nvSpPr>
          <p:spPr bwMode="auto">
            <a:xfrm>
              <a:off x="4249738"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 name="Rectangle 38"/>
            <p:cNvSpPr>
              <a:spLocks noChangeArrowheads="1"/>
            </p:cNvSpPr>
            <p:nvPr/>
          </p:nvSpPr>
          <p:spPr bwMode="auto">
            <a:xfrm>
              <a:off x="4594225"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 name="Rectangle 39"/>
            <p:cNvSpPr>
              <a:spLocks noChangeArrowheads="1"/>
            </p:cNvSpPr>
            <p:nvPr/>
          </p:nvSpPr>
          <p:spPr bwMode="auto">
            <a:xfrm>
              <a:off x="4940300"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 name="Rectangle 40"/>
            <p:cNvSpPr>
              <a:spLocks noChangeArrowheads="1"/>
            </p:cNvSpPr>
            <p:nvPr/>
          </p:nvSpPr>
          <p:spPr bwMode="auto">
            <a:xfrm>
              <a:off x="5284788"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9</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 name="Rectangle 41"/>
            <p:cNvSpPr>
              <a:spLocks noChangeArrowheads="1"/>
            </p:cNvSpPr>
            <p:nvPr/>
          </p:nvSpPr>
          <p:spPr bwMode="auto">
            <a:xfrm>
              <a:off x="5597525" y="363696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 name="Rectangle 42"/>
            <p:cNvSpPr>
              <a:spLocks noChangeArrowheads="1"/>
            </p:cNvSpPr>
            <p:nvPr/>
          </p:nvSpPr>
          <p:spPr bwMode="auto">
            <a:xfrm>
              <a:off x="5946775" y="3636963"/>
              <a:ext cx="1222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 name="Rectangle 43"/>
            <p:cNvSpPr>
              <a:spLocks noChangeArrowheads="1"/>
            </p:cNvSpPr>
            <p:nvPr/>
          </p:nvSpPr>
          <p:spPr bwMode="auto">
            <a:xfrm>
              <a:off x="6002338" y="3636963"/>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 name="Rectangle 44"/>
            <p:cNvSpPr>
              <a:spLocks noChangeArrowheads="1"/>
            </p:cNvSpPr>
            <p:nvPr/>
          </p:nvSpPr>
          <p:spPr bwMode="auto">
            <a:xfrm>
              <a:off x="6286500" y="363696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2" name="Rectangle 45"/>
            <p:cNvSpPr>
              <a:spLocks noChangeArrowheads="1"/>
            </p:cNvSpPr>
            <p:nvPr/>
          </p:nvSpPr>
          <p:spPr bwMode="auto">
            <a:xfrm>
              <a:off x="6630988" y="3636963"/>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3" name="Line 46"/>
            <p:cNvSpPr>
              <a:spLocks noChangeShapeType="1"/>
            </p:cNvSpPr>
            <p:nvPr/>
          </p:nvSpPr>
          <p:spPr bwMode="auto">
            <a:xfrm flipV="1">
              <a:off x="2206625"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Line 47"/>
            <p:cNvSpPr>
              <a:spLocks noChangeShapeType="1"/>
            </p:cNvSpPr>
            <p:nvPr/>
          </p:nvSpPr>
          <p:spPr bwMode="auto">
            <a:xfrm flipV="1">
              <a:off x="2551113"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Line 48"/>
            <p:cNvSpPr>
              <a:spLocks noChangeShapeType="1"/>
            </p:cNvSpPr>
            <p:nvPr/>
          </p:nvSpPr>
          <p:spPr bwMode="auto">
            <a:xfrm flipV="1">
              <a:off x="2897188"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Line 49"/>
            <p:cNvSpPr>
              <a:spLocks noChangeShapeType="1"/>
            </p:cNvSpPr>
            <p:nvPr/>
          </p:nvSpPr>
          <p:spPr bwMode="auto">
            <a:xfrm flipV="1">
              <a:off x="3244850"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Line 50"/>
            <p:cNvSpPr>
              <a:spLocks noChangeShapeType="1"/>
            </p:cNvSpPr>
            <p:nvPr/>
          </p:nvSpPr>
          <p:spPr bwMode="auto">
            <a:xfrm flipV="1">
              <a:off x="3589338"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Line 51"/>
            <p:cNvSpPr>
              <a:spLocks noChangeShapeType="1"/>
            </p:cNvSpPr>
            <p:nvPr/>
          </p:nvSpPr>
          <p:spPr bwMode="auto">
            <a:xfrm flipV="1">
              <a:off x="3935413"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Line 52"/>
            <p:cNvSpPr>
              <a:spLocks noChangeShapeType="1"/>
            </p:cNvSpPr>
            <p:nvPr/>
          </p:nvSpPr>
          <p:spPr bwMode="auto">
            <a:xfrm flipV="1">
              <a:off x="4279900"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Line 53"/>
            <p:cNvSpPr>
              <a:spLocks noChangeShapeType="1"/>
            </p:cNvSpPr>
            <p:nvPr/>
          </p:nvSpPr>
          <p:spPr bwMode="auto">
            <a:xfrm flipV="1">
              <a:off x="4624388"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Line 54"/>
            <p:cNvSpPr>
              <a:spLocks noChangeShapeType="1"/>
            </p:cNvSpPr>
            <p:nvPr/>
          </p:nvSpPr>
          <p:spPr bwMode="auto">
            <a:xfrm flipV="1">
              <a:off x="4970463"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Line 55"/>
            <p:cNvSpPr>
              <a:spLocks noChangeShapeType="1"/>
            </p:cNvSpPr>
            <p:nvPr/>
          </p:nvSpPr>
          <p:spPr bwMode="auto">
            <a:xfrm flipV="1">
              <a:off x="5314950"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Line 56"/>
            <p:cNvSpPr>
              <a:spLocks noChangeShapeType="1"/>
            </p:cNvSpPr>
            <p:nvPr/>
          </p:nvSpPr>
          <p:spPr bwMode="auto">
            <a:xfrm flipV="1">
              <a:off x="5661025"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Line 57"/>
            <p:cNvSpPr>
              <a:spLocks noChangeShapeType="1"/>
            </p:cNvSpPr>
            <p:nvPr/>
          </p:nvSpPr>
          <p:spPr bwMode="auto">
            <a:xfrm flipV="1">
              <a:off x="6005513"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Line 58"/>
            <p:cNvSpPr>
              <a:spLocks noChangeShapeType="1"/>
            </p:cNvSpPr>
            <p:nvPr/>
          </p:nvSpPr>
          <p:spPr bwMode="auto">
            <a:xfrm flipV="1">
              <a:off x="6353175"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6" name="Line 59"/>
            <p:cNvSpPr>
              <a:spLocks noChangeShapeType="1"/>
            </p:cNvSpPr>
            <p:nvPr/>
          </p:nvSpPr>
          <p:spPr bwMode="auto">
            <a:xfrm flipV="1">
              <a:off x="6697663" y="3582988"/>
              <a:ext cx="0" cy="36513"/>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Rectangle 60"/>
            <p:cNvSpPr>
              <a:spLocks noChangeArrowheads="1"/>
            </p:cNvSpPr>
            <p:nvPr/>
          </p:nvSpPr>
          <p:spPr bwMode="auto">
            <a:xfrm>
              <a:off x="1979613" y="3636963"/>
              <a:ext cx="4424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Baseline</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8" name="Rectangle 61"/>
            <p:cNvSpPr>
              <a:spLocks noChangeArrowheads="1"/>
            </p:cNvSpPr>
            <p:nvPr/>
          </p:nvSpPr>
          <p:spPr bwMode="auto">
            <a:xfrm>
              <a:off x="3292475" y="3235396"/>
              <a:ext cx="1225397" cy="1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Sacubitril/Valsartan</a:t>
              </a:r>
              <a:endParaRPr kumimoji="0" lang="en-US" altLang="en-US" sz="12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49" name="Rectangle 64"/>
            <p:cNvSpPr>
              <a:spLocks noChangeArrowheads="1"/>
            </p:cNvSpPr>
            <p:nvPr/>
          </p:nvSpPr>
          <p:spPr bwMode="auto">
            <a:xfrm>
              <a:off x="6736398" y="2337083"/>
              <a:ext cx="1387733" cy="1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to </a:t>
              </a:r>
              <a:r>
                <a:rPr kumimoji="0" lang="en-US" altLang="en-US" sz="1200" b="1" i="0" u="none" strike="noStrike" kern="1200" cap="none" spc="0" normalizeH="0" baseline="0" noProof="0" dirty="0" err="1">
                  <a:ln>
                    <a:noFill/>
                  </a:ln>
                  <a:solidFill>
                    <a:srgbClr val="1A5360"/>
                  </a:solidFill>
                  <a:effectLst/>
                  <a:uLnTx/>
                  <a:uFillTx/>
                  <a:latin typeface="Arial" panose="020B0604020202020204" pitchFamily="34" charset="0"/>
                  <a:ea typeface="+mn-ea"/>
                  <a:cs typeface="+mn-cs"/>
                </a:rPr>
                <a:t>Sacubitril</a:t>
              </a:r>
              <a:r>
                <a:rPr kumimoji="0" lang="en-US" altLang="en-US" sz="1200" b="1"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/Valsartan</a:t>
              </a:r>
              <a:endParaRPr kumimoji="0" lang="en-US" altLang="en-US" sz="12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50" name="Rectangle 67"/>
            <p:cNvSpPr>
              <a:spLocks noChangeArrowheads="1"/>
            </p:cNvSpPr>
            <p:nvPr/>
          </p:nvSpPr>
          <p:spPr bwMode="auto">
            <a:xfrm>
              <a:off x="6736398" y="1892900"/>
              <a:ext cx="1387733" cy="1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to </a:t>
              </a:r>
              <a:r>
                <a:rPr kumimoji="0" lang="en-US" altLang="en-US" sz="1200" b="1" i="0" u="none" strike="noStrike" kern="1200" cap="none" spc="0" normalizeH="0" baseline="0" noProof="0" dirty="0" err="1">
                  <a:ln>
                    <a:noFill/>
                  </a:ln>
                  <a:solidFill>
                    <a:srgbClr val="1A5360"/>
                  </a:solidFill>
                  <a:effectLst/>
                  <a:uLnTx/>
                  <a:uFillTx/>
                  <a:latin typeface="Arial" panose="020B0604020202020204" pitchFamily="34" charset="0"/>
                  <a:ea typeface="+mn-ea"/>
                  <a:cs typeface="+mn-cs"/>
                </a:rPr>
                <a:t>Sacubitril</a:t>
              </a:r>
              <a:r>
                <a:rPr kumimoji="0" lang="en-US" altLang="en-US" sz="1200" b="1"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/Valsartan</a:t>
              </a:r>
              <a:endParaRPr kumimoji="0" lang="en-US" altLang="en-US" sz="12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51" name="Rectangle 70"/>
            <p:cNvSpPr>
              <a:spLocks noChangeArrowheads="1"/>
            </p:cNvSpPr>
            <p:nvPr/>
          </p:nvSpPr>
          <p:spPr bwMode="auto">
            <a:xfrm>
              <a:off x="3407540" y="2430849"/>
              <a:ext cx="595695" cy="1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err="1">
                  <a:ln>
                    <a:noFill/>
                  </a:ln>
                  <a:solidFill>
                    <a:srgbClr val="404040">
                      <a:lumMod val="60000"/>
                      <a:lumOff val="40000"/>
                    </a:srgbClr>
                  </a:solidFill>
                  <a:effectLst/>
                  <a:uLnTx/>
                  <a:uFillTx/>
                  <a:latin typeface="Arial" panose="020B0604020202020204" pitchFamily="34" charset="0"/>
                  <a:ea typeface="+mn-ea"/>
                  <a:cs typeface="+mn-cs"/>
                </a:rPr>
                <a:t>Enalapril</a:t>
              </a:r>
              <a:r>
                <a:rPr kumimoji="0" lang="en-US" altLang="en-US" sz="1200" b="1"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 </a:t>
              </a:r>
              <a:endParaRPr kumimoji="0" lang="en-US" altLang="en-US" sz="12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52" name="Rectangle 71"/>
            <p:cNvSpPr>
              <a:spLocks noChangeArrowheads="1"/>
            </p:cNvSpPr>
            <p:nvPr/>
          </p:nvSpPr>
          <p:spPr bwMode="auto">
            <a:xfrm>
              <a:off x="1593308" y="3899535"/>
              <a:ext cx="4408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 at Risk</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 name="Rectangle 72"/>
            <p:cNvSpPr>
              <a:spLocks noChangeArrowheads="1"/>
            </p:cNvSpPr>
            <p:nvPr/>
          </p:nvSpPr>
          <p:spPr bwMode="auto">
            <a:xfrm>
              <a:off x="1558129" y="4021138"/>
              <a:ext cx="476005"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err="1">
                  <a:ln>
                    <a:noFill/>
                  </a:ln>
                  <a:solidFill>
                    <a:srgbClr val="404040">
                      <a:lumMod val="60000"/>
                      <a:lumOff val="40000"/>
                    </a:srgbClr>
                  </a:solidFill>
                  <a:effectLst/>
                  <a:uLnTx/>
                  <a:uFillTx/>
                  <a:latin typeface="Arial" panose="020B0604020202020204" pitchFamily="34" charset="0"/>
                  <a:ea typeface="+mn-ea"/>
                  <a:cs typeface="+mn-cs"/>
                </a:rPr>
                <a:t>Enalapril</a:t>
              </a:r>
              <a:r>
                <a:rPr kumimoji="0" lang="en-US" altLang="en-US" sz="8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 (n)</a:t>
              </a:r>
              <a:endParaRPr kumimoji="0" lang="en-US" altLang="en-US" sz="20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54" name="Rectangle 73"/>
            <p:cNvSpPr>
              <a:spLocks noChangeArrowheads="1"/>
            </p:cNvSpPr>
            <p:nvPr/>
          </p:nvSpPr>
          <p:spPr bwMode="auto">
            <a:xfrm>
              <a:off x="1139905" y="4156393"/>
              <a:ext cx="89422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err="1">
                  <a:ln>
                    <a:noFill/>
                  </a:ln>
                  <a:solidFill>
                    <a:srgbClr val="1A5360"/>
                  </a:solidFill>
                  <a:effectLst/>
                  <a:uLnTx/>
                  <a:uFillTx/>
                  <a:latin typeface="Arial" panose="020B0604020202020204" pitchFamily="34" charset="0"/>
                  <a:ea typeface="+mn-ea"/>
                  <a:cs typeface="+mn-cs"/>
                </a:rPr>
                <a:t>Sacubitril</a:t>
              </a: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/Valsartan (n)</a:t>
              </a:r>
            </a:p>
          </p:txBody>
        </p:sp>
        <p:sp>
          <p:nvSpPr>
            <p:cNvPr id="55" name="Rectangle 76"/>
            <p:cNvSpPr>
              <a:spLocks noChangeArrowheads="1"/>
            </p:cNvSpPr>
            <p:nvPr/>
          </p:nvSpPr>
          <p:spPr bwMode="auto">
            <a:xfrm>
              <a:off x="2133851"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441</a:t>
              </a:r>
              <a:endParaRPr kumimoji="0" lang="en-US" altLang="en-US" sz="20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56" name="Rectangle 77"/>
            <p:cNvSpPr>
              <a:spLocks noChangeArrowheads="1"/>
            </p:cNvSpPr>
            <p:nvPr/>
          </p:nvSpPr>
          <p:spPr bwMode="auto">
            <a:xfrm>
              <a:off x="2133850"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440</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57" name="Rectangle 78"/>
            <p:cNvSpPr>
              <a:spLocks noChangeArrowheads="1"/>
            </p:cNvSpPr>
            <p:nvPr/>
          </p:nvSpPr>
          <p:spPr bwMode="auto">
            <a:xfrm>
              <a:off x="2478339"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429</a:t>
              </a:r>
              <a:endParaRPr kumimoji="0" lang="en-US" altLang="en-US" sz="20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58" name="Rectangle 79"/>
            <p:cNvSpPr>
              <a:spLocks noChangeArrowheads="1"/>
            </p:cNvSpPr>
            <p:nvPr/>
          </p:nvSpPr>
          <p:spPr bwMode="auto">
            <a:xfrm>
              <a:off x="2478338"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434</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59" name="Rectangle 80"/>
            <p:cNvSpPr>
              <a:spLocks noChangeArrowheads="1"/>
            </p:cNvSpPr>
            <p:nvPr/>
          </p:nvSpPr>
          <p:spPr bwMode="auto">
            <a:xfrm>
              <a:off x="2824414"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rPr>
                <a:t>418</a:t>
              </a:r>
              <a:endParaRPr kumimoji="0" lang="en-US" altLang="en-US" sz="20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60" name="Rectangle 81"/>
            <p:cNvSpPr>
              <a:spLocks noChangeArrowheads="1"/>
            </p:cNvSpPr>
            <p:nvPr/>
          </p:nvSpPr>
          <p:spPr bwMode="auto">
            <a:xfrm>
              <a:off x="2824413"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419</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61" name="Rectangle 82"/>
            <p:cNvSpPr>
              <a:spLocks noChangeArrowheads="1"/>
            </p:cNvSpPr>
            <p:nvPr/>
          </p:nvSpPr>
          <p:spPr bwMode="auto">
            <a:xfrm>
              <a:off x="3168900"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408</a:t>
              </a:r>
              <a:endParaRPr kumimoji="0" lang="en-US" altLang="en-US" sz="20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62" name="Rectangle 83"/>
            <p:cNvSpPr>
              <a:spLocks noChangeArrowheads="1"/>
            </p:cNvSpPr>
            <p:nvPr/>
          </p:nvSpPr>
          <p:spPr bwMode="auto">
            <a:xfrm>
              <a:off x="3168900"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414</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63" name="Rectangle 84"/>
            <p:cNvSpPr>
              <a:spLocks noChangeArrowheads="1"/>
            </p:cNvSpPr>
            <p:nvPr/>
          </p:nvSpPr>
          <p:spPr bwMode="auto">
            <a:xfrm>
              <a:off x="3514976"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rPr>
                <a:t>394</a:t>
              </a:r>
              <a:endParaRPr kumimoji="0" lang="en-US" altLang="en-US" sz="20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64" name="Rectangle 85"/>
            <p:cNvSpPr>
              <a:spLocks noChangeArrowheads="1"/>
            </p:cNvSpPr>
            <p:nvPr/>
          </p:nvSpPr>
          <p:spPr bwMode="auto">
            <a:xfrm>
              <a:off x="3514975"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404</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65" name="Rectangle 86"/>
            <p:cNvSpPr>
              <a:spLocks noChangeArrowheads="1"/>
            </p:cNvSpPr>
            <p:nvPr/>
          </p:nvSpPr>
          <p:spPr bwMode="auto">
            <a:xfrm>
              <a:off x="3861051"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rPr>
                <a:t>378</a:t>
              </a:r>
              <a:endParaRPr kumimoji="0" lang="en-US" altLang="en-US" sz="20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66" name="Rectangle 87"/>
            <p:cNvSpPr>
              <a:spLocks noChangeArrowheads="1"/>
            </p:cNvSpPr>
            <p:nvPr/>
          </p:nvSpPr>
          <p:spPr bwMode="auto">
            <a:xfrm>
              <a:off x="3861051"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398</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67" name="Rectangle 88"/>
            <p:cNvSpPr>
              <a:spLocks noChangeArrowheads="1"/>
            </p:cNvSpPr>
            <p:nvPr/>
          </p:nvSpPr>
          <p:spPr bwMode="auto">
            <a:xfrm>
              <a:off x="4205539"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rPr>
                <a:t>366</a:t>
              </a:r>
              <a:endParaRPr kumimoji="0" lang="en-US" altLang="en-US" sz="2000" b="0" i="0" u="none" strike="noStrike" kern="1200" cap="none" spc="0" normalizeH="0" baseline="0" noProof="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68" name="Rectangle 89"/>
            <p:cNvSpPr>
              <a:spLocks noChangeArrowheads="1"/>
            </p:cNvSpPr>
            <p:nvPr/>
          </p:nvSpPr>
          <p:spPr bwMode="auto">
            <a:xfrm>
              <a:off x="4205538"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388</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69" name="Rectangle 90"/>
            <p:cNvSpPr>
              <a:spLocks noChangeArrowheads="1"/>
            </p:cNvSpPr>
            <p:nvPr/>
          </p:nvSpPr>
          <p:spPr bwMode="auto">
            <a:xfrm>
              <a:off x="4551614"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rPr>
                <a:t>357</a:t>
              </a:r>
              <a:endParaRPr kumimoji="0" lang="en-US" altLang="en-US" sz="2000" b="0" i="0" u="none" strike="noStrike" kern="1200" cap="none" spc="0" normalizeH="0" baseline="0" noProof="0" dirty="0">
                <a:ln>
                  <a:noFill/>
                </a:ln>
                <a:solidFill>
                  <a:srgbClr val="404040">
                    <a:lumMod val="60000"/>
                    <a:lumOff val="40000"/>
                  </a:srgbClr>
                </a:solidFill>
                <a:effectLst/>
                <a:uLnTx/>
                <a:uFillTx/>
                <a:latin typeface="Arial" panose="020B0604020202020204" pitchFamily="34" charset="0"/>
                <a:ea typeface="+mn-ea"/>
                <a:cs typeface="+mn-cs"/>
              </a:endParaRPr>
            </a:p>
          </p:txBody>
        </p:sp>
        <p:sp>
          <p:nvSpPr>
            <p:cNvPr id="70" name="Rectangle 91"/>
            <p:cNvSpPr>
              <a:spLocks noChangeArrowheads="1"/>
            </p:cNvSpPr>
            <p:nvPr/>
          </p:nvSpPr>
          <p:spPr bwMode="auto">
            <a:xfrm>
              <a:off x="4551614"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385</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71" name="Rectangle 92"/>
            <p:cNvSpPr>
              <a:spLocks noChangeArrowheads="1"/>
            </p:cNvSpPr>
            <p:nvPr/>
          </p:nvSpPr>
          <p:spPr bwMode="auto">
            <a:xfrm>
              <a:off x="4896100"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353</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72" name="Rectangle 93"/>
            <p:cNvSpPr>
              <a:spLocks noChangeArrowheads="1"/>
            </p:cNvSpPr>
            <p:nvPr/>
          </p:nvSpPr>
          <p:spPr bwMode="auto">
            <a:xfrm>
              <a:off x="4896100"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381</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73" name="Rectangle 94"/>
            <p:cNvSpPr>
              <a:spLocks noChangeArrowheads="1"/>
            </p:cNvSpPr>
            <p:nvPr/>
          </p:nvSpPr>
          <p:spPr bwMode="auto">
            <a:xfrm>
              <a:off x="5242176"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348</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74" name="Rectangle 95"/>
            <p:cNvSpPr>
              <a:spLocks noChangeArrowheads="1"/>
            </p:cNvSpPr>
            <p:nvPr/>
          </p:nvSpPr>
          <p:spPr bwMode="auto">
            <a:xfrm>
              <a:off x="5242176"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375</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75" name="Rectangle 96"/>
            <p:cNvSpPr>
              <a:spLocks noChangeArrowheads="1"/>
            </p:cNvSpPr>
            <p:nvPr/>
          </p:nvSpPr>
          <p:spPr bwMode="auto">
            <a:xfrm>
              <a:off x="5586664"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347</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76" name="Rectangle 97"/>
            <p:cNvSpPr>
              <a:spLocks noChangeArrowheads="1"/>
            </p:cNvSpPr>
            <p:nvPr/>
          </p:nvSpPr>
          <p:spPr bwMode="auto">
            <a:xfrm>
              <a:off x="5586664"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366</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77" name="Rectangle 98"/>
            <p:cNvSpPr>
              <a:spLocks noChangeArrowheads="1"/>
            </p:cNvSpPr>
            <p:nvPr/>
          </p:nvSpPr>
          <p:spPr bwMode="auto">
            <a:xfrm>
              <a:off x="5932739"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340</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78" name="Rectangle 99"/>
            <p:cNvSpPr>
              <a:spLocks noChangeArrowheads="1"/>
            </p:cNvSpPr>
            <p:nvPr/>
          </p:nvSpPr>
          <p:spPr bwMode="auto">
            <a:xfrm>
              <a:off x="5932739"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362</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79" name="Rectangle 100"/>
            <p:cNvSpPr>
              <a:spLocks noChangeArrowheads="1"/>
            </p:cNvSpPr>
            <p:nvPr/>
          </p:nvSpPr>
          <p:spPr bwMode="auto">
            <a:xfrm>
              <a:off x="6278814" y="4021138"/>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293</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80" name="Rectangle 101"/>
            <p:cNvSpPr>
              <a:spLocks noChangeArrowheads="1"/>
            </p:cNvSpPr>
            <p:nvPr/>
          </p:nvSpPr>
          <p:spPr bwMode="auto">
            <a:xfrm>
              <a:off x="6278814" y="4156393"/>
              <a:ext cx="148579"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299</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81" name="Rectangle 102"/>
            <p:cNvSpPr>
              <a:spLocks noChangeArrowheads="1"/>
            </p:cNvSpPr>
            <p:nvPr/>
          </p:nvSpPr>
          <p:spPr bwMode="auto">
            <a:xfrm>
              <a:off x="6648617" y="4021138"/>
              <a:ext cx="99053"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rPr>
                <a:t>62</a:t>
              </a:r>
              <a:endParaRPr kumimoji="0" lang="en-US" altLang="en-US" sz="2000" b="0" i="0" u="none" strike="noStrike" kern="1200" cap="none" spc="0" normalizeH="0" baseline="0" noProof="0" dirty="0">
                <a:ln>
                  <a:noFill/>
                </a:ln>
                <a:solidFill>
                  <a:srgbClr val="1A5360"/>
                </a:solidFill>
                <a:effectLst/>
                <a:uLnTx/>
                <a:uFillTx/>
                <a:latin typeface="Arial" panose="020B0604020202020204" pitchFamily="34" charset="0"/>
                <a:ea typeface="+mn-ea"/>
                <a:cs typeface="+mn-cs"/>
              </a:endParaRPr>
            </a:p>
          </p:txBody>
        </p:sp>
        <p:sp>
          <p:nvSpPr>
            <p:cNvPr id="82" name="Rectangle 103"/>
            <p:cNvSpPr>
              <a:spLocks noChangeArrowheads="1"/>
            </p:cNvSpPr>
            <p:nvPr/>
          </p:nvSpPr>
          <p:spPr bwMode="auto">
            <a:xfrm>
              <a:off x="6648617" y="4156393"/>
              <a:ext cx="99053" cy="11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a:ln>
                    <a:noFill/>
                  </a:ln>
                  <a:solidFill>
                    <a:srgbClr val="1A5360"/>
                  </a:solidFill>
                  <a:effectLst/>
                  <a:uLnTx/>
                  <a:uFillTx/>
                  <a:latin typeface="Arial" panose="020B0604020202020204" pitchFamily="34" charset="0"/>
                  <a:ea typeface="+mn-ea"/>
                  <a:cs typeface="+mn-cs"/>
                </a:rPr>
                <a:t>74</a:t>
              </a:r>
              <a:endParaRPr kumimoji="0" lang="en-US" altLang="en-US" sz="2000" b="0" i="0" u="none" strike="noStrike" kern="1200" cap="none" spc="0" normalizeH="0" baseline="0" noProof="0">
                <a:ln>
                  <a:noFill/>
                </a:ln>
                <a:solidFill>
                  <a:srgbClr val="1A5360"/>
                </a:solidFill>
                <a:effectLst/>
                <a:uLnTx/>
                <a:uFillTx/>
                <a:latin typeface="Arial" panose="020B0604020202020204" pitchFamily="34" charset="0"/>
                <a:ea typeface="+mn-ea"/>
                <a:cs typeface="+mn-cs"/>
              </a:endParaRPr>
            </a:p>
          </p:txBody>
        </p:sp>
        <p:sp>
          <p:nvSpPr>
            <p:cNvPr id="83" name="Rectangle 105"/>
            <p:cNvSpPr>
              <a:spLocks noChangeArrowheads="1"/>
            </p:cNvSpPr>
            <p:nvPr/>
          </p:nvSpPr>
          <p:spPr bwMode="auto">
            <a:xfrm>
              <a:off x="3570656" y="3796030"/>
              <a:ext cx="1729687" cy="1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Weeks from Randomization</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4" name="Rectangle 106"/>
            <p:cNvSpPr>
              <a:spLocks noChangeArrowheads="1"/>
            </p:cNvSpPr>
            <p:nvPr/>
          </p:nvSpPr>
          <p:spPr bwMode="auto">
            <a:xfrm rot="16200000">
              <a:off x="750005" y="2265627"/>
              <a:ext cx="1881563" cy="31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Patients with Serious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Composite Clinical Endpoint</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5" name="Freeform 108"/>
            <p:cNvSpPr>
              <a:spLocks/>
            </p:cNvSpPr>
            <p:nvPr/>
          </p:nvSpPr>
          <p:spPr bwMode="auto">
            <a:xfrm>
              <a:off x="2206625" y="2249488"/>
              <a:ext cx="2759075" cy="1263650"/>
            </a:xfrm>
            <a:custGeom>
              <a:avLst/>
              <a:gdLst>
                <a:gd name="T0" fmla="*/ 0 w 1738"/>
                <a:gd name="T1" fmla="*/ 796 h 796"/>
                <a:gd name="T2" fmla="*/ 154 w 1738"/>
                <a:gd name="T3" fmla="*/ 796 h 796"/>
                <a:gd name="T4" fmla="*/ 154 w 1738"/>
                <a:gd name="T5" fmla="*/ 751 h 796"/>
                <a:gd name="T6" fmla="*/ 272 w 1738"/>
                <a:gd name="T7" fmla="*/ 751 h 796"/>
                <a:gd name="T8" fmla="*/ 272 w 1738"/>
                <a:gd name="T9" fmla="*/ 708 h 796"/>
                <a:gd name="T10" fmla="*/ 401 w 1738"/>
                <a:gd name="T11" fmla="*/ 708 h 796"/>
                <a:gd name="T12" fmla="*/ 401 w 1738"/>
                <a:gd name="T13" fmla="*/ 658 h 796"/>
                <a:gd name="T14" fmla="*/ 461 w 1738"/>
                <a:gd name="T15" fmla="*/ 658 h 796"/>
                <a:gd name="T16" fmla="*/ 461 w 1738"/>
                <a:gd name="T17" fmla="*/ 608 h 796"/>
                <a:gd name="T18" fmla="*/ 589 w 1738"/>
                <a:gd name="T19" fmla="*/ 608 h 796"/>
                <a:gd name="T20" fmla="*/ 589 w 1738"/>
                <a:gd name="T21" fmla="*/ 560 h 796"/>
                <a:gd name="T22" fmla="*/ 683 w 1738"/>
                <a:gd name="T23" fmla="*/ 560 h 796"/>
                <a:gd name="T24" fmla="*/ 683 w 1738"/>
                <a:gd name="T25" fmla="*/ 523 h 796"/>
                <a:gd name="T26" fmla="*/ 742 w 1738"/>
                <a:gd name="T27" fmla="*/ 523 h 796"/>
                <a:gd name="T28" fmla="*/ 742 w 1738"/>
                <a:gd name="T29" fmla="*/ 468 h 796"/>
                <a:gd name="T30" fmla="*/ 775 w 1738"/>
                <a:gd name="T31" fmla="*/ 468 h 796"/>
                <a:gd name="T32" fmla="*/ 775 w 1738"/>
                <a:gd name="T33" fmla="*/ 422 h 796"/>
                <a:gd name="T34" fmla="*/ 870 w 1738"/>
                <a:gd name="T35" fmla="*/ 422 h 796"/>
                <a:gd name="T36" fmla="*/ 870 w 1738"/>
                <a:gd name="T37" fmla="*/ 380 h 796"/>
                <a:gd name="T38" fmla="*/ 896 w 1738"/>
                <a:gd name="T39" fmla="*/ 380 h 796"/>
                <a:gd name="T40" fmla="*/ 896 w 1738"/>
                <a:gd name="T41" fmla="*/ 333 h 796"/>
                <a:gd name="T42" fmla="*/ 997 w 1738"/>
                <a:gd name="T43" fmla="*/ 333 h 796"/>
                <a:gd name="T44" fmla="*/ 997 w 1738"/>
                <a:gd name="T45" fmla="*/ 286 h 796"/>
                <a:gd name="T46" fmla="*/ 1051 w 1738"/>
                <a:gd name="T47" fmla="*/ 286 h 796"/>
                <a:gd name="T48" fmla="*/ 1051 w 1738"/>
                <a:gd name="T49" fmla="*/ 240 h 796"/>
                <a:gd name="T50" fmla="*/ 1182 w 1738"/>
                <a:gd name="T51" fmla="*/ 240 h 796"/>
                <a:gd name="T52" fmla="*/ 1182 w 1738"/>
                <a:gd name="T53" fmla="*/ 190 h 796"/>
                <a:gd name="T54" fmla="*/ 1275 w 1738"/>
                <a:gd name="T55" fmla="*/ 190 h 796"/>
                <a:gd name="T56" fmla="*/ 1275 w 1738"/>
                <a:gd name="T57" fmla="*/ 135 h 796"/>
                <a:gd name="T58" fmla="*/ 1304 w 1738"/>
                <a:gd name="T59" fmla="*/ 135 h 796"/>
                <a:gd name="T60" fmla="*/ 1304 w 1738"/>
                <a:gd name="T61" fmla="*/ 100 h 796"/>
                <a:gd name="T62" fmla="*/ 1426 w 1738"/>
                <a:gd name="T63" fmla="*/ 100 h 796"/>
                <a:gd name="T64" fmla="*/ 1426 w 1738"/>
                <a:gd name="T65" fmla="*/ 56 h 796"/>
                <a:gd name="T66" fmla="*/ 1676 w 1738"/>
                <a:gd name="T67" fmla="*/ 56 h 796"/>
                <a:gd name="T68" fmla="*/ 1676 w 1738"/>
                <a:gd name="T69" fmla="*/ 0 h 796"/>
                <a:gd name="T70" fmla="*/ 1738 w 1738"/>
                <a:gd name="T71"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38" h="796">
                  <a:moveTo>
                    <a:pt x="0" y="796"/>
                  </a:moveTo>
                  <a:lnTo>
                    <a:pt x="154" y="796"/>
                  </a:lnTo>
                  <a:lnTo>
                    <a:pt x="154" y="751"/>
                  </a:lnTo>
                  <a:lnTo>
                    <a:pt x="272" y="751"/>
                  </a:lnTo>
                  <a:lnTo>
                    <a:pt x="272" y="708"/>
                  </a:lnTo>
                  <a:lnTo>
                    <a:pt x="401" y="708"/>
                  </a:lnTo>
                  <a:lnTo>
                    <a:pt x="401" y="658"/>
                  </a:lnTo>
                  <a:lnTo>
                    <a:pt x="461" y="658"/>
                  </a:lnTo>
                  <a:lnTo>
                    <a:pt x="461" y="608"/>
                  </a:lnTo>
                  <a:lnTo>
                    <a:pt x="589" y="608"/>
                  </a:lnTo>
                  <a:lnTo>
                    <a:pt x="589" y="560"/>
                  </a:lnTo>
                  <a:lnTo>
                    <a:pt x="683" y="560"/>
                  </a:lnTo>
                  <a:lnTo>
                    <a:pt x="683" y="523"/>
                  </a:lnTo>
                  <a:lnTo>
                    <a:pt x="742" y="523"/>
                  </a:lnTo>
                  <a:lnTo>
                    <a:pt x="742" y="468"/>
                  </a:lnTo>
                  <a:lnTo>
                    <a:pt x="775" y="468"/>
                  </a:lnTo>
                  <a:lnTo>
                    <a:pt x="775" y="422"/>
                  </a:lnTo>
                  <a:lnTo>
                    <a:pt x="870" y="422"/>
                  </a:lnTo>
                  <a:lnTo>
                    <a:pt x="870" y="380"/>
                  </a:lnTo>
                  <a:lnTo>
                    <a:pt x="896" y="380"/>
                  </a:lnTo>
                  <a:lnTo>
                    <a:pt x="896" y="333"/>
                  </a:lnTo>
                  <a:lnTo>
                    <a:pt x="997" y="333"/>
                  </a:lnTo>
                  <a:lnTo>
                    <a:pt x="997" y="286"/>
                  </a:lnTo>
                  <a:lnTo>
                    <a:pt x="1051" y="286"/>
                  </a:lnTo>
                  <a:lnTo>
                    <a:pt x="1051" y="240"/>
                  </a:lnTo>
                  <a:lnTo>
                    <a:pt x="1182" y="240"/>
                  </a:lnTo>
                  <a:lnTo>
                    <a:pt x="1182" y="190"/>
                  </a:lnTo>
                  <a:lnTo>
                    <a:pt x="1275" y="190"/>
                  </a:lnTo>
                  <a:lnTo>
                    <a:pt x="1275" y="135"/>
                  </a:lnTo>
                  <a:lnTo>
                    <a:pt x="1304" y="135"/>
                  </a:lnTo>
                  <a:lnTo>
                    <a:pt x="1304" y="100"/>
                  </a:lnTo>
                  <a:lnTo>
                    <a:pt x="1426" y="100"/>
                  </a:lnTo>
                  <a:lnTo>
                    <a:pt x="1426" y="56"/>
                  </a:lnTo>
                  <a:lnTo>
                    <a:pt x="1676" y="56"/>
                  </a:lnTo>
                  <a:lnTo>
                    <a:pt x="1676" y="0"/>
                  </a:lnTo>
                  <a:lnTo>
                    <a:pt x="1738" y="0"/>
                  </a:lnTo>
                </a:path>
              </a:pathLst>
            </a:custGeom>
            <a:ln w="19050">
              <a:solidFill>
                <a:schemeClr val="tx2">
                  <a:lumMod val="60000"/>
                  <a:lumOff val="40000"/>
                </a:schemeClr>
              </a:solidFill>
              <a:headEnd/>
              <a:tailEnd/>
            </a:ln>
            <a:extLst/>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
          <p:nvSpPr>
            <p:cNvPr id="86" name="Freeform 109"/>
            <p:cNvSpPr>
              <a:spLocks/>
            </p:cNvSpPr>
            <p:nvPr/>
          </p:nvSpPr>
          <p:spPr bwMode="auto">
            <a:xfrm>
              <a:off x="2206625" y="2409825"/>
              <a:ext cx="4471988" cy="1103313"/>
            </a:xfrm>
            <a:custGeom>
              <a:avLst/>
              <a:gdLst>
                <a:gd name="T0" fmla="*/ 0 w 2817"/>
                <a:gd name="T1" fmla="*/ 695 h 695"/>
                <a:gd name="T2" fmla="*/ 306 w 2817"/>
                <a:gd name="T3" fmla="*/ 695 h 695"/>
                <a:gd name="T4" fmla="*/ 306 w 2817"/>
                <a:gd name="T5" fmla="*/ 656 h 695"/>
                <a:gd name="T6" fmla="*/ 368 w 2817"/>
                <a:gd name="T7" fmla="*/ 656 h 695"/>
                <a:gd name="T8" fmla="*/ 368 w 2817"/>
                <a:gd name="T9" fmla="*/ 607 h 695"/>
                <a:gd name="T10" fmla="*/ 494 w 2817"/>
                <a:gd name="T11" fmla="*/ 607 h 695"/>
                <a:gd name="T12" fmla="*/ 494 w 2817"/>
                <a:gd name="T13" fmla="*/ 560 h 695"/>
                <a:gd name="T14" fmla="*/ 651 w 2817"/>
                <a:gd name="T15" fmla="*/ 560 h 695"/>
                <a:gd name="T16" fmla="*/ 651 w 2817"/>
                <a:gd name="T17" fmla="*/ 507 h 695"/>
                <a:gd name="T18" fmla="*/ 773 w 2817"/>
                <a:gd name="T19" fmla="*/ 507 h 695"/>
                <a:gd name="T20" fmla="*/ 773 w 2817"/>
                <a:gd name="T21" fmla="*/ 462 h 695"/>
                <a:gd name="T22" fmla="*/ 898 w 2817"/>
                <a:gd name="T23" fmla="*/ 462 h 695"/>
                <a:gd name="T24" fmla="*/ 898 w 2817"/>
                <a:gd name="T25" fmla="*/ 422 h 695"/>
                <a:gd name="T26" fmla="*/ 1148 w 2817"/>
                <a:gd name="T27" fmla="*/ 422 h 695"/>
                <a:gd name="T28" fmla="*/ 1148 w 2817"/>
                <a:gd name="T29" fmla="*/ 370 h 695"/>
                <a:gd name="T30" fmla="*/ 1208 w 2817"/>
                <a:gd name="T31" fmla="*/ 370 h 695"/>
                <a:gd name="T32" fmla="*/ 1208 w 2817"/>
                <a:gd name="T33" fmla="*/ 325 h 695"/>
                <a:gd name="T34" fmla="*/ 1615 w 2817"/>
                <a:gd name="T35" fmla="*/ 325 h 695"/>
                <a:gd name="T36" fmla="*/ 1615 w 2817"/>
                <a:gd name="T37" fmla="*/ 279 h 695"/>
                <a:gd name="T38" fmla="*/ 1767 w 2817"/>
                <a:gd name="T39" fmla="*/ 279 h 695"/>
                <a:gd name="T40" fmla="*/ 1767 w 2817"/>
                <a:gd name="T41" fmla="*/ 232 h 695"/>
                <a:gd name="T42" fmla="*/ 2047 w 2817"/>
                <a:gd name="T43" fmla="*/ 232 h 695"/>
                <a:gd name="T44" fmla="*/ 2047 w 2817"/>
                <a:gd name="T45" fmla="*/ 185 h 695"/>
                <a:gd name="T46" fmla="*/ 2144 w 2817"/>
                <a:gd name="T47" fmla="*/ 185 h 695"/>
                <a:gd name="T48" fmla="*/ 2144 w 2817"/>
                <a:gd name="T49" fmla="*/ 137 h 695"/>
                <a:gd name="T50" fmla="*/ 2545 w 2817"/>
                <a:gd name="T51" fmla="*/ 137 h 695"/>
                <a:gd name="T52" fmla="*/ 2545 w 2817"/>
                <a:gd name="T53" fmla="*/ 92 h 695"/>
                <a:gd name="T54" fmla="*/ 2702 w 2817"/>
                <a:gd name="T55" fmla="*/ 92 h 695"/>
                <a:gd name="T56" fmla="*/ 2702 w 2817"/>
                <a:gd name="T57" fmla="*/ 42 h 695"/>
                <a:gd name="T58" fmla="*/ 2730 w 2817"/>
                <a:gd name="T59" fmla="*/ 42 h 695"/>
                <a:gd name="T60" fmla="*/ 2730 w 2817"/>
                <a:gd name="T61" fmla="*/ 0 h 695"/>
                <a:gd name="T62" fmla="*/ 2817 w 2817"/>
                <a:gd name="T63"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7" h="695">
                  <a:moveTo>
                    <a:pt x="0" y="695"/>
                  </a:moveTo>
                  <a:lnTo>
                    <a:pt x="306" y="695"/>
                  </a:lnTo>
                  <a:lnTo>
                    <a:pt x="306" y="656"/>
                  </a:lnTo>
                  <a:lnTo>
                    <a:pt x="368" y="656"/>
                  </a:lnTo>
                  <a:lnTo>
                    <a:pt x="368" y="607"/>
                  </a:lnTo>
                  <a:lnTo>
                    <a:pt x="494" y="607"/>
                  </a:lnTo>
                  <a:lnTo>
                    <a:pt x="494" y="560"/>
                  </a:lnTo>
                  <a:lnTo>
                    <a:pt x="651" y="560"/>
                  </a:lnTo>
                  <a:lnTo>
                    <a:pt x="651" y="507"/>
                  </a:lnTo>
                  <a:lnTo>
                    <a:pt x="773" y="507"/>
                  </a:lnTo>
                  <a:lnTo>
                    <a:pt x="773" y="462"/>
                  </a:lnTo>
                  <a:lnTo>
                    <a:pt x="898" y="462"/>
                  </a:lnTo>
                  <a:lnTo>
                    <a:pt x="898" y="422"/>
                  </a:lnTo>
                  <a:lnTo>
                    <a:pt x="1148" y="422"/>
                  </a:lnTo>
                  <a:lnTo>
                    <a:pt x="1148" y="370"/>
                  </a:lnTo>
                  <a:lnTo>
                    <a:pt x="1208" y="370"/>
                  </a:lnTo>
                  <a:lnTo>
                    <a:pt x="1208" y="325"/>
                  </a:lnTo>
                  <a:lnTo>
                    <a:pt x="1615" y="325"/>
                  </a:lnTo>
                  <a:lnTo>
                    <a:pt x="1615" y="279"/>
                  </a:lnTo>
                  <a:lnTo>
                    <a:pt x="1767" y="279"/>
                  </a:lnTo>
                  <a:lnTo>
                    <a:pt x="1767" y="232"/>
                  </a:lnTo>
                  <a:lnTo>
                    <a:pt x="2047" y="232"/>
                  </a:lnTo>
                  <a:lnTo>
                    <a:pt x="2047" y="185"/>
                  </a:lnTo>
                  <a:lnTo>
                    <a:pt x="2144" y="185"/>
                  </a:lnTo>
                  <a:lnTo>
                    <a:pt x="2144" y="137"/>
                  </a:lnTo>
                  <a:lnTo>
                    <a:pt x="2545" y="137"/>
                  </a:lnTo>
                  <a:lnTo>
                    <a:pt x="2545" y="92"/>
                  </a:lnTo>
                  <a:lnTo>
                    <a:pt x="2702" y="92"/>
                  </a:lnTo>
                  <a:lnTo>
                    <a:pt x="2702" y="42"/>
                  </a:lnTo>
                  <a:lnTo>
                    <a:pt x="2730" y="42"/>
                  </a:lnTo>
                  <a:lnTo>
                    <a:pt x="2730" y="0"/>
                  </a:lnTo>
                  <a:lnTo>
                    <a:pt x="2817" y="0"/>
                  </a:lnTo>
                </a:path>
              </a:pathLst>
            </a:custGeom>
            <a:noFill/>
            <a:ln w="19050" cap="flat">
              <a:solidFill>
                <a:srgbClr val="1A53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Freeform 110"/>
            <p:cNvSpPr>
              <a:spLocks/>
            </p:cNvSpPr>
            <p:nvPr/>
          </p:nvSpPr>
          <p:spPr bwMode="auto">
            <a:xfrm>
              <a:off x="4965700" y="1960563"/>
              <a:ext cx="1712913" cy="288925"/>
            </a:xfrm>
            <a:custGeom>
              <a:avLst/>
              <a:gdLst>
                <a:gd name="T0" fmla="*/ 0 w 1079"/>
                <a:gd name="T1" fmla="*/ 182 h 182"/>
                <a:gd name="T2" fmla="*/ 124 w 1079"/>
                <a:gd name="T3" fmla="*/ 182 h 182"/>
                <a:gd name="T4" fmla="*/ 124 w 1079"/>
                <a:gd name="T5" fmla="*/ 142 h 182"/>
                <a:gd name="T6" fmla="*/ 472 w 1079"/>
                <a:gd name="T7" fmla="*/ 142 h 182"/>
                <a:gd name="T8" fmla="*/ 472 w 1079"/>
                <a:gd name="T9" fmla="*/ 97 h 182"/>
                <a:gd name="T10" fmla="*/ 717 w 1079"/>
                <a:gd name="T11" fmla="*/ 97 h 182"/>
                <a:gd name="T12" fmla="*/ 717 w 1079"/>
                <a:gd name="T13" fmla="*/ 42 h 182"/>
                <a:gd name="T14" fmla="*/ 964 w 1079"/>
                <a:gd name="T15" fmla="*/ 42 h 182"/>
                <a:gd name="T16" fmla="*/ 964 w 1079"/>
                <a:gd name="T17" fmla="*/ 0 h 182"/>
                <a:gd name="T18" fmla="*/ 1079 w 1079"/>
                <a:gd name="T1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9" h="182">
                  <a:moveTo>
                    <a:pt x="0" y="182"/>
                  </a:moveTo>
                  <a:lnTo>
                    <a:pt x="124" y="182"/>
                  </a:lnTo>
                  <a:lnTo>
                    <a:pt x="124" y="142"/>
                  </a:lnTo>
                  <a:lnTo>
                    <a:pt x="472" y="142"/>
                  </a:lnTo>
                  <a:lnTo>
                    <a:pt x="472" y="97"/>
                  </a:lnTo>
                  <a:lnTo>
                    <a:pt x="717" y="97"/>
                  </a:lnTo>
                  <a:lnTo>
                    <a:pt x="717" y="42"/>
                  </a:lnTo>
                  <a:lnTo>
                    <a:pt x="964" y="42"/>
                  </a:lnTo>
                  <a:lnTo>
                    <a:pt x="964" y="0"/>
                  </a:lnTo>
                  <a:lnTo>
                    <a:pt x="1079" y="0"/>
                  </a:lnTo>
                </a:path>
              </a:pathLst>
            </a:custGeom>
            <a:noFill/>
            <a:ln w="19050" cap="flat">
              <a:solidFill>
                <a:srgbClr val="1A53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Line 111"/>
            <p:cNvSpPr>
              <a:spLocks noChangeShapeType="1"/>
            </p:cNvSpPr>
            <p:nvPr/>
          </p:nvSpPr>
          <p:spPr bwMode="auto">
            <a:xfrm flipH="1">
              <a:off x="2120900" y="3582988"/>
              <a:ext cx="4664075" cy="0"/>
            </a:xfrm>
            <a:prstGeom prst="line">
              <a:avLst/>
            </a:prstGeom>
            <a:noFill/>
            <a:ln w="952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89" name="TextBox 88"/>
          <p:cNvSpPr txBox="1"/>
          <p:nvPr/>
        </p:nvSpPr>
        <p:spPr>
          <a:xfrm>
            <a:off x="0" y="6035629"/>
            <a:ext cx="90601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000000"/>
                </a:solidFill>
                <a:effectLst/>
                <a:uLnTx/>
                <a:uFillTx/>
                <a:latin typeface="Arial"/>
                <a:ea typeface="+mn-ea"/>
                <a:cs typeface="+mn-cs"/>
              </a:rPr>
              <a:t>MED/ENT/0409</a:t>
            </a:r>
          </a:p>
        </p:txBody>
      </p:sp>
    </p:spTree>
    <p:extLst>
      <p:ext uri="{BB962C8B-B14F-4D97-AF65-F5344CB8AC3E}">
        <p14:creationId xmlns:p14="http://schemas.microsoft.com/office/powerpoint/2010/main" val="364625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EC67-53D6-2240-A4FA-C950537CF2BC}"/>
              </a:ext>
            </a:extLst>
          </p:cNvPr>
          <p:cNvSpPr>
            <a:spLocks noGrp="1"/>
          </p:cNvSpPr>
          <p:nvPr>
            <p:ph type="title"/>
          </p:nvPr>
        </p:nvSpPr>
        <p:spPr/>
        <p:txBody>
          <a:bodyPr/>
          <a:lstStyle/>
          <a:p>
            <a:pPr algn="ctr"/>
            <a:r>
              <a:rPr lang="en-US" dirty="0"/>
              <a:t>Ivabradine</a:t>
            </a:r>
          </a:p>
        </p:txBody>
      </p:sp>
      <p:pic>
        <p:nvPicPr>
          <p:cNvPr id="5" name="Content Placeholder 4">
            <a:extLst>
              <a:ext uri="{FF2B5EF4-FFF2-40B4-BE49-F238E27FC236}">
                <a16:creationId xmlns:a16="http://schemas.microsoft.com/office/drawing/2014/main" id="{583E66E1-EC35-4C43-AB9F-F943371EC91E}"/>
              </a:ext>
            </a:extLst>
          </p:cNvPr>
          <p:cNvPicPr>
            <a:picLocks noGrp="1" noChangeAspect="1"/>
          </p:cNvPicPr>
          <p:nvPr>
            <p:ph idx="1"/>
          </p:nvPr>
        </p:nvPicPr>
        <p:blipFill>
          <a:blip r:embed="rId2"/>
          <a:stretch>
            <a:fillRect/>
          </a:stretch>
        </p:blipFill>
        <p:spPr>
          <a:xfrm>
            <a:off x="2939234" y="1614610"/>
            <a:ext cx="6486119" cy="4907698"/>
          </a:xfrm>
        </p:spPr>
      </p:pic>
    </p:spTree>
    <p:extLst>
      <p:ext uri="{BB962C8B-B14F-4D97-AF65-F5344CB8AC3E}">
        <p14:creationId xmlns:p14="http://schemas.microsoft.com/office/powerpoint/2010/main" val="2583928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5"/>
          <p:cNvSpPr txBox="1">
            <a:spLocks/>
          </p:cNvSpPr>
          <p:nvPr/>
        </p:nvSpPr>
        <p:spPr>
          <a:xfrm>
            <a:off x="820137" y="1899821"/>
            <a:ext cx="10780736" cy="4323070"/>
          </a:xfrm>
          <a:prstGeom prst="rect">
            <a:avLst/>
          </a:prstGeom>
          <a:solidFill>
            <a:schemeClr val="bg1"/>
          </a:solidFill>
          <a:ln>
            <a:solidFill>
              <a:srgbClr val="7030A0"/>
            </a:solidFill>
          </a:ln>
          <a:effectLst>
            <a:outerShdw blurRad="50800" dist="38100" dir="2700000" algn="tl" rotWithShape="0">
              <a:prstClr val="black">
                <a:alpha val="25000"/>
              </a:prstClr>
            </a:outerShdw>
          </a:effectLst>
        </p:spPr>
        <p:txBody>
          <a:bodyPr vert="horz" lIns="60526" tIns="30263" rIns="60526" bIns="30263" rtlCol="0">
            <a:normAutofit/>
          </a:bodyPr>
          <a:lstStyle>
            <a:lvl1pPr marL="403184" indent="-403184" algn="l" defTabSz="1360886" rtl="0" eaLnBrk="1" latinLnBrk="0" hangingPunct="1">
              <a:lnSpc>
                <a:spcPct val="100000"/>
              </a:lnSpc>
              <a:spcBef>
                <a:spcPts val="1200"/>
              </a:spcBef>
              <a:spcAft>
                <a:spcPts val="600"/>
              </a:spcAft>
              <a:buClr>
                <a:schemeClr val="tx2"/>
              </a:buClr>
              <a:buSzPct val="100000"/>
              <a:buFont typeface="Wingdings" panose="05000000000000000000" pitchFamily="2" charset="2"/>
              <a:buChar char="§"/>
              <a:defRPr sz="3600" kern="1200">
                <a:solidFill>
                  <a:schemeClr val="tx1"/>
                </a:solidFill>
                <a:latin typeface="+mn-lt"/>
                <a:ea typeface="+mn-ea"/>
                <a:cs typeface="+mn-cs"/>
              </a:defRPr>
            </a:lvl1pPr>
            <a:lvl2pPr marL="792220" indent="-230004" algn="l" defTabSz="1360886" rtl="0" eaLnBrk="1" latinLnBrk="0" hangingPunct="1">
              <a:lnSpc>
                <a:spcPct val="100000"/>
              </a:lnSpc>
              <a:spcBef>
                <a:spcPts val="600"/>
              </a:spcBef>
              <a:spcAft>
                <a:spcPts val="600"/>
              </a:spcAft>
              <a:buFont typeface="Arial" panose="020B0604020202020204" pitchFamily="34" charset="0"/>
              <a:buChar char="•"/>
              <a:defRPr sz="2900" kern="1200">
                <a:solidFill>
                  <a:schemeClr val="tx1"/>
                </a:solidFill>
                <a:latin typeface="+mn-lt"/>
                <a:ea typeface="+mn-ea"/>
                <a:cs typeface="+mn-cs"/>
              </a:defRPr>
            </a:lvl2pPr>
            <a:lvl3pPr marL="1195508" indent="-173181" algn="l" defTabSz="1360886" rtl="0" eaLnBrk="1" latinLnBrk="0" hangingPunct="1">
              <a:lnSpc>
                <a:spcPct val="100000"/>
              </a:lnSpc>
              <a:spcBef>
                <a:spcPts val="750"/>
              </a:spcBef>
              <a:buFont typeface="Arial" panose="020B0604020202020204" pitchFamily="34" charset="0"/>
              <a:buChar char="•"/>
              <a:defRPr sz="2300" kern="1200">
                <a:solidFill>
                  <a:schemeClr val="tx1"/>
                </a:solidFill>
                <a:latin typeface="+mn-lt"/>
                <a:ea typeface="+mn-ea"/>
                <a:cs typeface="+mn-cs"/>
              </a:defRPr>
            </a:lvl3pPr>
            <a:lvl4pPr marL="1641248" indent="-171668" algn="l" defTabSz="1360886" rtl="0" eaLnBrk="1" latinLnBrk="0" hangingPunct="1">
              <a:lnSpc>
                <a:spcPct val="100000"/>
              </a:lnSpc>
              <a:spcBef>
                <a:spcPts val="750"/>
              </a:spcBef>
              <a:buFont typeface="Arial" panose="020B0604020202020204" pitchFamily="34" charset="0"/>
              <a:buChar char="•"/>
              <a:defRPr sz="2000" kern="1200">
                <a:solidFill>
                  <a:schemeClr val="tx1"/>
                </a:solidFill>
                <a:latin typeface="+mn-lt"/>
                <a:ea typeface="+mn-ea"/>
                <a:cs typeface="+mn-cs"/>
              </a:defRPr>
            </a:lvl4pPr>
            <a:lvl5pPr marL="2044484" indent="-171668" algn="l" defTabSz="1360886" rtl="0" eaLnBrk="1" latinLnBrk="0" hangingPunct="1">
              <a:lnSpc>
                <a:spcPct val="100000"/>
              </a:lnSpc>
              <a:spcBef>
                <a:spcPts val="750"/>
              </a:spcBef>
              <a:buFont typeface="Arial" panose="020B0604020202020204" pitchFamily="34" charset="0"/>
              <a:buChar char="•"/>
              <a:defRPr sz="2000" kern="1200">
                <a:solidFill>
                  <a:schemeClr val="tx1"/>
                </a:solidFill>
                <a:latin typeface="+mn-lt"/>
                <a:ea typeface="+mn-ea"/>
                <a:cs typeface="+mn-cs"/>
              </a:defRPr>
            </a:lvl5pPr>
            <a:lvl6pPr marL="3742325" indent="-340276" algn="l" defTabSz="136088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22749" indent="-340276" algn="l" defTabSz="136088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03190" indent="-340276" algn="l" defTabSz="136088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783618" indent="-340276" algn="l" defTabSz="136088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marR="0" lvl="0" indent="0" algn="l" defTabSz="1360886" rtl="0" eaLnBrk="1" fontAlgn="auto" latinLnBrk="0" hangingPunct="1">
              <a:lnSpc>
                <a:spcPct val="100000"/>
              </a:lnSpc>
              <a:spcBef>
                <a:spcPts val="1200"/>
              </a:spcBef>
              <a:spcAft>
                <a:spcPts val="600"/>
              </a:spcAft>
              <a:buClr>
                <a:srgbClr val="44546A"/>
              </a:buClr>
              <a:buSzPct val="100000"/>
              <a:buFont typeface="Wingdings" panose="05000000000000000000" pitchFamily="2" charset="2"/>
              <a:buNone/>
              <a:tabLst/>
              <a:defRPr/>
            </a:pPr>
            <a:endParaRPr kumimoji="0" lang="en-CA"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p:txBody>
      </p:sp>
      <p:grpSp>
        <p:nvGrpSpPr>
          <p:cNvPr id="28" name="Group 27" hidden="1"/>
          <p:cNvGrpSpPr/>
          <p:nvPr/>
        </p:nvGrpSpPr>
        <p:grpSpPr>
          <a:xfrm>
            <a:off x="-142051" y="1007269"/>
            <a:ext cx="11248112" cy="5978351"/>
            <a:chOff x="-213076" y="1510900"/>
            <a:chExt cx="16872166" cy="8967527"/>
          </a:xfrm>
        </p:grpSpPr>
        <p:grpSp>
          <p:nvGrpSpPr>
            <p:cNvPr id="29" name="Group 28"/>
            <p:cNvGrpSpPr/>
            <p:nvPr/>
          </p:nvGrpSpPr>
          <p:grpSpPr>
            <a:xfrm>
              <a:off x="-213076" y="2784143"/>
              <a:ext cx="16872166" cy="7694284"/>
              <a:chOff x="-213076" y="2784143"/>
              <a:chExt cx="16872166" cy="7694284"/>
            </a:xfrm>
          </p:grpSpPr>
          <p:sp>
            <p:nvSpPr>
              <p:cNvPr id="31" name="Rectangle 30"/>
              <p:cNvSpPr/>
              <p:nvPr/>
            </p:nvSpPr>
            <p:spPr>
              <a:xfrm>
                <a:off x="-213076" y="8314888"/>
                <a:ext cx="1119674" cy="216353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1659966" y="2784143"/>
                <a:ext cx="1119674" cy="489778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15539416" y="2964938"/>
                <a:ext cx="1119674" cy="471699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0" name="Rectangle 29"/>
            <p:cNvSpPr/>
            <p:nvPr/>
          </p:nvSpPr>
          <p:spPr>
            <a:xfrm>
              <a:off x="2915581" y="1510900"/>
              <a:ext cx="6139213" cy="184666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noAutofit/>
          </a:bodyPr>
          <a:lstStyle/>
          <a:p>
            <a:r>
              <a:rPr lang="en-US" dirty="0"/>
              <a:t>EMPA-REG OUTCOME</a:t>
            </a:r>
            <a:br>
              <a:rPr lang="en-US" sz="2800" dirty="0"/>
            </a:br>
            <a:r>
              <a:rPr lang="en-US" sz="2800" dirty="0"/>
              <a:t>Primary Outcome: CV Death, Non-fatal MI or Non-fatal Stroke</a:t>
            </a:r>
          </a:p>
        </p:txBody>
      </p:sp>
      <p:sp>
        <p:nvSpPr>
          <p:cNvPr id="21" name="TextBox 20"/>
          <p:cNvSpPr txBox="1"/>
          <p:nvPr/>
        </p:nvSpPr>
        <p:spPr>
          <a:xfrm>
            <a:off x="814388" y="1326524"/>
            <a:ext cx="10422177" cy="553626"/>
          </a:xfrm>
          <a:prstGeom prst="rect">
            <a:avLst/>
          </a:prstGeom>
          <a:noFill/>
        </p:spPr>
        <p:txBody>
          <a:bodyPr wrap="square" lIns="60593" tIns="30296" rIns="60593" bIns="30296" rtlCol="0">
            <a:spAutoFit/>
          </a:bodyPr>
          <a:lstStyle/>
          <a:p>
            <a:pPr marL="0" marR="0" lvl="0" indent="0" algn="l" defTabSz="908351"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672D7A"/>
                </a:solidFill>
                <a:effectLst/>
                <a:uLnTx/>
                <a:uFillTx/>
                <a:latin typeface="Arial" charset="0"/>
                <a:ea typeface="Arial" charset="0"/>
                <a:cs typeface="Arial" charset="0"/>
              </a:rPr>
              <a:t>EMPA-REG OUTCOME included adult patients (</a:t>
            </a:r>
            <a:r>
              <a:rPr kumimoji="0" lang="en-CA" sz="1600" b="1" i="0" u="sng" strike="noStrike" kern="1200" cap="none" spc="0" normalizeH="0" baseline="0" noProof="0" dirty="0">
                <a:ln>
                  <a:noFill/>
                </a:ln>
                <a:solidFill>
                  <a:srgbClr val="672D7A"/>
                </a:solidFill>
                <a:effectLst/>
                <a:uLnTx/>
                <a:uFillTx/>
                <a:latin typeface="Arial" charset="0"/>
                <a:ea typeface="Arial" charset="0"/>
                <a:cs typeface="Arial" charset="0"/>
              </a:rPr>
              <a:t>&gt;</a:t>
            </a:r>
            <a:r>
              <a:rPr kumimoji="0" lang="en-CA" sz="1600" b="1" i="0" u="none" strike="noStrike" kern="1200" cap="none" spc="0" normalizeH="0" baseline="0" noProof="0" dirty="0">
                <a:ln>
                  <a:noFill/>
                </a:ln>
                <a:solidFill>
                  <a:srgbClr val="672D7A"/>
                </a:solidFill>
                <a:effectLst/>
                <a:uLnTx/>
                <a:uFillTx/>
                <a:latin typeface="Arial" charset="0"/>
                <a:ea typeface="Arial" charset="0"/>
                <a:cs typeface="Arial" charset="0"/>
              </a:rPr>
              <a:t>18 years) with type 2 diabetes and established CVD who were receiving standard of care therapy for diabetes  </a:t>
            </a:r>
          </a:p>
        </p:txBody>
      </p:sp>
      <p:graphicFrame>
        <p:nvGraphicFramePr>
          <p:cNvPr id="48" name="Chart 47"/>
          <p:cNvGraphicFramePr/>
          <p:nvPr>
            <p:extLst/>
          </p:nvPr>
        </p:nvGraphicFramePr>
        <p:xfrm>
          <a:off x="1542800" y="1537179"/>
          <a:ext cx="8636000" cy="4543773"/>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Box 49"/>
          <p:cNvSpPr txBox="1"/>
          <p:nvPr/>
        </p:nvSpPr>
        <p:spPr>
          <a:xfrm rot="16200000">
            <a:off x="685911" y="3364506"/>
            <a:ext cx="2481990" cy="338183"/>
          </a:xfrm>
          <a:prstGeom prst="rect">
            <a:avLst/>
          </a:prstGeom>
          <a:noFill/>
        </p:spPr>
        <p:txBody>
          <a:bodyPr wrap="none" lIns="60593" tIns="30296" rIns="60593" bIns="30296" rtlCol="0">
            <a:spAutoFit/>
          </a:bodyPr>
          <a:lstStyle/>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Arial" charset="0"/>
                <a:cs typeface="Arial" charset="0"/>
              </a:rPr>
              <a:t>Patients with event (%)</a:t>
            </a:r>
            <a:endParaRPr kumimoji="0" lang="en-CA"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51" name="TextBox 50"/>
          <p:cNvSpPr txBox="1"/>
          <p:nvPr/>
        </p:nvSpPr>
        <p:spPr>
          <a:xfrm>
            <a:off x="2671021" y="5340500"/>
            <a:ext cx="7045966" cy="307405"/>
          </a:xfrm>
          <a:prstGeom prst="rect">
            <a:avLst/>
          </a:prstGeom>
          <a:noFill/>
        </p:spPr>
        <p:txBody>
          <a:bodyPr wrap="square" lIns="60593" tIns="30296" rIns="60593" bIns="30296"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Arial" charset="0"/>
                <a:cs typeface="Arial" charset="0"/>
              </a:rPr>
              <a:t>Months</a:t>
            </a:r>
            <a:endParaRPr kumimoji="0" lang="en-CA" sz="16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54" name="TextBox 53"/>
          <p:cNvSpPr txBox="1"/>
          <p:nvPr/>
        </p:nvSpPr>
        <p:spPr>
          <a:xfrm>
            <a:off x="9717038" y="2436915"/>
            <a:ext cx="1050509" cy="368960"/>
          </a:xfrm>
          <a:prstGeom prst="rect">
            <a:avLst/>
          </a:prstGeom>
          <a:noFill/>
        </p:spPr>
        <p:txBody>
          <a:bodyPr wrap="none" lIns="60593" tIns="30296" rIns="60593" bIns="30296" rtlCol="0">
            <a:spAutoFit/>
          </a:bodyPr>
          <a:lstStyle/>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Arial" charset="0"/>
                <a:ea typeface="Arial" charset="0"/>
                <a:cs typeface="Arial" charset="0"/>
              </a:rPr>
              <a:t>Placebo</a:t>
            </a:r>
            <a:endParaRPr kumimoji="0" lang="en-CA" sz="2000" b="0" i="0" u="none" strike="noStrike" kern="1200" cap="none" spc="0" normalizeH="0" baseline="0" noProof="0" dirty="0">
              <a:ln>
                <a:noFill/>
              </a:ln>
              <a:solidFill>
                <a:prstClr val="black">
                  <a:lumMod val="65000"/>
                  <a:lumOff val="35000"/>
                </a:prstClr>
              </a:solidFill>
              <a:effectLst/>
              <a:uLnTx/>
              <a:uFillTx/>
              <a:latin typeface="Arial" charset="0"/>
              <a:ea typeface="Arial" charset="0"/>
              <a:cs typeface="Arial" charset="0"/>
            </a:endParaRPr>
          </a:p>
        </p:txBody>
      </p:sp>
      <p:sp>
        <p:nvSpPr>
          <p:cNvPr id="55" name="TextBox 54"/>
          <p:cNvSpPr txBox="1"/>
          <p:nvPr/>
        </p:nvSpPr>
        <p:spPr>
          <a:xfrm>
            <a:off x="9717038" y="2902017"/>
            <a:ext cx="1650032" cy="368960"/>
          </a:xfrm>
          <a:prstGeom prst="rect">
            <a:avLst/>
          </a:prstGeom>
          <a:noFill/>
        </p:spPr>
        <p:txBody>
          <a:bodyPr wrap="none" lIns="60593" tIns="30296" rIns="60593" bIns="30296" rtlCol="0">
            <a:spAutoFit/>
          </a:bodyPr>
          <a:lstStyle/>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charset="0"/>
                <a:ea typeface="Arial" charset="0"/>
                <a:cs typeface="Arial" charset="0"/>
              </a:rPr>
              <a:t>Empagliflozin</a:t>
            </a:r>
            <a:endParaRPr kumimoji="0" lang="en-CA" sz="2000" b="0" i="0" u="none" strike="noStrike" kern="1200" cap="none" spc="0" normalizeH="0" baseline="0" noProof="0" dirty="0">
              <a:ln>
                <a:noFill/>
              </a:ln>
              <a:solidFill>
                <a:srgbClr val="C00000"/>
              </a:solidFill>
              <a:effectLst/>
              <a:uLnTx/>
              <a:uFillTx/>
              <a:latin typeface="Arial" charset="0"/>
              <a:ea typeface="Arial" charset="0"/>
              <a:cs typeface="Arial" charset="0"/>
            </a:endParaRPr>
          </a:p>
        </p:txBody>
      </p:sp>
      <p:grpSp>
        <p:nvGrpSpPr>
          <p:cNvPr id="56" name="Group 55"/>
          <p:cNvGrpSpPr/>
          <p:nvPr/>
        </p:nvGrpSpPr>
        <p:grpSpPr>
          <a:xfrm>
            <a:off x="888941" y="5488655"/>
            <a:ext cx="9033118" cy="716762"/>
            <a:chOff x="876180" y="5538565"/>
            <a:chExt cx="9033118" cy="716761"/>
          </a:xfrm>
        </p:grpSpPr>
        <p:sp>
          <p:nvSpPr>
            <p:cNvPr id="57" name="TextBox 56"/>
            <p:cNvSpPr txBox="1"/>
            <p:nvPr/>
          </p:nvSpPr>
          <p:spPr>
            <a:xfrm>
              <a:off x="876180" y="5538565"/>
              <a:ext cx="1374095" cy="707693"/>
            </a:xfrm>
            <a:prstGeom prst="rect">
              <a:avLst/>
            </a:prstGeom>
            <a:noFill/>
          </p:spPr>
          <p:txBody>
            <a:bodyPr wrap="none" rtlCol="0">
              <a:spAutoFit/>
            </a:bodyPr>
            <a:lstStyle/>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672D7A"/>
                  </a:solidFill>
                  <a:effectLst/>
                  <a:uLnTx/>
                  <a:uFillTx/>
                  <a:latin typeface="Arial" charset="0"/>
                  <a:ea typeface="Arial" charset="0"/>
                  <a:cs typeface="Arial" charset="0"/>
                </a:rPr>
                <a:t>No. of patients</a:t>
              </a:r>
            </a:p>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Empagliflozin</a:t>
              </a:r>
            </a:p>
            <a:p>
              <a:pPr marL="0" marR="0" lvl="0" indent="0" algn="l"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Placebo</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58" name="TextBox 57"/>
            <p:cNvSpPr txBox="1"/>
            <p:nvPr/>
          </p:nvSpPr>
          <p:spPr>
            <a:xfrm>
              <a:off x="2344748"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4687</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2333</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59" name="TextBox 58"/>
            <p:cNvSpPr txBox="1"/>
            <p:nvPr/>
          </p:nvSpPr>
          <p:spPr>
            <a:xfrm>
              <a:off x="3230940"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4580</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2256</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0" name="TextBox 59"/>
            <p:cNvSpPr txBox="1"/>
            <p:nvPr/>
          </p:nvSpPr>
          <p:spPr>
            <a:xfrm>
              <a:off x="4126288"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4455</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2194</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1" name="TextBox 60"/>
            <p:cNvSpPr txBox="1"/>
            <p:nvPr/>
          </p:nvSpPr>
          <p:spPr>
            <a:xfrm>
              <a:off x="4983540"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4328</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2112</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2" name="TextBox 61"/>
            <p:cNvSpPr txBox="1"/>
            <p:nvPr/>
          </p:nvSpPr>
          <p:spPr>
            <a:xfrm>
              <a:off x="5888412"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3851</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1875</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3" name="TextBox 62"/>
            <p:cNvSpPr txBox="1"/>
            <p:nvPr/>
          </p:nvSpPr>
          <p:spPr>
            <a:xfrm>
              <a:off x="6774239"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2821</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1380</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4" name="TextBox 63"/>
            <p:cNvSpPr txBox="1"/>
            <p:nvPr/>
          </p:nvSpPr>
          <p:spPr>
            <a:xfrm>
              <a:off x="7660063"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2359</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1161</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5" name="TextBox 64"/>
            <p:cNvSpPr txBox="1"/>
            <p:nvPr/>
          </p:nvSpPr>
          <p:spPr>
            <a:xfrm>
              <a:off x="8488739" y="5752754"/>
              <a:ext cx="562976"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1534</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741</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6" name="TextBox 65"/>
            <p:cNvSpPr txBox="1"/>
            <p:nvPr/>
          </p:nvSpPr>
          <p:spPr>
            <a:xfrm>
              <a:off x="9440900" y="5752754"/>
              <a:ext cx="468398" cy="502572"/>
            </a:xfrm>
            <a:prstGeom prst="rect">
              <a:avLst/>
            </a:prstGeom>
            <a:noFill/>
          </p:spPr>
          <p:txBody>
            <a:bodyPr wrap="none" rtlCol="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370</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srgbClr val="672D7A"/>
                  </a:solidFill>
                  <a:effectLst/>
                  <a:uLnTx/>
                  <a:uFillTx/>
                  <a:latin typeface="Arial" charset="0"/>
                  <a:ea typeface="Arial" charset="0"/>
                  <a:cs typeface="Arial" charset="0"/>
                </a:rPr>
                <a:t>166</a:t>
              </a:r>
              <a:endParaRPr kumimoji="0" lang="en-CA" sz="13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grpSp>
      <p:sp>
        <p:nvSpPr>
          <p:cNvPr id="49" name="Rectangle 48"/>
          <p:cNvSpPr/>
          <p:nvPr/>
        </p:nvSpPr>
        <p:spPr>
          <a:xfrm>
            <a:off x="3277413" y="2054805"/>
            <a:ext cx="3491708" cy="1589551"/>
          </a:xfrm>
          <a:prstGeom prst="rect">
            <a:avLst/>
          </a:prstGeom>
        </p:spPr>
        <p:txBody>
          <a:bodyPr wrap="square" lIns="60593" tIns="30296" rIns="60593" bIns="30296">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C00000"/>
                </a:solidFill>
                <a:effectLst/>
                <a:uLnTx/>
                <a:uFillTx/>
                <a:latin typeface="Arial" charset="0"/>
                <a:ea typeface="Arial" charset="0"/>
                <a:cs typeface="Arial" charset="0"/>
              </a:rPr>
              <a:t>Empagliflozin (pooled)</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672D7A"/>
                </a:solidFill>
                <a:effectLst/>
                <a:uLnTx/>
                <a:uFillTx/>
                <a:latin typeface="Arial" charset="0"/>
                <a:ea typeface="Arial" charset="0"/>
                <a:cs typeface="Arial" charset="0"/>
              </a:rPr>
              <a:t>HR 0.86</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2133" b="0" i="0" u="none" strike="noStrike" kern="1200" cap="none" spc="0" normalizeH="0" baseline="0" noProof="0" dirty="0">
                <a:ln>
                  <a:noFill/>
                </a:ln>
                <a:solidFill>
                  <a:srgbClr val="672D7A"/>
                </a:solidFill>
                <a:effectLst/>
                <a:uLnTx/>
                <a:uFillTx/>
                <a:latin typeface="Arial" charset="0"/>
                <a:ea typeface="Arial" charset="0"/>
                <a:cs typeface="Arial" charset="0"/>
              </a:rPr>
              <a:t>(95.02% CI 0.74, 0.99)</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1533" b="0" i="1" u="none" strike="noStrike" kern="1200" cap="none" spc="0" normalizeH="0" baseline="0" noProof="0" dirty="0">
                <a:ln>
                  <a:noFill/>
                </a:ln>
                <a:solidFill>
                  <a:srgbClr val="672D7A"/>
                </a:solidFill>
                <a:effectLst/>
                <a:uLnTx/>
                <a:uFillTx/>
                <a:latin typeface="Arial" charset="0"/>
                <a:ea typeface="Arial" charset="0"/>
                <a:cs typeface="Arial" charset="0"/>
              </a:rPr>
              <a:t>p</a:t>
            </a:r>
            <a:r>
              <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rPr>
              <a:t>=0.04* for superiority</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CA" sz="1533" b="0" i="1" u="none" strike="noStrike" kern="1200" cap="none" spc="0" normalizeH="0" baseline="0" noProof="0" dirty="0">
                <a:ln>
                  <a:noFill/>
                </a:ln>
                <a:solidFill>
                  <a:srgbClr val="672D7A"/>
                </a:solidFill>
                <a:effectLst/>
                <a:uLnTx/>
                <a:uFillTx/>
                <a:latin typeface="Arial" charset="0"/>
                <a:ea typeface="Arial" charset="0"/>
                <a:cs typeface="Arial" charset="0"/>
              </a:rPr>
              <a:t>p</a:t>
            </a:r>
            <a:r>
              <a:rPr kumimoji="0" lang="en-CA" sz="1533" b="0" i="0" u="none" strike="noStrike" kern="1200" cap="none" spc="0" normalizeH="0" baseline="0" noProof="0" dirty="0">
                <a:ln>
                  <a:noFill/>
                </a:ln>
                <a:solidFill>
                  <a:srgbClr val="672D7A"/>
                </a:solidFill>
                <a:effectLst/>
                <a:uLnTx/>
                <a:uFillTx/>
                <a:latin typeface="Arial" charset="0"/>
                <a:ea typeface="Arial" charset="0"/>
                <a:cs typeface="Arial" charset="0"/>
              </a:rPr>
              <a:t>&lt;0.001 for noninferiority</a:t>
            </a:r>
            <a:r>
              <a:rPr kumimoji="0" lang="en-CA" sz="2000" b="0" i="0" u="none" strike="noStrike" kern="1200" cap="none" spc="0" normalizeH="0" baseline="0" noProof="0" dirty="0">
                <a:ln>
                  <a:noFill/>
                </a:ln>
                <a:solidFill>
                  <a:srgbClr val="672D7A"/>
                </a:solidFill>
                <a:effectLst/>
                <a:uLnTx/>
                <a:uFillTx/>
                <a:latin typeface="Arial" charset="0"/>
                <a:ea typeface="Arial" charset="0"/>
                <a:cs typeface="Arial" charset="0"/>
              </a:rPr>
              <a:t> </a:t>
            </a:r>
            <a:endParaRPr kumimoji="0" lang="en-GB" sz="2000"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grpSp>
        <p:nvGrpSpPr>
          <p:cNvPr id="3" name="Group 2"/>
          <p:cNvGrpSpPr/>
          <p:nvPr/>
        </p:nvGrpSpPr>
        <p:grpSpPr>
          <a:xfrm>
            <a:off x="6334913" y="3584054"/>
            <a:ext cx="5621888" cy="1489843"/>
            <a:chOff x="9474169" y="5471925"/>
            <a:chExt cx="8432831" cy="2234761"/>
          </a:xfrm>
        </p:grpSpPr>
        <p:sp>
          <p:nvSpPr>
            <p:cNvPr id="67" name="Rectangle 66"/>
            <p:cNvSpPr/>
            <p:nvPr/>
          </p:nvSpPr>
          <p:spPr>
            <a:xfrm>
              <a:off x="9481495" y="6460480"/>
              <a:ext cx="8425505" cy="1246206"/>
            </a:xfrm>
            <a:prstGeom prst="rect">
              <a:avLst/>
            </a:prstGeom>
          </p:spPr>
          <p:txBody>
            <a:bodyPr wrap="square" lIns="121920" tIns="60960" rIns="121920" bIns="6096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1533" b="1" i="0" u="none" strike="noStrike" kern="1200" cap="none" spc="0" normalizeH="0" baseline="0" noProof="0" dirty="0">
                  <a:ln>
                    <a:noFill/>
                  </a:ln>
                  <a:solidFill>
                    <a:srgbClr val="672D7A"/>
                  </a:solidFill>
                  <a:effectLst/>
                  <a:uLnTx/>
                  <a:uFillTx/>
                  <a:latin typeface="Arial" charset="0"/>
                  <a:ea typeface="Arial" charset="0"/>
                  <a:cs typeface="Arial" charset="0"/>
                </a:rPr>
                <a:t>Empagliflozin 25 mg</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1533" b="1" i="0" u="none" strike="noStrike" kern="1200" cap="none" spc="0" normalizeH="0" baseline="0" noProof="0" dirty="0">
                  <a:ln>
                    <a:noFill/>
                  </a:ln>
                  <a:solidFill>
                    <a:srgbClr val="672D7A"/>
                  </a:solidFill>
                  <a:effectLst/>
                  <a:uLnTx/>
                  <a:uFillTx/>
                  <a:latin typeface="Arial" charset="0"/>
                  <a:ea typeface="Arial" charset="0"/>
                  <a:cs typeface="Arial" charset="0"/>
                </a:rPr>
                <a:t>HR 0.86 </a:t>
              </a:r>
              <a:r>
                <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rPr>
                <a:t>(95% CI 0.73, 1.02), </a:t>
              </a:r>
              <a:r>
                <a:rPr kumimoji="0" lang="en-GB" sz="1533" b="0" i="1" u="none" strike="noStrike" kern="1200" cap="none" spc="0" normalizeH="0" baseline="0" noProof="0" dirty="0">
                  <a:ln>
                    <a:noFill/>
                  </a:ln>
                  <a:solidFill>
                    <a:srgbClr val="672D7A"/>
                  </a:solidFill>
                  <a:effectLst/>
                  <a:uLnTx/>
                  <a:uFillTx/>
                  <a:latin typeface="Arial" charset="0"/>
                  <a:ea typeface="Arial" charset="0"/>
                  <a:cs typeface="Arial" charset="0"/>
                </a:rPr>
                <a:t>p</a:t>
              </a:r>
              <a:r>
                <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rPr>
                <a:t>=0.09</a:t>
              </a:r>
            </a:p>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sp>
          <p:nvSpPr>
            <p:cNvPr id="68" name="Rectangle 67"/>
            <p:cNvSpPr/>
            <p:nvPr/>
          </p:nvSpPr>
          <p:spPr>
            <a:xfrm>
              <a:off x="9474169" y="5471925"/>
              <a:ext cx="8425505" cy="1246206"/>
            </a:xfrm>
            <a:prstGeom prst="rect">
              <a:avLst/>
            </a:prstGeom>
          </p:spPr>
          <p:txBody>
            <a:bodyPr wrap="square" lIns="121920" tIns="60960" rIns="121920" bIns="60960">
              <a:spAutoFit/>
            </a:bodyPr>
            <a:lstStyle/>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1533" b="1" i="0" u="none" strike="noStrike" kern="1200" cap="none" spc="0" normalizeH="0" baseline="0" noProof="0" dirty="0">
                  <a:ln>
                    <a:noFill/>
                  </a:ln>
                  <a:solidFill>
                    <a:srgbClr val="672D7A"/>
                  </a:solidFill>
                  <a:effectLst/>
                  <a:uLnTx/>
                  <a:uFillTx/>
                  <a:latin typeface="Arial" charset="0"/>
                  <a:ea typeface="Arial" charset="0"/>
                  <a:cs typeface="Arial" charset="0"/>
                </a:rPr>
                <a:t>Empagliflozin 10 mg</a:t>
              </a:r>
            </a:p>
            <a:p>
              <a:pPr marL="0" marR="0" lvl="0" indent="0" algn="ctr" defTabSz="908351" rtl="0" eaLnBrk="1" fontAlgn="auto" latinLnBrk="0" hangingPunct="1">
                <a:lnSpc>
                  <a:spcPct val="100000"/>
                </a:lnSpc>
                <a:spcBef>
                  <a:spcPts val="0"/>
                </a:spcBef>
                <a:spcAft>
                  <a:spcPts val="0"/>
                </a:spcAft>
                <a:buClrTx/>
                <a:buSzTx/>
                <a:buFontTx/>
                <a:buNone/>
                <a:tabLst/>
                <a:defRPr/>
              </a:pPr>
              <a:r>
                <a:rPr kumimoji="0" lang="en-GB" sz="1533" b="1" i="0" u="none" strike="noStrike" kern="1200" cap="none" spc="0" normalizeH="0" baseline="0" noProof="0" dirty="0">
                  <a:ln>
                    <a:noFill/>
                  </a:ln>
                  <a:solidFill>
                    <a:srgbClr val="672D7A"/>
                  </a:solidFill>
                  <a:effectLst/>
                  <a:uLnTx/>
                  <a:uFillTx/>
                  <a:latin typeface="Arial" charset="0"/>
                  <a:ea typeface="Arial" charset="0"/>
                  <a:cs typeface="Arial" charset="0"/>
                </a:rPr>
                <a:t>HR 0.85 </a:t>
              </a:r>
              <a:r>
                <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rPr>
                <a:t>(95% CI 0.72, 1.01), </a:t>
              </a:r>
              <a:r>
                <a:rPr kumimoji="0" lang="en-GB" sz="1533" b="0" i="1" u="none" strike="noStrike" kern="1200" cap="none" spc="0" normalizeH="0" baseline="0" noProof="0" dirty="0">
                  <a:ln>
                    <a:noFill/>
                  </a:ln>
                  <a:solidFill>
                    <a:srgbClr val="672D7A"/>
                  </a:solidFill>
                  <a:effectLst/>
                  <a:uLnTx/>
                  <a:uFillTx/>
                  <a:latin typeface="Arial" charset="0"/>
                  <a:ea typeface="Arial" charset="0"/>
                  <a:cs typeface="Arial" charset="0"/>
                </a:rPr>
                <a:t>p</a:t>
              </a:r>
              <a:r>
                <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rPr>
                <a:t>=0.07</a:t>
              </a:r>
            </a:p>
            <a:p>
              <a:pPr marL="0" marR="0" lvl="0" indent="0" algn="ctr" defTabSz="908351" rtl="0" eaLnBrk="1" fontAlgn="auto" latinLnBrk="0" hangingPunct="1">
                <a:lnSpc>
                  <a:spcPct val="100000"/>
                </a:lnSpc>
                <a:spcBef>
                  <a:spcPts val="0"/>
                </a:spcBef>
                <a:spcAft>
                  <a:spcPts val="0"/>
                </a:spcAft>
                <a:buClrTx/>
                <a:buSzTx/>
                <a:buFontTx/>
                <a:buNone/>
                <a:tabLst/>
                <a:defRPr/>
              </a:pPr>
              <a:endParaRPr kumimoji="0" lang="en-GB" sz="1533" b="0" i="0" u="none" strike="noStrike" kern="1200" cap="none" spc="0" normalizeH="0" baseline="0" noProof="0" dirty="0">
                <a:ln>
                  <a:noFill/>
                </a:ln>
                <a:solidFill>
                  <a:srgbClr val="672D7A"/>
                </a:solidFill>
                <a:effectLst/>
                <a:uLnTx/>
                <a:uFillTx/>
                <a:latin typeface="Arial" charset="0"/>
                <a:ea typeface="Arial" charset="0"/>
                <a:cs typeface="Arial" charset="0"/>
              </a:endParaRPr>
            </a:p>
          </p:txBody>
        </p:sp>
      </p:grpSp>
      <p:sp>
        <p:nvSpPr>
          <p:cNvPr id="6" name="Slide Number Placeholder 5"/>
          <p:cNvSpPr>
            <a:spLocks noGrp="1"/>
          </p:cNvSpPr>
          <p:nvPr>
            <p:ph type="sldNum" sz="quarter" idx="12"/>
          </p:nvPr>
        </p:nvSpPr>
        <p:spPr/>
        <p:txBody>
          <a:bodyPr/>
          <a:lstStyle/>
          <a:p>
            <a:pPr marL="0" marR="0" lvl="0" indent="0" algn="r" defTabSz="906873" rtl="0" eaLnBrk="1" fontAlgn="auto" latinLnBrk="0" hangingPunct="1">
              <a:lnSpc>
                <a:spcPct val="100000"/>
              </a:lnSpc>
              <a:spcBef>
                <a:spcPts val="0"/>
              </a:spcBef>
              <a:spcAft>
                <a:spcPts val="0"/>
              </a:spcAft>
              <a:buClrTx/>
              <a:buSzTx/>
              <a:buFontTx/>
              <a:buNone/>
              <a:tabLst/>
              <a:defRPr/>
            </a:pPr>
            <a:fld id="{2195B9F3-5000-F544-B37B-1257912A0F49}" type="slidenum">
              <a:rPr kumimoji="0" lang="en-US" sz="1000" b="0" i="0" u="none" strike="noStrike" kern="1200" cap="none" spc="0" normalizeH="0" baseline="0" noProof="0" smtClean="0">
                <a:ln>
                  <a:noFill/>
                </a:ln>
                <a:solidFill>
                  <a:srgbClr val="672D7A"/>
                </a:solidFill>
                <a:effectLst/>
                <a:uLnTx/>
                <a:uFillTx/>
                <a:latin typeface="Arial" charset="0"/>
                <a:cs typeface="Arial" charset="0"/>
              </a:rPr>
              <a:pPr marL="0" marR="0" lvl="0" indent="0" algn="r" defTabSz="906873"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dirty="0">
              <a:ln>
                <a:noFill/>
              </a:ln>
              <a:solidFill>
                <a:srgbClr val="672D7A"/>
              </a:solidFill>
              <a:effectLst/>
              <a:uLnTx/>
              <a:uFillTx/>
              <a:latin typeface="Arial" charset="0"/>
              <a:cs typeface="Arial" charset="0"/>
            </a:endParaRPr>
          </a:p>
        </p:txBody>
      </p:sp>
      <p:sp>
        <p:nvSpPr>
          <p:cNvPr id="37" name="Footer Placeholder 9"/>
          <p:cNvSpPr txBox="1">
            <a:spLocks/>
          </p:cNvSpPr>
          <p:nvPr/>
        </p:nvSpPr>
        <p:spPr>
          <a:xfrm>
            <a:off x="814388" y="6113741"/>
            <a:ext cx="10422177" cy="707886"/>
          </a:xfrm>
          <a:prstGeom prst="rect">
            <a:avLst/>
          </a:prstGeom>
        </p:spPr>
        <p:txBody>
          <a:bodyPr wrap="square" lIns="36000" tIns="36000" rIns="36000" bIns="36000" anchor="b">
            <a:noAutofit/>
          </a:bodyPr>
          <a:lstStyle>
            <a:defPPr>
              <a:defRPr lang="en-US"/>
            </a:defPPr>
            <a:lvl1pPr marL="0" algn="l" defTabSz="906873" rtl="0" eaLnBrk="1" latinLnBrk="0" hangingPunct="1">
              <a:defRPr sz="1800" kern="1200">
                <a:solidFill>
                  <a:schemeClr val="tx1"/>
                </a:solidFill>
                <a:latin typeface="+mn-lt"/>
                <a:ea typeface="+mn-ea"/>
                <a:cs typeface="+mn-cs"/>
              </a:defRPr>
            </a:lvl1pPr>
            <a:lvl2pPr marL="453429" algn="l" defTabSz="906873" rtl="0" eaLnBrk="1" latinLnBrk="0" hangingPunct="1">
              <a:defRPr sz="1800" kern="1200">
                <a:solidFill>
                  <a:schemeClr val="tx1"/>
                </a:solidFill>
                <a:latin typeface="+mn-lt"/>
                <a:ea typeface="+mn-ea"/>
                <a:cs typeface="+mn-cs"/>
              </a:defRPr>
            </a:lvl2pPr>
            <a:lvl3pPr marL="906873" algn="l" defTabSz="906873" rtl="0" eaLnBrk="1" latinLnBrk="0" hangingPunct="1">
              <a:defRPr sz="1800" kern="1200">
                <a:solidFill>
                  <a:schemeClr val="tx1"/>
                </a:solidFill>
                <a:latin typeface="+mn-lt"/>
                <a:ea typeface="+mn-ea"/>
                <a:cs typeface="+mn-cs"/>
              </a:defRPr>
            </a:lvl3pPr>
            <a:lvl4pPr marL="1360314" algn="l" defTabSz="906873" rtl="0" eaLnBrk="1" latinLnBrk="0" hangingPunct="1">
              <a:defRPr sz="1800" kern="1200">
                <a:solidFill>
                  <a:schemeClr val="tx1"/>
                </a:solidFill>
                <a:latin typeface="+mn-lt"/>
                <a:ea typeface="+mn-ea"/>
                <a:cs typeface="+mn-cs"/>
              </a:defRPr>
            </a:lvl4pPr>
            <a:lvl5pPr marL="1813727" algn="l" defTabSz="906873" rtl="0" eaLnBrk="1" latinLnBrk="0" hangingPunct="1">
              <a:defRPr sz="1800" kern="1200">
                <a:solidFill>
                  <a:schemeClr val="tx1"/>
                </a:solidFill>
                <a:latin typeface="+mn-lt"/>
                <a:ea typeface="+mn-ea"/>
                <a:cs typeface="+mn-cs"/>
              </a:defRPr>
            </a:lvl5pPr>
            <a:lvl6pPr marL="2267128" algn="l" defTabSz="906873" rtl="0" eaLnBrk="1" latinLnBrk="0" hangingPunct="1">
              <a:defRPr sz="1800" kern="1200">
                <a:solidFill>
                  <a:schemeClr val="tx1"/>
                </a:solidFill>
                <a:latin typeface="+mn-lt"/>
                <a:ea typeface="+mn-ea"/>
                <a:cs typeface="+mn-cs"/>
              </a:defRPr>
            </a:lvl6pPr>
            <a:lvl7pPr marL="2720505" algn="l" defTabSz="906873" rtl="0" eaLnBrk="1" latinLnBrk="0" hangingPunct="1">
              <a:defRPr sz="1800" kern="1200">
                <a:solidFill>
                  <a:schemeClr val="tx1"/>
                </a:solidFill>
                <a:latin typeface="+mn-lt"/>
                <a:ea typeface="+mn-ea"/>
                <a:cs typeface="+mn-cs"/>
              </a:defRPr>
            </a:lvl7pPr>
            <a:lvl8pPr marL="3174000" algn="l" defTabSz="906873" rtl="0" eaLnBrk="1" latinLnBrk="0" hangingPunct="1">
              <a:defRPr sz="1800" kern="1200">
                <a:solidFill>
                  <a:schemeClr val="tx1"/>
                </a:solidFill>
                <a:latin typeface="+mn-lt"/>
                <a:ea typeface="+mn-ea"/>
                <a:cs typeface="+mn-cs"/>
              </a:defRPr>
            </a:lvl8pPr>
            <a:lvl9pPr marL="3627389" algn="l" defTabSz="906873" rtl="0" eaLnBrk="1" latinLnBrk="0" hangingPunct="1">
              <a:defRPr sz="1800" kern="1200">
                <a:solidFill>
                  <a:schemeClr val="tx1"/>
                </a:solidFill>
                <a:latin typeface="+mn-lt"/>
                <a:ea typeface="+mn-ea"/>
                <a:cs typeface="+mn-cs"/>
              </a:defRPr>
            </a:lvl9pPr>
          </a:lstStyle>
          <a:p>
            <a:pPr marL="0" marR="0" lvl="0" indent="0" algn="l" defTabSz="906873"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672D7A"/>
                </a:solidFill>
                <a:effectLst/>
                <a:uLnTx/>
                <a:uFillTx/>
                <a:latin typeface="Arial" charset="0"/>
                <a:ea typeface="Arial" charset="0"/>
                <a:cs typeface="Arial" charset="0"/>
              </a:rPr>
              <a:t>Cumulative incidence function. MACE: major adverse cardiovascular event; HR: hazard ratio; MI: myocardial infarction; </a:t>
            </a:r>
            <a:r>
              <a:rPr kumimoji="0" lang="en-US" sz="1000" b="0" i="0" u="none" strike="noStrike" kern="1200" cap="none" spc="0" normalizeH="0" baseline="0" noProof="0" dirty="0">
                <a:ln>
                  <a:noFill/>
                </a:ln>
                <a:solidFill>
                  <a:srgbClr val="672D7A"/>
                </a:solidFill>
                <a:effectLst/>
                <a:uLnTx/>
                <a:uFillTx/>
                <a:latin typeface="Arial" charset="0"/>
                <a:ea typeface="Arial" charset="0"/>
                <a:cs typeface="Arial" charset="0"/>
              </a:rPr>
              <a:t>SGLT2: </a:t>
            </a:r>
            <a:r>
              <a:rPr kumimoji="0" lang="en-CA" sz="1000" b="0" i="0" u="none" strike="noStrike" kern="1200" cap="none" spc="0" normalizeH="0" baseline="0" noProof="0" dirty="0">
                <a:ln>
                  <a:noFill/>
                </a:ln>
                <a:solidFill>
                  <a:srgbClr val="672D7A"/>
                </a:solidFill>
                <a:effectLst/>
                <a:uLnTx/>
                <a:uFillTx/>
                <a:latin typeface="Arial" charset="0"/>
                <a:ea typeface="Arial" charset="0"/>
                <a:cs typeface="Arial" charset="0"/>
              </a:rPr>
              <a:t>sodium glucose cotransporter 2</a:t>
            </a:r>
            <a:br>
              <a:rPr kumimoji="0" lang="en-GB" sz="1000" b="0" i="0" u="none" strike="noStrike" kern="1200" cap="none" spc="0" normalizeH="0" baseline="0" noProof="0" dirty="0">
                <a:ln>
                  <a:noFill/>
                </a:ln>
                <a:solidFill>
                  <a:srgbClr val="672D7A"/>
                </a:solidFill>
                <a:effectLst/>
                <a:uLnTx/>
                <a:uFillTx/>
                <a:latin typeface="Arial" charset="0"/>
                <a:ea typeface="Arial" charset="0"/>
                <a:cs typeface="Arial" charset="0"/>
              </a:rPr>
            </a:br>
            <a:r>
              <a:rPr kumimoji="0" lang="en-GB" sz="1000" b="0" i="0" u="none" strike="noStrike" kern="1200" cap="none" spc="0" normalizeH="0" baseline="0" noProof="0" dirty="0">
                <a:ln>
                  <a:noFill/>
                </a:ln>
                <a:solidFill>
                  <a:srgbClr val="672D7A"/>
                </a:solidFill>
                <a:effectLst/>
                <a:uLnTx/>
                <a:uFillTx/>
                <a:latin typeface="Arial" charset="0"/>
                <a:ea typeface="Arial" charset="0"/>
                <a:cs typeface="Arial" charset="0"/>
              </a:rPr>
              <a:t>*T</a:t>
            </a:r>
            <a:r>
              <a:rPr kumimoji="0" lang="en-US" sz="1000" b="0" i="0" u="none" strike="noStrike" kern="1200" cap="none" spc="0" normalizeH="0" baseline="0" noProof="0" dirty="0">
                <a:ln>
                  <a:noFill/>
                </a:ln>
                <a:solidFill>
                  <a:srgbClr val="672D7A"/>
                </a:solidFill>
                <a:effectLst/>
                <a:uLnTx/>
                <a:uFillTx/>
                <a:latin typeface="Arial" charset="0"/>
                <a:ea typeface="Arial" charset="0"/>
                <a:cs typeface="Arial" charset="0"/>
              </a:rPr>
              <a:t>wo-sided tests for superiority were conducted (statistical significance was indicated if p≤0.0498)</a:t>
            </a:r>
          </a:p>
          <a:p>
            <a:pPr marL="0" marR="0" lvl="0" indent="0" algn="l" defTabSz="906873"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672D7A"/>
                </a:solidFill>
                <a:effectLst/>
                <a:uLnTx/>
                <a:uFillTx/>
                <a:latin typeface="Arial" charset="0"/>
                <a:ea typeface="Arial" charset="0"/>
                <a:cs typeface="Arial" charset="0"/>
              </a:rPr>
              <a:t>Note: Empagliflozin is an SGLT2 inhibitor.</a:t>
            </a:r>
            <a:r>
              <a:rPr kumimoji="0" lang="en-CA" sz="1000" b="0" i="0" u="none" strike="noStrike" kern="1200" cap="none" spc="0" normalizeH="0" baseline="0" noProof="0" dirty="0">
                <a:ln>
                  <a:noFill/>
                </a:ln>
                <a:solidFill>
                  <a:srgbClr val="672D7A"/>
                </a:solidFill>
                <a:effectLst/>
                <a:uLnTx/>
                <a:uFillTx/>
                <a:latin typeface="Arial" charset="0"/>
                <a:ea typeface="Arial" charset="0"/>
                <a:cs typeface="Arial" charset="0"/>
              </a:rPr>
              <a:t>  </a:t>
            </a:r>
            <a:r>
              <a:rPr kumimoji="0" lang="en-US" sz="1000" b="0" i="0" u="none" strike="noStrike" kern="1200" cap="none" spc="0" normalizeH="0" baseline="0" noProof="0" dirty="0">
                <a:ln>
                  <a:noFill/>
                </a:ln>
                <a:solidFill>
                  <a:srgbClr val="672D7A"/>
                </a:solidFill>
                <a:effectLst/>
                <a:uLnTx/>
                <a:uFillTx/>
                <a:latin typeface="Arial" charset="0"/>
                <a:ea typeface="Arial" charset="0"/>
                <a:cs typeface="Arial" charset="0"/>
              </a:rPr>
              <a:t>Data from: Zinman B, et al. </a:t>
            </a:r>
            <a:r>
              <a:rPr kumimoji="0" lang="en-US" sz="1000" b="0" i="1" u="none" strike="noStrike" kern="1200" cap="none" spc="0" normalizeH="0" baseline="0" noProof="0" dirty="0">
                <a:ln>
                  <a:noFill/>
                </a:ln>
                <a:solidFill>
                  <a:srgbClr val="672D7A"/>
                </a:solidFill>
                <a:effectLst/>
                <a:uLnTx/>
                <a:uFillTx/>
                <a:latin typeface="Arial" charset="0"/>
                <a:ea typeface="Arial" charset="0"/>
                <a:cs typeface="Arial" charset="0"/>
              </a:rPr>
              <a:t>N Engl J Med. </a:t>
            </a:r>
            <a:r>
              <a:rPr kumimoji="0" lang="en-CA" sz="1000" b="0" i="0" u="none" strike="noStrike" kern="1200" cap="none" spc="0" normalizeH="0" baseline="0" noProof="0" dirty="0">
                <a:ln>
                  <a:noFill/>
                </a:ln>
                <a:solidFill>
                  <a:srgbClr val="672D7A"/>
                </a:solidFill>
                <a:effectLst/>
                <a:uLnTx/>
                <a:uFillTx/>
                <a:latin typeface="Arial" charset="0"/>
                <a:ea typeface="Arial" charset="0"/>
                <a:cs typeface="Arial" charset="0"/>
              </a:rPr>
              <a:t>2015; 373:2117-2128.</a:t>
            </a:r>
          </a:p>
        </p:txBody>
      </p:sp>
      <p:pic>
        <p:nvPicPr>
          <p:cNvPr id="17" name="Picture 16"/>
          <p:cNvPicPr>
            <a:picLocks noChangeAspect="1"/>
          </p:cNvPicPr>
          <p:nvPr/>
        </p:nvPicPr>
        <p:blipFill>
          <a:blip r:embed="rId4"/>
          <a:stretch>
            <a:fillRect/>
          </a:stretch>
        </p:blipFill>
        <p:spPr>
          <a:xfrm>
            <a:off x="3024610" y="2670717"/>
            <a:ext cx="6680200" cy="2197100"/>
          </a:xfrm>
          <a:prstGeom prst="rect">
            <a:avLst/>
          </a:prstGeom>
        </p:spPr>
      </p:pic>
      <p:pic>
        <p:nvPicPr>
          <p:cNvPr id="18" name="Picture 17"/>
          <p:cNvPicPr>
            <a:picLocks noChangeAspect="1"/>
          </p:cNvPicPr>
          <p:nvPr/>
        </p:nvPicPr>
        <p:blipFill>
          <a:blip r:embed="rId5"/>
          <a:stretch>
            <a:fillRect/>
          </a:stretch>
        </p:blipFill>
        <p:spPr>
          <a:xfrm>
            <a:off x="2707633" y="3114321"/>
            <a:ext cx="6985000" cy="1854200"/>
          </a:xfrm>
          <a:prstGeom prst="rect">
            <a:avLst/>
          </a:prstGeom>
        </p:spPr>
      </p:pic>
    </p:spTree>
    <p:extLst>
      <p:ext uri="{BB962C8B-B14F-4D97-AF65-F5344CB8AC3E}">
        <p14:creationId xmlns:p14="http://schemas.microsoft.com/office/powerpoint/2010/main" val="1478078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250" y="188883"/>
            <a:ext cx="8639504" cy="1008111"/>
          </a:xfrm>
        </p:spPr>
        <p:txBody>
          <a:bodyPr/>
          <a:lstStyle/>
          <a:p>
            <a:r>
              <a:rPr lang="en-US" dirty="0"/>
              <a:t>Hospitalisation for heart failure</a:t>
            </a:r>
          </a:p>
        </p:txBody>
      </p:sp>
      <p:sp>
        <p:nvSpPr>
          <p:cNvPr id="4" name="Slide Number Placeholder 3"/>
          <p:cNvSpPr>
            <a:spLocks noGrp="1"/>
          </p:cNvSpPr>
          <p:nvPr>
            <p:ph type="sldNum" sz="quarter" idx="12"/>
          </p:nvPr>
        </p:nvSpPr>
        <p:spPr/>
        <p:txBody>
          <a:bodyPr/>
          <a:lstStyle/>
          <a:p>
            <a:pPr marL="0" marR="0" lvl="0" indent="0" algn="r" defTabSz="906873" rtl="0" eaLnBrk="1" fontAlgn="auto" latinLnBrk="0" hangingPunct="1">
              <a:lnSpc>
                <a:spcPct val="100000"/>
              </a:lnSpc>
              <a:spcBef>
                <a:spcPts val="0"/>
              </a:spcBef>
              <a:spcAft>
                <a:spcPts val="0"/>
              </a:spcAft>
              <a:buClrTx/>
              <a:buSzTx/>
              <a:buFontTx/>
              <a:buNone/>
              <a:tabLst/>
              <a:defRPr/>
            </a:pPr>
            <a:fld id="{4AD7133C-5F9C-4F7F-9637-3E296898A78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6873"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362" b="7004"/>
          <a:stretch/>
        </p:blipFill>
        <p:spPr>
          <a:xfrm>
            <a:off x="1524000" y="1531088"/>
            <a:ext cx="9144000" cy="4561368"/>
          </a:xfrm>
          <a:prstGeom prst="rect">
            <a:avLst/>
          </a:prstGeom>
        </p:spPr>
      </p:pic>
      <p:sp>
        <p:nvSpPr>
          <p:cNvPr id="8" name="Rectangle 7"/>
          <p:cNvSpPr/>
          <p:nvPr/>
        </p:nvSpPr>
        <p:spPr>
          <a:xfrm>
            <a:off x="5327901" y="2193307"/>
            <a:ext cx="1613010" cy="659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20" rIns="91430" bIns="45720" rtlCol="0" anchor="ctr"/>
          <a:lstStyle/>
          <a:p>
            <a:pPr marL="0" marR="0" lvl="0" indent="0" algn="ctr" defTabSz="456875"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3149263" y="1585743"/>
            <a:ext cx="2073870" cy="1169551"/>
          </a:xfrm>
          <a:prstGeom prst="rect">
            <a:avLst/>
          </a:prstGeom>
        </p:spPr>
        <p:txBody>
          <a:bodyPr wrap="square" lIns="91430" tIns="45720" rIns="91430" bIns="45720">
            <a:spAutoFit/>
          </a:bodyPr>
          <a:lstStyle/>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64A2"/>
                </a:solidFill>
                <a:effectLst/>
                <a:uLnTx/>
                <a:uFillTx/>
                <a:latin typeface="Calibri"/>
                <a:ea typeface="+mn-ea"/>
                <a:cs typeface="+mn-cs"/>
              </a:rPr>
              <a:t>Empagliflozin 10 mg</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A5A5A"/>
                </a:solidFill>
                <a:effectLst/>
                <a:uLnTx/>
                <a:uFillTx/>
                <a:latin typeface="Calibri"/>
                <a:ea typeface="+mn-ea"/>
                <a:cs typeface="+mn-cs"/>
              </a:rPr>
              <a:t>HR 0.62</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A5A5A"/>
                </a:solidFill>
                <a:effectLst/>
                <a:uLnTx/>
                <a:uFillTx/>
                <a:latin typeface="Calibri"/>
                <a:ea typeface="+mn-ea"/>
                <a:cs typeface="+mn-cs"/>
              </a:rPr>
              <a:t>(95% CI 0.45, 0.86)</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5A5A5A"/>
                </a:solidFill>
                <a:effectLst/>
                <a:uLnTx/>
                <a:uFillTx/>
                <a:latin typeface="Calibri"/>
                <a:ea typeface="+mn-ea"/>
                <a:cs typeface="+mn-cs"/>
              </a:rPr>
              <a:t>p</a:t>
            </a:r>
            <a:r>
              <a:rPr kumimoji="0" lang="en-GB" sz="1400" b="0" i="0" u="none" strike="noStrike" kern="1200" cap="none" spc="0" normalizeH="0" baseline="0" noProof="0" dirty="0">
                <a:ln>
                  <a:noFill/>
                </a:ln>
                <a:solidFill>
                  <a:srgbClr val="5A5A5A"/>
                </a:solidFill>
                <a:effectLst/>
                <a:uLnTx/>
                <a:uFillTx/>
                <a:latin typeface="Calibri"/>
                <a:ea typeface="+mn-ea"/>
                <a:cs typeface="+mn-cs"/>
              </a:rPr>
              <a:t>=0.0044</a:t>
            </a:r>
          </a:p>
          <a:p>
            <a:pPr marL="0" marR="0" lvl="0" indent="0" algn="ctr" defTabSz="45687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5223133" y="1588257"/>
            <a:ext cx="2073870" cy="1169551"/>
          </a:xfrm>
          <a:prstGeom prst="rect">
            <a:avLst/>
          </a:prstGeom>
        </p:spPr>
        <p:txBody>
          <a:bodyPr wrap="square" lIns="91430" tIns="45720" rIns="91430" bIns="45720">
            <a:spAutoFit/>
          </a:bodyPr>
          <a:lstStyle/>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0504D"/>
                </a:solidFill>
                <a:effectLst/>
                <a:uLnTx/>
                <a:uFillTx/>
                <a:latin typeface="Calibri"/>
                <a:ea typeface="+mn-ea"/>
                <a:cs typeface="+mn-cs"/>
              </a:rPr>
              <a:t>Empagliflozin 25 mg</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A5A5A"/>
                </a:solidFill>
                <a:effectLst/>
                <a:uLnTx/>
                <a:uFillTx/>
                <a:latin typeface="Calibri"/>
                <a:ea typeface="+mn-ea"/>
                <a:cs typeface="+mn-cs"/>
              </a:rPr>
              <a:t>HR 0.68</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A5A5A"/>
                </a:solidFill>
                <a:effectLst/>
                <a:uLnTx/>
                <a:uFillTx/>
                <a:latin typeface="Calibri"/>
                <a:ea typeface="+mn-ea"/>
                <a:cs typeface="+mn-cs"/>
              </a:rPr>
              <a:t>(95% CI 0.50, 0.93)</a:t>
            </a:r>
          </a:p>
          <a:p>
            <a:pPr marL="0" marR="0" lvl="0" indent="0" algn="ctr" defTabSz="456875"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5A5A5A"/>
                </a:solidFill>
                <a:effectLst/>
                <a:uLnTx/>
                <a:uFillTx/>
                <a:latin typeface="Calibri"/>
                <a:ea typeface="+mn-ea"/>
                <a:cs typeface="+mn-cs"/>
              </a:rPr>
              <a:t>p</a:t>
            </a:r>
            <a:r>
              <a:rPr kumimoji="0" lang="en-GB" sz="1400" b="0" i="0" u="none" strike="noStrike" kern="1200" cap="none" spc="0" normalizeH="0" baseline="0" noProof="0" dirty="0">
                <a:ln>
                  <a:noFill/>
                </a:ln>
                <a:solidFill>
                  <a:srgbClr val="5A5A5A"/>
                </a:solidFill>
                <a:effectLst/>
                <a:uLnTx/>
                <a:uFillTx/>
                <a:latin typeface="Calibri"/>
                <a:ea typeface="+mn-ea"/>
                <a:cs typeface="+mn-cs"/>
              </a:rPr>
              <a:t>=0.0166</a:t>
            </a:r>
          </a:p>
          <a:p>
            <a:pPr marL="0" marR="0" lvl="0" indent="0" algn="ctr" defTabSz="45687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A5A5A"/>
              </a:solidFill>
              <a:effectLst/>
              <a:uLnTx/>
              <a:uFillTx/>
              <a:latin typeface="Calibri"/>
              <a:ea typeface="+mn-ea"/>
              <a:cs typeface="+mn-cs"/>
            </a:endParaRPr>
          </a:p>
        </p:txBody>
      </p:sp>
      <p:sp>
        <p:nvSpPr>
          <p:cNvPr id="9" name="Footer Placeholder 5"/>
          <p:cNvSpPr>
            <a:spLocks noGrp="1"/>
          </p:cNvSpPr>
          <p:nvPr>
            <p:ph type="ftr" sz="quarter" idx="4294967295"/>
          </p:nvPr>
        </p:nvSpPr>
        <p:spPr>
          <a:xfrm>
            <a:off x="1776000" y="6382800"/>
            <a:ext cx="6843600" cy="244800"/>
          </a:xfrm>
          <a:prstGeom prst="rect">
            <a:avLst/>
          </a:prstGeom>
        </p:spPr>
        <p:txBody>
          <a:bodyPr vert="horz" lIns="91430" tIns="45720" rIns="91430" bIns="45720" rtlCol="0" anchor="ctr"/>
          <a:lstStyle/>
          <a:p>
            <a:pPr marL="0" marR="0" lvl="0" indent="0" algn="ctr" defTabSz="906873"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Cumulative incidence function. HR, hazard ratio </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8100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2024157" y="1306565"/>
            <a:ext cx="7965333" cy="4319546"/>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4000" y="360"/>
            <a:ext cx="0" cy="0"/>
          </a:xfrm>
          <a:prstGeom prst="rect">
            <a:avLst/>
          </a:prstGeom>
          <a:noFill/>
          <a:ln w="9525">
            <a:noFill/>
            <a:round/>
            <a:headEnd/>
            <a:tailEnd/>
          </a:ln>
        </p:spPr>
      </p:pic>
      <p:sp>
        <p:nvSpPr>
          <p:cNvPr id="2053" name="Text Box 4"/>
          <p:cNvSpPr txBox="1">
            <a:spLocks noChangeArrowheads="1"/>
          </p:cNvSpPr>
          <p:nvPr/>
        </p:nvSpPr>
        <p:spPr bwMode="auto">
          <a:xfrm>
            <a:off x="4343400" y="5651511"/>
            <a:ext cx="6252480" cy="505440"/>
          </a:xfrm>
          <a:prstGeom prst="rect">
            <a:avLst/>
          </a:prstGeom>
          <a:noFill/>
          <a:ln w="9525">
            <a:noFill/>
            <a:round/>
            <a:headEnd/>
            <a:tailEnd/>
          </a:ln>
        </p:spPr>
        <p:txBody>
          <a:bodyPr lIns="81638" tIns="49619" rIns="81638" bIns="40819"/>
          <a:lstStyle/>
          <a:p>
            <a:pPr marL="0" marR="0" lvl="0" indent="0" algn="r" defTabSz="914400" rtl="0" eaLnBrk="1" fontAlgn="base" latinLnBrk="0" hangingPunct="1">
              <a:lnSpc>
                <a:spcPct val="100000"/>
              </a:lnSpc>
              <a:spcBef>
                <a:spcPct val="0"/>
              </a:spcBef>
              <a:spcAft>
                <a:spcPct val="0"/>
              </a:spcAft>
              <a:buClrTx/>
              <a:buSzTx/>
              <a:buFontTx/>
              <a:buNone/>
              <a:tabLst>
                <a:tab pos="656650" algn="l"/>
                <a:tab pos="1313299" algn="l"/>
                <a:tab pos="1969949" algn="l"/>
                <a:tab pos="2626599" algn="l"/>
                <a:tab pos="3283248" algn="l"/>
                <a:tab pos="3939898" algn="l"/>
                <a:tab pos="4596548" algn="l"/>
                <a:tab pos="5253198" algn="l"/>
                <a:tab pos="5909847" algn="l"/>
              </a:tabLst>
              <a:defRPr/>
            </a:pPr>
            <a:r>
              <a:rPr kumimoji="0" lang="en-GB" sz="998" b="1" i="0" u="none" strike="noStrike" kern="1200" cap="none" spc="0" normalizeH="0" baseline="0" noProof="0" dirty="0">
                <a:ln>
                  <a:noFill/>
                </a:ln>
                <a:solidFill>
                  <a:srgbClr val="000000"/>
                </a:solidFill>
                <a:effectLst/>
                <a:uLnTx/>
                <a:uFillTx/>
                <a:latin typeface="Arial"/>
                <a:ea typeface="ＭＳ Ｐゴシック"/>
                <a:cs typeface="Arial"/>
              </a:rPr>
              <a:t>European Journal of Heart Failure</a:t>
            </a:r>
            <a:br>
              <a:rPr kumimoji="0" lang="en-GB" sz="998" b="0" i="0" u="none" strike="noStrike" kern="1200" cap="none" spc="0" normalizeH="0" baseline="0" noProof="0" dirty="0">
                <a:ln>
                  <a:noFill/>
                </a:ln>
                <a:solidFill>
                  <a:srgbClr val="000000"/>
                </a:solidFill>
                <a:effectLst/>
                <a:uLnTx/>
                <a:uFillTx/>
                <a:latin typeface="Arial"/>
                <a:ea typeface="ＭＳ Ｐゴシック"/>
                <a:cs typeface="Arial"/>
              </a:rPr>
            </a:br>
            <a:r>
              <a:rPr kumimoji="0" lang="en-GB" sz="998" b="0" i="0" u="none" strike="noStrike" kern="1200" cap="none" spc="0" normalizeH="0" baseline="0" noProof="0" dirty="0">
                <a:ln>
                  <a:noFill/>
                </a:ln>
                <a:solidFill>
                  <a:srgbClr val="000000"/>
                </a:solidFill>
                <a:effectLst/>
                <a:uLnTx/>
                <a:uFillTx/>
                <a:latin typeface="Arial"/>
                <a:ea typeface="ＭＳ Ｐゴシック"/>
                <a:cs typeface="Arial"/>
              </a:rPr>
              <a:t>Volume 19, Issue 1, pages 43-53, 21 SEP 2016 DOI: 10.1002/ejhf.633</a:t>
            </a:r>
            <a:br>
              <a:rPr kumimoji="0" lang="en-GB" sz="998" b="0" i="0" u="none" strike="noStrike" kern="1200" cap="none" spc="0" normalizeH="0" baseline="0" noProof="0" dirty="0">
                <a:ln>
                  <a:noFill/>
                </a:ln>
                <a:solidFill>
                  <a:srgbClr val="000000"/>
                </a:solidFill>
                <a:effectLst/>
                <a:uLnTx/>
                <a:uFillTx/>
                <a:latin typeface="Arial"/>
                <a:ea typeface="ＭＳ Ｐゴシック"/>
                <a:cs typeface="Arial"/>
              </a:rPr>
            </a:br>
            <a:r>
              <a:rPr kumimoji="0" lang="en-GB" sz="998" b="0" i="0" u="none" strike="noStrike" kern="1200" cap="none" spc="0" normalizeH="0" baseline="0" noProof="0" dirty="0">
                <a:ln>
                  <a:noFill/>
                </a:ln>
                <a:solidFill>
                  <a:srgbClr val="000000"/>
                </a:solidFill>
                <a:effectLst/>
                <a:uLnTx/>
                <a:uFillTx/>
                <a:latin typeface="Arial"/>
                <a:ea typeface="ＭＳ Ｐゴシック"/>
                <a:cs typeface="Arial"/>
              </a:rPr>
              <a:t>http://onlinelibrary.wiley.com/doi/10.1002/ejhf.633/full#ejhf633-fig-0005</a:t>
            </a:r>
            <a:endParaRPr kumimoji="0" lang="en-GB" sz="998" b="0" i="0" u="none" strike="noStrike" kern="1200" cap="none" spc="0" normalizeH="0" baseline="0" noProof="0" dirty="0">
              <a:ln>
                <a:noFill/>
              </a:ln>
              <a:solidFill>
                <a:srgbClr val="000000"/>
              </a:solidFill>
              <a:effectLst/>
              <a:uLnTx/>
              <a:uFillTx/>
              <a:latin typeface="Arial"/>
              <a:ea typeface="ＭＳ Ｐゴシック"/>
              <a:cs typeface="Arial"/>
              <a:hlinkClick r:id="rId5"/>
            </a:endParaRPr>
          </a:p>
        </p:txBody>
      </p:sp>
      <p:sp>
        <p:nvSpPr>
          <p:cNvPr id="6" name="Title 1"/>
          <p:cNvSpPr txBox="1">
            <a:spLocks/>
          </p:cNvSpPr>
          <p:nvPr/>
        </p:nvSpPr>
        <p:spPr bwMode="auto">
          <a:xfrm>
            <a:off x="1711326" y="190500"/>
            <a:ext cx="878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0000"/>
                </a:solidFill>
                <a:effectLst/>
                <a:uLnTx/>
                <a:uFillTx/>
                <a:latin typeface="Arial Black"/>
                <a:ea typeface="ＭＳ Ｐゴシック"/>
                <a:cs typeface="Arial"/>
              </a:rPr>
              <a:t>Heart failure outcomes in clinical trials of glucose‐lowering agents in patients with diabetes</a:t>
            </a:r>
            <a:endParaRPr kumimoji="0" lang="en-CA" sz="2400" b="0" i="0" u="none" strike="noStrike" kern="0" cap="none" spc="0" normalizeH="0" baseline="0" noProof="0" dirty="0">
              <a:ln>
                <a:noFill/>
              </a:ln>
              <a:solidFill>
                <a:srgbClr val="000000"/>
              </a:solidFill>
              <a:effectLst/>
              <a:uLnTx/>
              <a:uFillTx/>
              <a:latin typeface="Arial Black"/>
              <a:ea typeface="ＭＳ Ｐゴシック"/>
              <a:cs typeface="Arial"/>
            </a:endParaRPr>
          </a:p>
        </p:txBody>
      </p:sp>
    </p:spTree>
    <p:extLst>
      <p:ext uri="{BB962C8B-B14F-4D97-AF65-F5344CB8AC3E}">
        <p14:creationId xmlns:p14="http://schemas.microsoft.com/office/powerpoint/2010/main" val="1471387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879228-9D4D-45FE-A433-A4567592CEEA}"/>
              </a:ext>
            </a:extLst>
          </p:cNvPr>
          <p:cNvPicPr>
            <a:picLocks noChangeAspect="1"/>
          </p:cNvPicPr>
          <p:nvPr/>
        </p:nvPicPr>
        <p:blipFill>
          <a:blip r:embed="rId3"/>
          <a:stretch>
            <a:fillRect/>
          </a:stretch>
        </p:blipFill>
        <p:spPr>
          <a:xfrm>
            <a:off x="1687286" y="857250"/>
            <a:ext cx="8817430" cy="5143500"/>
          </a:xfrm>
          <a:prstGeom prst="rect">
            <a:avLst/>
          </a:prstGeom>
        </p:spPr>
      </p:pic>
    </p:spTree>
    <p:extLst>
      <p:ext uri="{BB962C8B-B14F-4D97-AF65-F5344CB8AC3E}">
        <p14:creationId xmlns:p14="http://schemas.microsoft.com/office/powerpoint/2010/main" val="16403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26392-E6A2-014D-B2F2-3E506F4407D1}"/>
              </a:ext>
            </a:extLst>
          </p:cNvPr>
          <p:cNvSpPr>
            <a:spLocks noGrp="1"/>
          </p:cNvSpPr>
          <p:nvPr>
            <p:ph type="title"/>
          </p:nvPr>
        </p:nvSpPr>
        <p:spPr/>
        <p:txBody>
          <a:bodyPr/>
          <a:lstStyle/>
          <a:p>
            <a:pPr algn="ctr"/>
            <a:r>
              <a:rPr lang="en-US" b="1" dirty="0"/>
              <a:t>Why this is important</a:t>
            </a:r>
          </a:p>
        </p:txBody>
      </p:sp>
      <p:sp>
        <p:nvSpPr>
          <p:cNvPr id="3" name="Content Placeholder 2">
            <a:extLst>
              <a:ext uri="{FF2B5EF4-FFF2-40B4-BE49-F238E27FC236}">
                <a16:creationId xmlns:a16="http://schemas.microsoft.com/office/drawing/2014/main" id="{817271D0-87FB-3649-B7AA-DB081331517F}"/>
              </a:ext>
            </a:extLst>
          </p:cNvPr>
          <p:cNvSpPr>
            <a:spLocks noGrp="1"/>
          </p:cNvSpPr>
          <p:nvPr>
            <p:ph idx="1"/>
          </p:nvPr>
        </p:nvSpPr>
        <p:spPr/>
        <p:txBody>
          <a:bodyPr>
            <a:normAutofit/>
          </a:bodyPr>
          <a:lstStyle/>
          <a:p>
            <a:r>
              <a:rPr lang="en-CA" dirty="0"/>
              <a:t>By changing the behavior of even one person,  we can prevent a multitude of infections and deaths.</a:t>
            </a:r>
          </a:p>
          <a:p>
            <a:r>
              <a:rPr lang="en-CA" dirty="0"/>
              <a:t>All of my patients are high risk if they are exposed</a:t>
            </a:r>
          </a:p>
          <a:p>
            <a:r>
              <a:rPr lang="en-CA" dirty="0"/>
              <a:t>Proactive not reactive</a:t>
            </a:r>
          </a:p>
          <a:p>
            <a:r>
              <a:rPr lang="en-CA" dirty="0"/>
              <a:t>Keep patients out of the ER/Hospital</a:t>
            </a:r>
          </a:p>
          <a:p>
            <a:r>
              <a:rPr lang="en-CA" dirty="0"/>
              <a:t>As HCP, people intrinsically trust HCPs – use your voice to reinforce self isolation</a:t>
            </a:r>
          </a:p>
          <a:p>
            <a:r>
              <a:rPr lang="en-CA" dirty="0"/>
              <a:t>Don’t loose focus on Non-COVID </a:t>
            </a:r>
            <a:r>
              <a:rPr lang="en-CA" dirty="0" err="1"/>
              <a:t>diease</a:t>
            </a:r>
            <a:endParaRPr lang="en-CA" dirty="0"/>
          </a:p>
        </p:txBody>
      </p:sp>
    </p:spTree>
    <p:extLst>
      <p:ext uri="{BB962C8B-B14F-4D97-AF65-F5344CB8AC3E}">
        <p14:creationId xmlns:p14="http://schemas.microsoft.com/office/powerpoint/2010/main" val="3255260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6636" y="1394924"/>
            <a:ext cx="2964529" cy="646331"/>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Vascular Disease/</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Significant Nephropathy/CHF</a:t>
            </a:r>
          </a:p>
        </p:txBody>
      </p:sp>
      <p:sp>
        <p:nvSpPr>
          <p:cNvPr id="11" name="TextBox 10"/>
          <p:cNvSpPr txBox="1"/>
          <p:nvPr/>
        </p:nvSpPr>
        <p:spPr>
          <a:xfrm>
            <a:off x="8093769" y="1465756"/>
            <a:ext cx="429926"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12" name="TextBox 11"/>
          <p:cNvSpPr txBox="1"/>
          <p:nvPr/>
        </p:nvSpPr>
        <p:spPr>
          <a:xfrm>
            <a:off x="3083210" y="1477182"/>
            <a:ext cx="498855" cy="369332"/>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a:t>
            </a:r>
            <a:r>
              <a:rPr kumimoji="0" lang="en-US" sz="1800" b="1" i="0" u="none" strike="noStrike" kern="1200" cap="none" spc="0" normalizeH="0" baseline="0" noProof="0" dirty="0">
                <a:ln>
                  <a:noFill/>
                </a:ln>
                <a:solidFill>
                  <a:prstClr val="black"/>
                </a:solidFill>
                <a:effectLst/>
                <a:uLnTx/>
                <a:uFillTx/>
                <a:latin typeface="Calibri"/>
                <a:ea typeface="+mn-ea"/>
                <a:cs typeface="+mn-cs"/>
              </a:rPr>
              <a:t>es</a:t>
            </a:r>
          </a:p>
        </p:txBody>
      </p:sp>
      <p:sp>
        <p:nvSpPr>
          <p:cNvPr id="13" name="TextBox 12"/>
          <p:cNvSpPr txBox="1"/>
          <p:nvPr/>
        </p:nvSpPr>
        <p:spPr>
          <a:xfrm>
            <a:off x="2379628" y="2655333"/>
            <a:ext cx="1851790" cy="542456"/>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Basal Insulin*/SU</a:t>
            </a:r>
          </a:p>
          <a:p>
            <a:pPr marL="0" marR="0" lvl="0" indent="0" algn="l" defTabSz="342656"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2512664" y="3650377"/>
            <a:ext cx="2695033" cy="646331"/>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Concerns re hypovolemia/</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SBP&lt; 120/eGFR &lt; 45</a:t>
            </a:r>
          </a:p>
        </p:txBody>
      </p:sp>
      <p:sp>
        <p:nvSpPr>
          <p:cNvPr id="16" name="TextBox 15"/>
          <p:cNvSpPr txBox="1"/>
          <p:nvPr/>
        </p:nvSpPr>
        <p:spPr>
          <a:xfrm>
            <a:off x="8944155" y="1484753"/>
            <a:ext cx="2432012" cy="338554"/>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Priority is glycemic control</a:t>
            </a:r>
          </a:p>
        </p:txBody>
      </p:sp>
      <p:sp>
        <p:nvSpPr>
          <p:cNvPr id="17" name="TextBox 16"/>
          <p:cNvSpPr txBox="1"/>
          <p:nvPr/>
        </p:nvSpPr>
        <p:spPr>
          <a:xfrm>
            <a:off x="3164414" y="3194631"/>
            <a:ext cx="429926"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18" name="TextBox 17"/>
          <p:cNvSpPr txBox="1"/>
          <p:nvPr/>
        </p:nvSpPr>
        <p:spPr>
          <a:xfrm>
            <a:off x="4992284" y="2626515"/>
            <a:ext cx="45999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Yes</a:t>
            </a:r>
          </a:p>
        </p:txBody>
      </p:sp>
      <p:sp>
        <p:nvSpPr>
          <p:cNvPr id="20" name="TextBox 19"/>
          <p:cNvSpPr txBox="1"/>
          <p:nvPr/>
        </p:nvSpPr>
        <p:spPr>
          <a:xfrm>
            <a:off x="3133672" y="5224525"/>
            <a:ext cx="441295" cy="338554"/>
          </a:xfrm>
          <a:prstGeom prst="rect">
            <a:avLst/>
          </a:prstGeom>
          <a:noFill/>
        </p:spPr>
        <p:txBody>
          <a:bodyPr wrap="squar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21" name="TextBox 20"/>
          <p:cNvSpPr txBox="1"/>
          <p:nvPr/>
        </p:nvSpPr>
        <p:spPr>
          <a:xfrm>
            <a:off x="5146007" y="4432738"/>
            <a:ext cx="45999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Yes</a:t>
            </a:r>
          </a:p>
        </p:txBody>
      </p:sp>
      <p:sp>
        <p:nvSpPr>
          <p:cNvPr id="22" name="TextBox 21"/>
          <p:cNvSpPr txBox="1"/>
          <p:nvPr/>
        </p:nvSpPr>
        <p:spPr>
          <a:xfrm>
            <a:off x="7260739" y="4176370"/>
            <a:ext cx="2980624" cy="1077218"/>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Adjust HT meds/diuretics</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Consider refer if eGFR 30- 45,</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Consider Liraglutide if eGFR &lt; 30</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Follow CR</a:t>
            </a:r>
          </a:p>
        </p:txBody>
      </p:sp>
      <p:sp>
        <p:nvSpPr>
          <p:cNvPr id="23" name="TextBox 22"/>
          <p:cNvSpPr txBox="1"/>
          <p:nvPr/>
        </p:nvSpPr>
        <p:spPr>
          <a:xfrm>
            <a:off x="4543740" y="5762212"/>
            <a:ext cx="3401841" cy="800219"/>
          </a:xfrm>
          <a:prstGeom prst="rect">
            <a:avLst/>
          </a:prstGeom>
          <a:noFill/>
        </p:spPr>
        <p:txBody>
          <a:bodyPr wrap="squar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Start SGLT-2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Inh</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Check Cr /Sick Day//GMI Management if +’ve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Hx</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ight Arrow 26"/>
          <p:cNvSpPr/>
          <p:nvPr/>
        </p:nvSpPr>
        <p:spPr>
          <a:xfrm rot="10800000" flipH="1" flipV="1">
            <a:off x="8589588" y="1569931"/>
            <a:ext cx="344592" cy="14815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p:cNvSpPr/>
          <p:nvPr/>
        </p:nvSpPr>
        <p:spPr>
          <a:xfrm rot="5400000" flipV="1">
            <a:off x="3256931" y="1919375"/>
            <a:ext cx="194778" cy="90157"/>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9" name="Right Arrow 28"/>
          <p:cNvSpPr/>
          <p:nvPr/>
        </p:nvSpPr>
        <p:spPr>
          <a:xfrm rot="5400000" flipV="1">
            <a:off x="3285765" y="3563304"/>
            <a:ext cx="160283" cy="113331"/>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0" name="Right Arrow 29"/>
          <p:cNvSpPr/>
          <p:nvPr/>
        </p:nvSpPr>
        <p:spPr>
          <a:xfrm rot="5400000" flipV="1">
            <a:off x="2986719" y="4633062"/>
            <a:ext cx="748187" cy="123053"/>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6" name="Bent-Up Arrow 35"/>
          <p:cNvSpPr/>
          <p:nvPr/>
        </p:nvSpPr>
        <p:spPr>
          <a:xfrm rot="5400000">
            <a:off x="4201582" y="3828022"/>
            <a:ext cx="332872" cy="1407939"/>
          </a:xfrm>
          <a:prstGeom prst="bentUpArrow">
            <a:avLst>
              <a:gd name="adj1" fmla="val 21224"/>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Arrow Connector 44"/>
          <p:cNvCxnSpPr/>
          <p:nvPr/>
        </p:nvCxnSpPr>
        <p:spPr>
          <a:xfrm>
            <a:off x="7255451" y="1630201"/>
            <a:ext cx="802528" cy="10545"/>
          </a:xfrm>
          <a:prstGeom prst="straightConnector1">
            <a:avLst/>
          </a:prstGeom>
          <a:ln w="53975">
            <a:solidFill>
              <a:schemeClr val="accent1">
                <a:shade val="95000"/>
                <a:satMod val="105000"/>
              </a:schemeClr>
            </a:solidFill>
            <a:tailEnd type="triangle" w="lg" len="med"/>
          </a:ln>
        </p:spPr>
        <p:style>
          <a:lnRef idx="2">
            <a:schemeClr val="accent1"/>
          </a:lnRef>
          <a:fillRef idx="0">
            <a:schemeClr val="accent1"/>
          </a:fillRef>
          <a:effectRef idx="1">
            <a:schemeClr val="accent1"/>
          </a:effectRef>
          <a:fontRef idx="minor">
            <a:schemeClr val="tx1"/>
          </a:fontRef>
        </p:style>
      </p:cxnSp>
      <p:sp>
        <p:nvSpPr>
          <p:cNvPr id="49" name="Right Arrow 48"/>
          <p:cNvSpPr/>
          <p:nvPr/>
        </p:nvSpPr>
        <p:spPr>
          <a:xfrm rot="5400000" flipV="1">
            <a:off x="5843562" y="1159569"/>
            <a:ext cx="367861" cy="108153"/>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76E225D-7309-B843-BDC1-91E0411295E7}"/>
              </a:ext>
            </a:extLst>
          </p:cNvPr>
          <p:cNvSpPr txBox="1"/>
          <p:nvPr/>
        </p:nvSpPr>
        <p:spPr>
          <a:xfrm>
            <a:off x="7832974" y="5373561"/>
            <a:ext cx="11881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eGFR &gt; 30</a:t>
            </a:r>
          </a:p>
        </p:txBody>
      </p:sp>
      <p:sp>
        <p:nvSpPr>
          <p:cNvPr id="31" name="Right Arrow 30">
            <a:extLst>
              <a:ext uri="{FF2B5EF4-FFF2-40B4-BE49-F238E27FC236}">
                <a16:creationId xmlns:a16="http://schemas.microsoft.com/office/drawing/2014/main" id="{93CC92DC-99D9-D04C-B7D7-06216D6768B7}"/>
              </a:ext>
            </a:extLst>
          </p:cNvPr>
          <p:cNvSpPr/>
          <p:nvPr/>
        </p:nvSpPr>
        <p:spPr>
          <a:xfrm rot="5400000" flipV="1">
            <a:off x="8333907" y="5165372"/>
            <a:ext cx="251734" cy="16464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5A95589-62AE-8045-B19A-63AAC46B9542}"/>
              </a:ext>
            </a:extLst>
          </p:cNvPr>
          <p:cNvSpPr txBox="1"/>
          <p:nvPr/>
        </p:nvSpPr>
        <p:spPr>
          <a:xfrm>
            <a:off x="6898571" y="2141965"/>
            <a:ext cx="1382687" cy="830997"/>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&lt; 8.5</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Unknown or</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Hypoglycemia</a:t>
            </a:r>
          </a:p>
        </p:txBody>
      </p:sp>
      <p:sp>
        <p:nvSpPr>
          <p:cNvPr id="44" name="TextBox 43">
            <a:extLst>
              <a:ext uri="{FF2B5EF4-FFF2-40B4-BE49-F238E27FC236}">
                <a16:creationId xmlns:a16="http://schemas.microsoft.com/office/drawing/2014/main" id="{2A4517C2-4BF5-4647-9321-6D2751026BD5}"/>
              </a:ext>
            </a:extLst>
          </p:cNvPr>
          <p:cNvSpPr txBox="1"/>
          <p:nvPr/>
        </p:nvSpPr>
        <p:spPr>
          <a:xfrm>
            <a:off x="8247972" y="3050560"/>
            <a:ext cx="2538452"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Cont. SU, Reduce Basal 20%</a:t>
            </a:r>
          </a:p>
        </p:txBody>
      </p:sp>
      <p:sp>
        <p:nvSpPr>
          <p:cNvPr id="47" name="TextBox 46">
            <a:extLst>
              <a:ext uri="{FF2B5EF4-FFF2-40B4-BE49-F238E27FC236}">
                <a16:creationId xmlns:a16="http://schemas.microsoft.com/office/drawing/2014/main" id="{5DB0848F-5788-F54D-97B1-F50D34DFC2C6}"/>
              </a:ext>
            </a:extLst>
          </p:cNvPr>
          <p:cNvSpPr txBox="1"/>
          <p:nvPr/>
        </p:nvSpPr>
        <p:spPr>
          <a:xfrm>
            <a:off x="8487385" y="2201178"/>
            <a:ext cx="2458622"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D/C SU, Reduce Basal 50% </a:t>
            </a:r>
          </a:p>
        </p:txBody>
      </p:sp>
      <p:cxnSp>
        <p:nvCxnSpPr>
          <p:cNvPr id="48" name="Straight Arrow Connector 47">
            <a:extLst>
              <a:ext uri="{FF2B5EF4-FFF2-40B4-BE49-F238E27FC236}">
                <a16:creationId xmlns:a16="http://schemas.microsoft.com/office/drawing/2014/main" id="{AAC187A7-BA28-0543-9094-71B4CCFA677C}"/>
              </a:ext>
            </a:extLst>
          </p:cNvPr>
          <p:cNvCxnSpPr/>
          <p:nvPr/>
        </p:nvCxnSpPr>
        <p:spPr>
          <a:xfrm flipV="1">
            <a:off x="6669891" y="2372729"/>
            <a:ext cx="507602" cy="283683"/>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5365722-0B7B-0641-B6D4-2CDE396F53D4}"/>
              </a:ext>
            </a:extLst>
          </p:cNvPr>
          <p:cNvCxnSpPr>
            <a:cxnSpLocks/>
          </p:cNvCxnSpPr>
          <p:nvPr/>
        </p:nvCxnSpPr>
        <p:spPr>
          <a:xfrm>
            <a:off x="6607290" y="2880127"/>
            <a:ext cx="513020" cy="283485"/>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sp>
        <p:nvSpPr>
          <p:cNvPr id="51" name="Right Arrow 50">
            <a:extLst>
              <a:ext uri="{FF2B5EF4-FFF2-40B4-BE49-F238E27FC236}">
                <a16:creationId xmlns:a16="http://schemas.microsoft.com/office/drawing/2014/main" id="{92359026-D353-C442-B54E-57DE466DC5EE}"/>
              </a:ext>
            </a:extLst>
          </p:cNvPr>
          <p:cNvSpPr/>
          <p:nvPr/>
        </p:nvSpPr>
        <p:spPr>
          <a:xfrm flipV="1">
            <a:off x="5623710" y="2715879"/>
            <a:ext cx="503437" cy="122616"/>
          </a:xfrm>
          <a:prstGeom prst="rightArrow">
            <a:avLst/>
          </a:prstGeom>
          <a:ln w="3175"/>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EF36CB0B-2EED-E646-AC6D-D5E1D8D78451}"/>
              </a:ext>
            </a:extLst>
          </p:cNvPr>
          <p:cNvSpPr txBox="1"/>
          <p:nvPr/>
        </p:nvSpPr>
        <p:spPr>
          <a:xfrm>
            <a:off x="6125636" y="2604637"/>
            <a:ext cx="522900"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A1C</a:t>
            </a:r>
          </a:p>
        </p:txBody>
      </p:sp>
      <p:sp>
        <p:nvSpPr>
          <p:cNvPr id="55" name="TextBox 54">
            <a:extLst>
              <a:ext uri="{FF2B5EF4-FFF2-40B4-BE49-F238E27FC236}">
                <a16:creationId xmlns:a16="http://schemas.microsoft.com/office/drawing/2014/main" id="{7347A358-66E2-DC44-BC82-C8D4A65B6091}"/>
              </a:ext>
            </a:extLst>
          </p:cNvPr>
          <p:cNvSpPr txBox="1"/>
          <p:nvPr/>
        </p:nvSpPr>
        <p:spPr>
          <a:xfrm>
            <a:off x="7155906" y="3060984"/>
            <a:ext cx="59663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&gt; 8.5</a:t>
            </a:r>
          </a:p>
        </p:txBody>
      </p:sp>
      <p:sp>
        <p:nvSpPr>
          <p:cNvPr id="56" name="TextBox 55">
            <a:extLst>
              <a:ext uri="{FF2B5EF4-FFF2-40B4-BE49-F238E27FC236}">
                <a16:creationId xmlns:a16="http://schemas.microsoft.com/office/drawing/2014/main" id="{0FB25847-0838-4A47-9EDE-B2A96C8A253B}"/>
              </a:ext>
            </a:extLst>
          </p:cNvPr>
          <p:cNvSpPr txBox="1"/>
          <p:nvPr/>
        </p:nvSpPr>
        <p:spPr>
          <a:xfrm>
            <a:off x="1619529" y="206988"/>
            <a:ext cx="8924081" cy="830997"/>
          </a:xfrm>
          <a:prstGeom prst="rect">
            <a:avLst/>
          </a:prstGeom>
          <a:noFill/>
        </p:spPr>
        <p:txBody>
          <a:bodyPr wrap="squar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Practical Type 2 Diabetic Algorithm for  Cardio-Renal Protection  for Non-Diabetologists</a:t>
            </a:r>
          </a:p>
        </p:txBody>
      </p:sp>
      <p:cxnSp>
        <p:nvCxnSpPr>
          <p:cNvPr id="42" name="Straight Arrow Connector 41">
            <a:extLst>
              <a:ext uri="{FF2B5EF4-FFF2-40B4-BE49-F238E27FC236}">
                <a16:creationId xmlns:a16="http://schemas.microsoft.com/office/drawing/2014/main" id="{50A2964F-7C03-2348-B17E-BA0C25C4EBFF}"/>
              </a:ext>
            </a:extLst>
          </p:cNvPr>
          <p:cNvCxnSpPr>
            <a:cxnSpLocks/>
          </p:cNvCxnSpPr>
          <p:nvPr/>
        </p:nvCxnSpPr>
        <p:spPr>
          <a:xfrm flipH="1">
            <a:off x="3719607" y="1671670"/>
            <a:ext cx="1426400" cy="0"/>
          </a:xfrm>
          <a:prstGeom prst="straightConnector1">
            <a:avLst/>
          </a:prstGeom>
          <a:ln w="63500">
            <a:tailEnd type="triangle" w="lg" len="med"/>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9BC91CE-0B2C-6344-B247-256C54A04BC0}"/>
              </a:ext>
            </a:extLst>
          </p:cNvPr>
          <p:cNvSpPr txBox="1"/>
          <p:nvPr/>
        </p:nvSpPr>
        <p:spPr>
          <a:xfrm>
            <a:off x="2270838" y="2024507"/>
            <a:ext cx="32590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Priority is Vascular/Renal Protection</a:t>
            </a:r>
          </a:p>
        </p:txBody>
      </p:sp>
      <p:sp>
        <p:nvSpPr>
          <p:cNvPr id="43" name="Right Arrow 42">
            <a:extLst>
              <a:ext uri="{FF2B5EF4-FFF2-40B4-BE49-F238E27FC236}">
                <a16:creationId xmlns:a16="http://schemas.microsoft.com/office/drawing/2014/main" id="{CFD19A61-C313-0C42-80F7-4B0D891F0688}"/>
              </a:ext>
            </a:extLst>
          </p:cNvPr>
          <p:cNvSpPr/>
          <p:nvPr/>
        </p:nvSpPr>
        <p:spPr>
          <a:xfrm flipV="1">
            <a:off x="5737490" y="4537199"/>
            <a:ext cx="1279536" cy="105159"/>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6" name="Right Arrow 45">
            <a:extLst>
              <a:ext uri="{FF2B5EF4-FFF2-40B4-BE49-F238E27FC236}">
                <a16:creationId xmlns:a16="http://schemas.microsoft.com/office/drawing/2014/main" id="{8BA213C1-3F4E-D844-88FE-64726BF30625}"/>
              </a:ext>
            </a:extLst>
          </p:cNvPr>
          <p:cNvSpPr/>
          <p:nvPr/>
        </p:nvSpPr>
        <p:spPr>
          <a:xfrm rot="10800000" flipH="1" flipV="1">
            <a:off x="8136436" y="2316418"/>
            <a:ext cx="344592" cy="10807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3" name="Right Arrow 52">
            <a:extLst>
              <a:ext uri="{FF2B5EF4-FFF2-40B4-BE49-F238E27FC236}">
                <a16:creationId xmlns:a16="http://schemas.microsoft.com/office/drawing/2014/main" id="{6EF419C1-3CFB-6144-9602-26FA2C6B865C}"/>
              </a:ext>
            </a:extLst>
          </p:cNvPr>
          <p:cNvSpPr/>
          <p:nvPr/>
        </p:nvSpPr>
        <p:spPr>
          <a:xfrm rot="10800000" flipH="1" flipV="1">
            <a:off x="7847646" y="3152504"/>
            <a:ext cx="344592" cy="126946"/>
          </a:xfrm>
          <a:prstGeom prst="rightArrow">
            <a:avLst/>
          </a:prstGeom>
          <a:ln w="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4" name="Bent Arrow 53">
            <a:extLst>
              <a:ext uri="{FF2B5EF4-FFF2-40B4-BE49-F238E27FC236}">
                <a16:creationId xmlns:a16="http://schemas.microsoft.com/office/drawing/2014/main" id="{08B1C37A-37C7-254D-B298-40592D2BF3AD}"/>
              </a:ext>
            </a:extLst>
          </p:cNvPr>
          <p:cNvSpPr/>
          <p:nvPr/>
        </p:nvSpPr>
        <p:spPr>
          <a:xfrm rot="10800000">
            <a:off x="7353688" y="5754807"/>
            <a:ext cx="1111257" cy="198732"/>
          </a:xfrm>
          <a:prstGeom prst="bentArrow">
            <a:avLst>
              <a:gd name="adj1" fmla="val 24058"/>
              <a:gd name="adj2" fmla="val 25000"/>
              <a:gd name="adj3" fmla="val 25000"/>
              <a:gd name="adj4" fmla="val 43750"/>
            </a:avLst>
          </a:prstGeom>
          <a:ln w="254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sp>
        <p:nvSpPr>
          <p:cNvPr id="57" name="Bent Arrow 56">
            <a:extLst>
              <a:ext uri="{FF2B5EF4-FFF2-40B4-BE49-F238E27FC236}">
                <a16:creationId xmlns:a16="http://schemas.microsoft.com/office/drawing/2014/main" id="{ECE482B2-2734-8A40-8D29-2767F1A4BBDD}"/>
              </a:ext>
            </a:extLst>
          </p:cNvPr>
          <p:cNvSpPr/>
          <p:nvPr/>
        </p:nvSpPr>
        <p:spPr>
          <a:xfrm rot="10800000">
            <a:off x="5146007" y="3569609"/>
            <a:ext cx="5895276" cy="388739"/>
          </a:xfrm>
          <a:prstGeom prst="bentArrow">
            <a:avLst>
              <a:gd name="adj1" fmla="val 11734"/>
              <a:gd name="adj2" fmla="val 34231"/>
              <a:gd name="adj3" fmla="val 25000"/>
              <a:gd name="adj4" fmla="val 43750"/>
            </a:avLst>
          </a:prstGeom>
          <a:ln w="254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455969EF-2A6E-814C-9973-CEB47171E613}"/>
              </a:ext>
            </a:extLst>
          </p:cNvPr>
          <p:cNvCxnSpPr>
            <a:cxnSpLocks/>
            <a:endCxn id="57" idx="2"/>
          </p:cNvCxnSpPr>
          <p:nvPr/>
        </p:nvCxnSpPr>
        <p:spPr>
          <a:xfrm flipH="1">
            <a:off x="11018476" y="2540717"/>
            <a:ext cx="46038" cy="1028892"/>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F842F6-2BAE-5E44-92DE-F4BAEA2AE90F}"/>
              </a:ext>
            </a:extLst>
          </p:cNvPr>
          <p:cNvCxnSpPr>
            <a:cxnSpLocks/>
          </p:cNvCxnSpPr>
          <p:nvPr/>
        </p:nvCxnSpPr>
        <p:spPr>
          <a:xfrm>
            <a:off x="10756305" y="2356565"/>
            <a:ext cx="320575" cy="184152"/>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CE6093-3208-3A42-9516-FBEDC7A0AC31}"/>
              </a:ext>
            </a:extLst>
          </p:cNvPr>
          <p:cNvCxnSpPr>
            <a:cxnSpLocks/>
          </p:cNvCxnSpPr>
          <p:nvPr/>
        </p:nvCxnSpPr>
        <p:spPr>
          <a:xfrm flipH="1">
            <a:off x="10756305" y="2582923"/>
            <a:ext cx="290455" cy="558914"/>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ight Arrow 60">
            <a:extLst>
              <a:ext uri="{FF2B5EF4-FFF2-40B4-BE49-F238E27FC236}">
                <a16:creationId xmlns:a16="http://schemas.microsoft.com/office/drawing/2014/main" id="{849A7BC5-4EA7-B24D-A601-E5C07656DCFE}"/>
              </a:ext>
            </a:extLst>
          </p:cNvPr>
          <p:cNvSpPr/>
          <p:nvPr/>
        </p:nvSpPr>
        <p:spPr>
          <a:xfrm rot="5400000" flipV="1">
            <a:off x="3291276" y="3068788"/>
            <a:ext cx="169091" cy="101116"/>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62" name="Right Arrow 61">
            <a:extLst>
              <a:ext uri="{FF2B5EF4-FFF2-40B4-BE49-F238E27FC236}">
                <a16:creationId xmlns:a16="http://schemas.microsoft.com/office/drawing/2014/main" id="{79CEB3EE-749E-E043-9E3D-EB491565DC6B}"/>
              </a:ext>
            </a:extLst>
          </p:cNvPr>
          <p:cNvSpPr/>
          <p:nvPr/>
        </p:nvSpPr>
        <p:spPr>
          <a:xfrm rot="5400000" flipV="1">
            <a:off x="3237284" y="2441460"/>
            <a:ext cx="273032" cy="9707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902FC5AC-3F8D-CF4E-A187-6B207516E900}"/>
              </a:ext>
            </a:extLst>
          </p:cNvPr>
          <p:cNvSpPr txBox="1"/>
          <p:nvPr/>
        </p:nvSpPr>
        <p:spPr>
          <a:xfrm>
            <a:off x="102904" y="6562431"/>
            <a:ext cx="32223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Algorithm developed by JC MacFadyen, MD. FRCPC, MHPE</a:t>
            </a:r>
          </a:p>
        </p:txBody>
      </p:sp>
      <p:sp>
        <p:nvSpPr>
          <p:cNvPr id="58" name="Right Arrow 57">
            <a:extLst>
              <a:ext uri="{FF2B5EF4-FFF2-40B4-BE49-F238E27FC236}">
                <a16:creationId xmlns:a16="http://schemas.microsoft.com/office/drawing/2014/main" id="{519D41FA-8ADF-134A-9F3A-3D6DB51E336B}"/>
              </a:ext>
            </a:extLst>
          </p:cNvPr>
          <p:cNvSpPr/>
          <p:nvPr/>
        </p:nvSpPr>
        <p:spPr>
          <a:xfrm flipV="1">
            <a:off x="4359415" y="2708864"/>
            <a:ext cx="580004" cy="129632"/>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60" name="Bent-Up Arrow 59">
            <a:extLst>
              <a:ext uri="{FF2B5EF4-FFF2-40B4-BE49-F238E27FC236}">
                <a16:creationId xmlns:a16="http://schemas.microsoft.com/office/drawing/2014/main" id="{58FA0EAE-6A33-994E-95FF-C7828C039502}"/>
              </a:ext>
            </a:extLst>
          </p:cNvPr>
          <p:cNvSpPr/>
          <p:nvPr/>
        </p:nvSpPr>
        <p:spPr>
          <a:xfrm rot="5400000">
            <a:off x="3519674" y="5395756"/>
            <a:ext cx="626282" cy="1067057"/>
          </a:xfrm>
          <a:prstGeom prst="bentUpArrow">
            <a:avLst>
              <a:gd name="adj1" fmla="val 10115"/>
              <a:gd name="adj2" fmla="val 24207"/>
              <a:gd name="adj3" fmla="val 25000"/>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06992B6-E36C-6F45-9D24-5F024C260AB0}"/>
              </a:ext>
            </a:extLst>
          </p:cNvPr>
          <p:cNvSpPr txBox="1"/>
          <p:nvPr/>
        </p:nvSpPr>
        <p:spPr>
          <a:xfrm>
            <a:off x="3453539" y="6480794"/>
            <a:ext cx="66516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on mealtime insulin – refer (may have insulin deficiency or Type 1 diabetes)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411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2912906" y="343381"/>
            <a:ext cx="6537928" cy="589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128"/>
                <a:cs typeface="msgothic" charset="-128"/>
              </a:defRPr>
            </a:lvl9pPr>
          </a:lstStyle>
          <a:p>
            <a:pPr algn="ctr" defTabSz="685800" eaLnBrk="1"/>
            <a:r>
              <a:rPr lang="en-GB" altLang="en-US" sz="1400" b="1">
                <a:solidFill>
                  <a:srgbClr val="000000"/>
                </a:solidFill>
                <a:latin typeface="Arial" charset="0"/>
              </a:rPr>
              <a:t>Proposed management of concomitant diuretics when initiating a sodium glucose cotransport-2 inhibitor (SGLT2i) in high-risk patients with type 2 diabetes mellitus (T2DM). </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316" y="5525501"/>
            <a:ext cx="945100" cy="3823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2906" y="1177570"/>
            <a:ext cx="7093266" cy="50089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7" name="Text Box 4"/>
          <p:cNvSpPr txBox="1">
            <a:spLocks noChangeArrowheads="1"/>
          </p:cNvSpPr>
          <p:nvPr/>
        </p:nvSpPr>
        <p:spPr bwMode="auto">
          <a:xfrm>
            <a:off x="2399314" y="6430754"/>
            <a:ext cx="2938988" cy="23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1pPr>
            <a:lvl2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2pPr>
            <a:lvl3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3pPr>
            <a:lvl4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4pPr>
            <a:lvl5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9pPr>
          </a:lstStyle>
          <a:p>
            <a:pPr defTabSz="685800" eaLnBrk="1"/>
            <a:r>
              <a:rPr lang="en-GB" altLang="en-US" sz="817" b="1">
                <a:solidFill>
                  <a:srgbClr val="000000"/>
                </a:solidFill>
                <a:latin typeface="Arial" charset="0"/>
              </a:rPr>
              <a:t>David Z.I. </a:t>
            </a:r>
            <a:r>
              <a:rPr lang="en-GB" altLang="en-US" sz="817" b="1" err="1">
                <a:solidFill>
                  <a:srgbClr val="000000"/>
                </a:solidFill>
                <a:latin typeface="Arial" charset="0"/>
              </a:rPr>
              <a:t>Cherney</a:t>
            </a:r>
            <a:r>
              <a:rPr lang="en-GB" altLang="en-US" sz="817" b="1">
                <a:solidFill>
                  <a:srgbClr val="000000"/>
                </a:solidFill>
                <a:latin typeface="Arial" charset="0"/>
              </a:rPr>
              <a:t>, and Jacob A. </a:t>
            </a:r>
            <a:r>
              <a:rPr lang="en-GB" altLang="en-US" sz="817" b="1" err="1">
                <a:solidFill>
                  <a:srgbClr val="000000"/>
                </a:solidFill>
                <a:latin typeface="Arial" charset="0"/>
              </a:rPr>
              <a:t>Udell</a:t>
            </a:r>
            <a:r>
              <a:rPr lang="en-GB" altLang="en-US" sz="817" b="1">
                <a:solidFill>
                  <a:srgbClr val="000000"/>
                </a:solidFill>
                <a:latin typeface="Arial" charset="0"/>
              </a:rPr>
              <a:t> Circulation. 2016;134:1915-1917</a:t>
            </a:r>
          </a:p>
        </p:txBody>
      </p:sp>
      <p:sp>
        <p:nvSpPr>
          <p:cNvPr id="3078" name="Text Box 5"/>
          <p:cNvSpPr txBox="1">
            <a:spLocks noChangeArrowheads="1"/>
          </p:cNvSpPr>
          <p:nvPr/>
        </p:nvSpPr>
        <p:spPr bwMode="auto">
          <a:xfrm>
            <a:off x="6732188" y="5817132"/>
            <a:ext cx="2718646"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1pPr>
            <a:lvl2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2pPr>
            <a:lvl3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3pPr>
            <a:lvl4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4pPr>
            <a:lvl5pPr eaLnBrk="0">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5pPr>
            <a:lvl6pPr marL="15367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6pPr>
            <a:lvl7pPr marL="19939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7pPr>
            <a:lvl8pPr marL="24511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8pPr>
            <a:lvl9pPr marL="2908300" indent="-215900" defTabSz="457200"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chemeClr val="tx1"/>
                </a:solidFill>
                <a:latin typeface="Times New Roman" charset="0"/>
                <a:ea typeface="msgothic" charset="-128"/>
                <a:cs typeface="msgothic" charset="-128"/>
              </a:defRPr>
            </a:lvl9pPr>
          </a:lstStyle>
          <a:p>
            <a:pPr defTabSz="685800" eaLnBrk="1"/>
            <a:r>
              <a:rPr lang="en-GB" altLang="en-US" sz="680">
                <a:solidFill>
                  <a:srgbClr val="000000"/>
                </a:solidFill>
                <a:latin typeface="Arial" charset="0"/>
              </a:rPr>
              <a:t>Copyright © American Heart Association, Inc. All rights reserved.</a:t>
            </a:r>
          </a:p>
        </p:txBody>
      </p:sp>
    </p:spTree>
    <p:extLst>
      <p:ext uri="{BB962C8B-B14F-4D97-AF65-F5344CB8AC3E}">
        <p14:creationId xmlns:p14="http://schemas.microsoft.com/office/powerpoint/2010/main" val="21276282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6AB5-B439-8242-AC20-9C77038889E4}"/>
              </a:ext>
            </a:extLst>
          </p:cNvPr>
          <p:cNvSpPr>
            <a:spLocks noGrp="1"/>
          </p:cNvSpPr>
          <p:nvPr>
            <p:ph type="title"/>
          </p:nvPr>
        </p:nvSpPr>
        <p:spPr/>
        <p:txBody>
          <a:bodyPr/>
          <a:lstStyle/>
          <a:p>
            <a:r>
              <a:rPr lang="en-US" dirty="0"/>
              <a:t>Don’t use SGLT-2 </a:t>
            </a:r>
            <a:r>
              <a:rPr lang="en-US" dirty="0" err="1"/>
              <a:t>Inh</a:t>
            </a:r>
            <a:r>
              <a:rPr lang="en-US" dirty="0"/>
              <a:t> with</a:t>
            </a:r>
          </a:p>
        </p:txBody>
      </p:sp>
      <p:sp>
        <p:nvSpPr>
          <p:cNvPr id="3" name="Content Placeholder 2">
            <a:extLst>
              <a:ext uri="{FF2B5EF4-FFF2-40B4-BE49-F238E27FC236}">
                <a16:creationId xmlns:a16="http://schemas.microsoft.com/office/drawing/2014/main" id="{CB76DD10-C500-A443-A3F9-E48EAC03E528}"/>
              </a:ext>
            </a:extLst>
          </p:cNvPr>
          <p:cNvSpPr>
            <a:spLocks noGrp="1"/>
          </p:cNvSpPr>
          <p:nvPr>
            <p:ph idx="1"/>
          </p:nvPr>
        </p:nvSpPr>
        <p:spPr/>
        <p:txBody>
          <a:bodyPr>
            <a:normAutofit/>
          </a:bodyPr>
          <a:lstStyle/>
          <a:p>
            <a:r>
              <a:rPr lang="en-US" sz="3200" dirty="0"/>
              <a:t>Type 1 diabetes</a:t>
            </a:r>
          </a:p>
          <a:p>
            <a:r>
              <a:rPr lang="en-US" sz="3200" dirty="0" err="1"/>
              <a:t>Hx</a:t>
            </a:r>
            <a:r>
              <a:rPr lang="en-US" sz="3200" dirty="0"/>
              <a:t> DKA/Pancreatic Insufficiency/Pancreatic resection</a:t>
            </a:r>
          </a:p>
          <a:p>
            <a:r>
              <a:rPr lang="en-US" sz="3200" dirty="0"/>
              <a:t>eGFR &lt; 30% (25%)</a:t>
            </a:r>
          </a:p>
          <a:p>
            <a:r>
              <a:rPr lang="en-US" sz="3200" dirty="0"/>
              <a:t>Frail elderly – unless you are treating CHF</a:t>
            </a:r>
          </a:p>
          <a:p>
            <a:pPr lvl="1"/>
            <a:r>
              <a:rPr lang="en-US" sz="2800" dirty="0"/>
              <a:t> replaces some diuretics</a:t>
            </a:r>
          </a:p>
        </p:txBody>
      </p:sp>
    </p:spTree>
    <p:extLst>
      <p:ext uri="{BB962C8B-B14F-4D97-AF65-F5344CB8AC3E}">
        <p14:creationId xmlns:p14="http://schemas.microsoft.com/office/powerpoint/2010/main" val="17069879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FA31-CDA2-5449-9294-B4BB66E32058}"/>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48AF50E-BA7D-0641-94A8-1CC94462A2CC}"/>
              </a:ext>
            </a:extLst>
          </p:cNvPr>
          <p:cNvPicPr>
            <a:picLocks noGrp="1" noChangeAspect="1"/>
          </p:cNvPicPr>
          <p:nvPr>
            <p:ph idx="1"/>
          </p:nvPr>
        </p:nvPicPr>
        <p:blipFill>
          <a:blip r:embed="rId3"/>
          <a:stretch>
            <a:fillRect/>
          </a:stretch>
        </p:blipFill>
        <p:spPr>
          <a:xfrm>
            <a:off x="5473700" y="1917148"/>
            <a:ext cx="6373019" cy="3289300"/>
          </a:xfrm>
        </p:spPr>
      </p:pic>
      <p:pic>
        <p:nvPicPr>
          <p:cNvPr id="7" name="Picture 6">
            <a:extLst>
              <a:ext uri="{FF2B5EF4-FFF2-40B4-BE49-F238E27FC236}">
                <a16:creationId xmlns:a16="http://schemas.microsoft.com/office/drawing/2014/main" id="{DBB8966C-3C7D-2D47-B7FD-7EAD0153F160}"/>
              </a:ext>
            </a:extLst>
          </p:cNvPr>
          <p:cNvPicPr>
            <a:picLocks noChangeAspect="1"/>
          </p:cNvPicPr>
          <p:nvPr/>
        </p:nvPicPr>
        <p:blipFill>
          <a:blip r:embed="rId4"/>
          <a:stretch>
            <a:fillRect/>
          </a:stretch>
        </p:blipFill>
        <p:spPr>
          <a:xfrm>
            <a:off x="609600" y="635000"/>
            <a:ext cx="4864100" cy="6223000"/>
          </a:xfrm>
          <a:prstGeom prst="rect">
            <a:avLst/>
          </a:prstGeom>
        </p:spPr>
      </p:pic>
    </p:spTree>
    <p:extLst>
      <p:ext uri="{BB962C8B-B14F-4D97-AF65-F5344CB8AC3E}">
        <p14:creationId xmlns:p14="http://schemas.microsoft.com/office/powerpoint/2010/main" val="13029251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932DCE27-C36B-44BD-96FF-7E97B1081AF8}"/>
              </a:ext>
            </a:extLst>
          </p:cNvPr>
          <p:cNvSpPr/>
          <p:nvPr/>
        </p:nvSpPr>
        <p:spPr>
          <a:xfrm>
            <a:off x="2267712" y="1360996"/>
            <a:ext cx="7656576" cy="956246"/>
          </a:xfrm>
          <a:prstGeom prst="roundRect">
            <a:avLst>
              <a:gd name="adj" fmla="val 50000"/>
            </a:avLst>
          </a:prstGeom>
          <a:solidFill>
            <a:srgbClr val="CCE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Box 19"/>
          <p:cNvSpPr txBox="1"/>
          <p:nvPr/>
        </p:nvSpPr>
        <p:spPr>
          <a:xfrm>
            <a:off x="3712176" y="1410221"/>
            <a:ext cx="4767652"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Calibri" panose="020F0502020204030204" pitchFamily="34" charset="0"/>
              </a:rPr>
              <a:t>Stable CAD or PAD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a:ea typeface="+mn-ea"/>
                <a:cs typeface="Calibri" panose="020F0502020204030204" pitchFamily="34" charset="0"/>
              </a:rPr>
              <a:t>27,395 participants randomized</a:t>
            </a:r>
          </a:p>
        </p:txBody>
      </p:sp>
      <p:sp>
        <p:nvSpPr>
          <p:cNvPr id="21" name="TextBox 20"/>
          <p:cNvSpPr txBox="1"/>
          <p:nvPr/>
        </p:nvSpPr>
        <p:spPr>
          <a:xfrm>
            <a:off x="0" y="6334780"/>
            <a:ext cx="73689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*excluding patients enrolled 4-14 days post CABG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Bosch JJ, et al. </a:t>
            </a: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Can J Cardiol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2017; 33:1027-1035</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a:t>
            </a:r>
          </a:p>
        </p:txBody>
      </p:sp>
      <p:sp>
        <p:nvSpPr>
          <p:cNvPr id="27" name="Rectangle 26">
            <a:extLst>
              <a:ext uri="{FF2B5EF4-FFF2-40B4-BE49-F238E27FC236}">
                <a16:creationId xmlns:a16="http://schemas.microsoft.com/office/drawing/2014/main" id="{9716B8C2-CCA6-4ACD-AD0E-1EB059E62256}"/>
              </a:ext>
            </a:extLst>
          </p:cNvPr>
          <p:cNvSpPr/>
          <p:nvPr/>
        </p:nvSpPr>
        <p:spPr>
          <a:xfrm>
            <a:off x="9488311" y="107244"/>
            <a:ext cx="2612973" cy="807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8" name="Rectangle 27">
            <a:extLst>
              <a:ext uri="{FF2B5EF4-FFF2-40B4-BE49-F238E27FC236}">
                <a16:creationId xmlns:a16="http://schemas.microsoft.com/office/drawing/2014/main" id="{AF5C7557-8DF5-4E33-9BB5-1436C79AFE64}"/>
              </a:ext>
            </a:extLst>
          </p:cNvPr>
          <p:cNvSpPr/>
          <p:nvPr/>
        </p:nvSpPr>
        <p:spPr>
          <a:xfrm>
            <a:off x="10758311" y="6434666"/>
            <a:ext cx="1433689" cy="35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1" name="Group 50">
            <a:extLst>
              <a:ext uri="{FF2B5EF4-FFF2-40B4-BE49-F238E27FC236}">
                <a16:creationId xmlns:a16="http://schemas.microsoft.com/office/drawing/2014/main" id="{E5BB3940-0070-474B-848A-D7B7DCB7A93A}"/>
              </a:ext>
            </a:extLst>
          </p:cNvPr>
          <p:cNvGrpSpPr/>
          <p:nvPr/>
        </p:nvGrpSpPr>
        <p:grpSpPr>
          <a:xfrm>
            <a:off x="989257" y="2743262"/>
            <a:ext cx="10213487" cy="3167807"/>
            <a:chOff x="969702" y="2659442"/>
            <a:chExt cx="10213487" cy="3167807"/>
          </a:xfrm>
        </p:grpSpPr>
        <p:sp>
          <p:nvSpPr>
            <p:cNvPr id="47" name="Rectangle: Rounded Corners 46">
              <a:extLst>
                <a:ext uri="{FF2B5EF4-FFF2-40B4-BE49-F238E27FC236}">
                  <a16:creationId xmlns:a16="http://schemas.microsoft.com/office/drawing/2014/main" id="{D02B28DC-9DA5-4CC0-8185-6525AF855D8B}"/>
                </a:ext>
              </a:extLst>
            </p:cNvPr>
            <p:cNvSpPr/>
            <p:nvPr/>
          </p:nvSpPr>
          <p:spPr>
            <a:xfrm>
              <a:off x="969702" y="3654271"/>
              <a:ext cx="4944910" cy="353315"/>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45" name="Group 44">
              <a:extLst>
                <a:ext uri="{FF2B5EF4-FFF2-40B4-BE49-F238E27FC236}">
                  <a16:creationId xmlns:a16="http://schemas.microsoft.com/office/drawing/2014/main" id="{C8B8976E-883C-4D06-94A9-48637EFFB9BA}"/>
                </a:ext>
              </a:extLst>
            </p:cNvPr>
            <p:cNvGrpSpPr/>
            <p:nvPr/>
          </p:nvGrpSpPr>
          <p:grpSpPr>
            <a:xfrm>
              <a:off x="5889148" y="2674516"/>
              <a:ext cx="5294041" cy="2477643"/>
              <a:chOff x="5889148" y="2674516"/>
              <a:chExt cx="5294041" cy="2477643"/>
            </a:xfrm>
          </p:grpSpPr>
          <p:sp>
            <p:nvSpPr>
              <p:cNvPr id="38" name="Rectangle: Rounded Corners 37">
                <a:extLst>
                  <a:ext uri="{FF2B5EF4-FFF2-40B4-BE49-F238E27FC236}">
                    <a16:creationId xmlns:a16="http://schemas.microsoft.com/office/drawing/2014/main" id="{04725B10-E32E-472C-99E8-DFC6572BD724}"/>
                  </a:ext>
                </a:extLst>
              </p:cNvPr>
              <p:cNvSpPr/>
              <p:nvPr/>
            </p:nvSpPr>
            <p:spPr>
              <a:xfrm>
                <a:off x="6238279" y="3654271"/>
                <a:ext cx="4944910" cy="353315"/>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Rectangle: Rounded Corners 40">
                <a:extLst>
                  <a:ext uri="{FF2B5EF4-FFF2-40B4-BE49-F238E27FC236}">
                    <a16:creationId xmlns:a16="http://schemas.microsoft.com/office/drawing/2014/main" id="{80B3139B-6990-4A93-8E4D-69672D5F527D}"/>
                  </a:ext>
                </a:extLst>
              </p:cNvPr>
              <p:cNvSpPr/>
              <p:nvPr/>
            </p:nvSpPr>
            <p:spPr>
              <a:xfrm rot="2700000">
                <a:off x="5920780" y="4289701"/>
                <a:ext cx="1371600" cy="35331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Rectangle: Rounded Corners 41">
                <a:extLst>
                  <a:ext uri="{FF2B5EF4-FFF2-40B4-BE49-F238E27FC236}">
                    <a16:creationId xmlns:a16="http://schemas.microsoft.com/office/drawing/2014/main" id="{E491CFCD-12FD-4942-8ADA-222B1CB241A0}"/>
                  </a:ext>
                </a:extLst>
              </p:cNvPr>
              <p:cNvSpPr/>
              <p:nvPr/>
            </p:nvSpPr>
            <p:spPr>
              <a:xfrm rot="18900000">
                <a:off x="5889148" y="3034881"/>
                <a:ext cx="1371600" cy="353315"/>
              </a:xfrm>
              <a:prstGeom prst="roundRect">
                <a:avLst>
                  <a:gd name="adj" fmla="val 500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56F113A9-2341-4BE8-8FC5-8C48FE8E63DD}"/>
                  </a:ext>
                </a:extLst>
              </p:cNvPr>
              <p:cNvSpPr/>
              <p:nvPr/>
            </p:nvSpPr>
            <p:spPr>
              <a:xfrm>
                <a:off x="6789376" y="4655344"/>
                <a:ext cx="4393813" cy="353315"/>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Rectangle: Rounded Corners 43">
                <a:extLst>
                  <a:ext uri="{FF2B5EF4-FFF2-40B4-BE49-F238E27FC236}">
                    <a16:creationId xmlns:a16="http://schemas.microsoft.com/office/drawing/2014/main" id="{DAC898EC-9862-4EF2-A02E-F613C7FC9A40}"/>
                  </a:ext>
                </a:extLst>
              </p:cNvPr>
              <p:cNvSpPr/>
              <p:nvPr/>
            </p:nvSpPr>
            <p:spPr>
              <a:xfrm>
                <a:off x="6760669" y="2674516"/>
                <a:ext cx="4422520" cy="353315"/>
              </a:xfrm>
              <a:prstGeom prst="roundRect">
                <a:avLst>
                  <a:gd name="adj" fmla="val 50000"/>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 Box 12"/>
            <p:cNvSpPr txBox="1">
              <a:spLocks noChangeArrowheads="1"/>
            </p:cNvSpPr>
            <p:nvPr/>
          </p:nvSpPr>
          <p:spPr bwMode="auto">
            <a:xfrm>
              <a:off x="6872012" y="2659442"/>
              <a:ext cx="4311177" cy="646323"/>
            </a:xfrm>
            <a:prstGeom prst="rect">
              <a:avLst/>
            </a:prstGeom>
            <a:noFill/>
            <a:ln w="12700">
              <a:noFill/>
              <a:miter lim="800000"/>
              <a:headEnd/>
              <a:tailEnd/>
            </a:ln>
          </p:spPr>
          <p:txBody>
            <a:bodyPr wrap="square" lIns="91430" tIns="45716" rIns="91430" bIns="45716">
              <a:spAutoFit/>
            </a:bodyPr>
            <a:lstStyle/>
            <a:p>
              <a:pPr marL="0" marR="0" lvl="0" indent="0" algn="ctr" defTabSz="912813"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ＭＳ Ｐゴシック" pitchFamily="34" charset="-128"/>
                  <a:cs typeface="Calibri" panose="020F0502020204030204" pitchFamily="34" charset="0"/>
                </a:rPr>
                <a:t>Rivaroxaban 2.5 mg bid + Aspirin 100 mg od</a:t>
              </a:r>
            </a:p>
          </p:txBody>
        </p:sp>
        <p:sp>
          <p:nvSpPr>
            <p:cNvPr id="11" name="Text Box 13"/>
            <p:cNvSpPr txBox="1">
              <a:spLocks noChangeArrowheads="1"/>
            </p:cNvSpPr>
            <p:nvPr/>
          </p:nvSpPr>
          <p:spPr bwMode="auto">
            <a:xfrm>
              <a:off x="7852913" y="4649248"/>
              <a:ext cx="2140589" cy="369324"/>
            </a:xfrm>
            <a:prstGeom prst="rect">
              <a:avLst/>
            </a:prstGeom>
            <a:noFill/>
            <a:ln w="12700">
              <a:noFill/>
              <a:miter lim="800000"/>
              <a:headEnd/>
              <a:tailEnd/>
            </a:ln>
          </p:spPr>
          <p:txBody>
            <a:bodyPr wrap="square" lIns="91430" tIns="45716" rIns="91430" bIns="45716">
              <a:spAutoFit/>
            </a:bodyPr>
            <a:lstStyle>
              <a:lvl1pPr defTabSz="912813" eaLnBrk="0" hangingPunct="0">
                <a:defRPr sz="2800">
                  <a:solidFill>
                    <a:schemeClr val="tx1"/>
                  </a:solidFill>
                  <a:latin typeface="Times New Roman" pitchFamily="18" charset="0"/>
                  <a:ea typeface="MS PGothic" pitchFamily="34" charset="-128"/>
                </a:defRPr>
              </a:lvl1pPr>
              <a:lvl2pPr marL="742950" indent="-285750" defTabSz="912813" eaLnBrk="0" hangingPunct="0">
                <a:defRPr sz="2800">
                  <a:solidFill>
                    <a:schemeClr val="tx1"/>
                  </a:solidFill>
                  <a:latin typeface="Times New Roman" pitchFamily="18" charset="0"/>
                  <a:ea typeface="MS PGothic" pitchFamily="34" charset="-128"/>
                </a:defRPr>
              </a:lvl2pPr>
              <a:lvl3pPr marL="1143000" indent="-228600" defTabSz="912813" eaLnBrk="0" hangingPunct="0">
                <a:defRPr sz="2800">
                  <a:solidFill>
                    <a:schemeClr val="tx1"/>
                  </a:solidFill>
                  <a:latin typeface="Times New Roman" pitchFamily="18" charset="0"/>
                  <a:ea typeface="MS PGothic" pitchFamily="34" charset="-128"/>
                </a:defRPr>
              </a:lvl3pPr>
              <a:lvl4pPr marL="1600200" indent="-228600" defTabSz="912813" eaLnBrk="0" hangingPunct="0">
                <a:defRPr sz="2800">
                  <a:solidFill>
                    <a:schemeClr val="tx1"/>
                  </a:solidFill>
                  <a:latin typeface="Times New Roman" pitchFamily="18" charset="0"/>
                  <a:ea typeface="MS PGothic" pitchFamily="34" charset="-128"/>
                </a:defRPr>
              </a:lvl4pPr>
              <a:lvl5pPr marL="2057400" indent="-228600" defTabSz="912813" eaLnBrk="0" hangingPunct="0">
                <a:defRPr sz="2800">
                  <a:solidFill>
                    <a:schemeClr val="tx1"/>
                  </a:solidFill>
                  <a:latin typeface="Times New Roman" pitchFamily="18" charset="0"/>
                  <a:ea typeface="MS PGothic" pitchFamily="34" charset="-128"/>
                </a:defRPr>
              </a:lvl5pPr>
              <a:lvl6pPr marL="25146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marL="0" marR="0" lvl="0" indent="0" algn="ctr" defTabSz="912813"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S PGothic" pitchFamily="34" charset="-128"/>
                  <a:cs typeface="Calibri" panose="020F0502020204030204" pitchFamily="34" charset="0"/>
                </a:rPr>
                <a:t>Aspirin 100 mg od</a:t>
              </a:r>
            </a:p>
          </p:txBody>
        </p:sp>
        <p:sp>
          <p:nvSpPr>
            <p:cNvPr id="12" name="Rectangle 17"/>
            <p:cNvSpPr>
              <a:spLocks noChangeArrowheads="1"/>
            </p:cNvSpPr>
            <p:nvPr/>
          </p:nvSpPr>
          <p:spPr bwMode="auto">
            <a:xfrm>
              <a:off x="5066002" y="3681526"/>
              <a:ext cx="65" cy="307777"/>
            </a:xfrm>
            <a:prstGeom prst="rect">
              <a:avLst/>
            </a:prstGeom>
            <a:noFill/>
            <a:ln>
              <a:noFill/>
            </a:ln>
            <a:effectLst>
              <a:prstShdw prst="shdw17" dist="17961" dir="2700000">
                <a:srgbClr val="999999"/>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None/>
                <a:tabLst>
                  <a:tab pos="55563" algn="l"/>
                </a:tabLst>
                <a:defRPr/>
              </a:pPr>
              <a:endParaRPr kumimoji="0" lang="en-GB" sz="2000" b="0" i="0" u="none" strike="noStrike" kern="1200" cap="none" spc="0" normalizeH="0" baseline="0" noProof="0">
                <a:ln>
                  <a:noFill/>
                </a:ln>
                <a:solidFill>
                  <a:srgbClr val="000000"/>
                </a:solidFill>
                <a:effectLst/>
                <a:uLnTx/>
                <a:uFillTx/>
                <a:latin typeface="Arial" panose="020B0604020202020204"/>
                <a:ea typeface="ＭＳ Ｐゴシック" pitchFamily="34" charset="-128"/>
                <a:cs typeface="Calibri" panose="020F0502020204030204" pitchFamily="34" charset="0"/>
              </a:endParaRPr>
            </a:p>
          </p:txBody>
        </p:sp>
        <p:sp>
          <p:nvSpPr>
            <p:cNvPr id="14" name="Text Box 25"/>
            <p:cNvSpPr txBox="1">
              <a:spLocks noChangeArrowheads="1"/>
            </p:cNvSpPr>
            <p:nvPr/>
          </p:nvSpPr>
          <p:spPr bwMode="auto">
            <a:xfrm>
              <a:off x="7687278" y="3644013"/>
              <a:ext cx="2471858" cy="369324"/>
            </a:xfrm>
            <a:prstGeom prst="rect">
              <a:avLst/>
            </a:prstGeom>
            <a:noFill/>
            <a:ln w="12700">
              <a:noFill/>
              <a:miter lim="800000"/>
              <a:headEnd/>
              <a:tailEnd/>
            </a:ln>
          </p:spPr>
          <p:txBody>
            <a:bodyPr wrap="square" lIns="91430" tIns="45716" rIns="91430" bIns="45716">
              <a:spAutoFit/>
            </a:bodyPr>
            <a:lstStyle/>
            <a:p>
              <a:pPr marL="0" marR="0" lvl="0" indent="0" algn="ctr" defTabSz="912813"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ＭＳ Ｐゴシック" pitchFamily="34" charset="-128"/>
                  <a:cs typeface="Calibri" panose="020F0502020204030204" pitchFamily="34" charset="0"/>
                </a:rPr>
                <a:t>Rivaroxaban 5 mg bid</a:t>
              </a:r>
            </a:p>
          </p:txBody>
        </p:sp>
        <p:sp>
          <p:nvSpPr>
            <p:cNvPr id="15" name="TextBox 14"/>
            <p:cNvSpPr txBox="1"/>
            <p:nvPr/>
          </p:nvSpPr>
          <p:spPr>
            <a:xfrm>
              <a:off x="7060114" y="5457917"/>
              <a:ext cx="3852337" cy="369332"/>
            </a:xfrm>
            <a:prstGeom prst="rect">
              <a:avLst/>
            </a:prstGeom>
            <a:noFill/>
          </p:spPr>
          <p:txBody>
            <a:bodyPr wrap="none">
              <a:spAutoFit/>
            </a:bodyPr>
            <a:lstStyle>
              <a:lvl1pPr eaLnBrk="0" hangingPunct="0">
                <a:defRPr sz="2800">
                  <a:solidFill>
                    <a:schemeClr val="tx1"/>
                  </a:solidFill>
                  <a:latin typeface="Times New Roman" pitchFamily="18" charset="0"/>
                  <a:ea typeface="MS PGothic" pitchFamily="34" charset="-128"/>
                </a:defRPr>
              </a:lvl1pPr>
              <a:lvl2pPr marL="742950" indent="-285750" eaLnBrk="0" hangingPunct="0">
                <a:defRPr sz="2800">
                  <a:solidFill>
                    <a:schemeClr val="tx1"/>
                  </a:solidFill>
                  <a:latin typeface="Times New Roman" pitchFamily="18" charset="0"/>
                  <a:ea typeface="MS PGothic" pitchFamily="34" charset="-128"/>
                </a:defRPr>
              </a:lvl2pPr>
              <a:lvl3pPr marL="1143000" indent="-228600" eaLnBrk="0" hangingPunct="0">
                <a:defRPr sz="2800">
                  <a:solidFill>
                    <a:schemeClr val="tx1"/>
                  </a:solidFill>
                  <a:latin typeface="Times New Roman" pitchFamily="18" charset="0"/>
                  <a:ea typeface="MS PGothic" pitchFamily="34" charset="-128"/>
                </a:defRPr>
              </a:lvl3pPr>
              <a:lvl4pPr marL="1600200" indent="-228600" eaLnBrk="0" hangingPunct="0">
                <a:defRPr sz="2800">
                  <a:solidFill>
                    <a:schemeClr val="tx1"/>
                  </a:solidFill>
                  <a:latin typeface="Times New Roman" pitchFamily="18" charset="0"/>
                  <a:ea typeface="MS PGothic" pitchFamily="34" charset="-128"/>
                </a:defRPr>
              </a:lvl4pPr>
              <a:lvl5pPr marL="2057400" indent="-228600" eaLnBrk="0" hangingPunct="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Calibri" panose="020F0502020204030204" pitchFamily="34" charset="0"/>
                </a:rPr>
                <a:t>Expected mean follow up: 3-4 years</a:t>
              </a:r>
            </a:p>
          </p:txBody>
        </p:sp>
        <p:sp>
          <p:nvSpPr>
            <p:cNvPr id="18" name="Text Box 25"/>
            <p:cNvSpPr txBox="1">
              <a:spLocks noChangeArrowheads="1"/>
            </p:cNvSpPr>
            <p:nvPr/>
          </p:nvSpPr>
          <p:spPr bwMode="auto">
            <a:xfrm>
              <a:off x="1366719" y="3644347"/>
              <a:ext cx="4150876" cy="646323"/>
            </a:xfrm>
            <a:prstGeom prst="rect">
              <a:avLst/>
            </a:prstGeom>
            <a:noFill/>
            <a:ln w="12700">
              <a:noFill/>
              <a:miter lim="800000"/>
              <a:headEnd/>
              <a:tailEnd/>
            </a:ln>
          </p:spPr>
          <p:txBody>
            <a:bodyPr wrap="square" lIns="91430" tIns="45716" rIns="91430" bIns="45716">
              <a:spAutoFit/>
            </a:bodyPr>
            <a:lstStyle>
              <a:lvl1pPr defTabSz="912813" eaLnBrk="0" hangingPunct="0">
                <a:defRPr sz="2800">
                  <a:solidFill>
                    <a:schemeClr val="tx1"/>
                  </a:solidFill>
                  <a:latin typeface="Times New Roman" pitchFamily="18" charset="0"/>
                  <a:ea typeface="MS PGothic" pitchFamily="34" charset="-128"/>
                </a:defRPr>
              </a:lvl1pPr>
              <a:lvl2pPr marL="742950" indent="-285750" defTabSz="912813" eaLnBrk="0" hangingPunct="0">
                <a:defRPr sz="2800">
                  <a:solidFill>
                    <a:schemeClr val="tx1"/>
                  </a:solidFill>
                  <a:latin typeface="Times New Roman" pitchFamily="18" charset="0"/>
                  <a:ea typeface="MS PGothic" pitchFamily="34" charset="-128"/>
                </a:defRPr>
              </a:lvl2pPr>
              <a:lvl3pPr marL="1143000" indent="-228600" defTabSz="912813" eaLnBrk="0" hangingPunct="0">
                <a:defRPr sz="2800">
                  <a:solidFill>
                    <a:schemeClr val="tx1"/>
                  </a:solidFill>
                  <a:latin typeface="Times New Roman" pitchFamily="18" charset="0"/>
                  <a:ea typeface="MS PGothic" pitchFamily="34" charset="-128"/>
                </a:defRPr>
              </a:lvl3pPr>
              <a:lvl4pPr marL="1600200" indent="-228600" defTabSz="912813" eaLnBrk="0" hangingPunct="0">
                <a:defRPr sz="2800">
                  <a:solidFill>
                    <a:schemeClr val="tx1"/>
                  </a:solidFill>
                  <a:latin typeface="Times New Roman" pitchFamily="18" charset="0"/>
                  <a:ea typeface="MS PGothic" pitchFamily="34" charset="-128"/>
                </a:defRPr>
              </a:lvl4pPr>
              <a:lvl5pPr marL="2057400" indent="-228600" defTabSz="912813" eaLnBrk="0" hangingPunct="0">
                <a:defRPr sz="2800">
                  <a:solidFill>
                    <a:schemeClr val="tx1"/>
                  </a:solidFill>
                  <a:latin typeface="Times New Roman" pitchFamily="18" charset="0"/>
                  <a:ea typeface="MS PGothic" pitchFamily="34" charset="-128"/>
                </a:defRPr>
              </a:lvl5pPr>
              <a:lvl6pPr marL="25146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defTabSz="912813"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marL="0" marR="0" lvl="0" indent="0" algn="ctr" defTabSz="912813"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S PGothic" pitchFamily="34" charset="-128"/>
                  <a:cs typeface="Calibri" panose="020F0502020204030204" pitchFamily="34" charset="0"/>
                </a:rPr>
                <a:t>Run-in* (aspirin plus rivaroxaban) placebo)</a:t>
              </a:r>
            </a:p>
          </p:txBody>
        </p:sp>
        <p:sp>
          <p:nvSpPr>
            <p:cNvPr id="17" name="Oval 16">
              <a:extLst>
                <a:ext uri="{FF2B5EF4-FFF2-40B4-BE49-F238E27FC236}">
                  <a16:creationId xmlns:a16="http://schemas.microsoft.com/office/drawing/2014/main" id="{B7461889-9433-460C-B5C3-245732D9CD29}"/>
                </a:ext>
              </a:extLst>
            </p:cNvPr>
            <p:cNvSpPr/>
            <p:nvPr/>
          </p:nvSpPr>
          <p:spPr>
            <a:xfrm>
              <a:off x="5617877" y="3351905"/>
              <a:ext cx="956246" cy="956246"/>
            </a:xfrm>
            <a:prstGeom prst="ellipse">
              <a:avLst/>
            </a:prstGeom>
            <a:solidFill>
              <a:srgbClr val="D9D9D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FB2EA77D-09FB-42F2-9349-E8F1663EA64B}"/>
                </a:ext>
              </a:extLst>
            </p:cNvPr>
            <p:cNvSpPr txBox="1"/>
            <p:nvPr/>
          </p:nvSpPr>
          <p:spPr>
            <a:xfrm>
              <a:off x="5914612" y="3568418"/>
              <a:ext cx="3627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595959"/>
                  </a:solidFill>
                  <a:effectLst/>
                  <a:uLnTx/>
                  <a:uFillTx/>
                  <a:latin typeface="Arial" panose="020B0604020202020204"/>
                  <a:ea typeface="+mn-ea"/>
                  <a:cs typeface="Calibri" panose="020F0502020204030204" pitchFamily="34" charset="0"/>
                </a:rPr>
                <a:t>R</a:t>
              </a:r>
            </a:p>
          </p:txBody>
        </p:sp>
      </p:grpSp>
      <p:sp>
        <p:nvSpPr>
          <p:cNvPr id="53" name="Title 1">
            <a:extLst>
              <a:ext uri="{FF2B5EF4-FFF2-40B4-BE49-F238E27FC236}">
                <a16:creationId xmlns:a16="http://schemas.microsoft.com/office/drawing/2014/main" id="{A0572FA4-A590-4845-800D-CE79BE13533A}"/>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anose="020B0604020202020204"/>
                <a:ea typeface="+mj-ea"/>
                <a:cs typeface="Calibri" panose="020F0502020204030204" pitchFamily="34" charset="0"/>
              </a:rPr>
              <a:t>COMPASS Design</a:t>
            </a:r>
          </a:p>
        </p:txBody>
      </p:sp>
    </p:spTree>
    <p:extLst>
      <p:ext uri="{BB962C8B-B14F-4D97-AF65-F5344CB8AC3E}">
        <p14:creationId xmlns:p14="http://schemas.microsoft.com/office/powerpoint/2010/main" val="3689741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lored, flying, looking, animal&#10;&#10;Description automatically generated">
            <a:extLst>
              <a:ext uri="{FF2B5EF4-FFF2-40B4-BE49-F238E27FC236}">
                <a16:creationId xmlns:a16="http://schemas.microsoft.com/office/drawing/2014/main" id="{F9FACC37-B013-481B-97A0-9023FF283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550" y="1817744"/>
            <a:ext cx="8827291" cy="3985308"/>
          </a:xfrm>
          <a:prstGeom prst="rect">
            <a:avLst/>
          </a:prstGeom>
        </p:spPr>
      </p:pic>
      <p:graphicFrame>
        <p:nvGraphicFramePr>
          <p:cNvPr id="48" name="Chart 47">
            <a:extLst>
              <a:ext uri="{FF2B5EF4-FFF2-40B4-BE49-F238E27FC236}">
                <a16:creationId xmlns:a16="http://schemas.microsoft.com/office/drawing/2014/main" id="{D00F0348-CF06-4F04-AFBB-803C2C8C485A}"/>
              </a:ext>
            </a:extLst>
          </p:cNvPr>
          <p:cNvGraphicFramePr/>
          <p:nvPr>
            <p:extLst/>
          </p:nvPr>
        </p:nvGraphicFramePr>
        <p:xfrm>
          <a:off x="826755" y="937493"/>
          <a:ext cx="9097281" cy="516571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0" y="6549608"/>
            <a:ext cx="474815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Eikelboom JW, et al. </a:t>
            </a:r>
            <a:r>
              <a:rPr kumimoji="0" lang="en-US" sz="1400" b="1" i="1"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N Engl J Med </a:t>
            </a: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rPr>
              <a:t>2017; 377:1319-30.</a:t>
            </a:r>
          </a:p>
        </p:txBody>
      </p:sp>
      <p:sp>
        <p:nvSpPr>
          <p:cNvPr id="8" name="Title 1">
            <a:extLst>
              <a:ext uri="{FF2B5EF4-FFF2-40B4-BE49-F238E27FC236}">
                <a16:creationId xmlns:a16="http://schemas.microsoft.com/office/drawing/2014/main" id="{B27FD793-685B-46B1-B3E2-BE3A293CC77C}"/>
              </a:ext>
            </a:extLst>
          </p:cNvPr>
          <p:cNvSpPr txBox="1">
            <a:spLocks/>
          </p:cNvSpPr>
          <p:nvPr/>
        </p:nvSpPr>
        <p:spPr>
          <a:xfrm>
            <a:off x="838199" y="18255"/>
            <a:ext cx="111322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anose="020B0604020202020204"/>
                <a:ea typeface="+mj-ea"/>
                <a:cs typeface="Calibri" panose="020F0502020204030204" pitchFamily="34" charset="0"/>
              </a:rPr>
              <a:t>COMPASS Trial Primary outcome</a:t>
            </a:r>
          </a:p>
        </p:txBody>
      </p:sp>
      <p:sp>
        <p:nvSpPr>
          <p:cNvPr id="52" name="Rectangle 70399">
            <a:extLst>
              <a:ext uri="{FF2B5EF4-FFF2-40B4-BE49-F238E27FC236}">
                <a16:creationId xmlns:a16="http://schemas.microsoft.com/office/drawing/2014/main" id="{F70AA994-93F2-4254-ADAD-5D528E8B2AFC}"/>
              </a:ext>
            </a:extLst>
          </p:cNvPr>
          <p:cNvSpPr>
            <a:spLocks noChangeArrowheads="1"/>
          </p:cNvSpPr>
          <p:nvPr/>
        </p:nvSpPr>
        <p:spPr bwMode="auto">
          <a:xfrm rot="16200000">
            <a:off x="-1390377" y="3382165"/>
            <a:ext cx="3976169" cy="44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Cumulative Risk of Cardiovascular Death, Myocardial Infarction, or Stroke</a:t>
            </a:r>
            <a:endParaRPr kumimoji="0" lang="en-US" altLang="en-US"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53" name="Rectangle 70416">
            <a:extLst>
              <a:ext uri="{FF2B5EF4-FFF2-40B4-BE49-F238E27FC236}">
                <a16:creationId xmlns:a16="http://schemas.microsoft.com/office/drawing/2014/main" id="{60A598E1-A979-4444-947A-E09000A42FF3}"/>
              </a:ext>
            </a:extLst>
          </p:cNvPr>
          <p:cNvSpPr>
            <a:spLocks noChangeArrowheads="1"/>
          </p:cNvSpPr>
          <p:nvPr/>
        </p:nvSpPr>
        <p:spPr bwMode="auto">
          <a:xfrm>
            <a:off x="5328060" y="6116986"/>
            <a:ext cx="392704" cy="24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Year</a:t>
            </a:r>
            <a:endParaRPr kumimoji="0" lang="en-US" altLang="en-US" sz="1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grpSp>
        <p:nvGrpSpPr>
          <p:cNvPr id="54" name="Group 53">
            <a:extLst>
              <a:ext uri="{FF2B5EF4-FFF2-40B4-BE49-F238E27FC236}">
                <a16:creationId xmlns:a16="http://schemas.microsoft.com/office/drawing/2014/main" id="{A258557A-AFA1-48F2-A6E5-B28D049FD8C0}"/>
              </a:ext>
            </a:extLst>
          </p:cNvPr>
          <p:cNvGrpSpPr/>
          <p:nvPr/>
        </p:nvGrpSpPr>
        <p:grpSpPr>
          <a:xfrm>
            <a:off x="1476079" y="1568001"/>
            <a:ext cx="4178403" cy="1672307"/>
            <a:chOff x="2402495" y="1558844"/>
            <a:chExt cx="2801254" cy="1146200"/>
          </a:xfrm>
        </p:grpSpPr>
        <p:sp>
          <p:nvSpPr>
            <p:cNvPr id="55" name="Rectangle 9001">
              <a:extLst>
                <a:ext uri="{FF2B5EF4-FFF2-40B4-BE49-F238E27FC236}">
                  <a16:creationId xmlns:a16="http://schemas.microsoft.com/office/drawing/2014/main" id="{C641AE50-866D-4B84-A64C-2DC7539D1B06}"/>
                </a:ext>
              </a:extLst>
            </p:cNvPr>
            <p:cNvSpPr>
              <a:spLocks noChangeArrowheads="1"/>
            </p:cNvSpPr>
            <p:nvPr/>
          </p:nvSpPr>
          <p:spPr bwMode="auto">
            <a:xfrm>
              <a:off x="2535493" y="2349252"/>
              <a:ext cx="2103165"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Hazard ratio, 0.90 (95% CI, 0.79-1.03)</a:t>
              </a:r>
              <a:endParaRPr kumimoji="0" lang="en-US" altLang="en-US" sz="14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57" name="Rectangle 9001">
              <a:extLst>
                <a:ext uri="{FF2B5EF4-FFF2-40B4-BE49-F238E27FC236}">
                  <a16:creationId xmlns:a16="http://schemas.microsoft.com/office/drawing/2014/main" id="{A737E5AA-C7DD-4657-A21F-81E9566C8D62}"/>
                </a:ext>
              </a:extLst>
            </p:cNvPr>
            <p:cNvSpPr>
              <a:spLocks noChangeArrowheads="1"/>
            </p:cNvSpPr>
            <p:nvPr/>
          </p:nvSpPr>
          <p:spPr bwMode="auto">
            <a:xfrm>
              <a:off x="2535493" y="2533871"/>
              <a:ext cx="396845"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P=0.12</a:t>
              </a:r>
              <a:endParaRPr kumimoji="0" lang="en-US" altLang="en-US" sz="1400" b="0"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59" name="Rectangle 9003">
              <a:extLst>
                <a:ext uri="{FF2B5EF4-FFF2-40B4-BE49-F238E27FC236}">
                  <a16:creationId xmlns:a16="http://schemas.microsoft.com/office/drawing/2014/main" id="{6B570728-5CC2-4836-B073-2D13BBAD2BAB}"/>
                </a:ext>
              </a:extLst>
            </p:cNvPr>
            <p:cNvSpPr>
              <a:spLocks noChangeArrowheads="1"/>
            </p:cNvSpPr>
            <p:nvPr/>
          </p:nvSpPr>
          <p:spPr bwMode="auto">
            <a:xfrm>
              <a:off x="2402495" y="2156633"/>
              <a:ext cx="2428866"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Rivaroxaban alone vs. </a:t>
              </a:r>
              <a:r>
                <a:rPr kumimoji="0" lang="en-US" altLang="en-US" sz="1400" b="0"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placebo plus aspirin</a:t>
              </a:r>
            </a:p>
          </p:txBody>
        </p:sp>
        <p:sp>
          <p:nvSpPr>
            <p:cNvPr id="60" name="Rectangle 9001">
              <a:extLst>
                <a:ext uri="{FF2B5EF4-FFF2-40B4-BE49-F238E27FC236}">
                  <a16:creationId xmlns:a16="http://schemas.microsoft.com/office/drawing/2014/main" id="{A479A68C-0115-48A0-9B3D-2FE7741CACE6}"/>
                </a:ext>
              </a:extLst>
            </p:cNvPr>
            <p:cNvSpPr>
              <a:spLocks noChangeArrowheads="1"/>
            </p:cNvSpPr>
            <p:nvPr/>
          </p:nvSpPr>
          <p:spPr bwMode="auto">
            <a:xfrm>
              <a:off x="2535493" y="1751460"/>
              <a:ext cx="2145406"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Hazard ratio, 0.76 (95% CI, 0.66-0.86)</a:t>
              </a:r>
              <a:endParaRPr kumimoji="0" lang="en-US" alt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62" name="Rectangle 9001">
              <a:extLst>
                <a:ext uri="{FF2B5EF4-FFF2-40B4-BE49-F238E27FC236}">
                  <a16:creationId xmlns:a16="http://schemas.microsoft.com/office/drawing/2014/main" id="{D03F1CBD-BEF6-49CC-A211-3F8B1C714C0B}"/>
                </a:ext>
              </a:extLst>
            </p:cNvPr>
            <p:cNvSpPr>
              <a:spLocks noChangeArrowheads="1"/>
            </p:cNvSpPr>
            <p:nvPr/>
          </p:nvSpPr>
          <p:spPr bwMode="auto">
            <a:xfrm>
              <a:off x="2535493" y="1936081"/>
              <a:ext cx="465765"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P&lt;0.001</a:t>
              </a:r>
              <a:endParaRPr kumimoji="0" lang="en-US" altLang="en-US" sz="1400" b="1" i="0" u="none" strike="noStrike" kern="1200" cap="none" spc="0" normalizeH="0" baseline="0" noProof="0" dirty="0">
                <a:ln>
                  <a:noFill/>
                </a:ln>
                <a:solidFill>
                  <a:prstClr val="black"/>
                </a:solidFill>
                <a:effectLst/>
                <a:uLnTx/>
                <a:uFillTx/>
                <a:latin typeface="Arial" panose="020B0604020202020204"/>
                <a:ea typeface="+mn-ea"/>
                <a:cs typeface="Calibri" panose="020F0502020204030204" pitchFamily="34" charset="0"/>
              </a:endParaRPr>
            </a:p>
          </p:txBody>
        </p:sp>
        <p:sp>
          <p:nvSpPr>
            <p:cNvPr id="64" name="Rectangle 9003">
              <a:extLst>
                <a:ext uri="{FF2B5EF4-FFF2-40B4-BE49-F238E27FC236}">
                  <a16:creationId xmlns:a16="http://schemas.microsoft.com/office/drawing/2014/main" id="{9144049B-B62A-4D75-943F-CCACDD55E2E4}"/>
                </a:ext>
              </a:extLst>
            </p:cNvPr>
            <p:cNvSpPr>
              <a:spLocks noChangeArrowheads="1"/>
            </p:cNvSpPr>
            <p:nvPr/>
          </p:nvSpPr>
          <p:spPr bwMode="auto">
            <a:xfrm>
              <a:off x="2402495" y="1558844"/>
              <a:ext cx="2801254" cy="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FF"/>
                  </a:solidFill>
                  <a:effectLst/>
                  <a:uLnTx/>
                  <a:uFillTx/>
                  <a:latin typeface="Arial" panose="020B0604020202020204"/>
                  <a:ea typeface="+mn-ea"/>
                  <a:cs typeface="Calibri" panose="020F0502020204030204" pitchFamily="34" charset="0"/>
                </a:rPr>
                <a:t>Rivaroxaban + aspirin </a:t>
              </a:r>
              <a:r>
                <a:rPr kumimoji="0" lang="en-US" altLang="en-US" sz="1400" b="1"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vs. </a:t>
              </a:r>
              <a:r>
                <a:rPr kumimoji="0" lang="en-US" altLang="en-US" sz="14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placebo plus aspirin</a:t>
              </a:r>
            </a:p>
          </p:txBody>
        </p:sp>
      </p:grpSp>
      <p:sp>
        <p:nvSpPr>
          <p:cNvPr id="67" name="TextBox 66">
            <a:extLst>
              <a:ext uri="{FF2B5EF4-FFF2-40B4-BE49-F238E27FC236}">
                <a16:creationId xmlns:a16="http://schemas.microsoft.com/office/drawing/2014/main" id="{F2747C50-7AB6-454C-8DAA-9D454D3D406B}"/>
              </a:ext>
            </a:extLst>
          </p:cNvPr>
          <p:cNvSpPr txBox="1"/>
          <p:nvPr/>
        </p:nvSpPr>
        <p:spPr>
          <a:xfrm>
            <a:off x="10065314" y="1891210"/>
            <a:ext cx="1677344" cy="356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rPr>
              <a:t>Aspirin alone</a:t>
            </a:r>
            <a:endParaRPr kumimoji="0" lang="en-CA" sz="1400" b="1" i="0" u="none" strike="noStrike" kern="1200" cap="none" spc="0" normalizeH="0" baseline="0" noProof="0" dirty="0">
              <a:ln>
                <a:noFill/>
              </a:ln>
              <a:solidFill>
                <a:srgbClr val="FF0000"/>
              </a:solidFill>
              <a:effectLst/>
              <a:uLnTx/>
              <a:uFillTx/>
              <a:latin typeface="Arial" panose="020B0604020202020204"/>
              <a:ea typeface="+mn-ea"/>
              <a:cs typeface="Calibri" panose="020F0502020204030204" pitchFamily="34" charset="0"/>
            </a:endParaRPr>
          </a:p>
        </p:txBody>
      </p:sp>
      <p:sp>
        <p:nvSpPr>
          <p:cNvPr id="69" name="TextBox 68">
            <a:extLst>
              <a:ext uri="{FF2B5EF4-FFF2-40B4-BE49-F238E27FC236}">
                <a16:creationId xmlns:a16="http://schemas.microsoft.com/office/drawing/2014/main" id="{3F5FB281-C91D-4398-9436-8DFCB0A7398F}"/>
              </a:ext>
            </a:extLst>
          </p:cNvPr>
          <p:cNvSpPr txBox="1"/>
          <p:nvPr/>
        </p:nvSpPr>
        <p:spPr>
          <a:xfrm>
            <a:off x="10066797" y="2340727"/>
            <a:ext cx="2031863" cy="356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Calibri" panose="020F0502020204030204" pitchFamily="34" charset="0"/>
              </a:rPr>
              <a:t>Rivaroxaban alone</a:t>
            </a:r>
            <a:endParaRPr kumimoji="0" lang="en-CA" sz="1400" b="1" i="0" u="none" strike="noStrike" kern="1200" cap="none" spc="0" normalizeH="0" baseline="0" noProof="0" dirty="0">
              <a:ln>
                <a:noFill/>
              </a:ln>
              <a:solidFill>
                <a:prstClr val="black">
                  <a:lumMod val="95000"/>
                  <a:lumOff val="5000"/>
                </a:prstClr>
              </a:solidFill>
              <a:effectLst/>
              <a:uLnTx/>
              <a:uFillTx/>
              <a:latin typeface="Arial" panose="020B0604020202020204"/>
              <a:ea typeface="+mn-ea"/>
              <a:cs typeface="Calibri" panose="020F0502020204030204" pitchFamily="34" charset="0"/>
            </a:endParaRPr>
          </a:p>
        </p:txBody>
      </p:sp>
      <p:sp>
        <p:nvSpPr>
          <p:cNvPr id="71" name="TextBox 70">
            <a:extLst>
              <a:ext uri="{FF2B5EF4-FFF2-40B4-BE49-F238E27FC236}">
                <a16:creationId xmlns:a16="http://schemas.microsoft.com/office/drawing/2014/main" id="{6BBD8FC5-D9A8-4324-997C-3D09DEB5DD9B}"/>
              </a:ext>
            </a:extLst>
          </p:cNvPr>
          <p:cNvSpPr txBox="1"/>
          <p:nvPr/>
        </p:nvSpPr>
        <p:spPr>
          <a:xfrm>
            <a:off x="10065315" y="2612451"/>
            <a:ext cx="209358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a:ea typeface="+mn-ea"/>
                <a:cs typeface="Calibri" panose="020F0502020204030204" pitchFamily="34" charset="0"/>
              </a:rPr>
              <a:t>Rivaroxaban + aspirin</a:t>
            </a:r>
            <a:endParaRPr kumimoji="0" lang="en-CA" sz="1400" b="1" i="0" u="none" strike="noStrike" kern="1200" cap="none" spc="0" normalizeH="0" baseline="0" noProof="0" dirty="0">
              <a:ln>
                <a:noFill/>
              </a:ln>
              <a:solidFill>
                <a:srgbClr val="0000FF"/>
              </a:solidFill>
              <a:effectLst/>
              <a:uLnTx/>
              <a:uFillTx/>
              <a:latin typeface="Arial" panose="020B0604020202020204"/>
              <a:ea typeface="+mn-ea"/>
              <a:cs typeface="Calibri" panose="020F0502020204030204" pitchFamily="34" charset="0"/>
            </a:endParaRPr>
          </a:p>
        </p:txBody>
      </p:sp>
      <p:sp>
        <p:nvSpPr>
          <p:cNvPr id="73" name="Rectangle 72">
            <a:extLst>
              <a:ext uri="{FF2B5EF4-FFF2-40B4-BE49-F238E27FC236}">
                <a16:creationId xmlns:a16="http://schemas.microsoft.com/office/drawing/2014/main" id="{735F28CB-C78C-48A5-B094-C78410AEE7A6}"/>
              </a:ext>
            </a:extLst>
          </p:cNvPr>
          <p:cNvSpPr/>
          <p:nvPr/>
        </p:nvSpPr>
        <p:spPr>
          <a:xfrm>
            <a:off x="10758311" y="6434666"/>
            <a:ext cx="1433689" cy="357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26816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002DEC9-31DB-4A33-A408-5D25804CB00F}"/>
              </a:ext>
            </a:extLst>
          </p:cNvPr>
          <p:cNvGraphicFramePr/>
          <p:nvPr>
            <p:extLst/>
          </p:nvPr>
        </p:nvGraphicFramePr>
        <p:xfrm>
          <a:off x="1031551" y="1009166"/>
          <a:ext cx="9971493" cy="5052412"/>
        </p:xfrm>
        <a:graphic>
          <a:graphicData uri="http://schemas.openxmlformats.org/drawingml/2006/chart">
            <c:chart xmlns:c="http://schemas.openxmlformats.org/drawingml/2006/chart" xmlns:r="http://schemas.openxmlformats.org/officeDocument/2006/relationships" r:id="rId2"/>
          </a:graphicData>
        </a:graphic>
      </p:graphicFrame>
      <p:sp>
        <p:nvSpPr>
          <p:cNvPr id="126" name="TextBox 125"/>
          <p:cNvSpPr txBox="1"/>
          <p:nvPr/>
        </p:nvSpPr>
        <p:spPr>
          <a:xfrm>
            <a:off x="10649443" y="2089572"/>
            <a:ext cx="89274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10.7%</a:t>
            </a:r>
            <a:endParaRPr kumimoji="0" lang="en-CA"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7" name="TextBox 126"/>
          <p:cNvSpPr txBox="1"/>
          <p:nvPr/>
        </p:nvSpPr>
        <p:spPr>
          <a:xfrm>
            <a:off x="10678338" y="3265901"/>
            <a:ext cx="77023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7.2%</a:t>
            </a:r>
            <a:endParaRPr kumimoji="0" lang="en-CA"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8" name="TextBox 127"/>
          <p:cNvSpPr txBox="1"/>
          <p:nvPr/>
        </p:nvSpPr>
        <p:spPr>
          <a:xfrm>
            <a:off x="10674126" y="2871418"/>
            <a:ext cx="77023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8.4%</a:t>
            </a:r>
            <a:endParaRPr kumimoji="0" lang="en-CA"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129" name="TextBox 128"/>
          <p:cNvSpPr txBox="1"/>
          <p:nvPr/>
        </p:nvSpPr>
        <p:spPr>
          <a:xfrm>
            <a:off x="10678655" y="3686789"/>
            <a:ext cx="76329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5.8</a:t>
            </a:r>
            <a:r>
              <a:rPr kumimoji="0" lang="en-US"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t>
            </a:r>
            <a:endParaRPr kumimoji="0" lang="en-CA" sz="1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
        <p:nvSpPr>
          <p:cNvPr id="130" name="TextBox 129"/>
          <p:cNvSpPr txBox="1"/>
          <p:nvPr/>
        </p:nvSpPr>
        <p:spPr>
          <a:xfrm>
            <a:off x="7705921" y="4934856"/>
            <a:ext cx="3171908" cy="738664"/>
          </a:xfrm>
          <a:prstGeom prst="rect">
            <a:avLst/>
          </a:prstGeom>
          <a:no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0.77, 95% CI: 0.64-0.93, p=0.005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ARR 1.4%</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 name="TextBox 130"/>
          <p:cNvSpPr txBox="1"/>
          <p:nvPr/>
        </p:nvSpPr>
        <p:spPr>
          <a:xfrm>
            <a:off x="7700163" y="1617111"/>
            <a:ext cx="3171139" cy="738664"/>
          </a:xfrm>
          <a:prstGeom prst="rect">
            <a:avLst/>
          </a:prstGeom>
          <a:noFill/>
        </p:spPr>
        <p:txBody>
          <a:bodyPr wrap="square"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Diabetes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0.74, 95% CI: 0.61-0.90, p=0.002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ARR 2.3%</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2" name="Rectangle 9001"/>
          <p:cNvSpPr>
            <a:spLocks noChangeArrowheads="1"/>
          </p:cNvSpPr>
          <p:nvPr/>
        </p:nvSpPr>
        <p:spPr bwMode="auto">
          <a:xfrm>
            <a:off x="2290580" y="2333426"/>
            <a:ext cx="10465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Aspirin Alone</a:t>
            </a:r>
          </a:p>
        </p:txBody>
      </p:sp>
      <p:cxnSp>
        <p:nvCxnSpPr>
          <p:cNvPr id="173" name="Straight Connector 172"/>
          <p:cNvCxnSpPr/>
          <p:nvPr/>
        </p:nvCxnSpPr>
        <p:spPr>
          <a:xfrm>
            <a:off x="1717786" y="2455876"/>
            <a:ext cx="478821"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4" name="Rectangle 9001"/>
          <p:cNvSpPr>
            <a:spLocks noChangeArrowheads="1"/>
          </p:cNvSpPr>
          <p:nvPr/>
        </p:nvSpPr>
        <p:spPr bwMode="auto">
          <a:xfrm>
            <a:off x="2290580" y="2524397"/>
            <a:ext cx="19714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Rivaroxaban plus Aspirin</a:t>
            </a:r>
          </a:p>
        </p:txBody>
      </p:sp>
      <p:cxnSp>
        <p:nvCxnSpPr>
          <p:cNvPr id="175" name="Straight Connector 174"/>
          <p:cNvCxnSpPr/>
          <p:nvPr/>
        </p:nvCxnSpPr>
        <p:spPr>
          <a:xfrm>
            <a:off x="1717786" y="2646849"/>
            <a:ext cx="478821" cy="0"/>
          </a:xfrm>
          <a:prstGeom prst="line">
            <a:avLst/>
          </a:prstGeom>
          <a:ln w="2540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76" name="Rectangle 9003"/>
          <p:cNvSpPr>
            <a:spLocks noChangeArrowheads="1"/>
          </p:cNvSpPr>
          <p:nvPr/>
        </p:nvSpPr>
        <p:spPr bwMode="auto">
          <a:xfrm>
            <a:off x="1717786" y="2134180"/>
            <a:ext cx="19214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 Diabetes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(N=11,356)</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7" name="Rectangle 9001"/>
          <p:cNvSpPr>
            <a:spLocks noChangeArrowheads="1"/>
          </p:cNvSpPr>
          <p:nvPr/>
        </p:nvSpPr>
        <p:spPr bwMode="auto">
          <a:xfrm>
            <a:off x="2290580" y="1715065"/>
            <a:ext cx="10465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Aspirin Alone</a:t>
            </a:r>
          </a:p>
        </p:txBody>
      </p:sp>
      <p:cxnSp>
        <p:nvCxnSpPr>
          <p:cNvPr id="178" name="Straight Connector 177"/>
          <p:cNvCxnSpPr/>
          <p:nvPr/>
        </p:nvCxnSpPr>
        <p:spPr>
          <a:xfrm>
            <a:off x="1717786" y="1837515"/>
            <a:ext cx="478821"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9" name="Rectangle 9001"/>
          <p:cNvSpPr>
            <a:spLocks noChangeArrowheads="1"/>
          </p:cNvSpPr>
          <p:nvPr/>
        </p:nvSpPr>
        <p:spPr bwMode="auto">
          <a:xfrm>
            <a:off x="2290580" y="1906037"/>
            <a:ext cx="19714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Rivaroxaban plus Aspirin</a:t>
            </a:r>
          </a:p>
        </p:txBody>
      </p:sp>
      <p:cxnSp>
        <p:nvCxnSpPr>
          <p:cNvPr id="180" name="Straight Connector 179"/>
          <p:cNvCxnSpPr/>
          <p:nvPr/>
        </p:nvCxnSpPr>
        <p:spPr>
          <a:xfrm>
            <a:off x="1717786" y="2028488"/>
            <a:ext cx="478821" cy="0"/>
          </a:xfrm>
          <a:prstGeom prst="line">
            <a:avLst/>
          </a:prstGeom>
          <a:ln w="25400">
            <a:solidFill>
              <a:srgbClr val="0000FF"/>
            </a:solidFill>
            <a:prstDash val="solid"/>
          </a:ln>
        </p:spPr>
        <p:style>
          <a:lnRef idx="1">
            <a:schemeClr val="accent1"/>
          </a:lnRef>
          <a:fillRef idx="0">
            <a:schemeClr val="accent1"/>
          </a:fillRef>
          <a:effectRef idx="0">
            <a:schemeClr val="accent1"/>
          </a:effectRef>
          <a:fontRef idx="minor">
            <a:schemeClr val="tx1"/>
          </a:fontRef>
        </p:style>
      </p:cxnSp>
      <p:sp>
        <p:nvSpPr>
          <p:cNvPr id="181" name="Rectangle 9003"/>
          <p:cNvSpPr>
            <a:spLocks noChangeArrowheads="1"/>
          </p:cNvSpPr>
          <p:nvPr/>
        </p:nvSpPr>
        <p:spPr bwMode="auto">
          <a:xfrm>
            <a:off x="1717786" y="1515819"/>
            <a:ext cx="16062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Diabetes (N=6,922) </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 name="Title 1">
            <a:extLst>
              <a:ext uri="{FF2B5EF4-FFF2-40B4-BE49-F238E27FC236}">
                <a16:creationId xmlns:a16="http://schemas.microsoft.com/office/drawing/2014/main" id="{65759046-B1A3-4599-B66F-1D4401341FFF}"/>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rPr>
              <a:t>CV Death, Myocardial Infarction, or Stroke</a:t>
            </a:r>
          </a:p>
        </p:txBody>
      </p:sp>
      <p:sp>
        <p:nvSpPr>
          <p:cNvPr id="167" name="Freeform 70424"/>
          <p:cNvSpPr>
            <a:spLocks/>
          </p:cNvSpPr>
          <p:nvPr/>
        </p:nvSpPr>
        <p:spPr bwMode="auto">
          <a:xfrm>
            <a:off x="1534489" y="3873420"/>
            <a:ext cx="9256200" cy="1821476"/>
          </a:xfrm>
          <a:custGeom>
            <a:avLst/>
            <a:gdLst>
              <a:gd name="T0" fmla="*/ 1457 w 6678"/>
              <a:gd name="T1" fmla="*/ 2502 h 3132"/>
              <a:gd name="T2" fmla="*/ 1745 w 6678"/>
              <a:gd name="T3" fmla="*/ 2394 h 3132"/>
              <a:gd name="T4" fmla="*/ 1781 w 6678"/>
              <a:gd name="T5" fmla="*/ 2394 h 3132"/>
              <a:gd name="T6" fmla="*/ 1836 w 6678"/>
              <a:gd name="T7" fmla="*/ 2376 h 3132"/>
              <a:gd name="T8" fmla="*/ 1925 w 6678"/>
              <a:gd name="T9" fmla="*/ 2322 h 3132"/>
              <a:gd name="T10" fmla="*/ 2016 w 6678"/>
              <a:gd name="T11" fmla="*/ 2286 h 3132"/>
              <a:gd name="T12" fmla="*/ 2088 w 6678"/>
              <a:gd name="T13" fmla="*/ 2268 h 3132"/>
              <a:gd name="T14" fmla="*/ 2141 w 6678"/>
              <a:gd name="T15" fmla="*/ 2214 h 3132"/>
              <a:gd name="T16" fmla="*/ 2232 w 6678"/>
              <a:gd name="T17" fmla="*/ 2160 h 3132"/>
              <a:gd name="T18" fmla="*/ 2357 w 6678"/>
              <a:gd name="T19" fmla="*/ 2088 h 3132"/>
              <a:gd name="T20" fmla="*/ 2448 w 6678"/>
              <a:gd name="T21" fmla="*/ 2070 h 3132"/>
              <a:gd name="T22" fmla="*/ 2556 w 6678"/>
              <a:gd name="T23" fmla="*/ 2016 h 3132"/>
              <a:gd name="T24" fmla="*/ 2645 w 6678"/>
              <a:gd name="T25" fmla="*/ 1998 h 3132"/>
              <a:gd name="T26" fmla="*/ 2736 w 6678"/>
              <a:gd name="T27" fmla="*/ 1962 h 3132"/>
              <a:gd name="T28" fmla="*/ 2789 w 6678"/>
              <a:gd name="T29" fmla="*/ 1944 h 3132"/>
              <a:gd name="T30" fmla="*/ 2897 w 6678"/>
              <a:gd name="T31" fmla="*/ 1908 h 3132"/>
              <a:gd name="T32" fmla="*/ 2988 w 6678"/>
              <a:gd name="T33" fmla="*/ 1872 h 3132"/>
              <a:gd name="T34" fmla="*/ 3060 w 6678"/>
              <a:gd name="T35" fmla="*/ 1854 h 3132"/>
              <a:gd name="T36" fmla="*/ 3149 w 6678"/>
              <a:gd name="T37" fmla="*/ 1836 h 3132"/>
              <a:gd name="T38" fmla="*/ 3240 w 6678"/>
              <a:gd name="T39" fmla="*/ 1782 h 3132"/>
              <a:gd name="T40" fmla="*/ 3329 w 6678"/>
              <a:gd name="T41" fmla="*/ 1764 h 3132"/>
              <a:gd name="T42" fmla="*/ 3401 w 6678"/>
              <a:gd name="T43" fmla="*/ 1764 h 3132"/>
              <a:gd name="T44" fmla="*/ 3456 w 6678"/>
              <a:gd name="T45" fmla="*/ 1674 h 3132"/>
              <a:gd name="T46" fmla="*/ 3509 w 6678"/>
              <a:gd name="T47" fmla="*/ 1620 h 3132"/>
              <a:gd name="T48" fmla="*/ 3581 w 6678"/>
              <a:gd name="T49" fmla="*/ 1620 h 3132"/>
              <a:gd name="T50" fmla="*/ 3636 w 6678"/>
              <a:gd name="T51" fmla="*/ 1584 h 3132"/>
              <a:gd name="T52" fmla="*/ 3708 w 6678"/>
              <a:gd name="T53" fmla="*/ 1548 h 3132"/>
              <a:gd name="T54" fmla="*/ 3761 w 6678"/>
              <a:gd name="T55" fmla="*/ 1529 h 3132"/>
              <a:gd name="T56" fmla="*/ 3816 w 6678"/>
              <a:gd name="T57" fmla="*/ 1512 h 3132"/>
              <a:gd name="T58" fmla="*/ 3888 w 6678"/>
              <a:gd name="T59" fmla="*/ 1512 h 3132"/>
              <a:gd name="T60" fmla="*/ 3941 w 6678"/>
              <a:gd name="T61" fmla="*/ 1493 h 3132"/>
              <a:gd name="T62" fmla="*/ 4013 w 6678"/>
              <a:gd name="T63" fmla="*/ 1476 h 3132"/>
              <a:gd name="T64" fmla="*/ 4068 w 6678"/>
              <a:gd name="T65" fmla="*/ 1457 h 3132"/>
              <a:gd name="T66" fmla="*/ 4104 w 6678"/>
              <a:gd name="T67" fmla="*/ 1440 h 3132"/>
              <a:gd name="T68" fmla="*/ 4176 w 6678"/>
              <a:gd name="T69" fmla="*/ 1385 h 3132"/>
              <a:gd name="T70" fmla="*/ 4248 w 6678"/>
              <a:gd name="T71" fmla="*/ 1385 h 3132"/>
              <a:gd name="T72" fmla="*/ 4302 w 6678"/>
              <a:gd name="T73" fmla="*/ 1385 h 3132"/>
              <a:gd name="T74" fmla="*/ 4374 w 6678"/>
              <a:gd name="T75" fmla="*/ 1368 h 3132"/>
              <a:gd name="T76" fmla="*/ 4428 w 6678"/>
              <a:gd name="T77" fmla="*/ 1296 h 3132"/>
              <a:gd name="T78" fmla="*/ 4500 w 6678"/>
              <a:gd name="T79" fmla="*/ 1241 h 3132"/>
              <a:gd name="T80" fmla="*/ 4626 w 6678"/>
              <a:gd name="T81" fmla="*/ 1188 h 3132"/>
              <a:gd name="T82" fmla="*/ 4716 w 6678"/>
              <a:gd name="T83" fmla="*/ 1169 h 3132"/>
              <a:gd name="T84" fmla="*/ 4788 w 6678"/>
              <a:gd name="T85" fmla="*/ 1044 h 3132"/>
              <a:gd name="T86" fmla="*/ 4842 w 6678"/>
              <a:gd name="T87" fmla="*/ 1025 h 3132"/>
              <a:gd name="T88" fmla="*/ 4896 w 6678"/>
              <a:gd name="T89" fmla="*/ 972 h 3132"/>
              <a:gd name="T90" fmla="*/ 4950 w 6678"/>
              <a:gd name="T91" fmla="*/ 864 h 3132"/>
              <a:gd name="T92" fmla="*/ 5040 w 6678"/>
              <a:gd name="T93" fmla="*/ 828 h 3132"/>
              <a:gd name="T94" fmla="*/ 5130 w 6678"/>
              <a:gd name="T95" fmla="*/ 809 h 3132"/>
              <a:gd name="T96" fmla="*/ 5220 w 6678"/>
              <a:gd name="T97" fmla="*/ 809 h 3132"/>
              <a:gd name="T98" fmla="*/ 5310 w 6678"/>
              <a:gd name="T99" fmla="*/ 809 h 3132"/>
              <a:gd name="T100" fmla="*/ 5454 w 6678"/>
              <a:gd name="T101" fmla="*/ 809 h 3132"/>
              <a:gd name="T102" fmla="*/ 5562 w 6678"/>
              <a:gd name="T103" fmla="*/ 737 h 3132"/>
              <a:gd name="T104" fmla="*/ 5688 w 6678"/>
              <a:gd name="T105" fmla="*/ 737 h 3132"/>
              <a:gd name="T106" fmla="*/ 5814 w 6678"/>
              <a:gd name="T107" fmla="*/ 737 h 3132"/>
              <a:gd name="T108" fmla="*/ 5868 w 6678"/>
              <a:gd name="T109" fmla="*/ 737 h 3132"/>
              <a:gd name="T110" fmla="*/ 5994 w 6678"/>
              <a:gd name="T111" fmla="*/ 629 h 3132"/>
              <a:gd name="T112" fmla="*/ 6084 w 6678"/>
              <a:gd name="T113" fmla="*/ 485 h 3132"/>
              <a:gd name="T114" fmla="*/ 6192 w 6678"/>
              <a:gd name="T115" fmla="*/ 432 h 3132"/>
              <a:gd name="T116" fmla="*/ 6282 w 6678"/>
              <a:gd name="T117" fmla="*/ 432 h 3132"/>
              <a:gd name="T118" fmla="*/ 6372 w 6678"/>
              <a:gd name="T119" fmla="*/ 360 h 3132"/>
              <a:gd name="T120" fmla="*/ 6462 w 6678"/>
              <a:gd name="T121" fmla="*/ 288 h 3132"/>
              <a:gd name="T122" fmla="*/ 6534 w 6678"/>
              <a:gd name="T123" fmla="*/ 108 h 3132"/>
              <a:gd name="T124" fmla="*/ 6624 w 6678"/>
              <a:gd name="T125" fmla="*/ 0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8" h="3132">
                <a:moveTo>
                  <a:pt x="0" y="3132"/>
                </a:moveTo>
                <a:lnTo>
                  <a:pt x="0" y="3132"/>
                </a:lnTo>
                <a:lnTo>
                  <a:pt x="0" y="3132"/>
                </a:lnTo>
                <a:lnTo>
                  <a:pt x="17" y="3132"/>
                </a:lnTo>
                <a:lnTo>
                  <a:pt x="17" y="3114"/>
                </a:lnTo>
                <a:lnTo>
                  <a:pt x="17" y="3114"/>
                </a:lnTo>
                <a:lnTo>
                  <a:pt x="17" y="3096"/>
                </a:lnTo>
                <a:lnTo>
                  <a:pt x="53" y="3096"/>
                </a:lnTo>
                <a:lnTo>
                  <a:pt x="53" y="3096"/>
                </a:lnTo>
                <a:lnTo>
                  <a:pt x="53" y="3096"/>
                </a:lnTo>
                <a:lnTo>
                  <a:pt x="53" y="3096"/>
                </a:lnTo>
                <a:lnTo>
                  <a:pt x="89" y="3096"/>
                </a:lnTo>
                <a:lnTo>
                  <a:pt x="89" y="3078"/>
                </a:lnTo>
                <a:lnTo>
                  <a:pt x="108" y="3078"/>
                </a:lnTo>
                <a:lnTo>
                  <a:pt x="108" y="3078"/>
                </a:lnTo>
                <a:lnTo>
                  <a:pt x="144" y="3078"/>
                </a:lnTo>
                <a:lnTo>
                  <a:pt x="144" y="3060"/>
                </a:lnTo>
                <a:lnTo>
                  <a:pt x="161" y="3060"/>
                </a:lnTo>
                <a:lnTo>
                  <a:pt x="161" y="3060"/>
                </a:lnTo>
                <a:lnTo>
                  <a:pt x="216" y="3060"/>
                </a:lnTo>
                <a:lnTo>
                  <a:pt x="216" y="3042"/>
                </a:lnTo>
                <a:lnTo>
                  <a:pt x="216" y="3042"/>
                </a:lnTo>
                <a:lnTo>
                  <a:pt x="216" y="3042"/>
                </a:lnTo>
                <a:lnTo>
                  <a:pt x="252" y="3042"/>
                </a:lnTo>
                <a:lnTo>
                  <a:pt x="252" y="3042"/>
                </a:lnTo>
                <a:lnTo>
                  <a:pt x="252" y="3042"/>
                </a:lnTo>
                <a:lnTo>
                  <a:pt x="252" y="3042"/>
                </a:lnTo>
                <a:lnTo>
                  <a:pt x="269" y="3042"/>
                </a:lnTo>
                <a:lnTo>
                  <a:pt x="269" y="3024"/>
                </a:lnTo>
                <a:lnTo>
                  <a:pt x="324" y="3024"/>
                </a:lnTo>
                <a:lnTo>
                  <a:pt x="324" y="3024"/>
                </a:lnTo>
                <a:lnTo>
                  <a:pt x="341" y="3024"/>
                </a:lnTo>
                <a:lnTo>
                  <a:pt x="341" y="3006"/>
                </a:lnTo>
                <a:lnTo>
                  <a:pt x="360" y="3006"/>
                </a:lnTo>
                <a:lnTo>
                  <a:pt x="360" y="3006"/>
                </a:lnTo>
                <a:lnTo>
                  <a:pt x="377" y="3006"/>
                </a:lnTo>
                <a:lnTo>
                  <a:pt x="377" y="2988"/>
                </a:lnTo>
                <a:lnTo>
                  <a:pt x="396" y="2988"/>
                </a:lnTo>
                <a:lnTo>
                  <a:pt x="396" y="2988"/>
                </a:lnTo>
                <a:lnTo>
                  <a:pt x="413" y="2988"/>
                </a:lnTo>
                <a:lnTo>
                  <a:pt x="413" y="2970"/>
                </a:lnTo>
                <a:lnTo>
                  <a:pt x="432" y="2970"/>
                </a:lnTo>
                <a:lnTo>
                  <a:pt x="432" y="2952"/>
                </a:lnTo>
                <a:lnTo>
                  <a:pt x="432" y="2952"/>
                </a:lnTo>
                <a:lnTo>
                  <a:pt x="432" y="2952"/>
                </a:lnTo>
                <a:lnTo>
                  <a:pt x="449" y="2952"/>
                </a:lnTo>
                <a:lnTo>
                  <a:pt x="449" y="2934"/>
                </a:lnTo>
                <a:lnTo>
                  <a:pt x="468" y="2934"/>
                </a:lnTo>
                <a:lnTo>
                  <a:pt x="468" y="2934"/>
                </a:lnTo>
                <a:lnTo>
                  <a:pt x="504" y="2934"/>
                </a:lnTo>
                <a:lnTo>
                  <a:pt x="504" y="2934"/>
                </a:lnTo>
                <a:lnTo>
                  <a:pt x="540" y="2934"/>
                </a:lnTo>
                <a:lnTo>
                  <a:pt x="540" y="2916"/>
                </a:lnTo>
                <a:lnTo>
                  <a:pt x="576" y="2916"/>
                </a:lnTo>
                <a:lnTo>
                  <a:pt x="576" y="2916"/>
                </a:lnTo>
                <a:lnTo>
                  <a:pt x="576" y="2916"/>
                </a:lnTo>
                <a:lnTo>
                  <a:pt x="576" y="2898"/>
                </a:lnTo>
                <a:lnTo>
                  <a:pt x="576" y="2898"/>
                </a:lnTo>
                <a:lnTo>
                  <a:pt x="576" y="2898"/>
                </a:lnTo>
                <a:lnTo>
                  <a:pt x="593" y="2898"/>
                </a:lnTo>
                <a:lnTo>
                  <a:pt x="593" y="2880"/>
                </a:lnTo>
                <a:lnTo>
                  <a:pt x="629" y="2880"/>
                </a:lnTo>
                <a:lnTo>
                  <a:pt x="629" y="2880"/>
                </a:lnTo>
                <a:lnTo>
                  <a:pt x="665" y="2880"/>
                </a:lnTo>
                <a:lnTo>
                  <a:pt x="665" y="2880"/>
                </a:lnTo>
                <a:lnTo>
                  <a:pt x="684" y="2880"/>
                </a:lnTo>
                <a:lnTo>
                  <a:pt x="684" y="2862"/>
                </a:lnTo>
                <a:lnTo>
                  <a:pt x="684" y="2862"/>
                </a:lnTo>
                <a:lnTo>
                  <a:pt x="684" y="2862"/>
                </a:lnTo>
                <a:lnTo>
                  <a:pt x="701" y="2862"/>
                </a:lnTo>
                <a:lnTo>
                  <a:pt x="701" y="2844"/>
                </a:lnTo>
                <a:lnTo>
                  <a:pt x="701" y="2844"/>
                </a:lnTo>
                <a:lnTo>
                  <a:pt x="701" y="2844"/>
                </a:lnTo>
                <a:lnTo>
                  <a:pt x="720" y="2844"/>
                </a:lnTo>
                <a:lnTo>
                  <a:pt x="720" y="2844"/>
                </a:lnTo>
                <a:lnTo>
                  <a:pt x="720" y="2844"/>
                </a:lnTo>
                <a:lnTo>
                  <a:pt x="720" y="2826"/>
                </a:lnTo>
                <a:lnTo>
                  <a:pt x="720" y="2826"/>
                </a:lnTo>
                <a:lnTo>
                  <a:pt x="720" y="2826"/>
                </a:lnTo>
                <a:lnTo>
                  <a:pt x="737" y="2826"/>
                </a:lnTo>
                <a:lnTo>
                  <a:pt x="737" y="2826"/>
                </a:lnTo>
                <a:lnTo>
                  <a:pt x="773" y="2826"/>
                </a:lnTo>
                <a:lnTo>
                  <a:pt x="773" y="2808"/>
                </a:lnTo>
                <a:lnTo>
                  <a:pt x="773" y="2808"/>
                </a:lnTo>
                <a:lnTo>
                  <a:pt x="773" y="2808"/>
                </a:lnTo>
                <a:lnTo>
                  <a:pt x="792" y="2808"/>
                </a:lnTo>
                <a:lnTo>
                  <a:pt x="792" y="2790"/>
                </a:lnTo>
                <a:lnTo>
                  <a:pt x="792" y="2790"/>
                </a:lnTo>
                <a:lnTo>
                  <a:pt x="792" y="2790"/>
                </a:lnTo>
                <a:lnTo>
                  <a:pt x="900" y="2790"/>
                </a:lnTo>
                <a:lnTo>
                  <a:pt x="900" y="2772"/>
                </a:lnTo>
                <a:lnTo>
                  <a:pt x="936" y="2772"/>
                </a:lnTo>
                <a:lnTo>
                  <a:pt x="936" y="2772"/>
                </a:lnTo>
                <a:lnTo>
                  <a:pt x="936" y="2772"/>
                </a:lnTo>
                <a:lnTo>
                  <a:pt x="936" y="2754"/>
                </a:lnTo>
                <a:lnTo>
                  <a:pt x="953" y="2754"/>
                </a:lnTo>
                <a:lnTo>
                  <a:pt x="953" y="2754"/>
                </a:lnTo>
                <a:lnTo>
                  <a:pt x="953" y="2754"/>
                </a:lnTo>
                <a:lnTo>
                  <a:pt x="953" y="2736"/>
                </a:lnTo>
                <a:lnTo>
                  <a:pt x="1008" y="2736"/>
                </a:lnTo>
                <a:lnTo>
                  <a:pt x="1008" y="2736"/>
                </a:lnTo>
                <a:lnTo>
                  <a:pt x="1025" y="2736"/>
                </a:lnTo>
                <a:lnTo>
                  <a:pt x="1025" y="2718"/>
                </a:lnTo>
                <a:lnTo>
                  <a:pt x="1080" y="2718"/>
                </a:lnTo>
                <a:lnTo>
                  <a:pt x="1080" y="2718"/>
                </a:lnTo>
                <a:lnTo>
                  <a:pt x="1080" y="2718"/>
                </a:lnTo>
                <a:lnTo>
                  <a:pt x="1080" y="2718"/>
                </a:lnTo>
                <a:lnTo>
                  <a:pt x="1080" y="2718"/>
                </a:lnTo>
                <a:lnTo>
                  <a:pt x="1080" y="2700"/>
                </a:lnTo>
                <a:lnTo>
                  <a:pt x="1080" y="2700"/>
                </a:lnTo>
                <a:lnTo>
                  <a:pt x="1080" y="2700"/>
                </a:lnTo>
                <a:lnTo>
                  <a:pt x="1097" y="2700"/>
                </a:lnTo>
                <a:lnTo>
                  <a:pt x="1097" y="2682"/>
                </a:lnTo>
                <a:lnTo>
                  <a:pt x="1116" y="2682"/>
                </a:lnTo>
                <a:lnTo>
                  <a:pt x="1116" y="2664"/>
                </a:lnTo>
                <a:lnTo>
                  <a:pt x="1116" y="2664"/>
                </a:lnTo>
                <a:lnTo>
                  <a:pt x="1116" y="2664"/>
                </a:lnTo>
                <a:lnTo>
                  <a:pt x="1133" y="2664"/>
                </a:lnTo>
                <a:lnTo>
                  <a:pt x="1133" y="2664"/>
                </a:lnTo>
                <a:lnTo>
                  <a:pt x="1152" y="2664"/>
                </a:lnTo>
                <a:lnTo>
                  <a:pt x="1152" y="2646"/>
                </a:lnTo>
                <a:lnTo>
                  <a:pt x="1152" y="2646"/>
                </a:lnTo>
                <a:lnTo>
                  <a:pt x="1152" y="2646"/>
                </a:lnTo>
                <a:lnTo>
                  <a:pt x="1169" y="2646"/>
                </a:lnTo>
                <a:lnTo>
                  <a:pt x="1169" y="2646"/>
                </a:lnTo>
                <a:lnTo>
                  <a:pt x="1169" y="2646"/>
                </a:lnTo>
                <a:lnTo>
                  <a:pt x="1169" y="2646"/>
                </a:lnTo>
                <a:lnTo>
                  <a:pt x="1188" y="2646"/>
                </a:lnTo>
                <a:lnTo>
                  <a:pt x="1188" y="2628"/>
                </a:lnTo>
                <a:lnTo>
                  <a:pt x="1205" y="2628"/>
                </a:lnTo>
                <a:lnTo>
                  <a:pt x="1205" y="2628"/>
                </a:lnTo>
                <a:lnTo>
                  <a:pt x="1224" y="2628"/>
                </a:lnTo>
                <a:lnTo>
                  <a:pt x="1224" y="2628"/>
                </a:lnTo>
                <a:lnTo>
                  <a:pt x="1260" y="2628"/>
                </a:lnTo>
                <a:lnTo>
                  <a:pt x="1260" y="2610"/>
                </a:lnTo>
                <a:lnTo>
                  <a:pt x="1260" y="2610"/>
                </a:lnTo>
                <a:lnTo>
                  <a:pt x="1260" y="2610"/>
                </a:lnTo>
                <a:lnTo>
                  <a:pt x="1277" y="2610"/>
                </a:lnTo>
                <a:lnTo>
                  <a:pt x="1277" y="2592"/>
                </a:lnTo>
                <a:lnTo>
                  <a:pt x="1313" y="2592"/>
                </a:lnTo>
                <a:lnTo>
                  <a:pt x="1313" y="2592"/>
                </a:lnTo>
                <a:lnTo>
                  <a:pt x="1313" y="2592"/>
                </a:lnTo>
                <a:lnTo>
                  <a:pt x="1313" y="2592"/>
                </a:lnTo>
                <a:lnTo>
                  <a:pt x="1332" y="2592"/>
                </a:lnTo>
                <a:lnTo>
                  <a:pt x="1332" y="2592"/>
                </a:lnTo>
                <a:lnTo>
                  <a:pt x="1349" y="2592"/>
                </a:lnTo>
                <a:lnTo>
                  <a:pt x="1349" y="2592"/>
                </a:lnTo>
                <a:lnTo>
                  <a:pt x="1385" y="2592"/>
                </a:lnTo>
                <a:lnTo>
                  <a:pt x="1385" y="2574"/>
                </a:lnTo>
                <a:lnTo>
                  <a:pt x="1385" y="2574"/>
                </a:lnTo>
                <a:lnTo>
                  <a:pt x="1385" y="2556"/>
                </a:lnTo>
                <a:lnTo>
                  <a:pt x="1404" y="2556"/>
                </a:lnTo>
                <a:lnTo>
                  <a:pt x="1404" y="2556"/>
                </a:lnTo>
                <a:lnTo>
                  <a:pt x="1421" y="2556"/>
                </a:lnTo>
                <a:lnTo>
                  <a:pt x="1421" y="2556"/>
                </a:lnTo>
                <a:lnTo>
                  <a:pt x="1440" y="2556"/>
                </a:lnTo>
                <a:lnTo>
                  <a:pt x="1440" y="2538"/>
                </a:lnTo>
                <a:lnTo>
                  <a:pt x="1440" y="2538"/>
                </a:lnTo>
                <a:lnTo>
                  <a:pt x="1440" y="2520"/>
                </a:lnTo>
                <a:lnTo>
                  <a:pt x="1457" y="2520"/>
                </a:lnTo>
                <a:lnTo>
                  <a:pt x="1457" y="2520"/>
                </a:lnTo>
                <a:lnTo>
                  <a:pt x="1457" y="2520"/>
                </a:lnTo>
                <a:lnTo>
                  <a:pt x="1457" y="2502"/>
                </a:lnTo>
                <a:lnTo>
                  <a:pt x="1457" y="2502"/>
                </a:lnTo>
                <a:lnTo>
                  <a:pt x="1457" y="2502"/>
                </a:lnTo>
                <a:lnTo>
                  <a:pt x="1476" y="2502"/>
                </a:lnTo>
                <a:lnTo>
                  <a:pt x="1476" y="2502"/>
                </a:lnTo>
                <a:lnTo>
                  <a:pt x="1493" y="2502"/>
                </a:lnTo>
                <a:lnTo>
                  <a:pt x="1493" y="2502"/>
                </a:lnTo>
                <a:lnTo>
                  <a:pt x="1493" y="2502"/>
                </a:lnTo>
                <a:lnTo>
                  <a:pt x="1493" y="2502"/>
                </a:lnTo>
                <a:lnTo>
                  <a:pt x="1548" y="2502"/>
                </a:lnTo>
                <a:lnTo>
                  <a:pt x="1548" y="2484"/>
                </a:lnTo>
                <a:lnTo>
                  <a:pt x="1584" y="2484"/>
                </a:lnTo>
                <a:lnTo>
                  <a:pt x="1584" y="2466"/>
                </a:lnTo>
                <a:lnTo>
                  <a:pt x="1620" y="2466"/>
                </a:lnTo>
                <a:lnTo>
                  <a:pt x="1620" y="2448"/>
                </a:lnTo>
                <a:lnTo>
                  <a:pt x="1656" y="2448"/>
                </a:lnTo>
                <a:lnTo>
                  <a:pt x="1656" y="2448"/>
                </a:lnTo>
                <a:lnTo>
                  <a:pt x="1656" y="2448"/>
                </a:lnTo>
                <a:lnTo>
                  <a:pt x="1656" y="2430"/>
                </a:lnTo>
                <a:lnTo>
                  <a:pt x="1656" y="2430"/>
                </a:lnTo>
                <a:lnTo>
                  <a:pt x="1656" y="2430"/>
                </a:lnTo>
                <a:lnTo>
                  <a:pt x="1673" y="2430"/>
                </a:lnTo>
                <a:lnTo>
                  <a:pt x="1673" y="2430"/>
                </a:lnTo>
                <a:lnTo>
                  <a:pt x="1673" y="2430"/>
                </a:lnTo>
                <a:lnTo>
                  <a:pt x="1673" y="2412"/>
                </a:lnTo>
                <a:lnTo>
                  <a:pt x="1673" y="2412"/>
                </a:lnTo>
                <a:lnTo>
                  <a:pt x="1673" y="2412"/>
                </a:lnTo>
                <a:lnTo>
                  <a:pt x="1673" y="2412"/>
                </a:lnTo>
                <a:lnTo>
                  <a:pt x="1673" y="2412"/>
                </a:lnTo>
                <a:lnTo>
                  <a:pt x="1673" y="2412"/>
                </a:lnTo>
                <a:lnTo>
                  <a:pt x="1673" y="2412"/>
                </a:lnTo>
                <a:lnTo>
                  <a:pt x="1673" y="2412"/>
                </a:lnTo>
                <a:lnTo>
                  <a:pt x="1673"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692"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09"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412"/>
                </a:lnTo>
                <a:lnTo>
                  <a:pt x="1728" y="2394"/>
                </a:lnTo>
                <a:lnTo>
                  <a:pt x="1728" y="2394"/>
                </a:lnTo>
                <a:lnTo>
                  <a:pt x="1728"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45"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64"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781"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00" y="2394"/>
                </a:lnTo>
                <a:lnTo>
                  <a:pt x="1817" y="2394"/>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17"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36"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53" y="2376"/>
                </a:lnTo>
                <a:lnTo>
                  <a:pt x="1872" y="2376"/>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72"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889" y="2358"/>
                </a:lnTo>
                <a:lnTo>
                  <a:pt x="1908" y="2358"/>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08" y="2340"/>
                </a:lnTo>
                <a:lnTo>
                  <a:pt x="1925" y="2340"/>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25" y="2322"/>
                </a:lnTo>
                <a:lnTo>
                  <a:pt x="1944" y="2322"/>
                </a:lnTo>
                <a:lnTo>
                  <a:pt x="1944" y="2322"/>
                </a:lnTo>
                <a:lnTo>
                  <a:pt x="1944" y="2322"/>
                </a:lnTo>
                <a:lnTo>
                  <a:pt x="1944" y="2322"/>
                </a:lnTo>
                <a:lnTo>
                  <a:pt x="1944" y="2322"/>
                </a:lnTo>
                <a:lnTo>
                  <a:pt x="1944"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61"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22"/>
                </a:lnTo>
                <a:lnTo>
                  <a:pt x="1980"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304"/>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1997"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16"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33" y="2286"/>
                </a:lnTo>
                <a:lnTo>
                  <a:pt x="2052" y="2286"/>
                </a:lnTo>
                <a:lnTo>
                  <a:pt x="2052" y="2286"/>
                </a:lnTo>
                <a:lnTo>
                  <a:pt x="2052" y="2286"/>
                </a:lnTo>
                <a:lnTo>
                  <a:pt x="2052" y="2286"/>
                </a:lnTo>
                <a:lnTo>
                  <a:pt x="2052" y="2286"/>
                </a:lnTo>
                <a:lnTo>
                  <a:pt x="2052" y="2286"/>
                </a:lnTo>
                <a:lnTo>
                  <a:pt x="2052" y="2286"/>
                </a:lnTo>
                <a:lnTo>
                  <a:pt x="2052" y="2286"/>
                </a:lnTo>
                <a:lnTo>
                  <a:pt x="2052" y="2286"/>
                </a:lnTo>
                <a:lnTo>
                  <a:pt x="2052" y="2286"/>
                </a:lnTo>
                <a:lnTo>
                  <a:pt x="2052" y="2286"/>
                </a:lnTo>
                <a:lnTo>
                  <a:pt x="2052" y="2286"/>
                </a:lnTo>
                <a:lnTo>
                  <a:pt x="2052" y="2286"/>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52" y="2268"/>
                </a:lnTo>
                <a:lnTo>
                  <a:pt x="2069" y="2268"/>
                </a:lnTo>
                <a:lnTo>
                  <a:pt x="2069" y="2268"/>
                </a:lnTo>
                <a:lnTo>
                  <a:pt x="2069" y="2268"/>
                </a:lnTo>
                <a:lnTo>
                  <a:pt x="2069" y="2268"/>
                </a:lnTo>
                <a:lnTo>
                  <a:pt x="2069" y="2268"/>
                </a:lnTo>
                <a:lnTo>
                  <a:pt x="2069" y="2268"/>
                </a:lnTo>
                <a:lnTo>
                  <a:pt x="2069" y="2268"/>
                </a:lnTo>
                <a:lnTo>
                  <a:pt x="2069" y="2268"/>
                </a:lnTo>
                <a:lnTo>
                  <a:pt x="2069" y="2268"/>
                </a:lnTo>
                <a:lnTo>
                  <a:pt x="2069" y="2268"/>
                </a:lnTo>
                <a:lnTo>
                  <a:pt x="2069" y="2268"/>
                </a:lnTo>
                <a:lnTo>
                  <a:pt x="2069" y="2268"/>
                </a:lnTo>
                <a:lnTo>
                  <a:pt x="2069" y="2268"/>
                </a:lnTo>
                <a:lnTo>
                  <a:pt x="2069"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088"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68"/>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50"/>
                </a:lnTo>
                <a:lnTo>
                  <a:pt x="2105" y="2232"/>
                </a:lnTo>
                <a:lnTo>
                  <a:pt x="2105" y="2232"/>
                </a:lnTo>
                <a:lnTo>
                  <a:pt x="2105"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24" y="2232"/>
                </a:lnTo>
                <a:lnTo>
                  <a:pt x="2141" y="2232"/>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41" y="2214"/>
                </a:lnTo>
                <a:lnTo>
                  <a:pt x="2160" y="2214"/>
                </a:lnTo>
                <a:lnTo>
                  <a:pt x="2160" y="2214"/>
                </a:lnTo>
                <a:lnTo>
                  <a:pt x="2160" y="2214"/>
                </a:lnTo>
                <a:lnTo>
                  <a:pt x="2160" y="2214"/>
                </a:lnTo>
                <a:lnTo>
                  <a:pt x="2160" y="2214"/>
                </a:lnTo>
                <a:lnTo>
                  <a:pt x="2160" y="2214"/>
                </a:lnTo>
                <a:lnTo>
                  <a:pt x="2160" y="2214"/>
                </a:lnTo>
                <a:lnTo>
                  <a:pt x="2160"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214"/>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77" y="2196"/>
                </a:lnTo>
                <a:lnTo>
                  <a:pt x="2196" y="2196"/>
                </a:lnTo>
                <a:lnTo>
                  <a:pt x="2196" y="2196"/>
                </a:lnTo>
                <a:lnTo>
                  <a:pt x="2196" y="2196"/>
                </a:lnTo>
                <a:lnTo>
                  <a:pt x="2196" y="2196"/>
                </a:lnTo>
                <a:lnTo>
                  <a:pt x="2196" y="2196"/>
                </a:lnTo>
                <a:lnTo>
                  <a:pt x="2196" y="2196"/>
                </a:lnTo>
                <a:lnTo>
                  <a:pt x="2196" y="2196"/>
                </a:lnTo>
                <a:lnTo>
                  <a:pt x="2196" y="2196"/>
                </a:lnTo>
                <a:lnTo>
                  <a:pt x="2196" y="2196"/>
                </a:lnTo>
                <a:lnTo>
                  <a:pt x="2196" y="2196"/>
                </a:lnTo>
                <a:lnTo>
                  <a:pt x="2196" y="2196"/>
                </a:lnTo>
                <a:lnTo>
                  <a:pt x="2196" y="2196"/>
                </a:lnTo>
                <a:lnTo>
                  <a:pt x="2196" y="2196"/>
                </a:lnTo>
                <a:lnTo>
                  <a:pt x="2196" y="2178"/>
                </a:lnTo>
                <a:lnTo>
                  <a:pt x="2196" y="2178"/>
                </a:lnTo>
                <a:lnTo>
                  <a:pt x="2196" y="2178"/>
                </a:lnTo>
                <a:lnTo>
                  <a:pt x="2196" y="2178"/>
                </a:lnTo>
                <a:lnTo>
                  <a:pt x="2196" y="2160"/>
                </a:lnTo>
                <a:lnTo>
                  <a:pt x="2196" y="2160"/>
                </a:lnTo>
                <a:lnTo>
                  <a:pt x="2196"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13"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32" y="2160"/>
                </a:lnTo>
                <a:lnTo>
                  <a:pt x="2249" y="2160"/>
                </a:lnTo>
                <a:lnTo>
                  <a:pt x="2249" y="2160"/>
                </a:lnTo>
                <a:lnTo>
                  <a:pt x="2249" y="2160"/>
                </a:lnTo>
                <a:lnTo>
                  <a:pt x="2249" y="2160"/>
                </a:lnTo>
                <a:lnTo>
                  <a:pt x="2249" y="2160"/>
                </a:lnTo>
                <a:lnTo>
                  <a:pt x="2249" y="2160"/>
                </a:lnTo>
                <a:lnTo>
                  <a:pt x="2249" y="2160"/>
                </a:lnTo>
                <a:lnTo>
                  <a:pt x="2249" y="2160"/>
                </a:lnTo>
                <a:lnTo>
                  <a:pt x="2249" y="2160"/>
                </a:lnTo>
                <a:lnTo>
                  <a:pt x="2249" y="2160"/>
                </a:lnTo>
                <a:lnTo>
                  <a:pt x="2249" y="2160"/>
                </a:lnTo>
                <a:lnTo>
                  <a:pt x="2249" y="2160"/>
                </a:lnTo>
                <a:lnTo>
                  <a:pt x="2249" y="2160"/>
                </a:lnTo>
                <a:lnTo>
                  <a:pt x="2249" y="2160"/>
                </a:lnTo>
                <a:lnTo>
                  <a:pt x="2268" y="2160"/>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42"/>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68" y="2124"/>
                </a:lnTo>
                <a:lnTo>
                  <a:pt x="2285" y="2124"/>
                </a:lnTo>
                <a:lnTo>
                  <a:pt x="2285" y="2124"/>
                </a:lnTo>
                <a:lnTo>
                  <a:pt x="2285" y="2124"/>
                </a:lnTo>
                <a:lnTo>
                  <a:pt x="2285" y="2124"/>
                </a:lnTo>
                <a:lnTo>
                  <a:pt x="2285" y="2124"/>
                </a:lnTo>
                <a:lnTo>
                  <a:pt x="2285" y="2124"/>
                </a:lnTo>
                <a:lnTo>
                  <a:pt x="2285" y="2124"/>
                </a:lnTo>
                <a:lnTo>
                  <a:pt x="2285" y="2124"/>
                </a:lnTo>
                <a:lnTo>
                  <a:pt x="2285" y="2124"/>
                </a:lnTo>
                <a:lnTo>
                  <a:pt x="2285"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04" y="2106"/>
                </a:lnTo>
                <a:lnTo>
                  <a:pt x="2321" y="2106"/>
                </a:lnTo>
                <a:lnTo>
                  <a:pt x="2321" y="2106"/>
                </a:lnTo>
                <a:lnTo>
                  <a:pt x="2321" y="2106"/>
                </a:lnTo>
                <a:lnTo>
                  <a:pt x="2321" y="2106"/>
                </a:lnTo>
                <a:lnTo>
                  <a:pt x="2321" y="2106"/>
                </a:lnTo>
                <a:lnTo>
                  <a:pt x="2321" y="2106"/>
                </a:lnTo>
                <a:lnTo>
                  <a:pt x="2321" y="2106"/>
                </a:lnTo>
                <a:lnTo>
                  <a:pt x="2321" y="2106"/>
                </a:lnTo>
                <a:lnTo>
                  <a:pt x="2321" y="2106"/>
                </a:lnTo>
                <a:lnTo>
                  <a:pt x="2321" y="2106"/>
                </a:lnTo>
                <a:lnTo>
                  <a:pt x="2321" y="2106"/>
                </a:lnTo>
                <a:lnTo>
                  <a:pt x="2321"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40"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57"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76"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393"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88"/>
                </a:lnTo>
                <a:lnTo>
                  <a:pt x="2412" y="2070"/>
                </a:lnTo>
                <a:lnTo>
                  <a:pt x="2412" y="2070"/>
                </a:lnTo>
                <a:lnTo>
                  <a:pt x="2412"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29"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48" y="2070"/>
                </a:lnTo>
                <a:lnTo>
                  <a:pt x="2465" y="2070"/>
                </a:lnTo>
                <a:lnTo>
                  <a:pt x="2465" y="2052"/>
                </a:lnTo>
                <a:lnTo>
                  <a:pt x="2465" y="2052"/>
                </a:lnTo>
                <a:lnTo>
                  <a:pt x="2465" y="2052"/>
                </a:lnTo>
                <a:lnTo>
                  <a:pt x="2465" y="2052"/>
                </a:lnTo>
                <a:lnTo>
                  <a:pt x="2465" y="2052"/>
                </a:lnTo>
                <a:lnTo>
                  <a:pt x="2465" y="2052"/>
                </a:lnTo>
                <a:lnTo>
                  <a:pt x="2465"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484" y="2052"/>
                </a:lnTo>
                <a:lnTo>
                  <a:pt x="2501" y="2052"/>
                </a:lnTo>
                <a:lnTo>
                  <a:pt x="2501" y="2052"/>
                </a:lnTo>
                <a:lnTo>
                  <a:pt x="2520" y="2052"/>
                </a:lnTo>
                <a:lnTo>
                  <a:pt x="2520" y="2052"/>
                </a:lnTo>
                <a:lnTo>
                  <a:pt x="2520" y="2052"/>
                </a:lnTo>
                <a:lnTo>
                  <a:pt x="2520" y="2052"/>
                </a:lnTo>
                <a:lnTo>
                  <a:pt x="2520" y="2052"/>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20"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37" y="2034"/>
                </a:lnTo>
                <a:lnTo>
                  <a:pt x="2556" y="2034"/>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56"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73" y="2016"/>
                </a:lnTo>
                <a:lnTo>
                  <a:pt x="2592" y="2016"/>
                </a:lnTo>
                <a:lnTo>
                  <a:pt x="2592" y="2016"/>
                </a:lnTo>
                <a:lnTo>
                  <a:pt x="2592" y="2016"/>
                </a:lnTo>
                <a:lnTo>
                  <a:pt x="2592" y="2016"/>
                </a:lnTo>
                <a:lnTo>
                  <a:pt x="2592" y="2016"/>
                </a:lnTo>
                <a:lnTo>
                  <a:pt x="2592" y="2016"/>
                </a:lnTo>
                <a:lnTo>
                  <a:pt x="2592" y="2016"/>
                </a:lnTo>
                <a:lnTo>
                  <a:pt x="2592" y="2016"/>
                </a:lnTo>
                <a:lnTo>
                  <a:pt x="2592" y="2016"/>
                </a:lnTo>
                <a:lnTo>
                  <a:pt x="2592" y="2016"/>
                </a:lnTo>
                <a:lnTo>
                  <a:pt x="2592" y="2016"/>
                </a:lnTo>
                <a:lnTo>
                  <a:pt x="2592" y="2016"/>
                </a:lnTo>
                <a:lnTo>
                  <a:pt x="2592" y="2016"/>
                </a:lnTo>
                <a:lnTo>
                  <a:pt x="2592"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09" y="2016"/>
                </a:lnTo>
                <a:lnTo>
                  <a:pt x="2628" y="2016"/>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28"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45"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64" y="1998"/>
                </a:lnTo>
                <a:lnTo>
                  <a:pt x="2681" y="1998"/>
                </a:lnTo>
                <a:lnTo>
                  <a:pt x="2681" y="1998"/>
                </a:lnTo>
                <a:lnTo>
                  <a:pt x="2681" y="1998"/>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681" y="1980"/>
                </a:lnTo>
                <a:lnTo>
                  <a:pt x="2700" y="1980"/>
                </a:lnTo>
                <a:lnTo>
                  <a:pt x="2700" y="1980"/>
                </a:lnTo>
                <a:lnTo>
                  <a:pt x="2700" y="1980"/>
                </a:lnTo>
                <a:lnTo>
                  <a:pt x="2700" y="1980"/>
                </a:lnTo>
                <a:lnTo>
                  <a:pt x="2700" y="1980"/>
                </a:lnTo>
                <a:lnTo>
                  <a:pt x="2700" y="1980"/>
                </a:lnTo>
                <a:lnTo>
                  <a:pt x="2700" y="1980"/>
                </a:lnTo>
                <a:lnTo>
                  <a:pt x="2700" y="1980"/>
                </a:lnTo>
                <a:lnTo>
                  <a:pt x="2700" y="1980"/>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00" y="1962"/>
                </a:lnTo>
                <a:lnTo>
                  <a:pt x="2717" y="1962"/>
                </a:lnTo>
                <a:lnTo>
                  <a:pt x="2717" y="1962"/>
                </a:lnTo>
                <a:lnTo>
                  <a:pt x="2717" y="1962"/>
                </a:lnTo>
                <a:lnTo>
                  <a:pt x="2717" y="1962"/>
                </a:lnTo>
                <a:lnTo>
                  <a:pt x="2717" y="1962"/>
                </a:lnTo>
                <a:lnTo>
                  <a:pt x="2717" y="1962"/>
                </a:lnTo>
                <a:lnTo>
                  <a:pt x="2717" y="1962"/>
                </a:lnTo>
                <a:lnTo>
                  <a:pt x="2717" y="1962"/>
                </a:lnTo>
                <a:lnTo>
                  <a:pt x="2717" y="1962"/>
                </a:lnTo>
                <a:lnTo>
                  <a:pt x="2717" y="1962"/>
                </a:lnTo>
                <a:lnTo>
                  <a:pt x="2717" y="1962"/>
                </a:lnTo>
                <a:lnTo>
                  <a:pt x="2717" y="1962"/>
                </a:lnTo>
                <a:lnTo>
                  <a:pt x="2717" y="1962"/>
                </a:lnTo>
                <a:lnTo>
                  <a:pt x="2717"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36" y="1962"/>
                </a:lnTo>
                <a:lnTo>
                  <a:pt x="2753" y="1962"/>
                </a:lnTo>
                <a:lnTo>
                  <a:pt x="2753" y="1962"/>
                </a:lnTo>
                <a:lnTo>
                  <a:pt x="2753" y="1962"/>
                </a:lnTo>
                <a:lnTo>
                  <a:pt x="2753" y="1962"/>
                </a:lnTo>
                <a:lnTo>
                  <a:pt x="2753" y="1962"/>
                </a:lnTo>
                <a:lnTo>
                  <a:pt x="2753" y="1962"/>
                </a:lnTo>
                <a:lnTo>
                  <a:pt x="2753" y="1962"/>
                </a:lnTo>
                <a:lnTo>
                  <a:pt x="2753" y="1962"/>
                </a:lnTo>
                <a:lnTo>
                  <a:pt x="2753" y="1962"/>
                </a:lnTo>
                <a:lnTo>
                  <a:pt x="2753" y="1962"/>
                </a:lnTo>
                <a:lnTo>
                  <a:pt x="2753" y="1962"/>
                </a:lnTo>
                <a:lnTo>
                  <a:pt x="2753"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62"/>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72"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44"/>
                </a:lnTo>
                <a:lnTo>
                  <a:pt x="2789"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26"/>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08"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25" y="1908"/>
                </a:lnTo>
                <a:lnTo>
                  <a:pt x="2844" y="1908"/>
                </a:lnTo>
                <a:lnTo>
                  <a:pt x="2844" y="1908"/>
                </a:lnTo>
                <a:lnTo>
                  <a:pt x="2844" y="1908"/>
                </a:lnTo>
                <a:lnTo>
                  <a:pt x="2844" y="1908"/>
                </a:lnTo>
                <a:lnTo>
                  <a:pt x="2844" y="1908"/>
                </a:lnTo>
                <a:lnTo>
                  <a:pt x="2844"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61" y="1908"/>
                </a:lnTo>
                <a:lnTo>
                  <a:pt x="2880" y="1908"/>
                </a:lnTo>
                <a:lnTo>
                  <a:pt x="2880" y="1908"/>
                </a:lnTo>
                <a:lnTo>
                  <a:pt x="2880" y="1908"/>
                </a:lnTo>
                <a:lnTo>
                  <a:pt x="2880" y="1908"/>
                </a:lnTo>
                <a:lnTo>
                  <a:pt x="2880" y="1908"/>
                </a:lnTo>
                <a:lnTo>
                  <a:pt x="2880" y="1908"/>
                </a:lnTo>
                <a:lnTo>
                  <a:pt x="2880" y="1908"/>
                </a:lnTo>
                <a:lnTo>
                  <a:pt x="2880" y="1908"/>
                </a:lnTo>
                <a:lnTo>
                  <a:pt x="2880" y="1908"/>
                </a:lnTo>
                <a:lnTo>
                  <a:pt x="2880" y="1908"/>
                </a:lnTo>
                <a:lnTo>
                  <a:pt x="2880" y="1908"/>
                </a:lnTo>
                <a:lnTo>
                  <a:pt x="2880" y="1908"/>
                </a:lnTo>
                <a:lnTo>
                  <a:pt x="2880" y="1908"/>
                </a:lnTo>
                <a:lnTo>
                  <a:pt x="2880"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897"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16" y="1908"/>
                </a:lnTo>
                <a:lnTo>
                  <a:pt x="2933" y="1908"/>
                </a:lnTo>
                <a:lnTo>
                  <a:pt x="2933" y="1908"/>
                </a:lnTo>
                <a:lnTo>
                  <a:pt x="2933" y="1908"/>
                </a:lnTo>
                <a:lnTo>
                  <a:pt x="2933" y="1908"/>
                </a:lnTo>
                <a:lnTo>
                  <a:pt x="2933" y="1908"/>
                </a:lnTo>
                <a:lnTo>
                  <a:pt x="2933" y="1908"/>
                </a:lnTo>
                <a:lnTo>
                  <a:pt x="2933" y="1908"/>
                </a:lnTo>
                <a:lnTo>
                  <a:pt x="2933" y="1908"/>
                </a:lnTo>
                <a:lnTo>
                  <a:pt x="2933" y="1908"/>
                </a:lnTo>
                <a:lnTo>
                  <a:pt x="2933" y="1908"/>
                </a:lnTo>
                <a:lnTo>
                  <a:pt x="2933" y="1908"/>
                </a:lnTo>
                <a:lnTo>
                  <a:pt x="2933"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52" y="1908"/>
                </a:lnTo>
                <a:lnTo>
                  <a:pt x="2969" y="1908"/>
                </a:lnTo>
                <a:lnTo>
                  <a:pt x="2969" y="1890"/>
                </a:lnTo>
                <a:lnTo>
                  <a:pt x="2969" y="1890"/>
                </a:lnTo>
                <a:lnTo>
                  <a:pt x="2969" y="1890"/>
                </a:lnTo>
                <a:lnTo>
                  <a:pt x="2969" y="1890"/>
                </a:lnTo>
                <a:lnTo>
                  <a:pt x="2969" y="1890"/>
                </a:lnTo>
                <a:lnTo>
                  <a:pt x="2969" y="1890"/>
                </a:lnTo>
                <a:lnTo>
                  <a:pt x="2969" y="1890"/>
                </a:lnTo>
                <a:lnTo>
                  <a:pt x="2969" y="1890"/>
                </a:lnTo>
                <a:lnTo>
                  <a:pt x="2969" y="1890"/>
                </a:lnTo>
                <a:lnTo>
                  <a:pt x="2969" y="1890"/>
                </a:lnTo>
                <a:lnTo>
                  <a:pt x="2969" y="1890"/>
                </a:lnTo>
                <a:lnTo>
                  <a:pt x="2969" y="1890"/>
                </a:lnTo>
                <a:lnTo>
                  <a:pt x="2969" y="1890"/>
                </a:lnTo>
                <a:lnTo>
                  <a:pt x="2969" y="1890"/>
                </a:lnTo>
                <a:lnTo>
                  <a:pt x="2969" y="1872"/>
                </a:lnTo>
                <a:lnTo>
                  <a:pt x="2969" y="1872"/>
                </a:lnTo>
                <a:lnTo>
                  <a:pt x="2969" y="1872"/>
                </a:lnTo>
                <a:lnTo>
                  <a:pt x="2969" y="1872"/>
                </a:lnTo>
                <a:lnTo>
                  <a:pt x="2969"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2988"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05"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24"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41" y="1872"/>
                </a:lnTo>
                <a:lnTo>
                  <a:pt x="3060" y="1872"/>
                </a:lnTo>
                <a:lnTo>
                  <a:pt x="3060" y="1872"/>
                </a:lnTo>
                <a:lnTo>
                  <a:pt x="3060" y="1872"/>
                </a:lnTo>
                <a:lnTo>
                  <a:pt x="3060" y="1872"/>
                </a:lnTo>
                <a:lnTo>
                  <a:pt x="3060" y="1872"/>
                </a:lnTo>
                <a:lnTo>
                  <a:pt x="3060" y="1872"/>
                </a:lnTo>
                <a:lnTo>
                  <a:pt x="3060" y="1872"/>
                </a:lnTo>
                <a:lnTo>
                  <a:pt x="3060" y="1854"/>
                </a:lnTo>
                <a:lnTo>
                  <a:pt x="3060" y="1854"/>
                </a:lnTo>
                <a:lnTo>
                  <a:pt x="3060" y="1854"/>
                </a:lnTo>
                <a:lnTo>
                  <a:pt x="3060" y="1854"/>
                </a:lnTo>
                <a:lnTo>
                  <a:pt x="3060" y="1854"/>
                </a:lnTo>
                <a:lnTo>
                  <a:pt x="3060" y="1854"/>
                </a:lnTo>
                <a:lnTo>
                  <a:pt x="3060" y="1854"/>
                </a:lnTo>
                <a:lnTo>
                  <a:pt x="3060" y="1854"/>
                </a:lnTo>
                <a:lnTo>
                  <a:pt x="3060" y="1854"/>
                </a:lnTo>
                <a:lnTo>
                  <a:pt x="3060" y="1854"/>
                </a:lnTo>
                <a:lnTo>
                  <a:pt x="3060" y="1854"/>
                </a:lnTo>
                <a:lnTo>
                  <a:pt x="3077" y="1854"/>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77"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096"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13"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32"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49"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68" y="1836"/>
                </a:lnTo>
                <a:lnTo>
                  <a:pt x="3185" y="1836"/>
                </a:lnTo>
                <a:lnTo>
                  <a:pt x="3185" y="1818"/>
                </a:lnTo>
                <a:lnTo>
                  <a:pt x="3185" y="1818"/>
                </a:lnTo>
                <a:lnTo>
                  <a:pt x="3185" y="1818"/>
                </a:lnTo>
                <a:lnTo>
                  <a:pt x="3185" y="1818"/>
                </a:lnTo>
                <a:lnTo>
                  <a:pt x="3185" y="1818"/>
                </a:lnTo>
                <a:lnTo>
                  <a:pt x="3185" y="1818"/>
                </a:lnTo>
                <a:lnTo>
                  <a:pt x="3185" y="1818"/>
                </a:lnTo>
                <a:lnTo>
                  <a:pt x="3185" y="1818"/>
                </a:lnTo>
                <a:lnTo>
                  <a:pt x="3185"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04" y="1818"/>
                </a:lnTo>
                <a:lnTo>
                  <a:pt x="3221" y="1818"/>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21"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40"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57"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76"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293" y="1782"/>
                </a:lnTo>
                <a:lnTo>
                  <a:pt x="3312" y="1782"/>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12"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29"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48"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65"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384" y="1764"/>
                </a:lnTo>
                <a:lnTo>
                  <a:pt x="3401" y="1764"/>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01" y="1728"/>
                </a:lnTo>
                <a:lnTo>
                  <a:pt x="3420" y="1728"/>
                </a:lnTo>
                <a:lnTo>
                  <a:pt x="3420" y="1728"/>
                </a:lnTo>
                <a:lnTo>
                  <a:pt x="3420" y="1728"/>
                </a:lnTo>
                <a:lnTo>
                  <a:pt x="3420" y="1728"/>
                </a:lnTo>
                <a:lnTo>
                  <a:pt x="3420" y="1728"/>
                </a:lnTo>
                <a:lnTo>
                  <a:pt x="3420" y="1728"/>
                </a:lnTo>
                <a:lnTo>
                  <a:pt x="3420" y="1728"/>
                </a:lnTo>
                <a:lnTo>
                  <a:pt x="3420" y="1728"/>
                </a:lnTo>
                <a:lnTo>
                  <a:pt x="3420" y="1728"/>
                </a:lnTo>
                <a:lnTo>
                  <a:pt x="3420" y="1728"/>
                </a:lnTo>
                <a:lnTo>
                  <a:pt x="3420" y="1728"/>
                </a:lnTo>
                <a:lnTo>
                  <a:pt x="3420" y="1728"/>
                </a:lnTo>
                <a:lnTo>
                  <a:pt x="3420" y="1728"/>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20"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37"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710"/>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92"/>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56"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73" y="1674"/>
                </a:lnTo>
                <a:lnTo>
                  <a:pt x="3492" y="1674"/>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492"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37"/>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09" y="1620"/>
                </a:lnTo>
                <a:lnTo>
                  <a:pt x="3528" y="1620"/>
                </a:lnTo>
                <a:lnTo>
                  <a:pt x="3528" y="1620"/>
                </a:lnTo>
                <a:lnTo>
                  <a:pt x="3528" y="1620"/>
                </a:lnTo>
                <a:lnTo>
                  <a:pt x="3528" y="1620"/>
                </a:lnTo>
                <a:lnTo>
                  <a:pt x="3528" y="1620"/>
                </a:lnTo>
                <a:lnTo>
                  <a:pt x="3528"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45"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64"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581"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00" y="1620"/>
                </a:lnTo>
                <a:lnTo>
                  <a:pt x="3617" y="1620"/>
                </a:lnTo>
                <a:lnTo>
                  <a:pt x="3617" y="1601"/>
                </a:lnTo>
                <a:lnTo>
                  <a:pt x="3617" y="1601"/>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17"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36"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53" y="1584"/>
                </a:lnTo>
                <a:lnTo>
                  <a:pt x="3672" y="1584"/>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72"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689" y="1565"/>
                </a:lnTo>
                <a:lnTo>
                  <a:pt x="3708" y="1565"/>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08"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25"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44" y="1548"/>
                </a:lnTo>
                <a:lnTo>
                  <a:pt x="3761" y="1548"/>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61"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80"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29"/>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797"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16"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33"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52"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69"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888"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512"/>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05"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24"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41" y="1493"/>
                </a:lnTo>
                <a:lnTo>
                  <a:pt x="3960" y="1493"/>
                </a:lnTo>
                <a:lnTo>
                  <a:pt x="3960" y="1493"/>
                </a:lnTo>
                <a:lnTo>
                  <a:pt x="3960" y="1493"/>
                </a:lnTo>
                <a:lnTo>
                  <a:pt x="3960" y="1493"/>
                </a:lnTo>
                <a:lnTo>
                  <a:pt x="3960" y="1493"/>
                </a:lnTo>
                <a:lnTo>
                  <a:pt x="3960" y="1476"/>
                </a:lnTo>
                <a:lnTo>
                  <a:pt x="3960" y="1476"/>
                </a:lnTo>
                <a:lnTo>
                  <a:pt x="3960" y="1476"/>
                </a:lnTo>
                <a:lnTo>
                  <a:pt x="3960" y="1476"/>
                </a:lnTo>
                <a:lnTo>
                  <a:pt x="3960" y="1476"/>
                </a:lnTo>
                <a:lnTo>
                  <a:pt x="3960" y="1476"/>
                </a:lnTo>
                <a:lnTo>
                  <a:pt x="3960"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77"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3996"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13"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32" y="1476"/>
                </a:lnTo>
                <a:lnTo>
                  <a:pt x="4049" y="1476"/>
                </a:lnTo>
                <a:lnTo>
                  <a:pt x="4049" y="1476"/>
                </a:lnTo>
                <a:lnTo>
                  <a:pt x="4049" y="1476"/>
                </a:lnTo>
                <a:lnTo>
                  <a:pt x="4049" y="1476"/>
                </a:lnTo>
                <a:lnTo>
                  <a:pt x="4049" y="1476"/>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49"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68" y="1457"/>
                </a:lnTo>
                <a:lnTo>
                  <a:pt x="4085" y="1457"/>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085"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04" y="1440"/>
                </a:lnTo>
                <a:lnTo>
                  <a:pt x="4121" y="1440"/>
                </a:lnTo>
                <a:lnTo>
                  <a:pt x="4121" y="1440"/>
                </a:lnTo>
                <a:lnTo>
                  <a:pt x="4121" y="1440"/>
                </a:lnTo>
                <a:lnTo>
                  <a:pt x="4121" y="1440"/>
                </a:lnTo>
                <a:lnTo>
                  <a:pt x="4121" y="1440"/>
                </a:lnTo>
                <a:lnTo>
                  <a:pt x="4121" y="1440"/>
                </a:lnTo>
                <a:lnTo>
                  <a:pt x="4121" y="1440"/>
                </a:lnTo>
                <a:lnTo>
                  <a:pt x="4121" y="1440"/>
                </a:lnTo>
                <a:lnTo>
                  <a:pt x="4121" y="1440"/>
                </a:lnTo>
                <a:lnTo>
                  <a:pt x="4121" y="1440"/>
                </a:lnTo>
                <a:lnTo>
                  <a:pt x="4121" y="1440"/>
                </a:lnTo>
                <a:lnTo>
                  <a:pt x="4121"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40"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57" y="1421"/>
                </a:lnTo>
                <a:lnTo>
                  <a:pt x="4176" y="1421"/>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76"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193"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12"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29"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48"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65"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284" y="1385"/>
                </a:lnTo>
                <a:lnTo>
                  <a:pt x="4302" y="1385"/>
                </a:lnTo>
                <a:lnTo>
                  <a:pt x="4302" y="1385"/>
                </a:lnTo>
                <a:lnTo>
                  <a:pt x="4302" y="1385"/>
                </a:lnTo>
                <a:lnTo>
                  <a:pt x="4302" y="1385"/>
                </a:lnTo>
                <a:lnTo>
                  <a:pt x="4302" y="1385"/>
                </a:lnTo>
                <a:lnTo>
                  <a:pt x="4302" y="1385"/>
                </a:lnTo>
                <a:lnTo>
                  <a:pt x="4302" y="1385"/>
                </a:lnTo>
                <a:lnTo>
                  <a:pt x="4302" y="1385"/>
                </a:lnTo>
                <a:lnTo>
                  <a:pt x="4302" y="1385"/>
                </a:lnTo>
                <a:lnTo>
                  <a:pt x="4302"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20"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38"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85"/>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56"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74" y="1368"/>
                </a:lnTo>
                <a:lnTo>
                  <a:pt x="4392" y="1368"/>
                </a:lnTo>
                <a:lnTo>
                  <a:pt x="4392" y="1368"/>
                </a:lnTo>
                <a:lnTo>
                  <a:pt x="4392" y="1368"/>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392"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10" y="1349"/>
                </a:lnTo>
                <a:lnTo>
                  <a:pt x="4428" y="1349"/>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28" y="1296"/>
                </a:lnTo>
                <a:lnTo>
                  <a:pt x="4446" y="1296"/>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77"/>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46"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64"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482"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60"/>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00" y="1241"/>
                </a:lnTo>
                <a:lnTo>
                  <a:pt x="4518" y="1241"/>
                </a:lnTo>
                <a:lnTo>
                  <a:pt x="4518" y="1241"/>
                </a:lnTo>
                <a:lnTo>
                  <a:pt x="4518" y="1241"/>
                </a:lnTo>
                <a:lnTo>
                  <a:pt x="4518" y="1241"/>
                </a:lnTo>
                <a:lnTo>
                  <a:pt x="4518" y="1241"/>
                </a:lnTo>
                <a:lnTo>
                  <a:pt x="4518" y="1241"/>
                </a:lnTo>
                <a:lnTo>
                  <a:pt x="4518" y="1241"/>
                </a:lnTo>
                <a:lnTo>
                  <a:pt x="4518" y="1241"/>
                </a:lnTo>
                <a:lnTo>
                  <a:pt x="4518" y="1241"/>
                </a:lnTo>
                <a:lnTo>
                  <a:pt x="4518" y="1241"/>
                </a:lnTo>
                <a:lnTo>
                  <a:pt x="4518" y="1241"/>
                </a:lnTo>
                <a:lnTo>
                  <a:pt x="4518"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36" y="1241"/>
                </a:lnTo>
                <a:lnTo>
                  <a:pt x="4572" y="1241"/>
                </a:lnTo>
                <a:lnTo>
                  <a:pt x="4572" y="1241"/>
                </a:lnTo>
                <a:lnTo>
                  <a:pt x="4572" y="1241"/>
                </a:lnTo>
                <a:lnTo>
                  <a:pt x="4572" y="1241"/>
                </a:lnTo>
                <a:lnTo>
                  <a:pt x="4572" y="1241"/>
                </a:lnTo>
                <a:lnTo>
                  <a:pt x="4572" y="1205"/>
                </a:lnTo>
                <a:lnTo>
                  <a:pt x="4572" y="1205"/>
                </a:lnTo>
                <a:lnTo>
                  <a:pt x="4572" y="1205"/>
                </a:lnTo>
                <a:lnTo>
                  <a:pt x="4572" y="1205"/>
                </a:lnTo>
                <a:lnTo>
                  <a:pt x="4572" y="1205"/>
                </a:lnTo>
                <a:lnTo>
                  <a:pt x="4572" y="1205"/>
                </a:lnTo>
                <a:lnTo>
                  <a:pt x="4572"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590" y="1205"/>
                </a:lnTo>
                <a:lnTo>
                  <a:pt x="4608" y="1205"/>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08"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26"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44"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62"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88"/>
                </a:lnTo>
                <a:lnTo>
                  <a:pt x="4680" y="1169"/>
                </a:lnTo>
                <a:lnTo>
                  <a:pt x="4680" y="1169"/>
                </a:lnTo>
                <a:lnTo>
                  <a:pt x="4680" y="1169"/>
                </a:lnTo>
                <a:lnTo>
                  <a:pt x="4680" y="1169"/>
                </a:lnTo>
                <a:lnTo>
                  <a:pt x="4680"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698"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69"/>
                </a:lnTo>
                <a:lnTo>
                  <a:pt x="4716" y="1152"/>
                </a:lnTo>
                <a:lnTo>
                  <a:pt x="4734" y="1152"/>
                </a:lnTo>
                <a:lnTo>
                  <a:pt x="4734" y="1152"/>
                </a:lnTo>
                <a:lnTo>
                  <a:pt x="4734" y="1152"/>
                </a:lnTo>
                <a:lnTo>
                  <a:pt x="4734" y="1097"/>
                </a:lnTo>
                <a:lnTo>
                  <a:pt x="4734" y="1097"/>
                </a:lnTo>
                <a:lnTo>
                  <a:pt x="4734" y="1097"/>
                </a:lnTo>
                <a:lnTo>
                  <a:pt x="4734" y="1097"/>
                </a:lnTo>
                <a:lnTo>
                  <a:pt x="4734" y="1097"/>
                </a:lnTo>
                <a:lnTo>
                  <a:pt x="4734" y="1097"/>
                </a:lnTo>
                <a:lnTo>
                  <a:pt x="4734" y="1097"/>
                </a:lnTo>
                <a:lnTo>
                  <a:pt x="4734" y="1097"/>
                </a:lnTo>
                <a:lnTo>
                  <a:pt x="4734" y="1080"/>
                </a:lnTo>
                <a:lnTo>
                  <a:pt x="4734" y="1080"/>
                </a:lnTo>
                <a:lnTo>
                  <a:pt x="4734" y="1080"/>
                </a:lnTo>
                <a:lnTo>
                  <a:pt x="4734" y="1080"/>
                </a:lnTo>
                <a:lnTo>
                  <a:pt x="4734" y="1080"/>
                </a:lnTo>
                <a:lnTo>
                  <a:pt x="4752" y="1080"/>
                </a:lnTo>
                <a:lnTo>
                  <a:pt x="4752" y="1080"/>
                </a:lnTo>
                <a:lnTo>
                  <a:pt x="4752" y="1080"/>
                </a:lnTo>
                <a:lnTo>
                  <a:pt x="4752" y="1080"/>
                </a:lnTo>
                <a:lnTo>
                  <a:pt x="4752" y="1080"/>
                </a:lnTo>
                <a:lnTo>
                  <a:pt x="4752" y="1080"/>
                </a:lnTo>
                <a:lnTo>
                  <a:pt x="4752" y="1080"/>
                </a:lnTo>
                <a:lnTo>
                  <a:pt x="4752" y="1080"/>
                </a:lnTo>
                <a:lnTo>
                  <a:pt x="4752" y="1080"/>
                </a:lnTo>
                <a:lnTo>
                  <a:pt x="4752" y="1080"/>
                </a:lnTo>
                <a:lnTo>
                  <a:pt x="4752" y="1080"/>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52"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70"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788"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44"/>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06"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24"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42"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60"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78" y="1025"/>
                </a:lnTo>
                <a:lnTo>
                  <a:pt x="4896" y="1025"/>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896"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14"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72"/>
                </a:lnTo>
                <a:lnTo>
                  <a:pt x="4932" y="953"/>
                </a:lnTo>
                <a:lnTo>
                  <a:pt x="4932" y="953"/>
                </a:lnTo>
                <a:lnTo>
                  <a:pt x="4932" y="953"/>
                </a:lnTo>
                <a:lnTo>
                  <a:pt x="4950" y="953"/>
                </a:lnTo>
                <a:lnTo>
                  <a:pt x="4950" y="953"/>
                </a:lnTo>
                <a:lnTo>
                  <a:pt x="4950" y="953"/>
                </a:lnTo>
                <a:lnTo>
                  <a:pt x="4950" y="917"/>
                </a:lnTo>
                <a:lnTo>
                  <a:pt x="4950" y="917"/>
                </a:lnTo>
                <a:lnTo>
                  <a:pt x="4950" y="917"/>
                </a:lnTo>
                <a:lnTo>
                  <a:pt x="4950" y="917"/>
                </a:lnTo>
                <a:lnTo>
                  <a:pt x="4950" y="917"/>
                </a:lnTo>
                <a:lnTo>
                  <a:pt x="4950" y="917"/>
                </a:lnTo>
                <a:lnTo>
                  <a:pt x="4950" y="917"/>
                </a:lnTo>
                <a:lnTo>
                  <a:pt x="4950" y="917"/>
                </a:lnTo>
                <a:lnTo>
                  <a:pt x="4950" y="917"/>
                </a:lnTo>
                <a:lnTo>
                  <a:pt x="4950" y="917"/>
                </a:lnTo>
                <a:lnTo>
                  <a:pt x="4950" y="917"/>
                </a:lnTo>
                <a:lnTo>
                  <a:pt x="4950" y="917"/>
                </a:lnTo>
                <a:lnTo>
                  <a:pt x="4950" y="917"/>
                </a:lnTo>
                <a:lnTo>
                  <a:pt x="4950" y="917"/>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50"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68" y="864"/>
                </a:lnTo>
                <a:lnTo>
                  <a:pt x="4986" y="864"/>
                </a:lnTo>
                <a:lnTo>
                  <a:pt x="4986" y="864"/>
                </a:lnTo>
                <a:lnTo>
                  <a:pt x="4986" y="864"/>
                </a:lnTo>
                <a:lnTo>
                  <a:pt x="4986" y="864"/>
                </a:lnTo>
                <a:lnTo>
                  <a:pt x="4986" y="864"/>
                </a:lnTo>
                <a:lnTo>
                  <a:pt x="4986" y="864"/>
                </a:lnTo>
                <a:lnTo>
                  <a:pt x="4986" y="864"/>
                </a:lnTo>
                <a:lnTo>
                  <a:pt x="4986" y="864"/>
                </a:lnTo>
                <a:lnTo>
                  <a:pt x="5004" y="864"/>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04"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22"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40"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58" y="828"/>
                </a:lnTo>
                <a:lnTo>
                  <a:pt x="5076" y="828"/>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76"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094" y="809"/>
                </a:lnTo>
                <a:lnTo>
                  <a:pt x="5112" y="809"/>
                </a:lnTo>
                <a:lnTo>
                  <a:pt x="5112"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30"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48"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66"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184"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02"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20"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56"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74"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292"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10" y="809"/>
                </a:lnTo>
                <a:lnTo>
                  <a:pt x="5328" y="809"/>
                </a:lnTo>
                <a:lnTo>
                  <a:pt x="5328" y="809"/>
                </a:lnTo>
                <a:lnTo>
                  <a:pt x="5328" y="809"/>
                </a:lnTo>
                <a:lnTo>
                  <a:pt x="5328" y="809"/>
                </a:lnTo>
                <a:lnTo>
                  <a:pt x="5328" y="809"/>
                </a:lnTo>
                <a:lnTo>
                  <a:pt x="5328" y="809"/>
                </a:lnTo>
                <a:lnTo>
                  <a:pt x="5328" y="809"/>
                </a:lnTo>
                <a:lnTo>
                  <a:pt x="5328" y="809"/>
                </a:lnTo>
                <a:lnTo>
                  <a:pt x="5328" y="809"/>
                </a:lnTo>
                <a:lnTo>
                  <a:pt x="5328" y="809"/>
                </a:lnTo>
                <a:lnTo>
                  <a:pt x="5328" y="809"/>
                </a:lnTo>
                <a:lnTo>
                  <a:pt x="5328"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46" y="809"/>
                </a:lnTo>
                <a:lnTo>
                  <a:pt x="5364" y="809"/>
                </a:lnTo>
                <a:lnTo>
                  <a:pt x="5364" y="809"/>
                </a:lnTo>
                <a:lnTo>
                  <a:pt x="5364" y="809"/>
                </a:lnTo>
                <a:lnTo>
                  <a:pt x="5364" y="809"/>
                </a:lnTo>
                <a:lnTo>
                  <a:pt x="5364" y="809"/>
                </a:lnTo>
                <a:lnTo>
                  <a:pt x="5364" y="809"/>
                </a:lnTo>
                <a:lnTo>
                  <a:pt x="5364" y="809"/>
                </a:lnTo>
                <a:lnTo>
                  <a:pt x="5364"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382" y="809"/>
                </a:lnTo>
                <a:lnTo>
                  <a:pt x="5400" y="809"/>
                </a:lnTo>
                <a:lnTo>
                  <a:pt x="5400" y="809"/>
                </a:lnTo>
                <a:lnTo>
                  <a:pt x="5400" y="809"/>
                </a:lnTo>
                <a:lnTo>
                  <a:pt x="5400" y="809"/>
                </a:lnTo>
                <a:lnTo>
                  <a:pt x="5400" y="809"/>
                </a:lnTo>
                <a:lnTo>
                  <a:pt x="5400" y="809"/>
                </a:lnTo>
                <a:lnTo>
                  <a:pt x="5400" y="809"/>
                </a:lnTo>
                <a:lnTo>
                  <a:pt x="5400" y="809"/>
                </a:lnTo>
                <a:lnTo>
                  <a:pt x="5400" y="809"/>
                </a:lnTo>
                <a:lnTo>
                  <a:pt x="5400" y="809"/>
                </a:lnTo>
                <a:lnTo>
                  <a:pt x="5400" y="809"/>
                </a:lnTo>
                <a:lnTo>
                  <a:pt x="5400" y="809"/>
                </a:lnTo>
                <a:lnTo>
                  <a:pt x="5400" y="809"/>
                </a:lnTo>
                <a:lnTo>
                  <a:pt x="5400" y="809"/>
                </a:lnTo>
                <a:lnTo>
                  <a:pt x="5418" y="809"/>
                </a:lnTo>
                <a:lnTo>
                  <a:pt x="5418" y="809"/>
                </a:lnTo>
                <a:lnTo>
                  <a:pt x="5418" y="809"/>
                </a:lnTo>
                <a:lnTo>
                  <a:pt x="5418" y="809"/>
                </a:lnTo>
                <a:lnTo>
                  <a:pt x="5418" y="809"/>
                </a:lnTo>
                <a:lnTo>
                  <a:pt x="5418" y="809"/>
                </a:lnTo>
                <a:lnTo>
                  <a:pt x="5418" y="809"/>
                </a:lnTo>
                <a:lnTo>
                  <a:pt x="5418"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36" y="809"/>
                </a:lnTo>
                <a:lnTo>
                  <a:pt x="5454" y="809"/>
                </a:lnTo>
                <a:lnTo>
                  <a:pt x="5454" y="809"/>
                </a:lnTo>
                <a:lnTo>
                  <a:pt x="5454" y="809"/>
                </a:lnTo>
                <a:lnTo>
                  <a:pt x="5454" y="809"/>
                </a:lnTo>
                <a:lnTo>
                  <a:pt x="5454" y="809"/>
                </a:lnTo>
                <a:lnTo>
                  <a:pt x="5454" y="809"/>
                </a:lnTo>
                <a:lnTo>
                  <a:pt x="5454" y="809"/>
                </a:lnTo>
                <a:lnTo>
                  <a:pt x="5454" y="809"/>
                </a:lnTo>
                <a:lnTo>
                  <a:pt x="5454" y="809"/>
                </a:lnTo>
                <a:lnTo>
                  <a:pt x="5454" y="809"/>
                </a:lnTo>
                <a:lnTo>
                  <a:pt x="5454" y="809"/>
                </a:lnTo>
                <a:lnTo>
                  <a:pt x="5454" y="809"/>
                </a:lnTo>
                <a:lnTo>
                  <a:pt x="5454" y="809"/>
                </a:lnTo>
                <a:lnTo>
                  <a:pt x="5454"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72"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490" y="809"/>
                </a:lnTo>
                <a:lnTo>
                  <a:pt x="5508" y="809"/>
                </a:lnTo>
                <a:lnTo>
                  <a:pt x="5508" y="809"/>
                </a:lnTo>
                <a:lnTo>
                  <a:pt x="5508" y="809"/>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08"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26" y="773"/>
                </a:lnTo>
                <a:lnTo>
                  <a:pt x="5544" y="773"/>
                </a:lnTo>
                <a:lnTo>
                  <a:pt x="5544" y="773"/>
                </a:lnTo>
                <a:lnTo>
                  <a:pt x="5544" y="773"/>
                </a:lnTo>
                <a:lnTo>
                  <a:pt x="5544" y="773"/>
                </a:lnTo>
                <a:lnTo>
                  <a:pt x="5544" y="773"/>
                </a:lnTo>
                <a:lnTo>
                  <a:pt x="5544"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73"/>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62"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80"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598"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16"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34"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52" y="737"/>
                </a:lnTo>
                <a:lnTo>
                  <a:pt x="5670" y="737"/>
                </a:lnTo>
                <a:lnTo>
                  <a:pt x="5670" y="737"/>
                </a:lnTo>
                <a:lnTo>
                  <a:pt x="5670" y="737"/>
                </a:lnTo>
                <a:lnTo>
                  <a:pt x="5670" y="737"/>
                </a:lnTo>
                <a:lnTo>
                  <a:pt x="5670" y="737"/>
                </a:lnTo>
                <a:lnTo>
                  <a:pt x="5670" y="737"/>
                </a:lnTo>
                <a:lnTo>
                  <a:pt x="5670" y="737"/>
                </a:lnTo>
                <a:lnTo>
                  <a:pt x="5670" y="737"/>
                </a:lnTo>
                <a:lnTo>
                  <a:pt x="5670" y="737"/>
                </a:lnTo>
                <a:lnTo>
                  <a:pt x="5670" y="737"/>
                </a:lnTo>
                <a:lnTo>
                  <a:pt x="5670" y="737"/>
                </a:lnTo>
                <a:lnTo>
                  <a:pt x="5670"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688"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06"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24"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42"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60"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78"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796"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14"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32"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50"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68" y="737"/>
                </a:lnTo>
                <a:lnTo>
                  <a:pt x="5886" y="737"/>
                </a:lnTo>
                <a:lnTo>
                  <a:pt x="5886" y="737"/>
                </a:lnTo>
                <a:lnTo>
                  <a:pt x="5886" y="737"/>
                </a:lnTo>
                <a:lnTo>
                  <a:pt x="5886" y="737"/>
                </a:lnTo>
                <a:lnTo>
                  <a:pt x="5886" y="737"/>
                </a:lnTo>
                <a:lnTo>
                  <a:pt x="5886" y="737"/>
                </a:lnTo>
                <a:lnTo>
                  <a:pt x="5886" y="737"/>
                </a:lnTo>
                <a:lnTo>
                  <a:pt x="5886" y="737"/>
                </a:lnTo>
                <a:lnTo>
                  <a:pt x="5886" y="737"/>
                </a:lnTo>
                <a:lnTo>
                  <a:pt x="5886"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04"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737"/>
                </a:lnTo>
                <a:lnTo>
                  <a:pt x="5922" y="684"/>
                </a:lnTo>
                <a:lnTo>
                  <a:pt x="5922" y="684"/>
                </a:lnTo>
                <a:lnTo>
                  <a:pt x="5922"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40"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58" y="684"/>
                </a:lnTo>
                <a:lnTo>
                  <a:pt x="5976" y="684"/>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76"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5994" y="629"/>
                </a:lnTo>
                <a:lnTo>
                  <a:pt x="6012" y="629"/>
                </a:lnTo>
                <a:lnTo>
                  <a:pt x="6012" y="629"/>
                </a:lnTo>
                <a:lnTo>
                  <a:pt x="6012" y="629"/>
                </a:lnTo>
                <a:lnTo>
                  <a:pt x="6012" y="629"/>
                </a:lnTo>
                <a:lnTo>
                  <a:pt x="6012" y="629"/>
                </a:lnTo>
                <a:lnTo>
                  <a:pt x="6012"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48" y="629"/>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48" y="593"/>
                </a:lnTo>
                <a:lnTo>
                  <a:pt x="6066" y="593"/>
                </a:lnTo>
                <a:lnTo>
                  <a:pt x="6066" y="540"/>
                </a:lnTo>
                <a:lnTo>
                  <a:pt x="6066" y="540"/>
                </a:lnTo>
                <a:lnTo>
                  <a:pt x="6066" y="540"/>
                </a:lnTo>
                <a:lnTo>
                  <a:pt x="6066" y="540"/>
                </a:lnTo>
                <a:lnTo>
                  <a:pt x="6066" y="540"/>
                </a:lnTo>
                <a:lnTo>
                  <a:pt x="6066" y="540"/>
                </a:lnTo>
                <a:lnTo>
                  <a:pt x="6066" y="540"/>
                </a:lnTo>
                <a:lnTo>
                  <a:pt x="6066" y="540"/>
                </a:lnTo>
                <a:lnTo>
                  <a:pt x="6066" y="540"/>
                </a:lnTo>
                <a:lnTo>
                  <a:pt x="6066" y="540"/>
                </a:lnTo>
                <a:lnTo>
                  <a:pt x="6066" y="540"/>
                </a:lnTo>
                <a:lnTo>
                  <a:pt x="6066" y="540"/>
                </a:lnTo>
                <a:lnTo>
                  <a:pt x="6066" y="485"/>
                </a:lnTo>
                <a:lnTo>
                  <a:pt x="6066" y="485"/>
                </a:lnTo>
                <a:lnTo>
                  <a:pt x="6066" y="485"/>
                </a:lnTo>
                <a:lnTo>
                  <a:pt x="6066" y="485"/>
                </a:lnTo>
                <a:lnTo>
                  <a:pt x="6066" y="485"/>
                </a:lnTo>
                <a:lnTo>
                  <a:pt x="6066" y="485"/>
                </a:lnTo>
                <a:lnTo>
                  <a:pt x="6066"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084" y="485"/>
                </a:lnTo>
                <a:lnTo>
                  <a:pt x="6102" y="485"/>
                </a:lnTo>
                <a:lnTo>
                  <a:pt x="6102" y="485"/>
                </a:lnTo>
                <a:lnTo>
                  <a:pt x="6120" y="485"/>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20" y="432"/>
                </a:lnTo>
                <a:lnTo>
                  <a:pt x="6138" y="432"/>
                </a:lnTo>
                <a:lnTo>
                  <a:pt x="6138" y="432"/>
                </a:lnTo>
                <a:lnTo>
                  <a:pt x="6138" y="432"/>
                </a:lnTo>
                <a:lnTo>
                  <a:pt x="6138" y="432"/>
                </a:lnTo>
                <a:lnTo>
                  <a:pt x="6138" y="432"/>
                </a:lnTo>
                <a:lnTo>
                  <a:pt x="6138" y="432"/>
                </a:lnTo>
                <a:lnTo>
                  <a:pt x="6138" y="432"/>
                </a:lnTo>
                <a:lnTo>
                  <a:pt x="6138"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56"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74" y="432"/>
                </a:lnTo>
                <a:lnTo>
                  <a:pt x="6192" y="432"/>
                </a:lnTo>
                <a:lnTo>
                  <a:pt x="6192" y="432"/>
                </a:lnTo>
                <a:lnTo>
                  <a:pt x="6192" y="432"/>
                </a:lnTo>
                <a:lnTo>
                  <a:pt x="6192" y="432"/>
                </a:lnTo>
                <a:lnTo>
                  <a:pt x="6192" y="432"/>
                </a:lnTo>
                <a:lnTo>
                  <a:pt x="6192" y="432"/>
                </a:lnTo>
                <a:lnTo>
                  <a:pt x="6192" y="432"/>
                </a:lnTo>
                <a:lnTo>
                  <a:pt x="6192" y="432"/>
                </a:lnTo>
                <a:lnTo>
                  <a:pt x="6192" y="432"/>
                </a:lnTo>
                <a:lnTo>
                  <a:pt x="6192" y="432"/>
                </a:lnTo>
                <a:lnTo>
                  <a:pt x="6192" y="432"/>
                </a:lnTo>
                <a:lnTo>
                  <a:pt x="6192"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10"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28"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64" y="432"/>
                </a:lnTo>
                <a:lnTo>
                  <a:pt x="6264" y="432"/>
                </a:lnTo>
                <a:lnTo>
                  <a:pt x="6264" y="432"/>
                </a:lnTo>
                <a:lnTo>
                  <a:pt x="6264" y="432"/>
                </a:lnTo>
                <a:lnTo>
                  <a:pt x="6264" y="432"/>
                </a:lnTo>
                <a:lnTo>
                  <a:pt x="6264" y="432"/>
                </a:lnTo>
                <a:lnTo>
                  <a:pt x="6264" y="432"/>
                </a:lnTo>
                <a:lnTo>
                  <a:pt x="6264" y="432"/>
                </a:lnTo>
                <a:lnTo>
                  <a:pt x="6264" y="432"/>
                </a:lnTo>
                <a:lnTo>
                  <a:pt x="6264" y="432"/>
                </a:lnTo>
                <a:lnTo>
                  <a:pt x="6264" y="432"/>
                </a:lnTo>
                <a:lnTo>
                  <a:pt x="6264"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18" y="432"/>
                </a:lnTo>
                <a:lnTo>
                  <a:pt x="6318" y="432"/>
                </a:lnTo>
                <a:lnTo>
                  <a:pt x="6318" y="432"/>
                </a:lnTo>
                <a:lnTo>
                  <a:pt x="6318" y="432"/>
                </a:lnTo>
                <a:lnTo>
                  <a:pt x="6318" y="432"/>
                </a:lnTo>
                <a:lnTo>
                  <a:pt x="6318" y="432"/>
                </a:lnTo>
                <a:lnTo>
                  <a:pt x="6318" y="432"/>
                </a:lnTo>
                <a:lnTo>
                  <a:pt x="6318" y="432"/>
                </a:lnTo>
                <a:lnTo>
                  <a:pt x="6318" y="432"/>
                </a:lnTo>
                <a:lnTo>
                  <a:pt x="6318" y="432"/>
                </a:lnTo>
                <a:lnTo>
                  <a:pt x="6318" y="432"/>
                </a:lnTo>
                <a:lnTo>
                  <a:pt x="6318" y="432"/>
                </a:lnTo>
                <a:lnTo>
                  <a:pt x="6318" y="432"/>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18"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36"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54"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72"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390"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08"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26" y="360"/>
                </a:lnTo>
                <a:lnTo>
                  <a:pt x="6444" y="360"/>
                </a:lnTo>
                <a:lnTo>
                  <a:pt x="6444" y="360"/>
                </a:lnTo>
                <a:lnTo>
                  <a:pt x="6444" y="360"/>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44"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62"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288"/>
                </a:lnTo>
                <a:lnTo>
                  <a:pt x="6480"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16"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34"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52" y="108"/>
                </a:lnTo>
                <a:lnTo>
                  <a:pt x="6570" y="108"/>
                </a:lnTo>
                <a:lnTo>
                  <a:pt x="6570" y="108"/>
                </a:lnTo>
                <a:lnTo>
                  <a:pt x="6570" y="108"/>
                </a:lnTo>
                <a:lnTo>
                  <a:pt x="6570" y="108"/>
                </a:lnTo>
                <a:lnTo>
                  <a:pt x="6570" y="108"/>
                </a:lnTo>
                <a:lnTo>
                  <a:pt x="6570" y="108"/>
                </a:lnTo>
                <a:lnTo>
                  <a:pt x="6570" y="108"/>
                </a:lnTo>
                <a:lnTo>
                  <a:pt x="6570" y="108"/>
                </a:lnTo>
                <a:lnTo>
                  <a:pt x="6588" y="108"/>
                </a:lnTo>
                <a:lnTo>
                  <a:pt x="6588" y="108"/>
                </a:lnTo>
                <a:lnTo>
                  <a:pt x="6588" y="108"/>
                </a:lnTo>
                <a:lnTo>
                  <a:pt x="6588" y="108"/>
                </a:lnTo>
                <a:lnTo>
                  <a:pt x="6588" y="108"/>
                </a:lnTo>
                <a:lnTo>
                  <a:pt x="6588" y="108"/>
                </a:lnTo>
                <a:lnTo>
                  <a:pt x="6588" y="108"/>
                </a:lnTo>
                <a:lnTo>
                  <a:pt x="6588" y="108"/>
                </a:lnTo>
                <a:lnTo>
                  <a:pt x="6588" y="108"/>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path>
            </a:pathLst>
          </a:custGeom>
          <a:noFill/>
          <a:ln w="28575">
            <a:solidFill>
              <a:srgbClr val="0000FF"/>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8" name="Freeform 70425"/>
          <p:cNvSpPr>
            <a:spLocks/>
          </p:cNvSpPr>
          <p:nvPr/>
        </p:nvSpPr>
        <p:spPr bwMode="auto">
          <a:xfrm>
            <a:off x="1534489" y="3433754"/>
            <a:ext cx="9256198" cy="2261142"/>
          </a:xfrm>
          <a:custGeom>
            <a:avLst/>
            <a:gdLst>
              <a:gd name="T0" fmla="*/ 1440 w 6678"/>
              <a:gd name="T1" fmla="*/ 3240 h 3888"/>
              <a:gd name="T2" fmla="*/ 1709 w 6678"/>
              <a:gd name="T3" fmla="*/ 3078 h 3888"/>
              <a:gd name="T4" fmla="*/ 1764 w 6678"/>
              <a:gd name="T5" fmla="*/ 3060 h 3888"/>
              <a:gd name="T6" fmla="*/ 1817 w 6678"/>
              <a:gd name="T7" fmla="*/ 3024 h 3888"/>
              <a:gd name="T8" fmla="*/ 1872 w 6678"/>
              <a:gd name="T9" fmla="*/ 2988 h 3888"/>
              <a:gd name="T10" fmla="*/ 1961 w 6678"/>
              <a:gd name="T11" fmla="*/ 2970 h 3888"/>
              <a:gd name="T12" fmla="*/ 2052 w 6678"/>
              <a:gd name="T13" fmla="*/ 2898 h 3888"/>
              <a:gd name="T14" fmla="*/ 2105 w 6678"/>
              <a:gd name="T15" fmla="*/ 2826 h 3888"/>
              <a:gd name="T16" fmla="*/ 2177 w 6678"/>
              <a:gd name="T17" fmla="*/ 2808 h 3888"/>
              <a:gd name="T18" fmla="*/ 2268 w 6678"/>
              <a:gd name="T19" fmla="*/ 2700 h 3888"/>
              <a:gd name="T20" fmla="*/ 2393 w 6678"/>
              <a:gd name="T21" fmla="*/ 2592 h 3888"/>
              <a:gd name="T22" fmla="*/ 2484 w 6678"/>
              <a:gd name="T23" fmla="*/ 2538 h 3888"/>
              <a:gd name="T24" fmla="*/ 2556 w 6678"/>
              <a:gd name="T25" fmla="*/ 2520 h 3888"/>
              <a:gd name="T26" fmla="*/ 2645 w 6678"/>
              <a:gd name="T27" fmla="*/ 2466 h 3888"/>
              <a:gd name="T28" fmla="*/ 2753 w 6678"/>
              <a:gd name="T29" fmla="*/ 2412 h 3888"/>
              <a:gd name="T30" fmla="*/ 2825 w 6678"/>
              <a:gd name="T31" fmla="*/ 2376 h 3888"/>
              <a:gd name="T32" fmla="*/ 2916 w 6678"/>
              <a:gd name="T33" fmla="*/ 2321 h 3888"/>
              <a:gd name="T34" fmla="*/ 3005 w 6678"/>
              <a:gd name="T35" fmla="*/ 2285 h 3888"/>
              <a:gd name="T36" fmla="*/ 3077 w 6678"/>
              <a:gd name="T37" fmla="*/ 2232 h 3888"/>
              <a:gd name="T38" fmla="*/ 3168 w 6678"/>
              <a:gd name="T39" fmla="*/ 2177 h 3888"/>
              <a:gd name="T40" fmla="*/ 3257 w 6678"/>
              <a:gd name="T41" fmla="*/ 2141 h 3888"/>
              <a:gd name="T42" fmla="*/ 3348 w 6678"/>
              <a:gd name="T43" fmla="*/ 2088 h 3888"/>
              <a:gd name="T44" fmla="*/ 3420 w 6678"/>
              <a:gd name="T45" fmla="*/ 2088 h 3888"/>
              <a:gd name="T46" fmla="*/ 3509 w 6678"/>
              <a:gd name="T47" fmla="*/ 2033 h 3888"/>
              <a:gd name="T48" fmla="*/ 3564 w 6678"/>
              <a:gd name="T49" fmla="*/ 2033 h 3888"/>
              <a:gd name="T50" fmla="*/ 3636 w 6678"/>
              <a:gd name="T51" fmla="*/ 1961 h 3888"/>
              <a:gd name="T52" fmla="*/ 3689 w 6678"/>
              <a:gd name="T53" fmla="*/ 1944 h 3888"/>
              <a:gd name="T54" fmla="*/ 3744 w 6678"/>
              <a:gd name="T55" fmla="*/ 1817 h 3888"/>
              <a:gd name="T56" fmla="*/ 3797 w 6678"/>
              <a:gd name="T57" fmla="*/ 1781 h 3888"/>
              <a:gd name="T58" fmla="*/ 3852 w 6678"/>
              <a:gd name="T59" fmla="*/ 1745 h 3888"/>
              <a:gd name="T60" fmla="*/ 3924 w 6678"/>
              <a:gd name="T61" fmla="*/ 1745 h 3888"/>
              <a:gd name="T62" fmla="*/ 3996 w 6678"/>
              <a:gd name="T63" fmla="*/ 1709 h 3888"/>
              <a:gd name="T64" fmla="*/ 4068 w 6678"/>
              <a:gd name="T65" fmla="*/ 1637 h 3888"/>
              <a:gd name="T66" fmla="*/ 4104 w 6678"/>
              <a:gd name="T67" fmla="*/ 1601 h 3888"/>
              <a:gd name="T68" fmla="*/ 4176 w 6678"/>
              <a:gd name="T69" fmla="*/ 1584 h 3888"/>
              <a:gd name="T70" fmla="*/ 4248 w 6678"/>
              <a:gd name="T71" fmla="*/ 1565 h 3888"/>
              <a:gd name="T72" fmla="*/ 4320 w 6678"/>
              <a:gd name="T73" fmla="*/ 1476 h 3888"/>
              <a:gd name="T74" fmla="*/ 4374 w 6678"/>
              <a:gd name="T75" fmla="*/ 1457 h 3888"/>
              <a:gd name="T76" fmla="*/ 4446 w 6678"/>
              <a:gd name="T77" fmla="*/ 1385 h 3888"/>
              <a:gd name="T78" fmla="*/ 4518 w 6678"/>
              <a:gd name="T79" fmla="*/ 1349 h 3888"/>
              <a:gd name="T80" fmla="*/ 4626 w 6678"/>
              <a:gd name="T81" fmla="*/ 1277 h 3888"/>
              <a:gd name="T82" fmla="*/ 4698 w 6678"/>
              <a:gd name="T83" fmla="*/ 1224 h 3888"/>
              <a:gd name="T84" fmla="*/ 4788 w 6678"/>
              <a:gd name="T85" fmla="*/ 1169 h 3888"/>
              <a:gd name="T86" fmla="*/ 4842 w 6678"/>
              <a:gd name="T87" fmla="*/ 1097 h 3888"/>
              <a:gd name="T88" fmla="*/ 4896 w 6678"/>
              <a:gd name="T89" fmla="*/ 1080 h 3888"/>
              <a:gd name="T90" fmla="*/ 4950 w 6678"/>
              <a:gd name="T91" fmla="*/ 972 h 3888"/>
              <a:gd name="T92" fmla="*/ 5040 w 6678"/>
              <a:gd name="T93" fmla="*/ 972 h 3888"/>
              <a:gd name="T94" fmla="*/ 5130 w 6678"/>
              <a:gd name="T95" fmla="*/ 972 h 3888"/>
              <a:gd name="T96" fmla="*/ 5220 w 6678"/>
              <a:gd name="T97" fmla="*/ 845 h 3888"/>
              <a:gd name="T98" fmla="*/ 5328 w 6678"/>
              <a:gd name="T99" fmla="*/ 773 h 3888"/>
              <a:gd name="T100" fmla="*/ 5436 w 6678"/>
              <a:gd name="T101" fmla="*/ 720 h 3888"/>
              <a:gd name="T102" fmla="*/ 5562 w 6678"/>
              <a:gd name="T103" fmla="*/ 684 h 3888"/>
              <a:gd name="T104" fmla="*/ 5670 w 6678"/>
              <a:gd name="T105" fmla="*/ 557 h 3888"/>
              <a:gd name="T106" fmla="*/ 5778 w 6678"/>
              <a:gd name="T107" fmla="*/ 557 h 3888"/>
              <a:gd name="T108" fmla="*/ 5868 w 6678"/>
              <a:gd name="T109" fmla="*/ 521 h 3888"/>
              <a:gd name="T110" fmla="*/ 5976 w 6678"/>
              <a:gd name="T111" fmla="*/ 468 h 3888"/>
              <a:gd name="T112" fmla="*/ 6084 w 6678"/>
              <a:gd name="T113" fmla="*/ 377 h 3888"/>
              <a:gd name="T114" fmla="*/ 6174 w 6678"/>
              <a:gd name="T115" fmla="*/ 324 h 3888"/>
              <a:gd name="T116" fmla="*/ 6246 w 6678"/>
              <a:gd name="T117" fmla="*/ 197 h 3888"/>
              <a:gd name="T118" fmla="*/ 6318 w 6678"/>
              <a:gd name="T119" fmla="*/ 144 h 3888"/>
              <a:gd name="T120" fmla="*/ 6426 w 6678"/>
              <a:gd name="T121" fmla="*/ 0 h 3888"/>
              <a:gd name="T122" fmla="*/ 6516 w 6678"/>
              <a:gd name="T123" fmla="*/ 0 h 3888"/>
              <a:gd name="T124" fmla="*/ 6606 w 6678"/>
              <a:gd name="T125" fmla="*/ 0 h 3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8" h="3888">
                <a:moveTo>
                  <a:pt x="0" y="3888"/>
                </a:moveTo>
                <a:lnTo>
                  <a:pt x="36" y="3888"/>
                </a:lnTo>
                <a:lnTo>
                  <a:pt x="36" y="3870"/>
                </a:lnTo>
                <a:lnTo>
                  <a:pt x="53" y="3870"/>
                </a:lnTo>
                <a:lnTo>
                  <a:pt x="53" y="3870"/>
                </a:lnTo>
                <a:lnTo>
                  <a:pt x="72" y="3870"/>
                </a:lnTo>
                <a:lnTo>
                  <a:pt x="72" y="3852"/>
                </a:lnTo>
                <a:lnTo>
                  <a:pt x="89" y="3852"/>
                </a:lnTo>
                <a:lnTo>
                  <a:pt x="89" y="3852"/>
                </a:lnTo>
                <a:lnTo>
                  <a:pt x="108" y="3852"/>
                </a:lnTo>
                <a:lnTo>
                  <a:pt x="108" y="3834"/>
                </a:lnTo>
                <a:lnTo>
                  <a:pt x="108" y="3834"/>
                </a:lnTo>
                <a:lnTo>
                  <a:pt x="108" y="3834"/>
                </a:lnTo>
                <a:lnTo>
                  <a:pt x="125" y="3834"/>
                </a:lnTo>
                <a:lnTo>
                  <a:pt x="125" y="3834"/>
                </a:lnTo>
                <a:lnTo>
                  <a:pt x="144" y="3834"/>
                </a:lnTo>
                <a:lnTo>
                  <a:pt x="144" y="3816"/>
                </a:lnTo>
                <a:lnTo>
                  <a:pt x="161" y="3816"/>
                </a:lnTo>
                <a:lnTo>
                  <a:pt x="161" y="3798"/>
                </a:lnTo>
                <a:lnTo>
                  <a:pt x="180" y="3798"/>
                </a:lnTo>
                <a:lnTo>
                  <a:pt x="180" y="3798"/>
                </a:lnTo>
                <a:lnTo>
                  <a:pt x="180" y="3798"/>
                </a:lnTo>
                <a:lnTo>
                  <a:pt x="180" y="3798"/>
                </a:lnTo>
                <a:lnTo>
                  <a:pt x="180" y="3798"/>
                </a:lnTo>
                <a:lnTo>
                  <a:pt x="180" y="3798"/>
                </a:lnTo>
                <a:lnTo>
                  <a:pt x="197" y="3798"/>
                </a:lnTo>
                <a:lnTo>
                  <a:pt x="197" y="3762"/>
                </a:lnTo>
                <a:lnTo>
                  <a:pt x="197" y="3762"/>
                </a:lnTo>
                <a:lnTo>
                  <a:pt x="197" y="3762"/>
                </a:lnTo>
                <a:lnTo>
                  <a:pt x="197" y="3762"/>
                </a:lnTo>
                <a:lnTo>
                  <a:pt x="197" y="3744"/>
                </a:lnTo>
                <a:lnTo>
                  <a:pt x="233" y="3744"/>
                </a:lnTo>
                <a:lnTo>
                  <a:pt x="233" y="3744"/>
                </a:lnTo>
                <a:lnTo>
                  <a:pt x="269" y="3744"/>
                </a:lnTo>
                <a:lnTo>
                  <a:pt x="269" y="3744"/>
                </a:lnTo>
                <a:lnTo>
                  <a:pt x="288" y="3744"/>
                </a:lnTo>
                <a:lnTo>
                  <a:pt x="288" y="3726"/>
                </a:lnTo>
                <a:lnTo>
                  <a:pt x="288" y="3726"/>
                </a:lnTo>
                <a:lnTo>
                  <a:pt x="288" y="3726"/>
                </a:lnTo>
                <a:lnTo>
                  <a:pt x="305" y="3726"/>
                </a:lnTo>
                <a:lnTo>
                  <a:pt x="305" y="3708"/>
                </a:lnTo>
                <a:lnTo>
                  <a:pt x="324" y="3708"/>
                </a:lnTo>
                <a:lnTo>
                  <a:pt x="324" y="3708"/>
                </a:lnTo>
                <a:lnTo>
                  <a:pt x="341" y="3708"/>
                </a:lnTo>
                <a:lnTo>
                  <a:pt x="341" y="3690"/>
                </a:lnTo>
                <a:lnTo>
                  <a:pt x="377" y="3690"/>
                </a:lnTo>
                <a:lnTo>
                  <a:pt x="377" y="3672"/>
                </a:lnTo>
                <a:lnTo>
                  <a:pt x="396" y="3672"/>
                </a:lnTo>
                <a:lnTo>
                  <a:pt x="396" y="3672"/>
                </a:lnTo>
                <a:lnTo>
                  <a:pt x="396" y="3672"/>
                </a:lnTo>
                <a:lnTo>
                  <a:pt x="396" y="3654"/>
                </a:lnTo>
                <a:lnTo>
                  <a:pt x="413" y="3654"/>
                </a:lnTo>
                <a:lnTo>
                  <a:pt x="413" y="3636"/>
                </a:lnTo>
                <a:lnTo>
                  <a:pt x="504" y="3636"/>
                </a:lnTo>
                <a:lnTo>
                  <a:pt x="504" y="3636"/>
                </a:lnTo>
                <a:lnTo>
                  <a:pt x="504" y="3636"/>
                </a:lnTo>
                <a:lnTo>
                  <a:pt x="504" y="3618"/>
                </a:lnTo>
                <a:lnTo>
                  <a:pt x="540" y="3618"/>
                </a:lnTo>
                <a:lnTo>
                  <a:pt x="540" y="3600"/>
                </a:lnTo>
                <a:lnTo>
                  <a:pt x="557" y="3600"/>
                </a:lnTo>
                <a:lnTo>
                  <a:pt x="557" y="3600"/>
                </a:lnTo>
                <a:lnTo>
                  <a:pt x="576" y="3600"/>
                </a:lnTo>
                <a:lnTo>
                  <a:pt x="576" y="3600"/>
                </a:lnTo>
                <a:lnTo>
                  <a:pt x="612" y="3600"/>
                </a:lnTo>
                <a:lnTo>
                  <a:pt x="612" y="3582"/>
                </a:lnTo>
                <a:lnTo>
                  <a:pt x="612" y="3582"/>
                </a:lnTo>
                <a:lnTo>
                  <a:pt x="612" y="3582"/>
                </a:lnTo>
                <a:lnTo>
                  <a:pt x="629" y="3582"/>
                </a:lnTo>
                <a:lnTo>
                  <a:pt x="629" y="3564"/>
                </a:lnTo>
                <a:lnTo>
                  <a:pt x="629" y="3564"/>
                </a:lnTo>
                <a:lnTo>
                  <a:pt x="629" y="3546"/>
                </a:lnTo>
                <a:lnTo>
                  <a:pt x="648" y="3546"/>
                </a:lnTo>
                <a:lnTo>
                  <a:pt x="648" y="3546"/>
                </a:lnTo>
                <a:lnTo>
                  <a:pt x="665" y="3546"/>
                </a:lnTo>
                <a:lnTo>
                  <a:pt x="665" y="3528"/>
                </a:lnTo>
                <a:lnTo>
                  <a:pt x="720" y="3528"/>
                </a:lnTo>
                <a:lnTo>
                  <a:pt x="720" y="3528"/>
                </a:lnTo>
                <a:lnTo>
                  <a:pt x="756" y="3528"/>
                </a:lnTo>
                <a:lnTo>
                  <a:pt x="756" y="3528"/>
                </a:lnTo>
                <a:lnTo>
                  <a:pt x="773" y="3528"/>
                </a:lnTo>
                <a:lnTo>
                  <a:pt x="773" y="3510"/>
                </a:lnTo>
                <a:lnTo>
                  <a:pt x="792" y="3510"/>
                </a:lnTo>
                <a:lnTo>
                  <a:pt x="792" y="3510"/>
                </a:lnTo>
                <a:lnTo>
                  <a:pt x="792" y="3510"/>
                </a:lnTo>
                <a:lnTo>
                  <a:pt x="792" y="3492"/>
                </a:lnTo>
                <a:lnTo>
                  <a:pt x="864" y="3492"/>
                </a:lnTo>
                <a:lnTo>
                  <a:pt x="864" y="3474"/>
                </a:lnTo>
                <a:lnTo>
                  <a:pt x="864" y="3474"/>
                </a:lnTo>
                <a:lnTo>
                  <a:pt x="864" y="3474"/>
                </a:lnTo>
                <a:lnTo>
                  <a:pt x="900" y="3474"/>
                </a:lnTo>
                <a:lnTo>
                  <a:pt x="900" y="3474"/>
                </a:lnTo>
                <a:lnTo>
                  <a:pt x="917" y="3474"/>
                </a:lnTo>
                <a:lnTo>
                  <a:pt x="917" y="3456"/>
                </a:lnTo>
                <a:lnTo>
                  <a:pt x="936" y="3456"/>
                </a:lnTo>
                <a:lnTo>
                  <a:pt x="936" y="3456"/>
                </a:lnTo>
                <a:lnTo>
                  <a:pt x="953" y="3456"/>
                </a:lnTo>
                <a:lnTo>
                  <a:pt x="953" y="3438"/>
                </a:lnTo>
                <a:lnTo>
                  <a:pt x="972" y="3438"/>
                </a:lnTo>
                <a:lnTo>
                  <a:pt x="972" y="3438"/>
                </a:lnTo>
                <a:lnTo>
                  <a:pt x="972" y="3438"/>
                </a:lnTo>
                <a:lnTo>
                  <a:pt x="972" y="3438"/>
                </a:lnTo>
                <a:lnTo>
                  <a:pt x="989" y="3438"/>
                </a:lnTo>
                <a:lnTo>
                  <a:pt x="989" y="3438"/>
                </a:lnTo>
                <a:lnTo>
                  <a:pt x="1025" y="3438"/>
                </a:lnTo>
                <a:lnTo>
                  <a:pt x="1025" y="3420"/>
                </a:lnTo>
                <a:lnTo>
                  <a:pt x="1025" y="3420"/>
                </a:lnTo>
                <a:lnTo>
                  <a:pt x="1025" y="3420"/>
                </a:lnTo>
                <a:lnTo>
                  <a:pt x="1061" y="3420"/>
                </a:lnTo>
                <a:lnTo>
                  <a:pt x="1061" y="3402"/>
                </a:lnTo>
                <a:lnTo>
                  <a:pt x="1080" y="3402"/>
                </a:lnTo>
                <a:lnTo>
                  <a:pt x="1080" y="3402"/>
                </a:lnTo>
                <a:lnTo>
                  <a:pt x="1080" y="3402"/>
                </a:lnTo>
                <a:lnTo>
                  <a:pt x="1080" y="3384"/>
                </a:lnTo>
                <a:lnTo>
                  <a:pt x="1097" y="3384"/>
                </a:lnTo>
                <a:lnTo>
                  <a:pt x="1097" y="3384"/>
                </a:lnTo>
                <a:lnTo>
                  <a:pt x="1116" y="3384"/>
                </a:lnTo>
                <a:lnTo>
                  <a:pt x="1116" y="3384"/>
                </a:lnTo>
                <a:lnTo>
                  <a:pt x="1133" y="3384"/>
                </a:lnTo>
                <a:lnTo>
                  <a:pt x="1133" y="3366"/>
                </a:lnTo>
                <a:lnTo>
                  <a:pt x="1133" y="3366"/>
                </a:lnTo>
                <a:lnTo>
                  <a:pt x="1133" y="3366"/>
                </a:lnTo>
                <a:lnTo>
                  <a:pt x="1133" y="3366"/>
                </a:lnTo>
                <a:lnTo>
                  <a:pt x="1133" y="3348"/>
                </a:lnTo>
                <a:lnTo>
                  <a:pt x="1169" y="3348"/>
                </a:lnTo>
                <a:lnTo>
                  <a:pt x="1169" y="3348"/>
                </a:lnTo>
                <a:lnTo>
                  <a:pt x="1169" y="3348"/>
                </a:lnTo>
                <a:lnTo>
                  <a:pt x="1169" y="3348"/>
                </a:lnTo>
                <a:lnTo>
                  <a:pt x="1188" y="3348"/>
                </a:lnTo>
                <a:lnTo>
                  <a:pt x="1188" y="3348"/>
                </a:lnTo>
                <a:lnTo>
                  <a:pt x="1188" y="3348"/>
                </a:lnTo>
                <a:lnTo>
                  <a:pt x="1188" y="3330"/>
                </a:lnTo>
                <a:lnTo>
                  <a:pt x="1205" y="3330"/>
                </a:lnTo>
                <a:lnTo>
                  <a:pt x="1205" y="3330"/>
                </a:lnTo>
                <a:lnTo>
                  <a:pt x="1205" y="3330"/>
                </a:lnTo>
                <a:lnTo>
                  <a:pt x="1205" y="3312"/>
                </a:lnTo>
                <a:lnTo>
                  <a:pt x="1224" y="3312"/>
                </a:lnTo>
                <a:lnTo>
                  <a:pt x="1224" y="3312"/>
                </a:lnTo>
                <a:lnTo>
                  <a:pt x="1224" y="3312"/>
                </a:lnTo>
                <a:lnTo>
                  <a:pt x="1224" y="3312"/>
                </a:lnTo>
                <a:lnTo>
                  <a:pt x="1260" y="3312"/>
                </a:lnTo>
                <a:lnTo>
                  <a:pt x="1260" y="3312"/>
                </a:lnTo>
                <a:lnTo>
                  <a:pt x="1277" y="3312"/>
                </a:lnTo>
                <a:lnTo>
                  <a:pt x="1277" y="3312"/>
                </a:lnTo>
                <a:lnTo>
                  <a:pt x="1277" y="3312"/>
                </a:lnTo>
                <a:lnTo>
                  <a:pt x="1277" y="3294"/>
                </a:lnTo>
                <a:lnTo>
                  <a:pt x="1277" y="3294"/>
                </a:lnTo>
                <a:lnTo>
                  <a:pt x="1277" y="3294"/>
                </a:lnTo>
                <a:lnTo>
                  <a:pt x="1277" y="3294"/>
                </a:lnTo>
                <a:lnTo>
                  <a:pt x="1277" y="3276"/>
                </a:lnTo>
                <a:lnTo>
                  <a:pt x="1332" y="3276"/>
                </a:lnTo>
                <a:lnTo>
                  <a:pt x="1332" y="3276"/>
                </a:lnTo>
                <a:lnTo>
                  <a:pt x="1368" y="3276"/>
                </a:lnTo>
                <a:lnTo>
                  <a:pt x="1368" y="3276"/>
                </a:lnTo>
                <a:lnTo>
                  <a:pt x="1385" y="3276"/>
                </a:lnTo>
                <a:lnTo>
                  <a:pt x="1385" y="3258"/>
                </a:lnTo>
                <a:lnTo>
                  <a:pt x="1385" y="3258"/>
                </a:lnTo>
                <a:lnTo>
                  <a:pt x="1385" y="3258"/>
                </a:lnTo>
                <a:lnTo>
                  <a:pt x="1404" y="3258"/>
                </a:lnTo>
                <a:lnTo>
                  <a:pt x="1404" y="3240"/>
                </a:lnTo>
                <a:lnTo>
                  <a:pt x="1421" y="3240"/>
                </a:lnTo>
                <a:lnTo>
                  <a:pt x="1421" y="3240"/>
                </a:lnTo>
                <a:lnTo>
                  <a:pt x="1440" y="3240"/>
                </a:lnTo>
                <a:lnTo>
                  <a:pt x="1440" y="3240"/>
                </a:lnTo>
                <a:lnTo>
                  <a:pt x="1457" y="3240"/>
                </a:lnTo>
                <a:lnTo>
                  <a:pt x="1457" y="3240"/>
                </a:lnTo>
                <a:lnTo>
                  <a:pt x="1457" y="3240"/>
                </a:lnTo>
                <a:lnTo>
                  <a:pt x="1457" y="3222"/>
                </a:lnTo>
                <a:lnTo>
                  <a:pt x="1476" y="3222"/>
                </a:lnTo>
                <a:lnTo>
                  <a:pt x="1476" y="3204"/>
                </a:lnTo>
                <a:lnTo>
                  <a:pt x="1493" y="3204"/>
                </a:lnTo>
                <a:lnTo>
                  <a:pt x="1493" y="3186"/>
                </a:lnTo>
                <a:lnTo>
                  <a:pt x="1493" y="3186"/>
                </a:lnTo>
                <a:lnTo>
                  <a:pt x="1493" y="3186"/>
                </a:lnTo>
                <a:lnTo>
                  <a:pt x="1548" y="3186"/>
                </a:lnTo>
                <a:lnTo>
                  <a:pt x="1548" y="3186"/>
                </a:lnTo>
                <a:lnTo>
                  <a:pt x="1548" y="3186"/>
                </a:lnTo>
                <a:lnTo>
                  <a:pt x="1548" y="3168"/>
                </a:lnTo>
                <a:lnTo>
                  <a:pt x="1548" y="3168"/>
                </a:lnTo>
                <a:lnTo>
                  <a:pt x="1548" y="3168"/>
                </a:lnTo>
                <a:lnTo>
                  <a:pt x="1565" y="3168"/>
                </a:lnTo>
                <a:lnTo>
                  <a:pt x="1565" y="3168"/>
                </a:lnTo>
                <a:lnTo>
                  <a:pt x="1584" y="3168"/>
                </a:lnTo>
                <a:lnTo>
                  <a:pt x="1584" y="3150"/>
                </a:lnTo>
                <a:lnTo>
                  <a:pt x="1584" y="3150"/>
                </a:lnTo>
                <a:lnTo>
                  <a:pt x="1584" y="3150"/>
                </a:lnTo>
                <a:lnTo>
                  <a:pt x="1584" y="3150"/>
                </a:lnTo>
                <a:lnTo>
                  <a:pt x="1584" y="3132"/>
                </a:lnTo>
                <a:lnTo>
                  <a:pt x="1620" y="3132"/>
                </a:lnTo>
                <a:lnTo>
                  <a:pt x="1620" y="3132"/>
                </a:lnTo>
                <a:lnTo>
                  <a:pt x="1637" y="3132"/>
                </a:lnTo>
                <a:lnTo>
                  <a:pt x="1637" y="3132"/>
                </a:lnTo>
                <a:lnTo>
                  <a:pt x="1656" y="3132"/>
                </a:lnTo>
                <a:lnTo>
                  <a:pt x="1656" y="3114"/>
                </a:lnTo>
                <a:lnTo>
                  <a:pt x="1673" y="3114"/>
                </a:lnTo>
                <a:lnTo>
                  <a:pt x="1673" y="3114"/>
                </a:lnTo>
                <a:lnTo>
                  <a:pt x="1673" y="3114"/>
                </a:lnTo>
                <a:lnTo>
                  <a:pt x="1673" y="3114"/>
                </a:lnTo>
                <a:lnTo>
                  <a:pt x="1673" y="3114"/>
                </a:lnTo>
                <a:lnTo>
                  <a:pt x="1673" y="3114"/>
                </a:lnTo>
                <a:lnTo>
                  <a:pt x="1673" y="3114"/>
                </a:lnTo>
                <a:lnTo>
                  <a:pt x="1673" y="3114"/>
                </a:lnTo>
                <a:lnTo>
                  <a:pt x="1692" y="3114"/>
                </a:lnTo>
                <a:lnTo>
                  <a:pt x="1692" y="3114"/>
                </a:lnTo>
                <a:lnTo>
                  <a:pt x="1692" y="3114"/>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692"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96"/>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09"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78"/>
                </a:lnTo>
                <a:lnTo>
                  <a:pt x="1728" y="3060"/>
                </a:lnTo>
                <a:lnTo>
                  <a:pt x="1728" y="3060"/>
                </a:lnTo>
                <a:lnTo>
                  <a:pt x="1728" y="3060"/>
                </a:lnTo>
                <a:lnTo>
                  <a:pt x="1728" y="3060"/>
                </a:lnTo>
                <a:lnTo>
                  <a:pt x="1728" y="3060"/>
                </a:lnTo>
                <a:lnTo>
                  <a:pt x="1728" y="3060"/>
                </a:lnTo>
                <a:lnTo>
                  <a:pt x="1728"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45"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60"/>
                </a:lnTo>
                <a:lnTo>
                  <a:pt x="1764"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781"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00" y="3042"/>
                </a:lnTo>
                <a:lnTo>
                  <a:pt x="1817" y="3042"/>
                </a:lnTo>
                <a:lnTo>
                  <a:pt x="1817" y="3042"/>
                </a:lnTo>
                <a:lnTo>
                  <a:pt x="1817" y="3042"/>
                </a:lnTo>
                <a:lnTo>
                  <a:pt x="1817" y="3042"/>
                </a:lnTo>
                <a:lnTo>
                  <a:pt x="1817" y="3042"/>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17"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24"/>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36"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53"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3006"/>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72"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889"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08"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25" y="2988"/>
                </a:lnTo>
                <a:lnTo>
                  <a:pt x="1944" y="2988"/>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44"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70"/>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61" y="2952"/>
                </a:lnTo>
                <a:lnTo>
                  <a:pt x="1980" y="2952"/>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34"/>
                </a:lnTo>
                <a:lnTo>
                  <a:pt x="1980"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1997"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16" y="2916"/>
                </a:lnTo>
                <a:lnTo>
                  <a:pt x="2033" y="2916"/>
                </a:lnTo>
                <a:lnTo>
                  <a:pt x="2033" y="2916"/>
                </a:lnTo>
                <a:lnTo>
                  <a:pt x="2033" y="2916"/>
                </a:lnTo>
                <a:lnTo>
                  <a:pt x="2033" y="2898"/>
                </a:lnTo>
                <a:lnTo>
                  <a:pt x="2033" y="2898"/>
                </a:lnTo>
                <a:lnTo>
                  <a:pt x="2033" y="2898"/>
                </a:lnTo>
                <a:lnTo>
                  <a:pt x="2033" y="2898"/>
                </a:lnTo>
                <a:lnTo>
                  <a:pt x="2033" y="2898"/>
                </a:lnTo>
                <a:lnTo>
                  <a:pt x="2033" y="2898"/>
                </a:lnTo>
                <a:lnTo>
                  <a:pt x="2033"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98"/>
                </a:lnTo>
                <a:lnTo>
                  <a:pt x="2052" y="2880"/>
                </a:lnTo>
                <a:lnTo>
                  <a:pt x="2052" y="2880"/>
                </a:lnTo>
                <a:lnTo>
                  <a:pt x="2052" y="2880"/>
                </a:lnTo>
                <a:lnTo>
                  <a:pt x="2052" y="2880"/>
                </a:lnTo>
                <a:lnTo>
                  <a:pt x="2052" y="2880"/>
                </a:lnTo>
                <a:lnTo>
                  <a:pt x="2052" y="2880"/>
                </a:lnTo>
                <a:lnTo>
                  <a:pt x="2052" y="2880"/>
                </a:lnTo>
                <a:lnTo>
                  <a:pt x="2069" y="2880"/>
                </a:lnTo>
                <a:lnTo>
                  <a:pt x="2069" y="2880"/>
                </a:lnTo>
                <a:lnTo>
                  <a:pt x="2069" y="2880"/>
                </a:lnTo>
                <a:lnTo>
                  <a:pt x="2069" y="2880"/>
                </a:lnTo>
                <a:lnTo>
                  <a:pt x="2069" y="2880"/>
                </a:lnTo>
                <a:lnTo>
                  <a:pt x="2069" y="2880"/>
                </a:lnTo>
                <a:lnTo>
                  <a:pt x="2069" y="2880"/>
                </a:lnTo>
                <a:lnTo>
                  <a:pt x="2069" y="2880"/>
                </a:lnTo>
                <a:lnTo>
                  <a:pt x="2069" y="2880"/>
                </a:lnTo>
                <a:lnTo>
                  <a:pt x="2069" y="2880"/>
                </a:lnTo>
                <a:lnTo>
                  <a:pt x="2069" y="2880"/>
                </a:lnTo>
                <a:lnTo>
                  <a:pt x="2069" y="2880"/>
                </a:lnTo>
                <a:lnTo>
                  <a:pt x="2088" y="2880"/>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62"/>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088" y="2844"/>
                </a:lnTo>
                <a:lnTo>
                  <a:pt x="2105" y="2844"/>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05"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24"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41" y="2826"/>
                </a:lnTo>
                <a:lnTo>
                  <a:pt x="2160" y="2826"/>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60"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808"/>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90"/>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77" y="2772"/>
                </a:lnTo>
                <a:lnTo>
                  <a:pt x="2196" y="2772"/>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196"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54"/>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13" y="2718"/>
                </a:lnTo>
                <a:lnTo>
                  <a:pt x="2232" y="2718"/>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32" y="2700"/>
                </a:lnTo>
                <a:lnTo>
                  <a:pt x="2249" y="2700"/>
                </a:lnTo>
                <a:lnTo>
                  <a:pt x="2249" y="2700"/>
                </a:lnTo>
                <a:lnTo>
                  <a:pt x="2249" y="2700"/>
                </a:lnTo>
                <a:lnTo>
                  <a:pt x="2249" y="2700"/>
                </a:lnTo>
                <a:lnTo>
                  <a:pt x="2249" y="2700"/>
                </a:lnTo>
                <a:lnTo>
                  <a:pt x="2249" y="2700"/>
                </a:lnTo>
                <a:lnTo>
                  <a:pt x="2249" y="2700"/>
                </a:lnTo>
                <a:lnTo>
                  <a:pt x="2249" y="2700"/>
                </a:lnTo>
                <a:lnTo>
                  <a:pt x="2249" y="2700"/>
                </a:lnTo>
                <a:lnTo>
                  <a:pt x="2249" y="2700"/>
                </a:lnTo>
                <a:lnTo>
                  <a:pt x="2249" y="2700"/>
                </a:lnTo>
                <a:lnTo>
                  <a:pt x="2249" y="2700"/>
                </a:lnTo>
                <a:lnTo>
                  <a:pt x="2249" y="2700"/>
                </a:lnTo>
                <a:lnTo>
                  <a:pt x="2249"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68" y="2700"/>
                </a:lnTo>
                <a:lnTo>
                  <a:pt x="2285" y="2700"/>
                </a:lnTo>
                <a:lnTo>
                  <a:pt x="2285" y="2700"/>
                </a:lnTo>
                <a:lnTo>
                  <a:pt x="2285" y="2700"/>
                </a:lnTo>
                <a:lnTo>
                  <a:pt x="2285" y="2700"/>
                </a:lnTo>
                <a:lnTo>
                  <a:pt x="2285" y="2700"/>
                </a:lnTo>
                <a:lnTo>
                  <a:pt x="2285" y="2700"/>
                </a:lnTo>
                <a:lnTo>
                  <a:pt x="2285" y="2700"/>
                </a:lnTo>
                <a:lnTo>
                  <a:pt x="2285" y="2700"/>
                </a:lnTo>
                <a:lnTo>
                  <a:pt x="2285" y="2700"/>
                </a:lnTo>
                <a:lnTo>
                  <a:pt x="2285" y="2700"/>
                </a:lnTo>
                <a:lnTo>
                  <a:pt x="2285" y="2700"/>
                </a:lnTo>
                <a:lnTo>
                  <a:pt x="2285" y="2700"/>
                </a:lnTo>
                <a:lnTo>
                  <a:pt x="2285" y="2700"/>
                </a:lnTo>
                <a:lnTo>
                  <a:pt x="2285" y="2682"/>
                </a:lnTo>
                <a:lnTo>
                  <a:pt x="2285" y="2682"/>
                </a:lnTo>
                <a:lnTo>
                  <a:pt x="2285" y="2682"/>
                </a:lnTo>
                <a:lnTo>
                  <a:pt x="2304" y="2682"/>
                </a:lnTo>
                <a:lnTo>
                  <a:pt x="2304" y="2682"/>
                </a:lnTo>
                <a:lnTo>
                  <a:pt x="2304" y="2682"/>
                </a:lnTo>
                <a:lnTo>
                  <a:pt x="2304" y="2664"/>
                </a:lnTo>
                <a:lnTo>
                  <a:pt x="2304" y="2664"/>
                </a:lnTo>
                <a:lnTo>
                  <a:pt x="2304" y="2664"/>
                </a:lnTo>
                <a:lnTo>
                  <a:pt x="2304" y="2664"/>
                </a:lnTo>
                <a:lnTo>
                  <a:pt x="2304" y="2664"/>
                </a:lnTo>
                <a:lnTo>
                  <a:pt x="2304" y="2664"/>
                </a:lnTo>
                <a:lnTo>
                  <a:pt x="2304" y="2664"/>
                </a:lnTo>
                <a:lnTo>
                  <a:pt x="2321" y="2664"/>
                </a:lnTo>
                <a:lnTo>
                  <a:pt x="2321" y="2664"/>
                </a:lnTo>
                <a:lnTo>
                  <a:pt x="2321" y="2664"/>
                </a:lnTo>
                <a:lnTo>
                  <a:pt x="2321" y="2664"/>
                </a:lnTo>
                <a:lnTo>
                  <a:pt x="2321" y="2664"/>
                </a:lnTo>
                <a:lnTo>
                  <a:pt x="2321" y="2664"/>
                </a:lnTo>
                <a:lnTo>
                  <a:pt x="2321" y="2664"/>
                </a:lnTo>
                <a:lnTo>
                  <a:pt x="2321" y="2664"/>
                </a:lnTo>
                <a:lnTo>
                  <a:pt x="2321" y="2664"/>
                </a:lnTo>
                <a:lnTo>
                  <a:pt x="2321" y="2664"/>
                </a:lnTo>
                <a:lnTo>
                  <a:pt x="2321" y="2664"/>
                </a:lnTo>
                <a:lnTo>
                  <a:pt x="2321"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40" y="2664"/>
                </a:lnTo>
                <a:lnTo>
                  <a:pt x="2357" y="2664"/>
                </a:lnTo>
                <a:lnTo>
                  <a:pt x="2357" y="2664"/>
                </a:lnTo>
                <a:lnTo>
                  <a:pt x="2357" y="2664"/>
                </a:lnTo>
                <a:lnTo>
                  <a:pt x="2357" y="2664"/>
                </a:lnTo>
                <a:lnTo>
                  <a:pt x="2357" y="2664"/>
                </a:lnTo>
                <a:lnTo>
                  <a:pt x="2357" y="2664"/>
                </a:lnTo>
                <a:lnTo>
                  <a:pt x="2357" y="2664"/>
                </a:lnTo>
                <a:lnTo>
                  <a:pt x="2357" y="2664"/>
                </a:lnTo>
                <a:lnTo>
                  <a:pt x="2357" y="2664"/>
                </a:lnTo>
                <a:lnTo>
                  <a:pt x="2357" y="2646"/>
                </a:lnTo>
                <a:lnTo>
                  <a:pt x="2357" y="2646"/>
                </a:lnTo>
                <a:lnTo>
                  <a:pt x="2357" y="2646"/>
                </a:lnTo>
                <a:lnTo>
                  <a:pt x="2357" y="2646"/>
                </a:lnTo>
                <a:lnTo>
                  <a:pt x="2357" y="2646"/>
                </a:lnTo>
                <a:lnTo>
                  <a:pt x="2357" y="2646"/>
                </a:lnTo>
                <a:lnTo>
                  <a:pt x="2357" y="2610"/>
                </a:lnTo>
                <a:lnTo>
                  <a:pt x="2357" y="2610"/>
                </a:lnTo>
                <a:lnTo>
                  <a:pt x="2357" y="2610"/>
                </a:lnTo>
                <a:lnTo>
                  <a:pt x="2357" y="2610"/>
                </a:lnTo>
                <a:lnTo>
                  <a:pt x="2357" y="2610"/>
                </a:lnTo>
                <a:lnTo>
                  <a:pt x="2357" y="2610"/>
                </a:lnTo>
                <a:lnTo>
                  <a:pt x="2357" y="2610"/>
                </a:lnTo>
                <a:lnTo>
                  <a:pt x="2376" y="2610"/>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76"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393"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12"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29"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92"/>
                </a:lnTo>
                <a:lnTo>
                  <a:pt x="2448" y="2556"/>
                </a:lnTo>
                <a:lnTo>
                  <a:pt x="2448" y="2556"/>
                </a:lnTo>
                <a:lnTo>
                  <a:pt x="2448" y="2556"/>
                </a:lnTo>
                <a:lnTo>
                  <a:pt x="2448" y="2556"/>
                </a:lnTo>
                <a:lnTo>
                  <a:pt x="2448" y="2556"/>
                </a:lnTo>
                <a:lnTo>
                  <a:pt x="2448" y="2556"/>
                </a:lnTo>
                <a:lnTo>
                  <a:pt x="2448" y="2556"/>
                </a:lnTo>
                <a:lnTo>
                  <a:pt x="2448" y="2556"/>
                </a:lnTo>
                <a:lnTo>
                  <a:pt x="2448" y="2556"/>
                </a:lnTo>
                <a:lnTo>
                  <a:pt x="2448" y="2556"/>
                </a:lnTo>
                <a:lnTo>
                  <a:pt x="2448" y="2556"/>
                </a:lnTo>
                <a:lnTo>
                  <a:pt x="2448" y="2556"/>
                </a:lnTo>
                <a:lnTo>
                  <a:pt x="2448" y="2556"/>
                </a:lnTo>
                <a:lnTo>
                  <a:pt x="2465" y="2556"/>
                </a:lnTo>
                <a:lnTo>
                  <a:pt x="2465"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484" y="2538"/>
                </a:lnTo>
                <a:lnTo>
                  <a:pt x="2501" y="2538"/>
                </a:lnTo>
                <a:lnTo>
                  <a:pt x="2501" y="2538"/>
                </a:lnTo>
                <a:lnTo>
                  <a:pt x="2501" y="2538"/>
                </a:lnTo>
                <a:lnTo>
                  <a:pt x="2501"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20"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37"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56" y="2520"/>
                </a:lnTo>
                <a:lnTo>
                  <a:pt x="2573" y="2520"/>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73"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592" y="2502"/>
                </a:lnTo>
                <a:lnTo>
                  <a:pt x="2609" y="2502"/>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09"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28" y="2484"/>
                </a:lnTo>
                <a:lnTo>
                  <a:pt x="2645" y="2484"/>
                </a:lnTo>
                <a:lnTo>
                  <a:pt x="2645" y="2484"/>
                </a:lnTo>
                <a:lnTo>
                  <a:pt x="2645" y="2484"/>
                </a:lnTo>
                <a:lnTo>
                  <a:pt x="2645" y="2484"/>
                </a:lnTo>
                <a:lnTo>
                  <a:pt x="2645" y="2484"/>
                </a:lnTo>
                <a:lnTo>
                  <a:pt x="2645" y="2484"/>
                </a:lnTo>
                <a:lnTo>
                  <a:pt x="2645" y="2484"/>
                </a:lnTo>
                <a:lnTo>
                  <a:pt x="2645" y="2484"/>
                </a:lnTo>
                <a:lnTo>
                  <a:pt x="2645" y="2484"/>
                </a:lnTo>
                <a:lnTo>
                  <a:pt x="2645" y="2484"/>
                </a:lnTo>
                <a:lnTo>
                  <a:pt x="2645" y="2484"/>
                </a:lnTo>
                <a:lnTo>
                  <a:pt x="2645" y="2484"/>
                </a:lnTo>
                <a:lnTo>
                  <a:pt x="2645" y="2484"/>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45"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64" y="2466"/>
                </a:lnTo>
                <a:lnTo>
                  <a:pt x="2681" y="2466"/>
                </a:lnTo>
                <a:lnTo>
                  <a:pt x="2681" y="2466"/>
                </a:lnTo>
                <a:lnTo>
                  <a:pt x="2681" y="2466"/>
                </a:lnTo>
                <a:lnTo>
                  <a:pt x="2681" y="2466"/>
                </a:lnTo>
                <a:lnTo>
                  <a:pt x="2681" y="2466"/>
                </a:lnTo>
                <a:lnTo>
                  <a:pt x="2681" y="2466"/>
                </a:lnTo>
                <a:lnTo>
                  <a:pt x="2681" y="2466"/>
                </a:lnTo>
                <a:lnTo>
                  <a:pt x="2681" y="2448"/>
                </a:lnTo>
                <a:lnTo>
                  <a:pt x="2681" y="2448"/>
                </a:lnTo>
                <a:lnTo>
                  <a:pt x="2681" y="2448"/>
                </a:lnTo>
                <a:lnTo>
                  <a:pt x="2681" y="2448"/>
                </a:lnTo>
                <a:lnTo>
                  <a:pt x="2681" y="2448"/>
                </a:lnTo>
                <a:lnTo>
                  <a:pt x="2681" y="2448"/>
                </a:lnTo>
                <a:lnTo>
                  <a:pt x="2681" y="2448"/>
                </a:lnTo>
                <a:lnTo>
                  <a:pt x="2681" y="2448"/>
                </a:lnTo>
                <a:lnTo>
                  <a:pt x="2681" y="2448"/>
                </a:lnTo>
                <a:lnTo>
                  <a:pt x="2681" y="2448"/>
                </a:lnTo>
                <a:lnTo>
                  <a:pt x="2681"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48"/>
                </a:lnTo>
                <a:lnTo>
                  <a:pt x="2700" y="2430"/>
                </a:lnTo>
                <a:lnTo>
                  <a:pt x="2700" y="2430"/>
                </a:lnTo>
                <a:lnTo>
                  <a:pt x="2700" y="2430"/>
                </a:lnTo>
                <a:lnTo>
                  <a:pt x="2700" y="2430"/>
                </a:lnTo>
                <a:lnTo>
                  <a:pt x="2700" y="2430"/>
                </a:lnTo>
                <a:lnTo>
                  <a:pt x="2700" y="2430"/>
                </a:lnTo>
                <a:lnTo>
                  <a:pt x="2700" y="2430"/>
                </a:lnTo>
                <a:lnTo>
                  <a:pt x="2700" y="2430"/>
                </a:lnTo>
                <a:lnTo>
                  <a:pt x="2700" y="2430"/>
                </a:lnTo>
                <a:lnTo>
                  <a:pt x="2700" y="2430"/>
                </a:lnTo>
                <a:lnTo>
                  <a:pt x="2700" y="2430"/>
                </a:lnTo>
                <a:lnTo>
                  <a:pt x="2700" y="2430"/>
                </a:lnTo>
                <a:lnTo>
                  <a:pt x="2700" y="2430"/>
                </a:lnTo>
                <a:lnTo>
                  <a:pt x="2717" y="2430"/>
                </a:lnTo>
                <a:lnTo>
                  <a:pt x="2717"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30"/>
                </a:lnTo>
                <a:lnTo>
                  <a:pt x="2736" y="2412"/>
                </a:lnTo>
                <a:lnTo>
                  <a:pt x="2736" y="2412"/>
                </a:lnTo>
                <a:lnTo>
                  <a:pt x="2736" y="2412"/>
                </a:lnTo>
                <a:lnTo>
                  <a:pt x="2736" y="2412"/>
                </a:lnTo>
                <a:lnTo>
                  <a:pt x="2736" y="2412"/>
                </a:lnTo>
                <a:lnTo>
                  <a:pt x="2736" y="2412"/>
                </a:lnTo>
                <a:lnTo>
                  <a:pt x="2736" y="2412"/>
                </a:lnTo>
                <a:lnTo>
                  <a:pt x="2736" y="2412"/>
                </a:lnTo>
                <a:lnTo>
                  <a:pt x="2736"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412"/>
                </a:lnTo>
                <a:lnTo>
                  <a:pt x="2753"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72"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789"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93"/>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08"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25" y="2376"/>
                </a:lnTo>
                <a:lnTo>
                  <a:pt x="2844" y="2376"/>
                </a:lnTo>
                <a:lnTo>
                  <a:pt x="2844" y="2376"/>
                </a:lnTo>
                <a:lnTo>
                  <a:pt x="2844" y="2376"/>
                </a:lnTo>
                <a:lnTo>
                  <a:pt x="2844" y="2357"/>
                </a:lnTo>
                <a:lnTo>
                  <a:pt x="2844" y="2357"/>
                </a:lnTo>
                <a:lnTo>
                  <a:pt x="2844" y="2357"/>
                </a:lnTo>
                <a:lnTo>
                  <a:pt x="2844" y="2357"/>
                </a:lnTo>
                <a:lnTo>
                  <a:pt x="2844" y="2357"/>
                </a:lnTo>
                <a:lnTo>
                  <a:pt x="2844" y="2357"/>
                </a:lnTo>
                <a:lnTo>
                  <a:pt x="2844" y="2357"/>
                </a:lnTo>
                <a:lnTo>
                  <a:pt x="2844" y="2357"/>
                </a:lnTo>
                <a:lnTo>
                  <a:pt x="2844" y="2357"/>
                </a:lnTo>
                <a:lnTo>
                  <a:pt x="2844" y="2357"/>
                </a:lnTo>
                <a:lnTo>
                  <a:pt x="2844" y="2357"/>
                </a:lnTo>
                <a:lnTo>
                  <a:pt x="2844" y="2357"/>
                </a:lnTo>
                <a:lnTo>
                  <a:pt x="2844"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61"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80" y="2357"/>
                </a:lnTo>
                <a:lnTo>
                  <a:pt x="2897" y="2357"/>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897" y="2340"/>
                </a:lnTo>
                <a:lnTo>
                  <a:pt x="2916" y="2340"/>
                </a:lnTo>
                <a:lnTo>
                  <a:pt x="2916" y="2340"/>
                </a:lnTo>
                <a:lnTo>
                  <a:pt x="2916" y="2340"/>
                </a:lnTo>
                <a:lnTo>
                  <a:pt x="2916" y="2340"/>
                </a:lnTo>
                <a:lnTo>
                  <a:pt x="2916" y="2340"/>
                </a:lnTo>
                <a:lnTo>
                  <a:pt x="2916" y="2340"/>
                </a:lnTo>
                <a:lnTo>
                  <a:pt x="2916" y="2340"/>
                </a:lnTo>
                <a:lnTo>
                  <a:pt x="2916" y="2340"/>
                </a:lnTo>
                <a:lnTo>
                  <a:pt x="2916" y="2340"/>
                </a:lnTo>
                <a:lnTo>
                  <a:pt x="2916" y="2340"/>
                </a:lnTo>
                <a:lnTo>
                  <a:pt x="2916" y="2340"/>
                </a:lnTo>
                <a:lnTo>
                  <a:pt x="2916" y="2340"/>
                </a:lnTo>
                <a:lnTo>
                  <a:pt x="2916" y="2340"/>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16" y="2321"/>
                </a:lnTo>
                <a:lnTo>
                  <a:pt x="2933" y="2321"/>
                </a:lnTo>
                <a:lnTo>
                  <a:pt x="2933" y="2321"/>
                </a:lnTo>
                <a:lnTo>
                  <a:pt x="2933" y="2321"/>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33"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52" y="2304"/>
                </a:lnTo>
                <a:lnTo>
                  <a:pt x="2969" y="2304"/>
                </a:lnTo>
                <a:lnTo>
                  <a:pt x="2969" y="2304"/>
                </a:lnTo>
                <a:lnTo>
                  <a:pt x="2969" y="2304"/>
                </a:lnTo>
                <a:lnTo>
                  <a:pt x="2969" y="2304"/>
                </a:lnTo>
                <a:lnTo>
                  <a:pt x="2969" y="2304"/>
                </a:lnTo>
                <a:lnTo>
                  <a:pt x="2969" y="2304"/>
                </a:lnTo>
                <a:lnTo>
                  <a:pt x="2969" y="2304"/>
                </a:lnTo>
                <a:lnTo>
                  <a:pt x="2969" y="2285"/>
                </a:lnTo>
                <a:lnTo>
                  <a:pt x="2969" y="2285"/>
                </a:lnTo>
                <a:lnTo>
                  <a:pt x="2969"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2988"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05" y="2285"/>
                </a:lnTo>
                <a:lnTo>
                  <a:pt x="3024" y="2285"/>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24" y="2268"/>
                </a:lnTo>
                <a:lnTo>
                  <a:pt x="3041" y="2268"/>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41" y="2232"/>
                </a:lnTo>
                <a:lnTo>
                  <a:pt x="3060" y="2232"/>
                </a:lnTo>
                <a:lnTo>
                  <a:pt x="3060" y="2232"/>
                </a:lnTo>
                <a:lnTo>
                  <a:pt x="3060" y="2232"/>
                </a:lnTo>
                <a:lnTo>
                  <a:pt x="3060" y="2232"/>
                </a:lnTo>
                <a:lnTo>
                  <a:pt x="3060" y="2232"/>
                </a:lnTo>
                <a:lnTo>
                  <a:pt x="3060"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77" y="2232"/>
                </a:lnTo>
                <a:lnTo>
                  <a:pt x="3096" y="2232"/>
                </a:lnTo>
                <a:lnTo>
                  <a:pt x="3096" y="2232"/>
                </a:lnTo>
                <a:lnTo>
                  <a:pt x="3096" y="2232"/>
                </a:lnTo>
                <a:lnTo>
                  <a:pt x="3096" y="2232"/>
                </a:lnTo>
                <a:lnTo>
                  <a:pt x="3096" y="2232"/>
                </a:lnTo>
                <a:lnTo>
                  <a:pt x="3096" y="2232"/>
                </a:lnTo>
                <a:lnTo>
                  <a:pt x="3096" y="2232"/>
                </a:lnTo>
                <a:lnTo>
                  <a:pt x="3096" y="2232"/>
                </a:lnTo>
                <a:lnTo>
                  <a:pt x="3096" y="2232"/>
                </a:lnTo>
                <a:lnTo>
                  <a:pt x="3096" y="2232"/>
                </a:lnTo>
                <a:lnTo>
                  <a:pt x="3096" y="2232"/>
                </a:lnTo>
                <a:lnTo>
                  <a:pt x="3096" y="2232"/>
                </a:lnTo>
                <a:lnTo>
                  <a:pt x="3096" y="2232"/>
                </a:lnTo>
                <a:lnTo>
                  <a:pt x="3096"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32"/>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13"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32"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49" y="2213"/>
                </a:lnTo>
                <a:lnTo>
                  <a:pt x="3168" y="2213"/>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96"/>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68"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185"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04"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77"/>
                </a:lnTo>
                <a:lnTo>
                  <a:pt x="3221"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40"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57" y="2141"/>
                </a:lnTo>
                <a:lnTo>
                  <a:pt x="3276" y="2141"/>
                </a:lnTo>
                <a:lnTo>
                  <a:pt x="3276" y="2141"/>
                </a:lnTo>
                <a:lnTo>
                  <a:pt x="3276" y="2141"/>
                </a:lnTo>
                <a:lnTo>
                  <a:pt x="3276" y="2141"/>
                </a:lnTo>
                <a:lnTo>
                  <a:pt x="3276" y="2141"/>
                </a:lnTo>
                <a:lnTo>
                  <a:pt x="3276" y="2141"/>
                </a:lnTo>
                <a:lnTo>
                  <a:pt x="3276" y="2141"/>
                </a:lnTo>
                <a:lnTo>
                  <a:pt x="3276" y="2141"/>
                </a:lnTo>
                <a:lnTo>
                  <a:pt x="3276" y="2141"/>
                </a:lnTo>
                <a:lnTo>
                  <a:pt x="3276"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41"/>
                </a:lnTo>
                <a:lnTo>
                  <a:pt x="3293" y="2105"/>
                </a:lnTo>
                <a:lnTo>
                  <a:pt x="3293" y="2105"/>
                </a:lnTo>
                <a:lnTo>
                  <a:pt x="3293" y="2105"/>
                </a:lnTo>
                <a:lnTo>
                  <a:pt x="3293" y="2105"/>
                </a:lnTo>
                <a:lnTo>
                  <a:pt x="3293" y="2105"/>
                </a:lnTo>
                <a:lnTo>
                  <a:pt x="3293" y="2105"/>
                </a:lnTo>
                <a:lnTo>
                  <a:pt x="3293" y="2105"/>
                </a:lnTo>
                <a:lnTo>
                  <a:pt x="3293" y="2105"/>
                </a:lnTo>
                <a:lnTo>
                  <a:pt x="3293" y="2105"/>
                </a:lnTo>
                <a:lnTo>
                  <a:pt x="3293" y="2105"/>
                </a:lnTo>
                <a:lnTo>
                  <a:pt x="3293" y="2105"/>
                </a:lnTo>
                <a:lnTo>
                  <a:pt x="3293" y="2105"/>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293" y="2088"/>
                </a:lnTo>
                <a:lnTo>
                  <a:pt x="3312" y="2088"/>
                </a:lnTo>
                <a:lnTo>
                  <a:pt x="3312" y="2088"/>
                </a:lnTo>
                <a:lnTo>
                  <a:pt x="3312" y="2088"/>
                </a:lnTo>
                <a:lnTo>
                  <a:pt x="3312" y="2088"/>
                </a:lnTo>
                <a:lnTo>
                  <a:pt x="3312" y="2088"/>
                </a:lnTo>
                <a:lnTo>
                  <a:pt x="3312" y="2088"/>
                </a:lnTo>
                <a:lnTo>
                  <a:pt x="3312" y="2088"/>
                </a:lnTo>
                <a:lnTo>
                  <a:pt x="3312" y="2088"/>
                </a:lnTo>
                <a:lnTo>
                  <a:pt x="3312" y="2088"/>
                </a:lnTo>
                <a:lnTo>
                  <a:pt x="3312" y="2088"/>
                </a:lnTo>
                <a:lnTo>
                  <a:pt x="3312" y="2088"/>
                </a:lnTo>
                <a:lnTo>
                  <a:pt x="3312"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29"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48"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65"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384" y="2088"/>
                </a:lnTo>
                <a:lnTo>
                  <a:pt x="3401" y="2088"/>
                </a:lnTo>
                <a:lnTo>
                  <a:pt x="3401" y="2088"/>
                </a:lnTo>
                <a:lnTo>
                  <a:pt x="3401" y="2088"/>
                </a:lnTo>
                <a:lnTo>
                  <a:pt x="3401" y="2088"/>
                </a:lnTo>
                <a:lnTo>
                  <a:pt x="3401" y="2088"/>
                </a:lnTo>
                <a:lnTo>
                  <a:pt x="3401" y="2088"/>
                </a:lnTo>
                <a:lnTo>
                  <a:pt x="3401" y="2088"/>
                </a:lnTo>
                <a:lnTo>
                  <a:pt x="3401" y="2088"/>
                </a:lnTo>
                <a:lnTo>
                  <a:pt x="3401" y="2088"/>
                </a:lnTo>
                <a:lnTo>
                  <a:pt x="3401" y="2088"/>
                </a:lnTo>
                <a:lnTo>
                  <a:pt x="3401" y="2088"/>
                </a:lnTo>
                <a:lnTo>
                  <a:pt x="3401"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20" y="2088"/>
                </a:lnTo>
                <a:lnTo>
                  <a:pt x="3437" y="2088"/>
                </a:lnTo>
                <a:lnTo>
                  <a:pt x="3437" y="2088"/>
                </a:lnTo>
                <a:lnTo>
                  <a:pt x="3437" y="2088"/>
                </a:lnTo>
                <a:lnTo>
                  <a:pt x="3437" y="2088"/>
                </a:lnTo>
                <a:lnTo>
                  <a:pt x="3437" y="2088"/>
                </a:lnTo>
                <a:lnTo>
                  <a:pt x="3437" y="2088"/>
                </a:lnTo>
                <a:lnTo>
                  <a:pt x="3437" y="2088"/>
                </a:lnTo>
                <a:lnTo>
                  <a:pt x="3437" y="2088"/>
                </a:lnTo>
                <a:lnTo>
                  <a:pt x="3437" y="2088"/>
                </a:lnTo>
                <a:lnTo>
                  <a:pt x="3437" y="2088"/>
                </a:lnTo>
                <a:lnTo>
                  <a:pt x="3437" y="2088"/>
                </a:lnTo>
                <a:lnTo>
                  <a:pt x="3437"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88"/>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69"/>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56"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73" y="2052"/>
                </a:lnTo>
                <a:lnTo>
                  <a:pt x="3492" y="2052"/>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492"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09"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45"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64"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33"/>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581" y="2016"/>
                </a:lnTo>
                <a:lnTo>
                  <a:pt x="3600" y="2016"/>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97"/>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80"/>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00"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17"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36"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53" y="1961"/>
                </a:lnTo>
                <a:lnTo>
                  <a:pt x="3672" y="1961"/>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72"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44"/>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925"/>
                </a:lnTo>
                <a:lnTo>
                  <a:pt x="3689" y="1889"/>
                </a:lnTo>
                <a:lnTo>
                  <a:pt x="3708" y="1889"/>
                </a:lnTo>
                <a:lnTo>
                  <a:pt x="3708" y="1872"/>
                </a:lnTo>
                <a:lnTo>
                  <a:pt x="3708" y="1872"/>
                </a:lnTo>
                <a:lnTo>
                  <a:pt x="3708" y="1872"/>
                </a:lnTo>
                <a:lnTo>
                  <a:pt x="3708" y="1872"/>
                </a:lnTo>
                <a:lnTo>
                  <a:pt x="3708" y="1872"/>
                </a:lnTo>
                <a:lnTo>
                  <a:pt x="3708" y="1872"/>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08" y="1853"/>
                </a:lnTo>
                <a:lnTo>
                  <a:pt x="3725" y="1853"/>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25" y="1836"/>
                </a:lnTo>
                <a:lnTo>
                  <a:pt x="3744" y="1836"/>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44"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17"/>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61"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800"/>
                </a:lnTo>
                <a:lnTo>
                  <a:pt x="3780"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797" y="1781"/>
                </a:lnTo>
                <a:lnTo>
                  <a:pt x="3816" y="1781"/>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16" y="1764"/>
                </a:lnTo>
                <a:lnTo>
                  <a:pt x="3833" y="1764"/>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33"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52"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69"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888"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05"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24"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41" y="1745"/>
                </a:lnTo>
                <a:lnTo>
                  <a:pt x="3960" y="1745"/>
                </a:lnTo>
                <a:lnTo>
                  <a:pt x="3960" y="1728"/>
                </a:lnTo>
                <a:lnTo>
                  <a:pt x="3960" y="1728"/>
                </a:lnTo>
                <a:lnTo>
                  <a:pt x="3960" y="1709"/>
                </a:lnTo>
                <a:lnTo>
                  <a:pt x="3960" y="1709"/>
                </a:lnTo>
                <a:lnTo>
                  <a:pt x="3960" y="1709"/>
                </a:lnTo>
                <a:lnTo>
                  <a:pt x="3960" y="1709"/>
                </a:lnTo>
                <a:lnTo>
                  <a:pt x="3960" y="1709"/>
                </a:lnTo>
                <a:lnTo>
                  <a:pt x="3960" y="1709"/>
                </a:lnTo>
                <a:lnTo>
                  <a:pt x="3960" y="1709"/>
                </a:lnTo>
                <a:lnTo>
                  <a:pt x="3960" y="1709"/>
                </a:lnTo>
                <a:lnTo>
                  <a:pt x="3960" y="1709"/>
                </a:lnTo>
                <a:lnTo>
                  <a:pt x="3960" y="1709"/>
                </a:lnTo>
                <a:lnTo>
                  <a:pt x="3960"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77"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3996"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709"/>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13"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32" y="1656"/>
                </a:lnTo>
                <a:lnTo>
                  <a:pt x="4049" y="1656"/>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49"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37"/>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68"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085"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20"/>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04"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21"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40" y="1601"/>
                </a:lnTo>
                <a:lnTo>
                  <a:pt x="4157" y="1601"/>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57"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76"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193" y="1584"/>
                </a:lnTo>
                <a:lnTo>
                  <a:pt x="4212" y="1584"/>
                </a:lnTo>
                <a:lnTo>
                  <a:pt x="4212" y="1584"/>
                </a:lnTo>
                <a:lnTo>
                  <a:pt x="4212" y="1584"/>
                </a:lnTo>
                <a:lnTo>
                  <a:pt x="4212" y="1584"/>
                </a:lnTo>
                <a:lnTo>
                  <a:pt x="4212" y="1584"/>
                </a:lnTo>
                <a:lnTo>
                  <a:pt x="4212" y="1584"/>
                </a:lnTo>
                <a:lnTo>
                  <a:pt x="4212" y="1584"/>
                </a:lnTo>
                <a:lnTo>
                  <a:pt x="4212" y="1584"/>
                </a:lnTo>
                <a:lnTo>
                  <a:pt x="4212" y="1584"/>
                </a:lnTo>
                <a:lnTo>
                  <a:pt x="4212"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84"/>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29"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65"/>
                </a:lnTo>
                <a:lnTo>
                  <a:pt x="4248"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65"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48"/>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284" y="1529"/>
                </a:lnTo>
                <a:lnTo>
                  <a:pt x="4302" y="1529"/>
                </a:lnTo>
                <a:lnTo>
                  <a:pt x="4302" y="1529"/>
                </a:lnTo>
                <a:lnTo>
                  <a:pt x="4302" y="1529"/>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02"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20"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76"/>
                </a:lnTo>
                <a:lnTo>
                  <a:pt x="4338"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56"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74" y="1457"/>
                </a:lnTo>
                <a:lnTo>
                  <a:pt x="4392" y="1457"/>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40"/>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392" y="1421"/>
                </a:lnTo>
                <a:lnTo>
                  <a:pt x="4410" y="1421"/>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10" y="1404"/>
                </a:lnTo>
                <a:lnTo>
                  <a:pt x="4428" y="1404"/>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28"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46"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64"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482" y="1385"/>
                </a:lnTo>
                <a:lnTo>
                  <a:pt x="4500" y="1385"/>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00" y="1349"/>
                </a:lnTo>
                <a:lnTo>
                  <a:pt x="4518" y="1349"/>
                </a:lnTo>
                <a:lnTo>
                  <a:pt x="4518" y="1349"/>
                </a:lnTo>
                <a:lnTo>
                  <a:pt x="4518" y="1349"/>
                </a:lnTo>
                <a:lnTo>
                  <a:pt x="4518" y="1349"/>
                </a:lnTo>
                <a:lnTo>
                  <a:pt x="4518" y="1349"/>
                </a:lnTo>
                <a:lnTo>
                  <a:pt x="4518" y="1349"/>
                </a:lnTo>
                <a:lnTo>
                  <a:pt x="4518" y="1349"/>
                </a:lnTo>
                <a:lnTo>
                  <a:pt x="4518" y="1349"/>
                </a:lnTo>
                <a:lnTo>
                  <a:pt x="4536" y="1349"/>
                </a:lnTo>
                <a:lnTo>
                  <a:pt x="4536" y="1349"/>
                </a:lnTo>
                <a:lnTo>
                  <a:pt x="4536" y="1349"/>
                </a:lnTo>
                <a:lnTo>
                  <a:pt x="4536" y="1349"/>
                </a:lnTo>
                <a:lnTo>
                  <a:pt x="4536" y="1349"/>
                </a:lnTo>
                <a:lnTo>
                  <a:pt x="4536" y="1349"/>
                </a:lnTo>
                <a:lnTo>
                  <a:pt x="4536" y="1349"/>
                </a:lnTo>
                <a:lnTo>
                  <a:pt x="4536" y="1349"/>
                </a:lnTo>
                <a:lnTo>
                  <a:pt x="4536" y="1349"/>
                </a:lnTo>
                <a:lnTo>
                  <a:pt x="4536" y="1349"/>
                </a:lnTo>
                <a:lnTo>
                  <a:pt x="4536" y="1349"/>
                </a:lnTo>
                <a:lnTo>
                  <a:pt x="4536" y="1313"/>
                </a:lnTo>
                <a:lnTo>
                  <a:pt x="4536" y="1313"/>
                </a:lnTo>
                <a:lnTo>
                  <a:pt x="4536" y="1313"/>
                </a:lnTo>
                <a:lnTo>
                  <a:pt x="4554" y="1313"/>
                </a:lnTo>
                <a:lnTo>
                  <a:pt x="4554" y="1296"/>
                </a:lnTo>
                <a:lnTo>
                  <a:pt x="4554" y="1296"/>
                </a:lnTo>
                <a:lnTo>
                  <a:pt x="4554" y="1296"/>
                </a:lnTo>
                <a:lnTo>
                  <a:pt x="4554" y="1296"/>
                </a:lnTo>
                <a:lnTo>
                  <a:pt x="4554" y="1296"/>
                </a:lnTo>
                <a:lnTo>
                  <a:pt x="4554" y="1296"/>
                </a:lnTo>
                <a:lnTo>
                  <a:pt x="4554" y="1296"/>
                </a:lnTo>
                <a:lnTo>
                  <a:pt x="4554" y="1296"/>
                </a:lnTo>
                <a:lnTo>
                  <a:pt x="4554"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72"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590" y="1296"/>
                </a:lnTo>
                <a:lnTo>
                  <a:pt x="4608" y="1296"/>
                </a:lnTo>
                <a:lnTo>
                  <a:pt x="4608" y="1296"/>
                </a:lnTo>
                <a:lnTo>
                  <a:pt x="4608" y="1296"/>
                </a:lnTo>
                <a:lnTo>
                  <a:pt x="4608" y="1296"/>
                </a:lnTo>
                <a:lnTo>
                  <a:pt x="4608" y="1296"/>
                </a:lnTo>
                <a:lnTo>
                  <a:pt x="4608" y="1296"/>
                </a:lnTo>
                <a:lnTo>
                  <a:pt x="4608" y="1296"/>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08"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26" y="1277"/>
                </a:lnTo>
                <a:lnTo>
                  <a:pt x="4644" y="1277"/>
                </a:lnTo>
                <a:lnTo>
                  <a:pt x="4644" y="1277"/>
                </a:lnTo>
                <a:lnTo>
                  <a:pt x="4644" y="1277"/>
                </a:lnTo>
                <a:lnTo>
                  <a:pt x="4644" y="1277"/>
                </a:lnTo>
                <a:lnTo>
                  <a:pt x="4644" y="1277"/>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44"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62"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80"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698"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24"/>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16" y="1205"/>
                </a:lnTo>
                <a:lnTo>
                  <a:pt x="4734" y="1205"/>
                </a:lnTo>
                <a:lnTo>
                  <a:pt x="4734" y="1205"/>
                </a:lnTo>
                <a:lnTo>
                  <a:pt x="4734" y="1205"/>
                </a:lnTo>
                <a:lnTo>
                  <a:pt x="4734" y="1205"/>
                </a:lnTo>
                <a:lnTo>
                  <a:pt x="4734" y="1205"/>
                </a:lnTo>
                <a:lnTo>
                  <a:pt x="4734" y="1205"/>
                </a:lnTo>
                <a:lnTo>
                  <a:pt x="4734" y="1205"/>
                </a:lnTo>
                <a:lnTo>
                  <a:pt x="4734" y="1205"/>
                </a:lnTo>
                <a:lnTo>
                  <a:pt x="4734" y="1205"/>
                </a:lnTo>
                <a:lnTo>
                  <a:pt x="4734" y="1205"/>
                </a:lnTo>
                <a:lnTo>
                  <a:pt x="4734" y="1205"/>
                </a:lnTo>
                <a:lnTo>
                  <a:pt x="4734"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52" y="1205"/>
                </a:lnTo>
                <a:lnTo>
                  <a:pt x="4770" y="1205"/>
                </a:lnTo>
                <a:lnTo>
                  <a:pt x="4770" y="1205"/>
                </a:lnTo>
                <a:lnTo>
                  <a:pt x="4770" y="1205"/>
                </a:lnTo>
                <a:lnTo>
                  <a:pt x="4770" y="1205"/>
                </a:lnTo>
                <a:lnTo>
                  <a:pt x="4770" y="1205"/>
                </a:lnTo>
                <a:lnTo>
                  <a:pt x="4770" y="1205"/>
                </a:lnTo>
                <a:lnTo>
                  <a:pt x="4770" y="1205"/>
                </a:lnTo>
                <a:lnTo>
                  <a:pt x="4770" y="1205"/>
                </a:lnTo>
                <a:lnTo>
                  <a:pt x="4770" y="1205"/>
                </a:lnTo>
                <a:lnTo>
                  <a:pt x="4770" y="1205"/>
                </a:lnTo>
                <a:lnTo>
                  <a:pt x="4770" y="1205"/>
                </a:lnTo>
                <a:lnTo>
                  <a:pt x="4770"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205"/>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788" y="1169"/>
                </a:lnTo>
                <a:lnTo>
                  <a:pt x="4806" y="1169"/>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06" y="1152"/>
                </a:lnTo>
                <a:lnTo>
                  <a:pt x="4824" y="1152"/>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24" y="1133"/>
                </a:lnTo>
                <a:lnTo>
                  <a:pt x="4842" y="1133"/>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97"/>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42"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60"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78"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896" y="1080"/>
                </a:lnTo>
                <a:lnTo>
                  <a:pt x="4914" y="1080"/>
                </a:lnTo>
                <a:lnTo>
                  <a:pt x="4914" y="1080"/>
                </a:lnTo>
                <a:lnTo>
                  <a:pt x="4914" y="1080"/>
                </a:lnTo>
                <a:lnTo>
                  <a:pt x="4914" y="1080"/>
                </a:lnTo>
                <a:lnTo>
                  <a:pt x="4914" y="1080"/>
                </a:lnTo>
                <a:lnTo>
                  <a:pt x="4914" y="1080"/>
                </a:lnTo>
                <a:lnTo>
                  <a:pt x="4914" y="1080"/>
                </a:lnTo>
                <a:lnTo>
                  <a:pt x="4914" y="1080"/>
                </a:lnTo>
                <a:lnTo>
                  <a:pt x="4914" y="1080"/>
                </a:lnTo>
                <a:lnTo>
                  <a:pt x="4914" y="1080"/>
                </a:lnTo>
                <a:lnTo>
                  <a:pt x="4914" y="1080"/>
                </a:lnTo>
                <a:lnTo>
                  <a:pt x="4914" y="1080"/>
                </a:lnTo>
                <a:lnTo>
                  <a:pt x="4914" y="1080"/>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44"/>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14" y="1025"/>
                </a:lnTo>
                <a:lnTo>
                  <a:pt x="4932" y="1025"/>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32" y="989"/>
                </a:lnTo>
                <a:lnTo>
                  <a:pt x="4950" y="989"/>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50"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68"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4986"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04"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22"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40"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58"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76"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094" y="972"/>
                </a:lnTo>
                <a:lnTo>
                  <a:pt x="5112" y="972"/>
                </a:lnTo>
                <a:lnTo>
                  <a:pt x="5112"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30"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48"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72"/>
                </a:lnTo>
                <a:lnTo>
                  <a:pt x="5166" y="936"/>
                </a:lnTo>
                <a:lnTo>
                  <a:pt x="5166" y="936"/>
                </a:lnTo>
                <a:lnTo>
                  <a:pt x="5166" y="936"/>
                </a:lnTo>
                <a:lnTo>
                  <a:pt x="5166" y="936"/>
                </a:lnTo>
                <a:lnTo>
                  <a:pt x="5166" y="936"/>
                </a:lnTo>
                <a:lnTo>
                  <a:pt x="5166" y="936"/>
                </a:lnTo>
                <a:lnTo>
                  <a:pt x="5166" y="936"/>
                </a:lnTo>
                <a:lnTo>
                  <a:pt x="5166" y="936"/>
                </a:lnTo>
                <a:lnTo>
                  <a:pt x="5166" y="936"/>
                </a:lnTo>
                <a:lnTo>
                  <a:pt x="5184" y="936"/>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900"/>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184"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02"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81"/>
                </a:lnTo>
                <a:lnTo>
                  <a:pt x="5220" y="845"/>
                </a:lnTo>
                <a:lnTo>
                  <a:pt x="5220" y="845"/>
                </a:lnTo>
                <a:lnTo>
                  <a:pt x="5220" y="845"/>
                </a:lnTo>
                <a:lnTo>
                  <a:pt x="5220" y="845"/>
                </a:lnTo>
                <a:lnTo>
                  <a:pt x="5220" y="845"/>
                </a:lnTo>
                <a:lnTo>
                  <a:pt x="5220" y="845"/>
                </a:lnTo>
                <a:lnTo>
                  <a:pt x="5220" y="845"/>
                </a:lnTo>
                <a:lnTo>
                  <a:pt x="5220" y="845"/>
                </a:lnTo>
                <a:lnTo>
                  <a:pt x="5220" y="845"/>
                </a:lnTo>
                <a:lnTo>
                  <a:pt x="5220" y="845"/>
                </a:lnTo>
                <a:lnTo>
                  <a:pt x="5220" y="845"/>
                </a:lnTo>
                <a:lnTo>
                  <a:pt x="5220" y="845"/>
                </a:lnTo>
                <a:lnTo>
                  <a:pt x="5220" y="845"/>
                </a:lnTo>
                <a:lnTo>
                  <a:pt x="5238" y="845"/>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38" y="809"/>
                </a:lnTo>
                <a:lnTo>
                  <a:pt x="5256" y="809"/>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56"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74" y="773"/>
                </a:lnTo>
                <a:lnTo>
                  <a:pt x="5292" y="773"/>
                </a:lnTo>
                <a:lnTo>
                  <a:pt x="5292" y="773"/>
                </a:lnTo>
                <a:lnTo>
                  <a:pt x="5292" y="773"/>
                </a:lnTo>
                <a:lnTo>
                  <a:pt x="5292" y="773"/>
                </a:lnTo>
                <a:lnTo>
                  <a:pt x="5292" y="773"/>
                </a:lnTo>
                <a:lnTo>
                  <a:pt x="5292" y="773"/>
                </a:lnTo>
                <a:lnTo>
                  <a:pt x="5292" y="773"/>
                </a:lnTo>
                <a:lnTo>
                  <a:pt x="5292" y="773"/>
                </a:lnTo>
                <a:lnTo>
                  <a:pt x="5292" y="773"/>
                </a:lnTo>
                <a:lnTo>
                  <a:pt x="5292" y="773"/>
                </a:lnTo>
                <a:lnTo>
                  <a:pt x="5292" y="773"/>
                </a:lnTo>
                <a:lnTo>
                  <a:pt x="5292" y="773"/>
                </a:lnTo>
                <a:lnTo>
                  <a:pt x="5292" y="773"/>
                </a:lnTo>
                <a:lnTo>
                  <a:pt x="5292"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10"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28"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46" y="773"/>
                </a:lnTo>
                <a:lnTo>
                  <a:pt x="5364" y="773"/>
                </a:lnTo>
                <a:lnTo>
                  <a:pt x="5364" y="773"/>
                </a:lnTo>
                <a:lnTo>
                  <a:pt x="5364" y="773"/>
                </a:lnTo>
                <a:lnTo>
                  <a:pt x="5364" y="773"/>
                </a:lnTo>
                <a:lnTo>
                  <a:pt x="5364" y="773"/>
                </a:lnTo>
                <a:lnTo>
                  <a:pt x="5364" y="773"/>
                </a:lnTo>
                <a:lnTo>
                  <a:pt x="5364" y="773"/>
                </a:lnTo>
                <a:lnTo>
                  <a:pt x="5364" y="773"/>
                </a:lnTo>
                <a:lnTo>
                  <a:pt x="5364" y="773"/>
                </a:lnTo>
                <a:lnTo>
                  <a:pt x="5364" y="773"/>
                </a:lnTo>
                <a:lnTo>
                  <a:pt x="5364" y="773"/>
                </a:lnTo>
                <a:lnTo>
                  <a:pt x="5364" y="773"/>
                </a:lnTo>
                <a:lnTo>
                  <a:pt x="5364" y="773"/>
                </a:lnTo>
                <a:lnTo>
                  <a:pt x="5364"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382"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00" y="756"/>
                </a:lnTo>
                <a:lnTo>
                  <a:pt x="5418" y="756"/>
                </a:lnTo>
                <a:lnTo>
                  <a:pt x="5418" y="756"/>
                </a:lnTo>
                <a:lnTo>
                  <a:pt x="5418" y="756"/>
                </a:lnTo>
                <a:lnTo>
                  <a:pt x="5418" y="756"/>
                </a:lnTo>
                <a:lnTo>
                  <a:pt x="5436" y="756"/>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36" y="720"/>
                </a:lnTo>
                <a:lnTo>
                  <a:pt x="5454" y="720"/>
                </a:lnTo>
                <a:lnTo>
                  <a:pt x="5454" y="720"/>
                </a:lnTo>
                <a:lnTo>
                  <a:pt x="5454" y="720"/>
                </a:lnTo>
                <a:lnTo>
                  <a:pt x="5454" y="720"/>
                </a:lnTo>
                <a:lnTo>
                  <a:pt x="5454" y="720"/>
                </a:lnTo>
                <a:lnTo>
                  <a:pt x="5454" y="720"/>
                </a:lnTo>
                <a:lnTo>
                  <a:pt x="5454" y="720"/>
                </a:lnTo>
                <a:lnTo>
                  <a:pt x="5454" y="720"/>
                </a:lnTo>
                <a:lnTo>
                  <a:pt x="5454" y="720"/>
                </a:lnTo>
                <a:lnTo>
                  <a:pt x="5454" y="720"/>
                </a:lnTo>
                <a:lnTo>
                  <a:pt x="5454" y="720"/>
                </a:lnTo>
                <a:lnTo>
                  <a:pt x="5454"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72"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720"/>
                </a:lnTo>
                <a:lnTo>
                  <a:pt x="5490" y="684"/>
                </a:lnTo>
                <a:lnTo>
                  <a:pt x="5490" y="684"/>
                </a:lnTo>
                <a:lnTo>
                  <a:pt x="5490" y="684"/>
                </a:lnTo>
                <a:lnTo>
                  <a:pt x="5490" y="684"/>
                </a:lnTo>
                <a:lnTo>
                  <a:pt x="5490" y="684"/>
                </a:lnTo>
                <a:lnTo>
                  <a:pt x="5490" y="684"/>
                </a:lnTo>
                <a:lnTo>
                  <a:pt x="5490" y="684"/>
                </a:lnTo>
                <a:lnTo>
                  <a:pt x="5490" y="684"/>
                </a:lnTo>
                <a:lnTo>
                  <a:pt x="5490" y="684"/>
                </a:lnTo>
                <a:lnTo>
                  <a:pt x="5490" y="684"/>
                </a:lnTo>
                <a:lnTo>
                  <a:pt x="5490"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08"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26"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44"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84"/>
                </a:lnTo>
                <a:lnTo>
                  <a:pt x="5562" y="648"/>
                </a:lnTo>
                <a:lnTo>
                  <a:pt x="5562" y="648"/>
                </a:lnTo>
                <a:lnTo>
                  <a:pt x="5562" y="648"/>
                </a:lnTo>
                <a:lnTo>
                  <a:pt x="5562" y="648"/>
                </a:lnTo>
                <a:lnTo>
                  <a:pt x="5562" y="648"/>
                </a:lnTo>
                <a:lnTo>
                  <a:pt x="5580" y="648"/>
                </a:lnTo>
                <a:lnTo>
                  <a:pt x="5580" y="612"/>
                </a:lnTo>
                <a:lnTo>
                  <a:pt x="5580" y="612"/>
                </a:lnTo>
                <a:lnTo>
                  <a:pt x="5580" y="612"/>
                </a:lnTo>
                <a:lnTo>
                  <a:pt x="5580" y="612"/>
                </a:lnTo>
                <a:lnTo>
                  <a:pt x="5580" y="612"/>
                </a:lnTo>
                <a:lnTo>
                  <a:pt x="5580" y="612"/>
                </a:lnTo>
                <a:lnTo>
                  <a:pt x="5580" y="612"/>
                </a:lnTo>
                <a:lnTo>
                  <a:pt x="5580" y="612"/>
                </a:lnTo>
                <a:lnTo>
                  <a:pt x="5580" y="612"/>
                </a:lnTo>
                <a:lnTo>
                  <a:pt x="5580" y="612"/>
                </a:lnTo>
                <a:lnTo>
                  <a:pt x="5580" y="612"/>
                </a:lnTo>
                <a:lnTo>
                  <a:pt x="5580" y="612"/>
                </a:lnTo>
                <a:lnTo>
                  <a:pt x="5580"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598"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612"/>
                </a:lnTo>
                <a:lnTo>
                  <a:pt x="5616" y="557"/>
                </a:lnTo>
                <a:lnTo>
                  <a:pt x="5616" y="557"/>
                </a:lnTo>
                <a:lnTo>
                  <a:pt x="5616" y="557"/>
                </a:lnTo>
                <a:lnTo>
                  <a:pt x="5616" y="557"/>
                </a:lnTo>
                <a:lnTo>
                  <a:pt x="5616" y="557"/>
                </a:lnTo>
                <a:lnTo>
                  <a:pt x="5616" y="557"/>
                </a:lnTo>
                <a:lnTo>
                  <a:pt x="5616"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34"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52" y="557"/>
                </a:lnTo>
                <a:lnTo>
                  <a:pt x="5670" y="557"/>
                </a:lnTo>
                <a:lnTo>
                  <a:pt x="5670" y="557"/>
                </a:lnTo>
                <a:lnTo>
                  <a:pt x="5670" y="557"/>
                </a:lnTo>
                <a:lnTo>
                  <a:pt x="5670" y="557"/>
                </a:lnTo>
                <a:lnTo>
                  <a:pt x="5670" y="557"/>
                </a:lnTo>
                <a:lnTo>
                  <a:pt x="5670" y="557"/>
                </a:lnTo>
                <a:lnTo>
                  <a:pt x="5670" y="557"/>
                </a:lnTo>
                <a:lnTo>
                  <a:pt x="5670" y="557"/>
                </a:lnTo>
                <a:lnTo>
                  <a:pt x="5670" y="557"/>
                </a:lnTo>
                <a:lnTo>
                  <a:pt x="5670" y="557"/>
                </a:lnTo>
                <a:lnTo>
                  <a:pt x="5670" y="557"/>
                </a:lnTo>
                <a:lnTo>
                  <a:pt x="5670" y="557"/>
                </a:lnTo>
                <a:lnTo>
                  <a:pt x="5670" y="557"/>
                </a:lnTo>
                <a:lnTo>
                  <a:pt x="5670"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688" y="557"/>
                </a:lnTo>
                <a:lnTo>
                  <a:pt x="5706" y="557"/>
                </a:lnTo>
                <a:lnTo>
                  <a:pt x="5706" y="557"/>
                </a:lnTo>
                <a:lnTo>
                  <a:pt x="5706" y="557"/>
                </a:lnTo>
                <a:lnTo>
                  <a:pt x="5706" y="557"/>
                </a:lnTo>
                <a:lnTo>
                  <a:pt x="5706" y="557"/>
                </a:lnTo>
                <a:lnTo>
                  <a:pt x="5706" y="557"/>
                </a:lnTo>
                <a:lnTo>
                  <a:pt x="5706" y="557"/>
                </a:lnTo>
                <a:lnTo>
                  <a:pt x="5706" y="557"/>
                </a:lnTo>
                <a:lnTo>
                  <a:pt x="5706" y="557"/>
                </a:lnTo>
                <a:lnTo>
                  <a:pt x="5706"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24"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42"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60"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78" y="557"/>
                </a:lnTo>
                <a:lnTo>
                  <a:pt x="5796" y="557"/>
                </a:lnTo>
                <a:lnTo>
                  <a:pt x="5796" y="557"/>
                </a:lnTo>
                <a:lnTo>
                  <a:pt x="5796" y="557"/>
                </a:lnTo>
                <a:lnTo>
                  <a:pt x="5796" y="557"/>
                </a:lnTo>
                <a:lnTo>
                  <a:pt x="5796" y="557"/>
                </a:lnTo>
                <a:lnTo>
                  <a:pt x="5796" y="557"/>
                </a:lnTo>
                <a:lnTo>
                  <a:pt x="5796" y="557"/>
                </a:lnTo>
                <a:lnTo>
                  <a:pt x="5796" y="557"/>
                </a:lnTo>
                <a:lnTo>
                  <a:pt x="5796" y="557"/>
                </a:lnTo>
                <a:lnTo>
                  <a:pt x="5796" y="557"/>
                </a:lnTo>
                <a:lnTo>
                  <a:pt x="5796" y="557"/>
                </a:lnTo>
                <a:lnTo>
                  <a:pt x="5796"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57"/>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14" y="521"/>
                </a:lnTo>
                <a:lnTo>
                  <a:pt x="5832" y="521"/>
                </a:lnTo>
                <a:lnTo>
                  <a:pt x="5832" y="521"/>
                </a:lnTo>
                <a:lnTo>
                  <a:pt x="5832" y="521"/>
                </a:lnTo>
                <a:lnTo>
                  <a:pt x="5832" y="521"/>
                </a:lnTo>
                <a:lnTo>
                  <a:pt x="5832" y="521"/>
                </a:lnTo>
                <a:lnTo>
                  <a:pt x="5832" y="521"/>
                </a:lnTo>
                <a:lnTo>
                  <a:pt x="5832" y="521"/>
                </a:lnTo>
                <a:lnTo>
                  <a:pt x="5832" y="521"/>
                </a:lnTo>
                <a:lnTo>
                  <a:pt x="5832" y="521"/>
                </a:lnTo>
                <a:lnTo>
                  <a:pt x="5832" y="521"/>
                </a:lnTo>
                <a:lnTo>
                  <a:pt x="5832" y="521"/>
                </a:lnTo>
                <a:lnTo>
                  <a:pt x="5832"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50"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68" y="521"/>
                </a:lnTo>
                <a:lnTo>
                  <a:pt x="5886" y="521"/>
                </a:lnTo>
                <a:lnTo>
                  <a:pt x="5886" y="521"/>
                </a:lnTo>
                <a:lnTo>
                  <a:pt x="5886" y="521"/>
                </a:lnTo>
                <a:lnTo>
                  <a:pt x="5886" y="521"/>
                </a:lnTo>
                <a:lnTo>
                  <a:pt x="5886" y="521"/>
                </a:lnTo>
                <a:lnTo>
                  <a:pt x="5886"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04" y="521"/>
                </a:lnTo>
                <a:lnTo>
                  <a:pt x="5922" y="521"/>
                </a:lnTo>
                <a:lnTo>
                  <a:pt x="5922" y="521"/>
                </a:lnTo>
                <a:lnTo>
                  <a:pt x="5922" y="521"/>
                </a:lnTo>
                <a:lnTo>
                  <a:pt x="5922" y="521"/>
                </a:lnTo>
                <a:lnTo>
                  <a:pt x="5922" y="521"/>
                </a:lnTo>
                <a:lnTo>
                  <a:pt x="5922" y="521"/>
                </a:lnTo>
                <a:lnTo>
                  <a:pt x="5922" y="521"/>
                </a:lnTo>
                <a:lnTo>
                  <a:pt x="5922" y="521"/>
                </a:lnTo>
                <a:lnTo>
                  <a:pt x="5922" y="521"/>
                </a:lnTo>
                <a:lnTo>
                  <a:pt x="5922" y="521"/>
                </a:lnTo>
                <a:lnTo>
                  <a:pt x="5922" y="521"/>
                </a:lnTo>
                <a:lnTo>
                  <a:pt x="5922" y="468"/>
                </a:lnTo>
                <a:lnTo>
                  <a:pt x="5922" y="468"/>
                </a:lnTo>
                <a:lnTo>
                  <a:pt x="5922" y="468"/>
                </a:lnTo>
                <a:lnTo>
                  <a:pt x="5922" y="468"/>
                </a:lnTo>
                <a:lnTo>
                  <a:pt x="5922"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40"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58"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76"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5994" y="468"/>
                </a:lnTo>
                <a:lnTo>
                  <a:pt x="6012" y="468"/>
                </a:lnTo>
                <a:lnTo>
                  <a:pt x="6012" y="432"/>
                </a:lnTo>
                <a:lnTo>
                  <a:pt x="6012" y="432"/>
                </a:lnTo>
                <a:lnTo>
                  <a:pt x="6012" y="377"/>
                </a:lnTo>
                <a:lnTo>
                  <a:pt x="6012" y="377"/>
                </a:lnTo>
                <a:lnTo>
                  <a:pt x="6012" y="377"/>
                </a:lnTo>
                <a:lnTo>
                  <a:pt x="6012" y="377"/>
                </a:lnTo>
                <a:lnTo>
                  <a:pt x="6012" y="377"/>
                </a:lnTo>
                <a:lnTo>
                  <a:pt x="6012" y="377"/>
                </a:lnTo>
                <a:lnTo>
                  <a:pt x="6012" y="377"/>
                </a:lnTo>
                <a:lnTo>
                  <a:pt x="6012" y="377"/>
                </a:lnTo>
                <a:lnTo>
                  <a:pt x="6012" y="377"/>
                </a:lnTo>
                <a:lnTo>
                  <a:pt x="6012" y="377"/>
                </a:lnTo>
                <a:lnTo>
                  <a:pt x="6012"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30"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48"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66"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084"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02"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20" y="377"/>
                </a:lnTo>
                <a:lnTo>
                  <a:pt x="6138" y="377"/>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38"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56"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74"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192" y="324"/>
                </a:lnTo>
                <a:lnTo>
                  <a:pt x="6210" y="324"/>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10" y="269"/>
                </a:lnTo>
                <a:lnTo>
                  <a:pt x="6228" y="269"/>
                </a:lnTo>
                <a:lnTo>
                  <a:pt x="6228" y="197"/>
                </a:lnTo>
                <a:lnTo>
                  <a:pt x="6228" y="197"/>
                </a:lnTo>
                <a:lnTo>
                  <a:pt x="6228" y="197"/>
                </a:lnTo>
                <a:lnTo>
                  <a:pt x="6228" y="197"/>
                </a:lnTo>
                <a:lnTo>
                  <a:pt x="6228" y="197"/>
                </a:lnTo>
                <a:lnTo>
                  <a:pt x="6228" y="197"/>
                </a:lnTo>
                <a:lnTo>
                  <a:pt x="6228" y="197"/>
                </a:lnTo>
                <a:lnTo>
                  <a:pt x="6228" y="197"/>
                </a:lnTo>
                <a:lnTo>
                  <a:pt x="6228" y="197"/>
                </a:lnTo>
                <a:lnTo>
                  <a:pt x="6228" y="197"/>
                </a:lnTo>
                <a:lnTo>
                  <a:pt x="6228"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46"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64"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282"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00" y="197"/>
                </a:lnTo>
                <a:lnTo>
                  <a:pt x="6318" y="197"/>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18"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144"/>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36"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54"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72"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390" y="72"/>
                </a:lnTo>
                <a:lnTo>
                  <a:pt x="6408" y="72"/>
                </a:lnTo>
                <a:lnTo>
                  <a:pt x="6408" y="72"/>
                </a:lnTo>
                <a:lnTo>
                  <a:pt x="6408" y="72"/>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08"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26" y="0"/>
                </a:lnTo>
                <a:lnTo>
                  <a:pt x="6444" y="0"/>
                </a:lnTo>
                <a:lnTo>
                  <a:pt x="6444" y="0"/>
                </a:lnTo>
                <a:lnTo>
                  <a:pt x="6444" y="0"/>
                </a:lnTo>
                <a:lnTo>
                  <a:pt x="6444" y="0"/>
                </a:lnTo>
                <a:lnTo>
                  <a:pt x="6444" y="0"/>
                </a:lnTo>
                <a:lnTo>
                  <a:pt x="6444" y="0"/>
                </a:lnTo>
                <a:lnTo>
                  <a:pt x="6444" y="0"/>
                </a:lnTo>
                <a:lnTo>
                  <a:pt x="6444"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70" y="0"/>
                </a:lnTo>
                <a:lnTo>
                  <a:pt x="6570" y="0"/>
                </a:lnTo>
                <a:lnTo>
                  <a:pt x="6570" y="0"/>
                </a:lnTo>
                <a:lnTo>
                  <a:pt x="6570" y="0"/>
                </a:lnTo>
                <a:lnTo>
                  <a:pt x="6570" y="0"/>
                </a:lnTo>
                <a:lnTo>
                  <a:pt x="6570" y="0"/>
                </a:lnTo>
                <a:lnTo>
                  <a:pt x="6570" y="0"/>
                </a:lnTo>
                <a:lnTo>
                  <a:pt x="6570" y="0"/>
                </a:lnTo>
                <a:lnTo>
                  <a:pt x="6570" y="0"/>
                </a:lnTo>
                <a:lnTo>
                  <a:pt x="6570"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06"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path>
            </a:pathLst>
          </a:custGeom>
          <a:noFill/>
          <a:ln w="28575">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B6D8CDC5-F704-41D1-845F-CB78FE982F89}"/>
              </a:ext>
            </a:extLst>
          </p:cNvPr>
          <p:cNvGrpSpPr/>
          <p:nvPr/>
        </p:nvGrpSpPr>
        <p:grpSpPr>
          <a:xfrm>
            <a:off x="1534489" y="2261308"/>
            <a:ext cx="9281149" cy="3433587"/>
            <a:chOff x="1534489" y="2261308"/>
            <a:chExt cx="9281149" cy="3433587"/>
          </a:xfrm>
        </p:grpSpPr>
        <p:sp>
          <p:nvSpPr>
            <p:cNvPr id="169" name="Freeform 70426"/>
            <p:cNvSpPr>
              <a:spLocks/>
            </p:cNvSpPr>
            <p:nvPr/>
          </p:nvSpPr>
          <p:spPr bwMode="auto">
            <a:xfrm>
              <a:off x="1534489" y="3035959"/>
              <a:ext cx="9256198" cy="2658936"/>
            </a:xfrm>
            <a:custGeom>
              <a:avLst/>
              <a:gdLst>
                <a:gd name="T0" fmla="*/ 1008 w 6678"/>
                <a:gd name="T1" fmla="*/ 3906 h 4572"/>
                <a:gd name="T2" fmla="*/ 1709 w 6678"/>
                <a:gd name="T3" fmla="*/ 3564 h 4572"/>
                <a:gd name="T4" fmla="*/ 1764 w 6678"/>
                <a:gd name="T5" fmla="*/ 3492 h 4572"/>
                <a:gd name="T6" fmla="*/ 1800 w 6678"/>
                <a:gd name="T7" fmla="*/ 3438 h 4572"/>
                <a:gd name="T8" fmla="*/ 1872 w 6678"/>
                <a:gd name="T9" fmla="*/ 3438 h 4572"/>
                <a:gd name="T10" fmla="*/ 1961 w 6678"/>
                <a:gd name="T11" fmla="*/ 3312 h 4572"/>
                <a:gd name="T12" fmla="*/ 2052 w 6678"/>
                <a:gd name="T13" fmla="*/ 3294 h 4572"/>
                <a:gd name="T14" fmla="*/ 2105 w 6678"/>
                <a:gd name="T15" fmla="*/ 3240 h 4572"/>
                <a:gd name="T16" fmla="*/ 2177 w 6678"/>
                <a:gd name="T17" fmla="*/ 3168 h 4572"/>
                <a:gd name="T18" fmla="*/ 2268 w 6678"/>
                <a:gd name="T19" fmla="*/ 3132 h 4572"/>
                <a:gd name="T20" fmla="*/ 2412 w 6678"/>
                <a:gd name="T21" fmla="*/ 3060 h 4572"/>
                <a:gd name="T22" fmla="*/ 2520 w 6678"/>
                <a:gd name="T23" fmla="*/ 3005 h 4572"/>
                <a:gd name="T24" fmla="*/ 2609 w 6678"/>
                <a:gd name="T25" fmla="*/ 2933 h 4572"/>
                <a:gd name="T26" fmla="*/ 2717 w 6678"/>
                <a:gd name="T27" fmla="*/ 2933 h 4572"/>
                <a:gd name="T28" fmla="*/ 2789 w 6678"/>
                <a:gd name="T29" fmla="*/ 2844 h 4572"/>
                <a:gd name="T30" fmla="*/ 2897 w 6678"/>
                <a:gd name="T31" fmla="*/ 2825 h 4572"/>
                <a:gd name="T32" fmla="*/ 3005 w 6678"/>
                <a:gd name="T33" fmla="*/ 2789 h 4572"/>
                <a:gd name="T34" fmla="*/ 3077 w 6678"/>
                <a:gd name="T35" fmla="*/ 2772 h 4572"/>
                <a:gd name="T36" fmla="*/ 3149 w 6678"/>
                <a:gd name="T37" fmla="*/ 2664 h 4572"/>
                <a:gd name="T38" fmla="*/ 3240 w 6678"/>
                <a:gd name="T39" fmla="*/ 2520 h 4572"/>
                <a:gd name="T40" fmla="*/ 3329 w 6678"/>
                <a:gd name="T41" fmla="*/ 2484 h 4572"/>
                <a:gd name="T42" fmla="*/ 3420 w 6678"/>
                <a:gd name="T43" fmla="*/ 2340 h 4572"/>
                <a:gd name="T44" fmla="*/ 3473 w 6678"/>
                <a:gd name="T45" fmla="*/ 2321 h 4572"/>
                <a:gd name="T46" fmla="*/ 3545 w 6678"/>
                <a:gd name="T47" fmla="*/ 2285 h 4572"/>
                <a:gd name="T48" fmla="*/ 3600 w 6678"/>
                <a:gd name="T49" fmla="*/ 2285 h 4572"/>
                <a:gd name="T50" fmla="*/ 3672 w 6678"/>
                <a:gd name="T51" fmla="*/ 2249 h 4572"/>
                <a:gd name="T52" fmla="*/ 3725 w 6678"/>
                <a:gd name="T53" fmla="*/ 2213 h 4572"/>
                <a:gd name="T54" fmla="*/ 3761 w 6678"/>
                <a:gd name="T55" fmla="*/ 2124 h 4572"/>
                <a:gd name="T56" fmla="*/ 3852 w 6678"/>
                <a:gd name="T57" fmla="*/ 2069 h 4572"/>
                <a:gd name="T58" fmla="*/ 3888 w 6678"/>
                <a:gd name="T59" fmla="*/ 2033 h 4572"/>
                <a:gd name="T60" fmla="*/ 3941 w 6678"/>
                <a:gd name="T61" fmla="*/ 2033 h 4572"/>
                <a:gd name="T62" fmla="*/ 4013 w 6678"/>
                <a:gd name="T63" fmla="*/ 2016 h 4572"/>
                <a:gd name="T64" fmla="*/ 4068 w 6678"/>
                <a:gd name="T65" fmla="*/ 1980 h 4572"/>
                <a:gd name="T66" fmla="*/ 4140 w 6678"/>
                <a:gd name="T67" fmla="*/ 1944 h 4572"/>
                <a:gd name="T68" fmla="*/ 4229 w 6678"/>
                <a:gd name="T69" fmla="*/ 1889 h 4572"/>
                <a:gd name="T70" fmla="*/ 4320 w 6678"/>
                <a:gd name="T71" fmla="*/ 1889 h 4572"/>
                <a:gd name="T72" fmla="*/ 4374 w 6678"/>
                <a:gd name="T73" fmla="*/ 1853 h 4572"/>
                <a:gd name="T74" fmla="*/ 4410 w 6678"/>
                <a:gd name="T75" fmla="*/ 1853 h 4572"/>
                <a:gd name="T76" fmla="*/ 4500 w 6678"/>
                <a:gd name="T77" fmla="*/ 1781 h 4572"/>
                <a:gd name="T78" fmla="*/ 4626 w 6678"/>
                <a:gd name="T79" fmla="*/ 1745 h 4572"/>
                <a:gd name="T80" fmla="*/ 4662 w 6678"/>
                <a:gd name="T81" fmla="*/ 1709 h 4572"/>
                <a:gd name="T82" fmla="*/ 4752 w 6678"/>
                <a:gd name="T83" fmla="*/ 1565 h 4572"/>
                <a:gd name="T84" fmla="*/ 4824 w 6678"/>
                <a:gd name="T85" fmla="*/ 1476 h 4572"/>
                <a:gd name="T86" fmla="*/ 4860 w 6678"/>
                <a:gd name="T87" fmla="*/ 1476 h 4572"/>
                <a:gd name="T88" fmla="*/ 4914 w 6678"/>
                <a:gd name="T89" fmla="*/ 1476 h 4572"/>
                <a:gd name="T90" fmla="*/ 4986 w 6678"/>
                <a:gd name="T91" fmla="*/ 1385 h 4572"/>
                <a:gd name="T92" fmla="*/ 5076 w 6678"/>
                <a:gd name="T93" fmla="*/ 1385 h 4572"/>
                <a:gd name="T94" fmla="*/ 5166 w 6678"/>
                <a:gd name="T95" fmla="*/ 1349 h 4572"/>
                <a:gd name="T96" fmla="*/ 5256 w 6678"/>
                <a:gd name="T97" fmla="*/ 1133 h 4572"/>
                <a:gd name="T98" fmla="*/ 5364 w 6678"/>
                <a:gd name="T99" fmla="*/ 1080 h 4572"/>
                <a:gd name="T100" fmla="*/ 5472 w 6678"/>
                <a:gd name="T101" fmla="*/ 1080 h 4572"/>
                <a:gd name="T102" fmla="*/ 5598 w 6678"/>
                <a:gd name="T103" fmla="*/ 1080 h 4572"/>
                <a:gd name="T104" fmla="*/ 5724 w 6678"/>
                <a:gd name="T105" fmla="*/ 1025 h 4572"/>
                <a:gd name="T106" fmla="*/ 5796 w 6678"/>
                <a:gd name="T107" fmla="*/ 953 h 4572"/>
                <a:gd name="T108" fmla="*/ 5904 w 6678"/>
                <a:gd name="T109" fmla="*/ 881 h 4572"/>
                <a:gd name="T110" fmla="*/ 5994 w 6678"/>
                <a:gd name="T111" fmla="*/ 720 h 4572"/>
                <a:gd name="T112" fmla="*/ 6084 w 6678"/>
                <a:gd name="T113" fmla="*/ 540 h 4572"/>
                <a:gd name="T114" fmla="*/ 6156 w 6678"/>
                <a:gd name="T115" fmla="*/ 540 h 4572"/>
                <a:gd name="T116" fmla="*/ 6246 w 6678"/>
                <a:gd name="T117" fmla="*/ 432 h 4572"/>
                <a:gd name="T118" fmla="*/ 6336 w 6678"/>
                <a:gd name="T119" fmla="*/ 324 h 4572"/>
                <a:gd name="T120" fmla="*/ 6426 w 6678"/>
                <a:gd name="T121" fmla="*/ 197 h 4572"/>
                <a:gd name="T122" fmla="*/ 6498 w 6678"/>
                <a:gd name="T123" fmla="*/ 197 h 4572"/>
                <a:gd name="T124" fmla="*/ 6588 w 6678"/>
                <a:gd name="T125" fmla="*/ 197 h 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8" h="4572">
                  <a:moveTo>
                    <a:pt x="0" y="4572"/>
                  </a:moveTo>
                  <a:lnTo>
                    <a:pt x="72" y="4572"/>
                  </a:lnTo>
                  <a:lnTo>
                    <a:pt x="72" y="4554"/>
                  </a:lnTo>
                  <a:lnTo>
                    <a:pt x="72" y="4554"/>
                  </a:lnTo>
                  <a:lnTo>
                    <a:pt x="72" y="4536"/>
                  </a:lnTo>
                  <a:lnTo>
                    <a:pt x="89" y="4536"/>
                  </a:lnTo>
                  <a:lnTo>
                    <a:pt x="89" y="4536"/>
                  </a:lnTo>
                  <a:lnTo>
                    <a:pt x="125" y="4536"/>
                  </a:lnTo>
                  <a:lnTo>
                    <a:pt x="125" y="4518"/>
                  </a:lnTo>
                  <a:lnTo>
                    <a:pt x="161" y="4518"/>
                  </a:lnTo>
                  <a:lnTo>
                    <a:pt x="161" y="4518"/>
                  </a:lnTo>
                  <a:lnTo>
                    <a:pt x="180" y="4518"/>
                  </a:lnTo>
                  <a:lnTo>
                    <a:pt x="180" y="4500"/>
                  </a:lnTo>
                  <a:lnTo>
                    <a:pt x="197" y="4500"/>
                  </a:lnTo>
                  <a:lnTo>
                    <a:pt x="197" y="4482"/>
                  </a:lnTo>
                  <a:lnTo>
                    <a:pt x="197" y="4482"/>
                  </a:lnTo>
                  <a:lnTo>
                    <a:pt x="197" y="4482"/>
                  </a:lnTo>
                  <a:lnTo>
                    <a:pt x="233" y="4482"/>
                  </a:lnTo>
                  <a:lnTo>
                    <a:pt x="233" y="4464"/>
                  </a:lnTo>
                  <a:lnTo>
                    <a:pt x="269" y="4464"/>
                  </a:lnTo>
                  <a:lnTo>
                    <a:pt x="269" y="4464"/>
                  </a:lnTo>
                  <a:lnTo>
                    <a:pt x="269" y="4464"/>
                  </a:lnTo>
                  <a:lnTo>
                    <a:pt x="269" y="4464"/>
                  </a:lnTo>
                  <a:lnTo>
                    <a:pt x="288" y="4464"/>
                  </a:lnTo>
                  <a:lnTo>
                    <a:pt x="288" y="4446"/>
                  </a:lnTo>
                  <a:lnTo>
                    <a:pt x="305" y="4446"/>
                  </a:lnTo>
                  <a:lnTo>
                    <a:pt x="305" y="4428"/>
                  </a:lnTo>
                  <a:lnTo>
                    <a:pt x="360" y="4428"/>
                  </a:lnTo>
                  <a:lnTo>
                    <a:pt x="360" y="4428"/>
                  </a:lnTo>
                  <a:lnTo>
                    <a:pt x="377" y="4428"/>
                  </a:lnTo>
                  <a:lnTo>
                    <a:pt x="377" y="4392"/>
                  </a:lnTo>
                  <a:lnTo>
                    <a:pt x="396" y="4392"/>
                  </a:lnTo>
                  <a:lnTo>
                    <a:pt x="396" y="4392"/>
                  </a:lnTo>
                  <a:lnTo>
                    <a:pt x="432" y="4392"/>
                  </a:lnTo>
                  <a:lnTo>
                    <a:pt x="432" y="4392"/>
                  </a:lnTo>
                  <a:lnTo>
                    <a:pt x="449" y="4392"/>
                  </a:lnTo>
                  <a:lnTo>
                    <a:pt x="449" y="4338"/>
                  </a:lnTo>
                  <a:lnTo>
                    <a:pt x="449" y="4338"/>
                  </a:lnTo>
                  <a:lnTo>
                    <a:pt x="449" y="4338"/>
                  </a:lnTo>
                  <a:lnTo>
                    <a:pt x="468" y="4338"/>
                  </a:lnTo>
                  <a:lnTo>
                    <a:pt x="468" y="4320"/>
                  </a:lnTo>
                  <a:lnTo>
                    <a:pt x="485" y="4320"/>
                  </a:lnTo>
                  <a:lnTo>
                    <a:pt x="485" y="4302"/>
                  </a:lnTo>
                  <a:lnTo>
                    <a:pt x="540" y="4302"/>
                  </a:lnTo>
                  <a:lnTo>
                    <a:pt x="540" y="4302"/>
                  </a:lnTo>
                  <a:lnTo>
                    <a:pt x="557" y="4302"/>
                  </a:lnTo>
                  <a:lnTo>
                    <a:pt x="557" y="4284"/>
                  </a:lnTo>
                  <a:lnTo>
                    <a:pt x="557" y="4284"/>
                  </a:lnTo>
                  <a:lnTo>
                    <a:pt x="557" y="4284"/>
                  </a:lnTo>
                  <a:lnTo>
                    <a:pt x="576" y="4284"/>
                  </a:lnTo>
                  <a:lnTo>
                    <a:pt x="576" y="4284"/>
                  </a:lnTo>
                  <a:lnTo>
                    <a:pt x="593" y="4284"/>
                  </a:lnTo>
                  <a:lnTo>
                    <a:pt x="593" y="4266"/>
                  </a:lnTo>
                  <a:lnTo>
                    <a:pt x="629" y="4266"/>
                  </a:lnTo>
                  <a:lnTo>
                    <a:pt x="629" y="4248"/>
                  </a:lnTo>
                  <a:lnTo>
                    <a:pt x="648" y="4248"/>
                  </a:lnTo>
                  <a:lnTo>
                    <a:pt x="648" y="4230"/>
                  </a:lnTo>
                  <a:lnTo>
                    <a:pt x="648" y="4230"/>
                  </a:lnTo>
                  <a:lnTo>
                    <a:pt x="648" y="4194"/>
                  </a:lnTo>
                  <a:lnTo>
                    <a:pt x="684" y="4194"/>
                  </a:lnTo>
                  <a:lnTo>
                    <a:pt x="684" y="4194"/>
                  </a:lnTo>
                  <a:lnTo>
                    <a:pt x="701" y="4194"/>
                  </a:lnTo>
                  <a:lnTo>
                    <a:pt x="701" y="4176"/>
                  </a:lnTo>
                  <a:lnTo>
                    <a:pt x="701" y="4176"/>
                  </a:lnTo>
                  <a:lnTo>
                    <a:pt x="701" y="4158"/>
                  </a:lnTo>
                  <a:lnTo>
                    <a:pt x="720" y="4158"/>
                  </a:lnTo>
                  <a:lnTo>
                    <a:pt x="720" y="4140"/>
                  </a:lnTo>
                  <a:lnTo>
                    <a:pt x="720" y="4140"/>
                  </a:lnTo>
                  <a:lnTo>
                    <a:pt x="720" y="4140"/>
                  </a:lnTo>
                  <a:lnTo>
                    <a:pt x="756" y="4140"/>
                  </a:lnTo>
                  <a:lnTo>
                    <a:pt x="756" y="4122"/>
                  </a:lnTo>
                  <a:lnTo>
                    <a:pt x="792" y="4122"/>
                  </a:lnTo>
                  <a:lnTo>
                    <a:pt x="792" y="4122"/>
                  </a:lnTo>
                  <a:lnTo>
                    <a:pt x="809" y="4122"/>
                  </a:lnTo>
                  <a:lnTo>
                    <a:pt x="809" y="4104"/>
                  </a:lnTo>
                  <a:lnTo>
                    <a:pt x="809" y="4104"/>
                  </a:lnTo>
                  <a:lnTo>
                    <a:pt x="809" y="4086"/>
                  </a:lnTo>
                  <a:lnTo>
                    <a:pt x="828" y="4086"/>
                  </a:lnTo>
                  <a:lnTo>
                    <a:pt x="828" y="4068"/>
                  </a:lnTo>
                  <a:lnTo>
                    <a:pt x="845" y="4068"/>
                  </a:lnTo>
                  <a:lnTo>
                    <a:pt x="845" y="4032"/>
                  </a:lnTo>
                  <a:lnTo>
                    <a:pt x="864" y="4032"/>
                  </a:lnTo>
                  <a:lnTo>
                    <a:pt x="864" y="4014"/>
                  </a:lnTo>
                  <a:lnTo>
                    <a:pt x="881" y="4014"/>
                  </a:lnTo>
                  <a:lnTo>
                    <a:pt x="881" y="3996"/>
                  </a:lnTo>
                  <a:lnTo>
                    <a:pt x="900" y="3996"/>
                  </a:lnTo>
                  <a:lnTo>
                    <a:pt x="900" y="3978"/>
                  </a:lnTo>
                  <a:lnTo>
                    <a:pt x="900" y="3978"/>
                  </a:lnTo>
                  <a:lnTo>
                    <a:pt x="900" y="3978"/>
                  </a:lnTo>
                  <a:lnTo>
                    <a:pt x="917" y="3978"/>
                  </a:lnTo>
                  <a:lnTo>
                    <a:pt x="917" y="3960"/>
                  </a:lnTo>
                  <a:lnTo>
                    <a:pt x="936" y="3960"/>
                  </a:lnTo>
                  <a:lnTo>
                    <a:pt x="936" y="3942"/>
                  </a:lnTo>
                  <a:lnTo>
                    <a:pt x="972" y="3942"/>
                  </a:lnTo>
                  <a:lnTo>
                    <a:pt x="972" y="3924"/>
                  </a:lnTo>
                  <a:lnTo>
                    <a:pt x="972" y="3924"/>
                  </a:lnTo>
                  <a:lnTo>
                    <a:pt x="972" y="3924"/>
                  </a:lnTo>
                  <a:lnTo>
                    <a:pt x="972" y="3924"/>
                  </a:lnTo>
                  <a:lnTo>
                    <a:pt x="972" y="3906"/>
                  </a:lnTo>
                  <a:lnTo>
                    <a:pt x="1008" y="3906"/>
                  </a:lnTo>
                  <a:lnTo>
                    <a:pt x="1008" y="3906"/>
                  </a:lnTo>
                  <a:lnTo>
                    <a:pt x="1008" y="3906"/>
                  </a:lnTo>
                  <a:lnTo>
                    <a:pt x="1008" y="3888"/>
                  </a:lnTo>
                  <a:lnTo>
                    <a:pt x="1025" y="3888"/>
                  </a:lnTo>
                  <a:lnTo>
                    <a:pt x="1025" y="3870"/>
                  </a:lnTo>
                  <a:lnTo>
                    <a:pt x="1044" y="3870"/>
                  </a:lnTo>
                  <a:lnTo>
                    <a:pt x="1044" y="3852"/>
                  </a:lnTo>
                  <a:lnTo>
                    <a:pt x="1061" y="3852"/>
                  </a:lnTo>
                  <a:lnTo>
                    <a:pt x="1061" y="3834"/>
                  </a:lnTo>
                  <a:lnTo>
                    <a:pt x="1097" y="3834"/>
                  </a:lnTo>
                  <a:lnTo>
                    <a:pt x="1097" y="3816"/>
                  </a:lnTo>
                  <a:lnTo>
                    <a:pt x="1097" y="3816"/>
                  </a:lnTo>
                  <a:lnTo>
                    <a:pt x="1097" y="3798"/>
                  </a:lnTo>
                  <a:lnTo>
                    <a:pt x="1133" y="3798"/>
                  </a:lnTo>
                  <a:lnTo>
                    <a:pt x="1133" y="3798"/>
                  </a:lnTo>
                  <a:lnTo>
                    <a:pt x="1133" y="3798"/>
                  </a:lnTo>
                  <a:lnTo>
                    <a:pt x="1133" y="3798"/>
                  </a:lnTo>
                  <a:lnTo>
                    <a:pt x="1169" y="3798"/>
                  </a:lnTo>
                  <a:lnTo>
                    <a:pt x="1169" y="3798"/>
                  </a:lnTo>
                  <a:lnTo>
                    <a:pt x="1188" y="3798"/>
                  </a:lnTo>
                  <a:lnTo>
                    <a:pt x="1188" y="3780"/>
                  </a:lnTo>
                  <a:lnTo>
                    <a:pt x="1260" y="3780"/>
                  </a:lnTo>
                  <a:lnTo>
                    <a:pt x="1260" y="3780"/>
                  </a:lnTo>
                  <a:lnTo>
                    <a:pt x="1296" y="3780"/>
                  </a:lnTo>
                  <a:lnTo>
                    <a:pt x="1296" y="3780"/>
                  </a:lnTo>
                  <a:lnTo>
                    <a:pt x="1332" y="3780"/>
                  </a:lnTo>
                  <a:lnTo>
                    <a:pt x="1332" y="3780"/>
                  </a:lnTo>
                  <a:lnTo>
                    <a:pt x="1385" y="3780"/>
                  </a:lnTo>
                  <a:lnTo>
                    <a:pt x="1385" y="3762"/>
                  </a:lnTo>
                  <a:lnTo>
                    <a:pt x="1385" y="3762"/>
                  </a:lnTo>
                  <a:lnTo>
                    <a:pt x="1385" y="3744"/>
                  </a:lnTo>
                  <a:lnTo>
                    <a:pt x="1385" y="3744"/>
                  </a:lnTo>
                  <a:lnTo>
                    <a:pt x="1385" y="3726"/>
                  </a:lnTo>
                  <a:lnTo>
                    <a:pt x="1421" y="3726"/>
                  </a:lnTo>
                  <a:lnTo>
                    <a:pt x="1421" y="3708"/>
                  </a:lnTo>
                  <a:lnTo>
                    <a:pt x="1440" y="3708"/>
                  </a:lnTo>
                  <a:lnTo>
                    <a:pt x="1440" y="3690"/>
                  </a:lnTo>
                  <a:lnTo>
                    <a:pt x="1440" y="3690"/>
                  </a:lnTo>
                  <a:lnTo>
                    <a:pt x="1440" y="3672"/>
                  </a:lnTo>
                  <a:lnTo>
                    <a:pt x="1440" y="3672"/>
                  </a:lnTo>
                  <a:lnTo>
                    <a:pt x="1440" y="3672"/>
                  </a:lnTo>
                  <a:lnTo>
                    <a:pt x="1457" y="3672"/>
                  </a:lnTo>
                  <a:lnTo>
                    <a:pt x="1457" y="3654"/>
                  </a:lnTo>
                  <a:lnTo>
                    <a:pt x="1476" y="3654"/>
                  </a:lnTo>
                  <a:lnTo>
                    <a:pt x="1476" y="3636"/>
                  </a:lnTo>
                  <a:lnTo>
                    <a:pt x="1512" y="3636"/>
                  </a:lnTo>
                  <a:lnTo>
                    <a:pt x="1512" y="3618"/>
                  </a:lnTo>
                  <a:lnTo>
                    <a:pt x="1565" y="3618"/>
                  </a:lnTo>
                  <a:lnTo>
                    <a:pt x="1565" y="3600"/>
                  </a:lnTo>
                  <a:lnTo>
                    <a:pt x="1584" y="3600"/>
                  </a:lnTo>
                  <a:lnTo>
                    <a:pt x="1584" y="3582"/>
                  </a:lnTo>
                  <a:lnTo>
                    <a:pt x="1601" y="3582"/>
                  </a:lnTo>
                  <a:lnTo>
                    <a:pt x="1601" y="3582"/>
                  </a:lnTo>
                  <a:lnTo>
                    <a:pt x="1601" y="3582"/>
                  </a:lnTo>
                  <a:lnTo>
                    <a:pt x="1601" y="3582"/>
                  </a:lnTo>
                  <a:lnTo>
                    <a:pt x="1637" y="3582"/>
                  </a:lnTo>
                  <a:lnTo>
                    <a:pt x="1637" y="3564"/>
                  </a:lnTo>
                  <a:lnTo>
                    <a:pt x="1673" y="3564"/>
                  </a:lnTo>
                  <a:lnTo>
                    <a:pt x="1673" y="3564"/>
                  </a:lnTo>
                  <a:lnTo>
                    <a:pt x="1673" y="3564"/>
                  </a:lnTo>
                  <a:lnTo>
                    <a:pt x="1673" y="3564"/>
                  </a:lnTo>
                  <a:lnTo>
                    <a:pt x="1692" y="3564"/>
                  </a:lnTo>
                  <a:lnTo>
                    <a:pt x="1692" y="3564"/>
                  </a:lnTo>
                  <a:lnTo>
                    <a:pt x="1692" y="3564"/>
                  </a:lnTo>
                  <a:lnTo>
                    <a:pt x="1692" y="3564"/>
                  </a:lnTo>
                  <a:lnTo>
                    <a:pt x="1692" y="3564"/>
                  </a:lnTo>
                  <a:lnTo>
                    <a:pt x="1692" y="3564"/>
                  </a:lnTo>
                  <a:lnTo>
                    <a:pt x="1692" y="3564"/>
                  </a:lnTo>
                  <a:lnTo>
                    <a:pt x="1692" y="3564"/>
                  </a:lnTo>
                  <a:lnTo>
                    <a:pt x="1692" y="3564"/>
                  </a:lnTo>
                  <a:lnTo>
                    <a:pt x="1692" y="3564"/>
                  </a:lnTo>
                  <a:lnTo>
                    <a:pt x="1692" y="3564"/>
                  </a:lnTo>
                  <a:lnTo>
                    <a:pt x="1692" y="3564"/>
                  </a:lnTo>
                  <a:lnTo>
                    <a:pt x="1692" y="3564"/>
                  </a:lnTo>
                  <a:lnTo>
                    <a:pt x="1692"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64"/>
                  </a:lnTo>
                  <a:lnTo>
                    <a:pt x="1709" y="3546"/>
                  </a:lnTo>
                  <a:lnTo>
                    <a:pt x="1709" y="3546"/>
                  </a:lnTo>
                  <a:lnTo>
                    <a:pt x="1709" y="3546"/>
                  </a:lnTo>
                  <a:lnTo>
                    <a:pt x="1709" y="3546"/>
                  </a:lnTo>
                  <a:lnTo>
                    <a:pt x="1709" y="3546"/>
                  </a:lnTo>
                  <a:lnTo>
                    <a:pt x="1709" y="3546"/>
                  </a:lnTo>
                  <a:lnTo>
                    <a:pt x="1709" y="3546"/>
                  </a:lnTo>
                  <a:lnTo>
                    <a:pt x="1709" y="3546"/>
                  </a:lnTo>
                  <a:lnTo>
                    <a:pt x="1709"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546"/>
                  </a:lnTo>
                  <a:lnTo>
                    <a:pt x="1728" y="3492"/>
                  </a:lnTo>
                  <a:lnTo>
                    <a:pt x="1728" y="3492"/>
                  </a:lnTo>
                  <a:lnTo>
                    <a:pt x="1728" y="3492"/>
                  </a:lnTo>
                  <a:lnTo>
                    <a:pt x="1728" y="3492"/>
                  </a:lnTo>
                  <a:lnTo>
                    <a:pt x="1728"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45"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64" y="3492"/>
                  </a:lnTo>
                  <a:lnTo>
                    <a:pt x="1781" y="3492"/>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781" y="3474"/>
                  </a:lnTo>
                  <a:lnTo>
                    <a:pt x="1800" y="3474"/>
                  </a:lnTo>
                  <a:lnTo>
                    <a:pt x="1800" y="3456"/>
                  </a:lnTo>
                  <a:lnTo>
                    <a:pt x="1800" y="3456"/>
                  </a:lnTo>
                  <a:lnTo>
                    <a:pt x="1800" y="3456"/>
                  </a:lnTo>
                  <a:lnTo>
                    <a:pt x="1800" y="3456"/>
                  </a:lnTo>
                  <a:lnTo>
                    <a:pt x="1800" y="3456"/>
                  </a:lnTo>
                  <a:lnTo>
                    <a:pt x="1800" y="3456"/>
                  </a:lnTo>
                  <a:lnTo>
                    <a:pt x="1800" y="3456"/>
                  </a:lnTo>
                  <a:lnTo>
                    <a:pt x="1800" y="3456"/>
                  </a:lnTo>
                  <a:lnTo>
                    <a:pt x="1800" y="3456"/>
                  </a:lnTo>
                  <a:lnTo>
                    <a:pt x="1800" y="3456"/>
                  </a:lnTo>
                  <a:lnTo>
                    <a:pt x="1800" y="3456"/>
                  </a:lnTo>
                  <a:lnTo>
                    <a:pt x="1800" y="3456"/>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00"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17"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36" y="3438"/>
                  </a:lnTo>
                  <a:lnTo>
                    <a:pt x="1853" y="3438"/>
                  </a:lnTo>
                  <a:lnTo>
                    <a:pt x="1853" y="3438"/>
                  </a:lnTo>
                  <a:lnTo>
                    <a:pt x="1853" y="3438"/>
                  </a:lnTo>
                  <a:lnTo>
                    <a:pt x="1853" y="3438"/>
                  </a:lnTo>
                  <a:lnTo>
                    <a:pt x="1853" y="3438"/>
                  </a:lnTo>
                  <a:lnTo>
                    <a:pt x="1853" y="3438"/>
                  </a:lnTo>
                  <a:lnTo>
                    <a:pt x="1853" y="3438"/>
                  </a:lnTo>
                  <a:lnTo>
                    <a:pt x="1853" y="3438"/>
                  </a:lnTo>
                  <a:lnTo>
                    <a:pt x="1853" y="3438"/>
                  </a:lnTo>
                  <a:lnTo>
                    <a:pt x="1853"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72" y="3438"/>
                  </a:lnTo>
                  <a:lnTo>
                    <a:pt x="1889" y="3438"/>
                  </a:lnTo>
                  <a:lnTo>
                    <a:pt x="1889" y="3420"/>
                  </a:lnTo>
                  <a:lnTo>
                    <a:pt x="1889" y="3420"/>
                  </a:lnTo>
                  <a:lnTo>
                    <a:pt x="1889" y="3420"/>
                  </a:lnTo>
                  <a:lnTo>
                    <a:pt x="1889" y="3420"/>
                  </a:lnTo>
                  <a:lnTo>
                    <a:pt x="1889" y="3420"/>
                  </a:lnTo>
                  <a:lnTo>
                    <a:pt x="1889" y="3420"/>
                  </a:lnTo>
                  <a:lnTo>
                    <a:pt x="1889" y="3420"/>
                  </a:lnTo>
                  <a:lnTo>
                    <a:pt x="1889" y="3420"/>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889"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08" y="3402"/>
                  </a:lnTo>
                  <a:lnTo>
                    <a:pt x="1925" y="3402"/>
                  </a:lnTo>
                  <a:lnTo>
                    <a:pt x="1925" y="3384"/>
                  </a:lnTo>
                  <a:lnTo>
                    <a:pt x="1925" y="3384"/>
                  </a:lnTo>
                  <a:lnTo>
                    <a:pt x="1925" y="3384"/>
                  </a:lnTo>
                  <a:lnTo>
                    <a:pt x="1925" y="3384"/>
                  </a:lnTo>
                  <a:lnTo>
                    <a:pt x="1925" y="3384"/>
                  </a:lnTo>
                  <a:lnTo>
                    <a:pt x="1925" y="3384"/>
                  </a:lnTo>
                  <a:lnTo>
                    <a:pt x="1925" y="3384"/>
                  </a:lnTo>
                  <a:lnTo>
                    <a:pt x="1925" y="3384"/>
                  </a:lnTo>
                  <a:lnTo>
                    <a:pt x="1925" y="3384"/>
                  </a:lnTo>
                  <a:lnTo>
                    <a:pt x="1925" y="3384"/>
                  </a:lnTo>
                  <a:lnTo>
                    <a:pt x="1925" y="3384"/>
                  </a:lnTo>
                  <a:lnTo>
                    <a:pt x="1925" y="3384"/>
                  </a:lnTo>
                  <a:lnTo>
                    <a:pt x="1925" y="3384"/>
                  </a:lnTo>
                  <a:lnTo>
                    <a:pt x="1925" y="3384"/>
                  </a:lnTo>
                  <a:lnTo>
                    <a:pt x="1925" y="3366"/>
                  </a:lnTo>
                  <a:lnTo>
                    <a:pt x="1925" y="3366"/>
                  </a:lnTo>
                  <a:lnTo>
                    <a:pt x="1925" y="3366"/>
                  </a:lnTo>
                  <a:lnTo>
                    <a:pt x="1925" y="3366"/>
                  </a:lnTo>
                  <a:lnTo>
                    <a:pt x="1925" y="3366"/>
                  </a:lnTo>
                  <a:lnTo>
                    <a:pt x="1925" y="3366"/>
                  </a:lnTo>
                  <a:lnTo>
                    <a:pt x="1925" y="3366"/>
                  </a:lnTo>
                  <a:lnTo>
                    <a:pt x="1925" y="3366"/>
                  </a:lnTo>
                  <a:lnTo>
                    <a:pt x="1925" y="3366"/>
                  </a:lnTo>
                  <a:lnTo>
                    <a:pt x="1925" y="3366"/>
                  </a:lnTo>
                  <a:lnTo>
                    <a:pt x="1925" y="3366"/>
                  </a:lnTo>
                  <a:lnTo>
                    <a:pt x="1925" y="3366"/>
                  </a:lnTo>
                  <a:lnTo>
                    <a:pt x="1925" y="3366"/>
                  </a:lnTo>
                  <a:lnTo>
                    <a:pt x="1944" y="3366"/>
                  </a:lnTo>
                  <a:lnTo>
                    <a:pt x="1944" y="3366"/>
                  </a:lnTo>
                  <a:lnTo>
                    <a:pt x="1944" y="3366"/>
                  </a:lnTo>
                  <a:lnTo>
                    <a:pt x="1944" y="3366"/>
                  </a:lnTo>
                  <a:lnTo>
                    <a:pt x="1944" y="3366"/>
                  </a:lnTo>
                  <a:lnTo>
                    <a:pt x="1944" y="3366"/>
                  </a:lnTo>
                  <a:lnTo>
                    <a:pt x="1944" y="3366"/>
                  </a:lnTo>
                  <a:lnTo>
                    <a:pt x="1944"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61"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312"/>
                  </a:lnTo>
                  <a:lnTo>
                    <a:pt x="1980" y="3294"/>
                  </a:lnTo>
                  <a:lnTo>
                    <a:pt x="1980" y="3294"/>
                  </a:lnTo>
                  <a:lnTo>
                    <a:pt x="1980"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1997"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16" y="3294"/>
                  </a:lnTo>
                  <a:lnTo>
                    <a:pt x="2033" y="3294"/>
                  </a:lnTo>
                  <a:lnTo>
                    <a:pt x="2033" y="3294"/>
                  </a:lnTo>
                  <a:lnTo>
                    <a:pt x="2033" y="3294"/>
                  </a:lnTo>
                  <a:lnTo>
                    <a:pt x="2033" y="3294"/>
                  </a:lnTo>
                  <a:lnTo>
                    <a:pt x="2033" y="3294"/>
                  </a:lnTo>
                  <a:lnTo>
                    <a:pt x="2033" y="3294"/>
                  </a:lnTo>
                  <a:lnTo>
                    <a:pt x="2033" y="3294"/>
                  </a:lnTo>
                  <a:lnTo>
                    <a:pt x="2033"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52" y="3294"/>
                  </a:lnTo>
                  <a:lnTo>
                    <a:pt x="2069" y="3294"/>
                  </a:lnTo>
                  <a:lnTo>
                    <a:pt x="2069" y="3258"/>
                  </a:lnTo>
                  <a:lnTo>
                    <a:pt x="2069" y="3258"/>
                  </a:lnTo>
                  <a:lnTo>
                    <a:pt x="2069" y="3258"/>
                  </a:lnTo>
                  <a:lnTo>
                    <a:pt x="2069" y="3258"/>
                  </a:lnTo>
                  <a:lnTo>
                    <a:pt x="2069" y="3258"/>
                  </a:lnTo>
                  <a:lnTo>
                    <a:pt x="2069" y="3258"/>
                  </a:lnTo>
                  <a:lnTo>
                    <a:pt x="2069" y="3258"/>
                  </a:lnTo>
                  <a:lnTo>
                    <a:pt x="2069" y="3258"/>
                  </a:lnTo>
                  <a:lnTo>
                    <a:pt x="2069" y="3258"/>
                  </a:lnTo>
                  <a:lnTo>
                    <a:pt x="2069" y="3258"/>
                  </a:lnTo>
                  <a:lnTo>
                    <a:pt x="2069" y="3258"/>
                  </a:lnTo>
                  <a:lnTo>
                    <a:pt x="2069" y="3258"/>
                  </a:lnTo>
                  <a:lnTo>
                    <a:pt x="2069"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088" y="3258"/>
                  </a:lnTo>
                  <a:lnTo>
                    <a:pt x="2105" y="3258"/>
                  </a:lnTo>
                  <a:lnTo>
                    <a:pt x="2105" y="3240"/>
                  </a:lnTo>
                  <a:lnTo>
                    <a:pt x="2105" y="3240"/>
                  </a:lnTo>
                  <a:lnTo>
                    <a:pt x="2105" y="3240"/>
                  </a:lnTo>
                  <a:lnTo>
                    <a:pt x="2105" y="3240"/>
                  </a:lnTo>
                  <a:lnTo>
                    <a:pt x="2105" y="3240"/>
                  </a:lnTo>
                  <a:lnTo>
                    <a:pt x="2105" y="3240"/>
                  </a:lnTo>
                  <a:lnTo>
                    <a:pt x="2105" y="3240"/>
                  </a:lnTo>
                  <a:lnTo>
                    <a:pt x="2105" y="3240"/>
                  </a:lnTo>
                  <a:lnTo>
                    <a:pt x="2105" y="3240"/>
                  </a:lnTo>
                  <a:lnTo>
                    <a:pt x="2105" y="3240"/>
                  </a:lnTo>
                  <a:lnTo>
                    <a:pt x="2105" y="3240"/>
                  </a:lnTo>
                  <a:lnTo>
                    <a:pt x="2105" y="3240"/>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05"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24" y="3222"/>
                  </a:lnTo>
                  <a:lnTo>
                    <a:pt x="2141" y="3222"/>
                  </a:lnTo>
                  <a:lnTo>
                    <a:pt x="2141" y="3222"/>
                  </a:lnTo>
                  <a:lnTo>
                    <a:pt x="2141" y="3222"/>
                  </a:lnTo>
                  <a:lnTo>
                    <a:pt x="2141" y="3222"/>
                  </a:lnTo>
                  <a:lnTo>
                    <a:pt x="2141" y="3222"/>
                  </a:lnTo>
                  <a:lnTo>
                    <a:pt x="2141" y="3222"/>
                  </a:lnTo>
                  <a:lnTo>
                    <a:pt x="2141" y="3222"/>
                  </a:lnTo>
                  <a:lnTo>
                    <a:pt x="2141" y="3204"/>
                  </a:lnTo>
                  <a:lnTo>
                    <a:pt x="2141" y="3204"/>
                  </a:lnTo>
                  <a:lnTo>
                    <a:pt x="2141" y="3204"/>
                  </a:lnTo>
                  <a:lnTo>
                    <a:pt x="2141" y="3204"/>
                  </a:lnTo>
                  <a:lnTo>
                    <a:pt x="2141" y="3204"/>
                  </a:lnTo>
                  <a:lnTo>
                    <a:pt x="2141" y="3204"/>
                  </a:lnTo>
                  <a:lnTo>
                    <a:pt x="2141" y="3204"/>
                  </a:lnTo>
                  <a:lnTo>
                    <a:pt x="2141" y="3204"/>
                  </a:lnTo>
                  <a:lnTo>
                    <a:pt x="2141" y="3204"/>
                  </a:lnTo>
                  <a:lnTo>
                    <a:pt x="2141" y="3204"/>
                  </a:lnTo>
                  <a:lnTo>
                    <a:pt x="2141" y="3204"/>
                  </a:lnTo>
                  <a:lnTo>
                    <a:pt x="2160" y="3204"/>
                  </a:lnTo>
                  <a:lnTo>
                    <a:pt x="2160" y="3204"/>
                  </a:lnTo>
                  <a:lnTo>
                    <a:pt x="2160" y="3204"/>
                  </a:lnTo>
                  <a:lnTo>
                    <a:pt x="2160" y="3204"/>
                  </a:lnTo>
                  <a:lnTo>
                    <a:pt x="2160" y="3204"/>
                  </a:lnTo>
                  <a:lnTo>
                    <a:pt x="2160" y="3186"/>
                  </a:lnTo>
                  <a:lnTo>
                    <a:pt x="2160" y="3186"/>
                  </a:lnTo>
                  <a:lnTo>
                    <a:pt x="2160" y="3186"/>
                  </a:lnTo>
                  <a:lnTo>
                    <a:pt x="2160" y="3186"/>
                  </a:lnTo>
                  <a:lnTo>
                    <a:pt x="2160" y="3186"/>
                  </a:lnTo>
                  <a:lnTo>
                    <a:pt x="2160" y="3186"/>
                  </a:lnTo>
                  <a:lnTo>
                    <a:pt x="2160" y="3186"/>
                  </a:lnTo>
                  <a:lnTo>
                    <a:pt x="2177" y="3186"/>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77" y="3168"/>
                  </a:lnTo>
                  <a:lnTo>
                    <a:pt x="2196" y="3168"/>
                  </a:lnTo>
                  <a:lnTo>
                    <a:pt x="2196" y="3168"/>
                  </a:lnTo>
                  <a:lnTo>
                    <a:pt x="2196" y="3168"/>
                  </a:lnTo>
                  <a:lnTo>
                    <a:pt x="2196" y="3168"/>
                  </a:lnTo>
                  <a:lnTo>
                    <a:pt x="2196" y="3168"/>
                  </a:lnTo>
                  <a:lnTo>
                    <a:pt x="2196" y="3168"/>
                  </a:lnTo>
                  <a:lnTo>
                    <a:pt x="2196" y="3168"/>
                  </a:lnTo>
                  <a:lnTo>
                    <a:pt x="2196" y="3168"/>
                  </a:lnTo>
                  <a:lnTo>
                    <a:pt x="2196" y="3168"/>
                  </a:lnTo>
                  <a:lnTo>
                    <a:pt x="2196" y="3168"/>
                  </a:lnTo>
                  <a:lnTo>
                    <a:pt x="2196" y="3168"/>
                  </a:lnTo>
                  <a:lnTo>
                    <a:pt x="2196" y="3168"/>
                  </a:lnTo>
                  <a:lnTo>
                    <a:pt x="2213" y="3168"/>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13"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50"/>
                  </a:lnTo>
                  <a:lnTo>
                    <a:pt x="2232" y="3132"/>
                  </a:lnTo>
                  <a:lnTo>
                    <a:pt x="2249" y="3132"/>
                  </a:lnTo>
                  <a:lnTo>
                    <a:pt x="2249" y="3132"/>
                  </a:lnTo>
                  <a:lnTo>
                    <a:pt x="2249" y="3132"/>
                  </a:lnTo>
                  <a:lnTo>
                    <a:pt x="2249" y="3132"/>
                  </a:lnTo>
                  <a:lnTo>
                    <a:pt x="2249" y="3132"/>
                  </a:lnTo>
                  <a:lnTo>
                    <a:pt x="2249" y="3132"/>
                  </a:lnTo>
                  <a:lnTo>
                    <a:pt x="2249" y="3132"/>
                  </a:lnTo>
                  <a:lnTo>
                    <a:pt x="2249" y="3132"/>
                  </a:lnTo>
                  <a:lnTo>
                    <a:pt x="2249" y="3132"/>
                  </a:lnTo>
                  <a:lnTo>
                    <a:pt x="2249" y="3132"/>
                  </a:lnTo>
                  <a:lnTo>
                    <a:pt x="2249" y="3132"/>
                  </a:lnTo>
                  <a:lnTo>
                    <a:pt x="2249" y="3132"/>
                  </a:lnTo>
                  <a:lnTo>
                    <a:pt x="2249" y="3132"/>
                  </a:lnTo>
                  <a:lnTo>
                    <a:pt x="2249"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68" y="3132"/>
                  </a:lnTo>
                  <a:lnTo>
                    <a:pt x="2285" y="3132"/>
                  </a:lnTo>
                  <a:lnTo>
                    <a:pt x="2285" y="3132"/>
                  </a:lnTo>
                  <a:lnTo>
                    <a:pt x="2285" y="3132"/>
                  </a:lnTo>
                  <a:lnTo>
                    <a:pt x="2285" y="3132"/>
                  </a:lnTo>
                  <a:lnTo>
                    <a:pt x="2304" y="3132"/>
                  </a:lnTo>
                  <a:lnTo>
                    <a:pt x="2304" y="3132"/>
                  </a:lnTo>
                  <a:lnTo>
                    <a:pt x="2304" y="3132"/>
                  </a:lnTo>
                  <a:lnTo>
                    <a:pt x="2304" y="3132"/>
                  </a:lnTo>
                  <a:lnTo>
                    <a:pt x="2304" y="3132"/>
                  </a:lnTo>
                  <a:lnTo>
                    <a:pt x="2304" y="3132"/>
                  </a:lnTo>
                  <a:lnTo>
                    <a:pt x="2304" y="3132"/>
                  </a:lnTo>
                  <a:lnTo>
                    <a:pt x="2304" y="3132"/>
                  </a:lnTo>
                  <a:lnTo>
                    <a:pt x="2304" y="3132"/>
                  </a:lnTo>
                  <a:lnTo>
                    <a:pt x="2304" y="3132"/>
                  </a:lnTo>
                  <a:lnTo>
                    <a:pt x="2321" y="3132"/>
                  </a:lnTo>
                  <a:lnTo>
                    <a:pt x="2321" y="3132"/>
                  </a:lnTo>
                  <a:lnTo>
                    <a:pt x="2321" y="3132"/>
                  </a:lnTo>
                  <a:lnTo>
                    <a:pt x="2321" y="3132"/>
                  </a:lnTo>
                  <a:lnTo>
                    <a:pt x="2340" y="3132"/>
                  </a:lnTo>
                  <a:lnTo>
                    <a:pt x="2340" y="3132"/>
                  </a:lnTo>
                  <a:lnTo>
                    <a:pt x="2340" y="3132"/>
                  </a:lnTo>
                  <a:lnTo>
                    <a:pt x="2340" y="3132"/>
                  </a:lnTo>
                  <a:lnTo>
                    <a:pt x="2340" y="3132"/>
                  </a:lnTo>
                  <a:lnTo>
                    <a:pt x="2340" y="3114"/>
                  </a:lnTo>
                  <a:lnTo>
                    <a:pt x="2340" y="3114"/>
                  </a:lnTo>
                  <a:lnTo>
                    <a:pt x="2340" y="3114"/>
                  </a:lnTo>
                  <a:lnTo>
                    <a:pt x="2340" y="3114"/>
                  </a:lnTo>
                  <a:lnTo>
                    <a:pt x="2340" y="3114"/>
                  </a:lnTo>
                  <a:lnTo>
                    <a:pt x="2340" y="3114"/>
                  </a:lnTo>
                  <a:lnTo>
                    <a:pt x="2340" y="3114"/>
                  </a:lnTo>
                  <a:lnTo>
                    <a:pt x="2357" y="3114"/>
                  </a:lnTo>
                  <a:lnTo>
                    <a:pt x="2357" y="3114"/>
                  </a:lnTo>
                  <a:lnTo>
                    <a:pt x="2357" y="3114"/>
                  </a:lnTo>
                  <a:lnTo>
                    <a:pt x="2357" y="3114"/>
                  </a:lnTo>
                  <a:lnTo>
                    <a:pt x="2357" y="3114"/>
                  </a:lnTo>
                  <a:lnTo>
                    <a:pt x="2357" y="3114"/>
                  </a:lnTo>
                  <a:lnTo>
                    <a:pt x="2357" y="3114"/>
                  </a:lnTo>
                  <a:lnTo>
                    <a:pt x="2357" y="3114"/>
                  </a:lnTo>
                  <a:lnTo>
                    <a:pt x="2357" y="3114"/>
                  </a:lnTo>
                  <a:lnTo>
                    <a:pt x="2357" y="3096"/>
                  </a:lnTo>
                  <a:lnTo>
                    <a:pt x="2357" y="3096"/>
                  </a:lnTo>
                  <a:lnTo>
                    <a:pt x="2357" y="3096"/>
                  </a:lnTo>
                  <a:lnTo>
                    <a:pt x="2357" y="3096"/>
                  </a:lnTo>
                  <a:lnTo>
                    <a:pt x="2357" y="3096"/>
                  </a:lnTo>
                  <a:lnTo>
                    <a:pt x="2357" y="3096"/>
                  </a:lnTo>
                  <a:lnTo>
                    <a:pt x="2357" y="3096"/>
                  </a:lnTo>
                  <a:lnTo>
                    <a:pt x="2357" y="3096"/>
                  </a:lnTo>
                  <a:lnTo>
                    <a:pt x="2357" y="3096"/>
                  </a:lnTo>
                  <a:lnTo>
                    <a:pt x="2357" y="3096"/>
                  </a:lnTo>
                  <a:lnTo>
                    <a:pt x="2357" y="3096"/>
                  </a:lnTo>
                  <a:lnTo>
                    <a:pt x="2376" y="3096"/>
                  </a:lnTo>
                  <a:lnTo>
                    <a:pt x="2376" y="3077"/>
                  </a:lnTo>
                  <a:lnTo>
                    <a:pt x="2376" y="3077"/>
                  </a:lnTo>
                  <a:lnTo>
                    <a:pt x="2376" y="3077"/>
                  </a:lnTo>
                  <a:lnTo>
                    <a:pt x="2376" y="3077"/>
                  </a:lnTo>
                  <a:lnTo>
                    <a:pt x="2376" y="3077"/>
                  </a:lnTo>
                  <a:lnTo>
                    <a:pt x="2376" y="3077"/>
                  </a:lnTo>
                  <a:lnTo>
                    <a:pt x="2376" y="3077"/>
                  </a:lnTo>
                  <a:lnTo>
                    <a:pt x="2376" y="3077"/>
                  </a:lnTo>
                  <a:lnTo>
                    <a:pt x="2376"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77"/>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393"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12" y="3060"/>
                  </a:lnTo>
                  <a:lnTo>
                    <a:pt x="2429" y="3060"/>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29"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48" y="3041"/>
                  </a:lnTo>
                  <a:lnTo>
                    <a:pt x="2465" y="3041"/>
                  </a:lnTo>
                  <a:lnTo>
                    <a:pt x="2465"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484" y="3041"/>
                  </a:lnTo>
                  <a:lnTo>
                    <a:pt x="2501" y="3041"/>
                  </a:lnTo>
                  <a:lnTo>
                    <a:pt x="2501" y="3041"/>
                  </a:lnTo>
                  <a:lnTo>
                    <a:pt x="2501" y="3041"/>
                  </a:lnTo>
                  <a:lnTo>
                    <a:pt x="2501" y="3041"/>
                  </a:lnTo>
                  <a:lnTo>
                    <a:pt x="2501" y="3041"/>
                  </a:lnTo>
                  <a:lnTo>
                    <a:pt x="2501" y="3005"/>
                  </a:lnTo>
                  <a:lnTo>
                    <a:pt x="2501" y="3005"/>
                  </a:lnTo>
                  <a:lnTo>
                    <a:pt x="2501"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20" y="3005"/>
                  </a:lnTo>
                  <a:lnTo>
                    <a:pt x="2537" y="3005"/>
                  </a:lnTo>
                  <a:lnTo>
                    <a:pt x="2537" y="3005"/>
                  </a:lnTo>
                  <a:lnTo>
                    <a:pt x="2537" y="3005"/>
                  </a:lnTo>
                  <a:lnTo>
                    <a:pt x="2537" y="3005"/>
                  </a:lnTo>
                  <a:lnTo>
                    <a:pt x="2537" y="3005"/>
                  </a:lnTo>
                  <a:lnTo>
                    <a:pt x="2537" y="3005"/>
                  </a:lnTo>
                  <a:lnTo>
                    <a:pt x="2537" y="3005"/>
                  </a:lnTo>
                  <a:lnTo>
                    <a:pt x="2537" y="3005"/>
                  </a:lnTo>
                  <a:lnTo>
                    <a:pt x="2537" y="3005"/>
                  </a:lnTo>
                  <a:lnTo>
                    <a:pt x="2537" y="3005"/>
                  </a:lnTo>
                  <a:lnTo>
                    <a:pt x="2537" y="3005"/>
                  </a:lnTo>
                  <a:lnTo>
                    <a:pt x="2537" y="3005"/>
                  </a:lnTo>
                  <a:lnTo>
                    <a:pt x="2556" y="3005"/>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56" y="2988"/>
                  </a:lnTo>
                  <a:lnTo>
                    <a:pt x="2573" y="2988"/>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73" y="2969"/>
                  </a:lnTo>
                  <a:lnTo>
                    <a:pt x="2592" y="2969"/>
                  </a:lnTo>
                  <a:lnTo>
                    <a:pt x="2592" y="2933"/>
                  </a:lnTo>
                  <a:lnTo>
                    <a:pt x="2592" y="2933"/>
                  </a:lnTo>
                  <a:lnTo>
                    <a:pt x="2592" y="2933"/>
                  </a:lnTo>
                  <a:lnTo>
                    <a:pt x="2592" y="2933"/>
                  </a:lnTo>
                  <a:lnTo>
                    <a:pt x="2592" y="2933"/>
                  </a:lnTo>
                  <a:lnTo>
                    <a:pt x="2609" y="2933"/>
                  </a:lnTo>
                  <a:lnTo>
                    <a:pt x="2609" y="2933"/>
                  </a:lnTo>
                  <a:lnTo>
                    <a:pt x="2609" y="2933"/>
                  </a:lnTo>
                  <a:lnTo>
                    <a:pt x="2609" y="2933"/>
                  </a:lnTo>
                  <a:lnTo>
                    <a:pt x="2609" y="2933"/>
                  </a:lnTo>
                  <a:lnTo>
                    <a:pt x="2609" y="2933"/>
                  </a:lnTo>
                  <a:lnTo>
                    <a:pt x="2609" y="2933"/>
                  </a:lnTo>
                  <a:lnTo>
                    <a:pt x="2609" y="2933"/>
                  </a:lnTo>
                  <a:lnTo>
                    <a:pt x="2609" y="2933"/>
                  </a:lnTo>
                  <a:lnTo>
                    <a:pt x="2609" y="2933"/>
                  </a:lnTo>
                  <a:lnTo>
                    <a:pt x="2609" y="2933"/>
                  </a:lnTo>
                  <a:lnTo>
                    <a:pt x="2609" y="2933"/>
                  </a:lnTo>
                  <a:lnTo>
                    <a:pt x="2628" y="2933"/>
                  </a:lnTo>
                  <a:lnTo>
                    <a:pt x="2628"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45"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64"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681"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00" y="2933"/>
                  </a:lnTo>
                  <a:lnTo>
                    <a:pt x="2717" y="2933"/>
                  </a:lnTo>
                  <a:lnTo>
                    <a:pt x="2717" y="2933"/>
                  </a:lnTo>
                  <a:lnTo>
                    <a:pt x="2717" y="2933"/>
                  </a:lnTo>
                  <a:lnTo>
                    <a:pt x="2717" y="2933"/>
                  </a:lnTo>
                  <a:lnTo>
                    <a:pt x="2717" y="2933"/>
                  </a:lnTo>
                  <a:lnTo>
                    <a:pt x="2717" y="2933"/>
                  </a:lnTo>
                  <a:lnTo>
                    <a:pt x="2717" y="2933"/>
                  </a:lnTo>
                  <a:lnTo>
                    <a:pt x="2717" y="2933"/>
                  </a:lnTo>
                  <a:lnTo>
                    <a:pt x="2736" y="2933"/>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916"/>
                  </a:lnTo>
                  <a:lnTo>
                    <a:pt x="2736" y="2897"/>
                  </a:lnTo>
                  <a:lnTo>
                    <a:pt x="2736" y="2897"/>
                  </a:lnTo>
                  <a:lnTo>
                    <a:pt x="2736" y="2897"/>
                  </a:lnTo>
                  <a:lnTo>
                    <a:pt x="2736" y="2897"/>
                  </a:lnTo>
                  <a:lnTo>
                    <a:pt x="2736" y="2897"/>
                  </a:lnTo>
                  <a:lnTo>
                    <a:pt x="2736" y="2897"/>
                  </a:lnTo>
                  <a:lnTo>
                    <a:pt x="2736" y="2897"/>
                  </a:lnTo>
                  <a:lnTo>
                    <a:pt x="2753" y="2897"/>
                  </a:lnTo>
                  <a:lnTo>
                    <a:pt x="2753" y="2897"/>
                  </a:lnTo>
                  <a:lnTo>
                    <a:pt x="2753" y="2897"/>
                  </a:lnTo>
                  <a:lnTo>
                    <a:pt x="2753" y="2897"/>
                  </a:lnTo>
                  <a:lnTo>
                    <a:pt x="2753" y="2897"/>
                  </a:lnTo>
                  <a:lnTo>
                    <a:pt x="2753" y="2897"/>
                  </a:lnTo>
                  <a:lnTo>
                    <a:pt x="2753" y="2897"/>
                  </a:lnTo>
                  <a:lnTo>
                    <a:pt x="2753" y="2897"/>
                  </a:lnTo>
                  <a:lnTo>
                    <a:pt x="2753" y="2897"/>
                  </a:lnTo>
                  <a:lnTo>
                    <a:pt x="2753" y="2897"/>
                  </a:lnTo>
                  <a:lnTo>
                    <a:pt x="2753" y="2897"/>
                  </a:lnTo>
                  <a:lnTo>
                    <a:pt x="2753"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72" y="2861"/>
                  </a:lnTo>
                  <a:lnTo>
                    <a:pt x="2789" y="2861"/>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789"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08"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25" y="2844"/>
                  </a:lnTo>
                  <a:lnTo>
                    <a:pt x="2844" y="2844"/>
                  </a:lnTo>
                  <a:lnTo>
                    <a:pt x="2844" y="2844"/>
                  </a:lnTo>
                  <a:lnTo>
                    <a:pt x="2844" y="2844"/>
                  </a:lnTo>
                  <a:lnTo>
                    <a:pt x="2844" y="2844"/>
                  </a:lnTo>
                  <a:lnTo>
                    <a:pt x="2844" y="2844"/>
                  </a:lnTo>
                  <a:lnTo>
                    <a:pt x="2844" y="2844"/>
                  </a:lnTo>
                  <a:lnTo>
                    <a:pt x="2844" y="2844"/>
                  </a:lnTo>
                  <a:lnTo>
                    <a:pt x="2844"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61" y="2844"/>
                  </a:lnTo>
                  <a:lnTo>
                    <a:pt x="2880" y="2844"/>
                  </a:lnTo>
                  <a:lnTo>
                    <a:pt x="2880" y="2844"/>
                  </a:lnTo>
                  <a:lnTo>
                    <a:pt x="2880" y="2844"/>
                  </a:lnTo>
                  <a:lnTo>
                    <a:pt x="2880" y="2844"/>
                  </a:lnTo>
                  <a:lnTo>
                    <a:pt x="2880" y="2844"/>
                  </a:lnTo>
                  <a:lnTo>
                    <a:pt x="2880" y="2844"/>
                  </a:lnTo>
                  <a:lnTo>
                    <a:pt x="2880" y="2844"/>
                  </a:lnTo>
                  <a:lnTo>
                    <a:pt x="2880" y="2844"/>
                  </a:lnTo>
                  <a:lnTo>
                    <a:pt x="2880" y="2844"/>
                  </a:lnTo>
                  <a:lnTo>
                    <a:pt x="2880" y="2844"/>
                  </a:lnTo>
                  <a:lnTo>
                    <a:pt x="2880" y="2844"/>
                  </a:lnTo>
                  <a:lnTo>
                    <a:pt x="2880" y="2844"/>
                  </a:lnTo>
                  <a:lnTo>
                    <a:pt x="2897" y="2844"/>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897"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16" y="2825"/>
                  </a:lnTo>
                  <a:lnTo>
                    <a:pt x="2933" y="2825"/>
                  </a:lnTo>
                  <a:lnTo>
                    <a:pt x="2933" y="2825"/>
                  </a:lnTo>
                  <a:lnTo>
                    <a:pt x="2933" y="2825"/>
                  </a:lnTo>
                  <a:lnTo>
                    <a:pt x="2933"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25"/>
                  </a:lnTo>
                  <a:lnTo>
                    <a:pt x="2952" y="2808"/>
                  </a:lnTo>
                  <a:lnTo>
                    <a:pt x="2952" y="2808"/>
                  </a:lnTo>
                  <a:lnTo>
                    <a:pt x="2952" y="2808"/>
                  </a:lnTo>
                  <a:lnTo>
                    <a:pt x="2952" y="2808"/>
                  </a:lnTo>
                  <a:lnTo>
                    <a:pt x="2952" y="2808"/>
                  </a:lnTo>
                  <a:lnTo>
                    <a:pt x="2952" y="2808"/>
                  </a:lnTo>
                  <a:lnTo>
                    <a:pt x="2952" y="2808"/>
                  </a:lnTo>
                  <a:lnTo>
                    <a:pt x="2952" y="2808"/>
                  </a:lnTo>
                  <a:lnTo>
                    <a:pt x="2952" y="2808"/>
                  </a:lnTo>
                  <a:lnTo>
                    <a:pt x="2952" y="2808"/>
                  </a:lnTo>
                  <a:lnTo>
                    <a:pt x="2952" y="2808"/>
                  </a:lnTo>
                  <a:lnTo>
                    <a:pt x="2969" y="2808"/>
                  </a:lnTo>
                  <a:lnTo>
                    <a:pt x="2969" y="2808"/>
                  </a:lnTo>
                  <a:lnTo>
                    <a:pt x="2969" y="2808"/>
                  </a:lnTo>
                  <a:lnTo>
                    <a:pt x="2969" y="2808"/>
                  </a:lnTo>
                  <a:lnTo>
                    <a:pt x="2988" y="2808"/>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2988"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05" y="2789"/>
                  </a:lnTo>
                  <a:lnTo>
                    <a:pt x="3024" y="2789"/>
                  </a:lnTo>
                  <a:lnTo>
                    <a:pt x="3024" y="2789"/>
                  </a:lnTo>
                  <a:lnTo>
                    <a:pt x="3024" y="2789"/>
                  </a:lnTo>
                  <a:lnTo>
                    <a:pt x="3024" y="2789"/>
                  </a:lnTo>
                  <a:lnTo>
                    <a:pt x="3024" y="2789"/>
                  </a:lnTo>
                  <a:lnTo>
                    <a:pt x="3024" y="2789"/>
                  </a:lnTo>
                  <a:lnTo>
                    <a:pt x="3024" y="2789"/>
                  </a:lnTo>
                  <a:lnTo>
                    <a:pt x="3024"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41"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60" y="2789"/>
                  </a:lnTo>
                  <a:lnTo>
                    <a:pt x="3077" y="2789"/>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77" y="2772"/>
                  </a:lnTo>
                  <a:lnTo>
                    <a:pt x="3096" y="2772"/>
                  </a:lnTo>
                  <a:lnTo>
                    <a:pt x="3096" y="2772"/>
                  </a:lnTo>
                  <a:lnTo>
                    <a:pt x="3096" y="2772"/>
                  </a:lnTo>
                  <a:lnTo>
                    <a:pt x="3096" y="2772"/>
                  </a:lnTo>
                  <a:lnTo>
                    <a:pt x="3096" y="2772"/>
                  </a:lnTo>
                  <a:lnTo>
                    <a:pt x="3096" y="2772"/>
                  </a:lnTo>
                  <a:lnTo>
                    <a:pt x="3096" y="2772"/>
                  </a:lnTo>
                  <a:lnTo>
                    <a:pt x="3096" y="2772"/>
                  </a:lnTo>
                  <a:lnTo>
                    <a:pt x="3096" y="2772"/>
                  </a:lnTo>
                  <a:lnTo>
                    <a:pt x="3096" y="2772"/>
                  </a:lnTo>
                  <a:lnTo>
                    <a:pt x="3096" y="2772"/>
                  </a:lnTo>
                  <a:lnTo>
                    <a:pt x="3096" y="2772"/>
                  </a:lnTo>
                  <a:lnTo>
                    <a:pt x="3113" y="2772"/>
                  </a:lnTo>
                  <a:lnTo>
                    <a:pt x="3113" y="2753"/>
                  </a:lnTo>
                  <a:lnTo>
                    <a:pt x="3113" y="2753"/>
                  </a:lnTo>
                  <a:lnTo>
                    <a:pt x="3113" y="2753"/>
                  </a:lnTo>
                  <a:lnTo>
                    <a:pt x="3113" y="2753"/>
                  </a:lnTo>
                  <a:lnTo>
                    <a:pt x="3113" y="2753"/>
                  </a:lnTo>
                  <a:lnTo>
                    <a:pt x="3113" y="2753"/>
                  </a:lnTo>
                  <a:lnTo>
                    <a:pt x="3113" y="2753"/>
                  </a:lnTo>
                  <a:lnTo>
                    <a:pt x="3113" y="2753"/>
                  </a:lnTo>
                  <a:lnTo>
                    <a:pt x="3113" y="2753"/>
                  </a:lnTo>
                  <a:lnTo>
                    <a:pt x="3113" y="2753"/>
                  </a:lnTo>
                  <a:lnTo>
                    <a:pt x="3113" y="2753"/>
                  </a:lnTo>
                  <a:lnTo>
                    <a:pt x="3113" y="2753"/>
                  </a:lnTo>
                  <a:lnTo>
                    <a:pt x="3113" y="2753"/>
                  </a:lnTo>
                  <a:lnTo>
                    <a:pt x="3113" y="2753"/>
                  </a:lnTo>
                  <a:lnTo>
                    <a:pt x="3113" y="2717"/>
                  </a:lnTo>
                  <a:lnTo>
                    <a:pt x="3113" y="2717"/>
                  </a:lnTo>
                  <a:lnTo>
                    <a:pt x="3113" y="2717"/>
                  </a:lnTo>
                  <a:lnTo>
                    <a:pt x="3113" y="2717"/>
                  </a:lnTo>
                  <a:lnTo>
                    <a:pt x="3113" y="2717"/>
                  </a:lnTo>
                  <a:lnTo>
                    <a:pt x="3113" y="2717"/>
                  </a:lnTo>
                  <a:lnTo>
                    <a:pt x="3113"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32" y="2717"/>
                  </a:lnTo>
                  <a:lnTo>
                    <a:pt x="3149" y="2717"/>
                  </a:lnTo>
                  <a:lnTo>
                    <a:pt x="3149" y="2700"/>
                  </a:lnTo>
                  <a:lnTo>
                    <a:pt x="3149" y="2700"/>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49"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68" y="2664"/>
                  </a:lnTo>
                  <a:lnTo>
                    <a:pt x="3185" y="2664"/>
                  </a:lnTo>
                  <a:lnTo>
                    <a:pt x="3185" y="2664"/>
                  </a:lnTo>
                  <a:lnTo>
                    <a:pt x="3185" y="2664"/>
                  </a:lnTo>
                  <a:lnTo>
                    <a:pt x="3185" y="2664"/>
                  </a:lnTo>
                  <a:lnTo>
                    <a:pt x="3204" y="2664"/>
                  </a:lnTo>
                  <a:lnTo>
                    <a:pt x="3204" y="2645"/>
                  </a:lnTo>
                  <a:lnTo>
                    <a:pt x="3204" y="2645"/>
                  </a:lnTo>
                  <a:lnTo>
                    <a:pt x="3204" y="2645"/>
                  </a:lnTo>
                  <a:lnTo>
                    <a:pt x="3204" y="2645"/>
                  </a:lnTo>
                  <a:lnTo>
                    <a:pt x="3204" y="2645"/>
                  </a:lnTo>
                  <a:lnTo>
                    <a:pt x="3204" y="2645"/>
                  </a:lnTo>
                  <a:lnTo>
                    <a:pt x="3204" y="2645"/>
                  </a:lnTo>
                  <a:lnTo>
                    <a:pt x="3204" y="2645"/>
                  </a:lnTo>
                  <a:lnTo>
                    <a:pt x="3204" y="2645"/>
                  </a:lnTo>
                  <a:lnTo>
                    <a:pt x="3204" y="2645"/>
                  </a:lnTo>
                  <a:lnTo>
                    <a:pt x="3204" y="2645"/>
                  </a:lnTo>
                  <a:lnTo>
                    <a:pt x="3204" y="2645"/>
                  </a:lnTo>
                  <a:lnTo>
                    <a:pt x="3204" y="2645"/>
                  </a:lnTo>
                  <a:lnTo>
                    <a:pt x="3204" y="2645"/>
                  </a:lnTo>
                  <a:lnTo>
                    <a:pt x="3204" y="2628"/>
                  </a:lnTo>
                  <a:lnTo>
                    <a:pt x="3204" y="2628"/>
                  </a:lnTo>
                  <a:lnTo>
                    <a:pt x="3204" y="2628"/>
                  </a:lnTo>
                  <a:lnTo>
                    <a:pt x="3204" y="2628"/>
                  </a:lnTo>
                  <a:lnTo>
                    <a:pt x="3204" y="2628"/>
                  </a:lnTo>
                  <a:lnTo>
                    <a:pt x="3204" y="2628"/>
                  </a:lnTo>
                  <a:lnTo>
                    <a:pt x="3204" y="2628"/>
                  </a:lnTo>
                  <a:lnTo>
                    <a:pt x="3204" y="2628"/>
                  </a:lnTo>
                  <a:lnTo>
                    <a:pt x="3204"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628"/>
                  </a:lnTo>
                  <a:lnTo>
                    <a:pt x="3221" y="2573"/>
                  </a:lnTo>
                  <a:lnTo>
                    <a:pt x="3240" y="2573"/>
                  </a:lnTo>
                  <a:lnTo>
                    <a:pt x="3240" y="2537"/>
                  </a:lnTo>
                  <a:lnTo>
                    <a:pt x="3240" y="2537"/>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40"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57" y="2520"/>
                  </a:lnTo>
                  <a:lnTo>
                    <a:pt x="3276" y="2520"/>
                  </a:lnTo>
                  <a:lnTo>
                    <a:pt x="3276" y="2484"/>
                  </a:lnTo>
                  <a:lnTo>
                    <a:pt x="3276" y="2484"/>
                  </a:lnTo>
                  <a:lnTo>
                    <a:pt x="3276" y="2484"/>
                  </a:lnTo>
                  <a:lnTo>
                    <a:pt x="3276" y="2484"/>
                  </a:lnTo>
                  <a:lnTo>
                    <a:pt x="3276" y="2484"/>
                  </a:lnTo>
                  <a:lnTo>
                    <a:pt x="3276" y="2484"/>
                  </a:lnTo>
                  <a:lnTo>
                    <a:pt x="3276" y="2484"/>
                  </a:lnTo>
                  <a:lnTo>
                    <a:pt x="3276" y="2484"/>
                  </a:lnTo>
                  <a:lnTo>
                    <a:pt x="3276" y="2484"/>
                  </a:lnTo>
                  <a:lnTo>
                    <a:pt x="3276" y="2484"/>
                  </a:lnTo>
                  <a:lnTo>
                    <a:pt x="3276" y="2484"/>
                  </a:lnTo>
                  <a:lnTo>
                    <a:pt x="3276" y="2484"/>
                  </a:lnTo>
                  <a:lnTo>
                    <a:pt x="3276"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293" y="2484"/>
                  </a:lnTo>
                  <a:lnTo>
                    <a:pt x="3312" y="2484"/>
                  </a:lnTo>
                  <a:lnTo>
                    <a:pt x="3312" y="2484"/>
                  </a:lnTo>
                  <a:lnTo>
                    <a:pt x="3312" y="2484"/>
                  </a:lnTo>
                  <a:lnTo>
                    <a:pt x="3312" y="2484"/>
                  </a:lnTo>
                  <a:lnTo>
                    <a:pt x="3312" y="2484"/>
                  </a:lnTo>
                  <a:lnTo>
                    <a:pt x="3312"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84"/>
                  </a:lnTo>
                  <a:lnTo>
                    <a:pt x="3329" y="2465"/>
                  </a:lnTo>
                  <a:lnTo>
                    <a:pt x="3329" y="2465"/>
                  </a:lnTo>
                  <a:lnTo>
                    <a:pt x="3329" y="2465"/>
                  </a:lnTo>
                  <a:lnTo>
                    <a:pt x="3348" y="2465"/>
                  </a:lnTo>
                  <a:lnTo>
                    <a:pt x="3348" y="2465"/>
                  </a:lnTo>
                  <a:lnTo>
                    <a:pt x="3348" y="2465"/>
                  </a:lnTo>
                  <a:lnTo>
                    <a:pt x="3348" y="2448"/>
                  </a:lnTo>
                  <a:lnTo>
                    <a:pt x="3348" y="2448"/>
                  </a:lnTo>
                  <a:lnTo>
                    <a:pt x="3348" y="2448"/>
                  </a:lnTo>
                  <a:lnTo>
                    <a:pt x="3348" y="2448"/>
                  </a:lnTo>
                  <a:lnTo>
                    <a:pt x="3348" y="2448"/>
                  </a:lnTo>
                  <a:lnTo>
                    <a:pt x="3348" y="2448"/>
                  </a:lnTo>
                  <a:lnTo>
                    <a:pt x="3348" y="2448"/>
                  </a:lnTo>
                  <a:lnTo>
                    <a:pt x="3348" y="2448"/>
                  </a:lnTo>
                  <a:lnTo>
                    <a:pt x="3348" y="2448"/>
                  </a:lnTo>
                  <a:lnTo>
                    <a:pt x="3348" y="2448"/>
                  </a:lnTo>
                  <a:lnTo>
                    <a:pt x="3348" y="2429"/>
                  </a:lnTo>
                  <a:lnTo>
                    <a:pt x="3348" y="2429"/>
                  </a:lnTo>
                  <a:lnTo>
                    <a:pt x="3348" y="2429"/>
                  </a:lnTo>
                  <a:lnTo>
                    <a:pt x="3365" y="2429"/>
                  </a:lnTo>
                  <a:lnTo>
                    <a:pt x="3365" y="2429"/>
                  </a:lnTo>
                  <a:lnTo>
                    <a:pt x="3365" y="2429"/>
                  </a:lnTo>
                  <a:lnTo>
                    <a:pt x="3365" y="2429"/>
                  </a:lnTo>
                  <a:lnTo>
                    <a:pt x="3365" y="2429"/>
                  </a:lnTo>
                  <a:lnTo>
                    <a:pt x="3365" y="2429"/>
                  </a:lnTo>
                  <a:lnTo>
                    <a:pt x="3365" y="2429"/>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65" y="2412"/>
                  </a:lnTo>
                  <a:lnTo>
                    <a:pt x="3384" y="2412"/>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384" y="2376"/>
                  </a:lnTo>
                  <a:lnTo>
                    <a:pt x="3401" y="2376"/>
                  </a:lnTo>
                  <a:lnTo>
                    <a:pt x="3401" y="2357"/>
                  </a:lnTo>
                  <a:lnTo>
                    <a:pt x="3401" y="2357"/>
                  </a:lnTo>
                  <a:lnTo>
                    <a:pt x="3401" y="2357"/>
                  </a:lnTo>
                  <a:lnTo>
                    <a:pt x="3401" y="2357"/>
                  </a:lnTo>
                  <a:lnTo>
                    <a:pt x="3401" y="2357"/>
                  </a:lnTo>
                  <a:lnTo>
                    <a:pt x="3401" y="2357"/>
                  </a:lnTo>
                  <a:lnTo>
                    <a:pt x="3401" y="2357"/>
                  </a:lnTo>
                  <a:lnTo>
                    <a:pt x="3420" y="2357"/>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20" y="2340"/>
                  </a:lnTo>
                  <a:lnTo>
                    <a:pt x="3437" y="2340"/>
                  </a:lnTo>
                  <a:lnTo>
                    <a:pt x="3437" y="2340"/>
                  </a:lnTo>
                  <a:lnTo>
                    <a:pt x="3437" y="2340"/>
                  </a:lnTo>
                  <a:lnTo>
                    <a:pt x="3437" y="2340"/>
                  </a:lnTo>
                  <a:lnTo>
                    <a:pt x="3437" y="2340"/>
                  </a:lnTo>
                  <a:lnTo>
                    <a:pt x="3437" y="2340"/>
                  </a:lnTo>
                  <a:lnTo>
                    <a:pt x="3437" y="2340"/>
                  </a:lnTo>
                  <a:lnTo>
                    <a:pt x="3437" y="2340"/>
                  </a:lnTo>
                  <a:lnTo>
                    <a:pt x="3437" y="2340"/>
                  </a:lnTo>
                  <a:lnTo>
                    <a:pt x="3437" y="2340"/>
                  </a:lnTo>
                  <a:lnTo>
                    <a:pt x="3437" y="2340"/>
                  </a:lnTo>
                  <a:lnTo>
                    <a:pt x="3437"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40"/>
                  </a:lnTo>
                  <a:lnTo>
                    <a:pt x="3456" y="2321"/>
                  </a:lnTo>
                  <a:lnTo>
                    <a:pt x="3456" y="2321"/>
                  </a:lnTo>
                  <a:lnTo>
                    <a:pt x="3456" y="2321"/>
                  </a:lnTo>
                  <a:lnTo>
                    <a:pt x="3456" y="2321"/>
                  </a:lnTo>
                  <a:lnTo>
                    <a:pt x="3456" y="2321"/>
                  </a:lnTo>
                  <a:lnTo>
                    <a:pt x="3456" y="2321"/>
                  </a:lnTo>
                  <a:lnTo>
                    <a:pt x="3456" y="2321"/>
                  </a:lnTo>
                  <a:lnTo>
                    <a:pt x="3456" y="2321"/>
                  </a:lnTo>
                  <a:lnTo>
                    <a:pt x="3456"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73"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492"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09"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321"/>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45"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64"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581"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00" y="2285"/>
                  </a:lnTo>
                  <a:lnTo>
                    <a:pt x="3617" y="2285"/>
                  </a:lnTo>
                  <a:lnTo>
                    <a:pt x="3617" y="2285"/>
                  </a:lnTo>
                  <a:lnTo>
                    <a:pt x="3617" y="2285"/>
                  </a:lnTo>
                  <a:lnTo>
                    <a:pt x="3617" y="2285"/>
                  </a:lnTo>
                  <a:lnTo>
                    <a:pt x="3617" y="2285"/>
                  </a:lnTo>
                  <a:lnTo>
                    <a:pt x="3617" y="2285"/>
                  </a:lnTo>
                  <a:lnTo>
                    <a:pt x="3617" y="2285"/>
                  </a:lnTo>
                  <a:lnTo>
                    <a:pt x="3617" y="2285"/>
                  </a:lnTo>
                  <a:lnTo>
                    <a:pt x="3617" y="2285"/>
                  </a:lnTo>
                  <a:lnTo>
                    <a:pt x="3617" y="2285"/>
                  </a:lnTo>
                  <a:lnTo>
                    <a:pt x="3617" y="2285"/>
                  </a:lnTo>
                  <a:lnTo>
                    <a:pt x="3617"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36"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53" y="2285"/>
                  </a:lnTo>
                  <a:lnTo>
                    <a:pt x="3672" y="2285"/>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72" y="2249"/>
                  </a:lnTo>
                  <a:lnTo>
                    <a:pt x="3689" y="2249"/>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689"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08"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213"/>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25" y="2196"/>
                  </a:lnTo>
                  <a:lnTo>
                    <a:pt x="3744" y="2196"/>
                  </a:lnTo>
                  <a:lnTo>
                    <a:pt x="3744" y="2160"/>
                  </a:lnTo>
                  <a:lnTo>
                    <a:pt x="3744" y="2160"/>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44"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41"/>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61" y="2124"/>
                  </a:lnTo>
                  <a:lnTo>
                    <a:pt x="3780" y="2124"/>
                  </a:lnTo>
                  <a:lnTo>
                    <a:pt x="3780" y="2088"/>
                  </a:lnTo>
                  <a:lnTo>
                    <a:pt x="3780" y="2088"/>
                  </a:lnTo>
                  <a:lnTo>
                    <a:pt x="3780" y="2088"/>
                  </a:lnTo>
                  <a:lnTo>
                    <a:pt x="3780" y="2088"/>
                  </a:lnTo>
                  <a:lnTo>
                    <a:pt x="3780" y="2088"/>
                  </a:lnTo>
                  <a:lnTo>
                    <a:pt x="3780" y="2088"/>
                  </a:lnTo>
                  <a:lnTo>
                    <a:pt x="3780" y="2088"/>
                  </a:lnTo>
                  <a:lnTo>
                    <a:pt x="3780" y="2088"/>
                  </a:lnTo>
                  <a:lnTo>
                    <a:pt x="3780" y="2088"/>
                  </a:lnTo>
                  <a:lnTo>
                    <a:pt x="3780" y="2088"/>
                  </a:lnTo>
                  <a:lnTo>
                    <a:pt x="3780"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797"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88"/>
                  </a:lnTo>
                  <a:lnTo>
                    <a:pt x="3816" y="2069"/>
                  </a:lnTo>
                  <a:lnTo>
                    <a:pt x="3816" y="2069"/>
                  </a:lnTo>
                  <a:lnTo>
                    <a:pt x="3816" y="2069"/>
                  </a:lnTo>
                  <a:lnTo>
                    <a:pt x="3816" y="2069"/>
                  </a:lnTo>
                  <a:lnTo>
                    <a:pt x="3816" y="2069"/>
                  </a:lnTo>
                  <a:lnTo>
                    <a:pt x="3816" y="2069"/>
                  </a:lnTo>
                  <a:lnTo>
                    <a:pt x="3816" y="2069"/>
                  </a:lnTo>
                  <a:lnTo>
                    <a:pt x="3816" y="2069"/>
                  </a:lnTo>
                  <a:lnTo>
                    <a:pt x="3816" y="2069"/>
                  </a:lnTo>
                  <a:lnTo>
                    <a:pt x="3816" y="2069"/>
                  </a:lnTo>
                  <a:lnTo>
                    <a:pt x="3816" y="2069"/>
                  </a:lnTo>
                  <a:lnTo>
                    <a:pt x="3833" y="2069"/>
                  </a:lnTo>
                  <a:lnTo>
                    <a:pt x="3833" y="2069"/>
                  </a:lnTo>
                  <a:lnTo>
                    <a:pt x="3833" y="2069"/>
                  </a:lnTo>
                  <a:lnTo>
                    <a:pt x="3833"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52" y="2069"/>
                  </a:lnTo>
                  <a:lnTo>
                    <a:pt x="3869" y="2069"/>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69"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888"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05" y="2033"/>
                  </a:lnTo>
                  <a:lnTo>
                    <a:pt x="3924" y="2033"/>
                  </a:lnTo>
                  <a:lnTo>
                    <a:pt x="3924" y="2033"/>
                  </a:lnTo>
                  <a:lnTo>
                    <a:pt x="3924" y="2033"/>
                  </a:lnTo>
                  <a:lnTo>
                    <a:pt x="3924" y="2033"/>
                  </a:lnTo>
                  <a:lnTo>
                    <a:pt x="3924" y="2033"/>
                  </a:lnTo>
                  <a:lnTo>
                    <a:pt x="3924" y="2033"/>
                  </a:lnTo>
                  <a:lnTo>
                    <a:pt x="3924" y="2033"/>
                  </a:lnTo>
                  <a:lnTo>
                    <a:pt x="3924" y="2033"/>
                  </a:lnTo>
                  <a:lnTo>
                    <a:pt x="3924" y="2033"/>
                  </a:lnTo>
                  <a:lnTo>
                    <a:pt x="3924"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41" y="2033"/>
                  </a:lnTo>
                  <a:lnTo>
                    <a:pt x="3960" y="2033"/>
                  </a:lnTo>
                  <a:lnTo>
                    <a:pt x="3960" y="2016"/>
                  </a:lnTo>
                  <a:lnTo>
                    <a:pt x="3960" y="2016"/>
                  </a:lnTo>
                  <a:lnTo>
                    <a:pt x="3960" y="2016"/>
                  </a:lnTo>
                  <a:lnTo>
                    <a:pt x="3960" y="2016"/>
                  </a:lnTo>
                  <a:lnTo>
                    <a:pt x="3960"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77"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3996"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13"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32"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2016"/>
                  </a:lnTo>
                  <a:lnTo>
                    <a:pt x="4049" y="1980"/>
                  </a:lnTo>
                  <a:lnTo>
                    <a:pt x="4049" y="1980"/>
                  </a:lnTo>
                  <a:lnTo>
                    <a:pt x="4049" y="1980"/>
                  </a:lnTo>
                  <a:lnTo>
                    <a:pt x="4049" y="1980"/>
                  </a:lnTo>
                  <a:lnTo>
                    <a:pt x="4049" y="1980"/>
                  </a:lnTo>
                  <a:lnTo>
                    <a:pt x="4049" y="1980"/>
                  </a:lnTo>
                  <a:lnTo>
                    <a:pt x="4049" y="1980"/>
                  </a:lnTo>
                  <a:lnTo>
                    <a:pt x="4049" y="1980"/>
                  </a:lnTo>
                  <a:lnTo>
                    <a:pt x="4049" y="1980"/>
                  </a:lnTo>
                  <a:lnTo>
                    <a:pt x="4049" y="1980"/>
                  </a:lnTo>
                  <a:lnTo>
                    <a:pt x="4049" y="1980"/>
                  </a:lnTo>
                  <a:lnTo>
                    <a:pt x="4049" y="1980"/>
                  </a:lnTo>
                  <a:lnTo>
                    <a:pt x="4049"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68" y="1980"/>
                  </a:lnTo>
                  <a:lnTo>
                    <a:pt x="4085" y="1980"/>
                  </a:lnTo>
                  <a:lnTo>
                    <a:pt x="4085" y="1980"/>
                  </a:lnTo>
                  <a:lnTo>
                    <a:pt x="4085" y="1980"/>
                  </a:lnTo>
                  <a:lnTo>
                    <a:pt x="4085" y="1980"/>
                  </a:lnTo>
                  <a:lnTo>
                    <a:pt x="4085" y="1980"/>
                  </a:lnTo>
                  <a:lnTo>
                    <a:pt x="4085" y="1980"/>
                  </a:lnTo>
                  <a:lnTo>
                    <a:pt x="4085" y="1980"/>
                  </a:lnTo>
                  <a:lnTo>
                    <a:pt x="4085" y="1980"/>
                  </a:lnTo>
                  <a:lnTo>
                    <a:pt x="4085" y="1980"/>
                  </a:lnTo>
                  <a:lnTo>
                    <a:pt x="4085" y="1980"/>
                  </a:lnTo>
                  <a:lnTo>
                    <a:pt x="4085" y="1980"/>
                  </a:lnTo>
                  <a:lnTo>
                    <a:pt x="4085"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04" y="1980"/>
                  </a:lnTo>
                  <a:lnTo>
                    <a:pt x="4121" y="1980"/>
                  </a:lnTo>
                  <a:lnTo>
                    <a:pt x="4121" y="1980"/>
                  </a:lnTo>
                  <a:lnTo>
                    <a:pt x="4121" y="1980"/>
                  </a:lnTo>
                  <a:lnTo>
                    <a:pt x="4121" y="1980"/>
                  </a:lnTo>
                  <a:lnTo>
                    <a:pt x="4121" y="1980"/>
                  </a:lnTo>
                  <a:lnTo>
                    <a:pt x="4121" y="1980"/>
                  </a:lnTo>
                  <a:lnTo>
                    <a:pt x="4140" y="1980"/>
                  </a:lnTo>
                  <a:lnTo>
                    <a:pt x="4140" y="1980"/>
                  </a:lnTo>
                  <a:lnTo>
                    <a:pt x="4140" y="1980"/>
                  </a:lnTo>
                  <a:lnTo>
                    <a:pt x="4140" y="1980"/>
                  </a:lnTo>
                  <a:lnTo>
                    <a:pt x="4140" y="1980"/>
                  </a:lnTo>
                  <a:lnTo>
                    <a:pt x="4140" y="1980"/>
                  </a:lnTo>
                  <a:lnTo>
                    <a:pt x="4140" y="1980"/>
                  </a:lnTo>
                  <a:lnTo>
                    <a:pt x="4140" y="1980"/>
                  </a:lnTo>
                  <a:lnTo>
                    <a:pt x="4140" y="1980"/>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40"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57" y="1944"/>
                  </a:lnTo>
                  <a:lnTo>
                    <a:pt x="4176" y="1944"/>
                  </a:lnTo>
                  <a:lnTo>
                    <a:pt x="4176" y="1944"/>
                  </a:lnTo>
                  <a:lnTo>
                    <a:pt x="4176" y="1944"/>
                  </a:lnTo>
                  <a:lnTo>
                    <a:pt x="4176" y="1925"/>
                  </a:lnTo>
                  <a:lnTo>
                    <a:pt x="4176" y="1925"/>
                  </a:lnTo>
                  <a:lnTo>
                    <a:pt x="4176" y="1925"/>
                  </a:lnTo>
                  <a:lnTo>
                    <a:pt x="4176" y="1925"/>
                  </a:lnTo>
                  <a:lnTo>
                    <a:pt x="4176" y="1925"/>
                  </a:lnTo>
                  <a:lnTo>
                    <a:pt x="4176" y="1925"/>
                  </a:lnTo>
                  <a:lnTo>
                    <a:pt x="4176" y="1925"/>
                  </a:lnTo>
                  <a:lnTo>
                    <a:pt x="4176" y="1925"/>
                  </a:lnTo>
                  <a:lnTo>
                    <a:pt x="4176"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193" y="1925"/>
                  </a:lnTo>
                  <a:lnTo>
                    <a:pt x="4212" y="1925"/>
                  </a:lnTo>
                  <a:lnTo>
                    <a:pt x="4212" y="1925"/>
                  </a:lnTo>
                  <a:lnTo>
                    <a:pt x="4212" y="1925"/>
                  </a:lnTo>
                  <a:lnTo>
                    <a:pt x="4212" y="1925"/>
                  </a:lnTo>
                  <a:lnTo>
                    <a:pt x="4212" y="1925"/>
                  </a:lnTo>
                  <a:lnTo>
                    <a:pt x="4212" y="1925"/>
                  </a:lnTo>
                  <a:lnTo>
                    <a:pt x="4212" y="1925"/>
                  </a:lnTo>
                  <a:lnTo>
                    <a:pt x="4212" y="1925"/>
                  </a:lnTo>
                  <a:lnTo>
                    <a:pt x="4212" y="1925"/>
                  </a:lnTo>
                  <a:lnTo>
                    <a:pt x="4212" y="1889"/>
                  </a:lnTo>
                  <a:lnTo>
                    <a:pt x="4212" y="1889"/>
                  </a:lnTo>
                  <a:lnTo>
                    <a:pt x="4212"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29"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48"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65"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284" y="1889"/>
                  </a:lnTo>
                  <a:lnTo>
                    <a:pt x="4302" y="1889"/>
                  </a:lnTo>
                  <a:lnTo>
                    <a:pt x="4302" y="1889"/>
                  </a:lnTo>
                  <a:lnTo>
                    <a:pt x="4302" y="1889"/>
                  </a:lnTo>
                  <a:lnTo>
                    <a:pt x="4302" y="1889"/>
                  </a:lnTo>
                  <a:lnTo>
                    <a:pt x="4302" y="1889"/>
                  </a:lnTo>
                  <a:lnTo>
                    <a:pt x="4302" y="1889"/>
                  </a:lnTo>
                  <a:lnTo>
                    <a:pt x="4302" y="1889"/>
                  </a:lnTo>
                  <a:lnTo>
                    <a:pt x="4302"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20"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89"/>
                  </a:lnTo>
                  <a:lnTo>
                    <a:pt x="4338"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56"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74"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392"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10" y="1853"/>
                  </a:lnTo>
                  <a:lnTo>
                    <a:pt x="4428" y="1853"/>
                  </a:lnTo>
                  <a:lnTo>
                    <a:pt x="4428" y="1853"/>
                  </a:lnTo>
                  <a:lnTo>
                    <a:pt x="4428" y="1853"/>
                  </a:lnTo>
                  <a:lnTo>
                    <a:pt x="4428" y="1853"/>
                  </a:lnTo>
                  <a:lnTo>
                    <a:pt x="4428" y="1853"/>
                  </a:lnTo>
                  <a:lnTo>
                    <a:pt x="4428" y="1853"/>
                  </a:lnTo>
                  <a:lnTo>
                    <a:pt x="4428" y="1853"/>
                  </a:lnTo>
                  <a:lnTo>
                    <a:pt x="4428" y="1853"/>
                  </a:lnTo>
                  <a:lnTo>
                    <a:pt x="4428" y="1853"/>
                  </a:lnTo>
                  <a:lnTo>
                    <a:pt x="4428" y="1853"/>
                  </a:lnTo>
                  <a:lnTo>
                    <a:pt x="4428" y="1853"/>
                  </a:lnTo>
                  <a:lnTo>
                    <a:pt x="4428" y="1853"/>
                  </a:lnTo>
                  <a:lnTo>
                    <a:pt x="4446" y="1853"/>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46"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64" y="1817"/>
                  </a:lnTo>
                  <a:lnTo>
                    <a:pt x="4482" y="1817"/>
                  </a:lnTo>
                  <a:lnTo>
                    <a:pt x="4482" y="1817"/>
                  </a:lnTo>
                  <a:lnTo>
                    <a:pt x="4482" y="1817"/>
                  </a:lnTo>
                  <a:lnTo>
                    <a:pt x="4482" y="1817"/>
                  </a:lnTo>
                  <a:lnTo>
                    <a:pt x="4482" y="1817"/>
                  </a:lnTo>
                  <a:lnTo>
                    <a:pt x="4482" y="1817"/>
                  </a:lnTo>
                  <a:lnTo>
                    <a:pt x="4482" y="1817"/>
                  </a:lnTo>
                  <a:lnTo>
                    <a:pt x="4482" y="1817"/>
                  </a:lnTo>
                  <a:lnTo>
                    <a:pt x="4482" y="1817"/>
                  </a:lnTo>
                  <a:lnTo>
                    <a:pt x="4482" y="1781"/>
                  </a:lnTo>
                  <a:lnTo>
                    <a:pt x="4482" y="1781"/>
                  </a:lnTo>
                  <a:lnTo>
                    <a:pt x="4482" y="1781"/>
                  </a:lnTo>
                  <a:lnTo>
                    <a:pt x="4482" y="1781"/>
                  </a:lnTo>
                  <a:lnTo>
                    <a:pt x="4482" y="1781"/>
                  </a:lnTo>
                  <a:lnTo>
                    <a:pt x="4482" y="1781"/>
                  </a:lnTo>
                  <a:lnTo>
                    <a:pt x="4482" y="1781"/>
                  </a:lnTo>
                  <a:lnTo>
                    <a:pt x="4482" y="1781"/>
                  </a:lnTo>
                  <a:lnTo>
                    <a:pt x="4482"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00"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36" y="1781"/>
                  </a:lnTo>
                  <a:lnTo>
                    <a:pt x="4554" y="1781"/>
                  </a:lnTo>
                  <a:lnTo>
                    <a:pt x="4554" y="1781"/>
                  </a:lnTo>
                  <a:lnTo>
                    <a:pt x="4554" y="1781"/>
                  </a:lnTo>
                  <a:lnTo>
                    <a:pt x="4554" y="1781"/>
                  </a:lnTo>
                  <a:lnTo>
                    <a:pt x="4554" y="1781"/>
                  </a:lnTo>
                  <a:lnTo>
                    <a:pt x="4554" y="1781"/>
                  </a:lnTo>
                  <a:lnTo>
                    <a:pt x="4554" y="1781"/>
                  </a:lnTo>
                  <a:lnTo>
                    <a:pt x="4554" y="1781"/>
                  </a:lnTo>
                  <a:lnTo>
                    <a:pt x="4554" y="1781"/>
                  </a:lnTo>
                  <a:lnTo>
                    <a:pt x="4554" y="1781"/>
                  </a:lnTo>
                  <a:lnTo>
                    <a:pt x="4554" y="1781"/>
                  </a:lnTo>
                  <a:lnTo>
                    <a:pt x="4554"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72"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590" y="1745"/>
                  </a:lnTo>
                  <a:lnTo>
                    <a:pt x="4608" y="1745"/>
                  </a:lnTo>
                  <a:lnTo>
                    <a:pt x="4608" y="1745"/>
                  </a:lnTo>
                  <a:lnTo>
                    <a:pt x="4608" y="1745"/>
                  </a:lnTo>
                  <a:lnTo>
                    <a:pt x="4608" y="1745"/>
                  </a:lnTo>
                  <a:lnTo>
                    <a:pt x="4608" y="1745"/>
                  </a:lnTo>
                  <a:lnTo>
                    <a:pt x="4608" y="1745"/>
                  </a:lnTo>
                  <a:lnTo>
                    <a:pt x="4608" y="1745"/>
                  </a:lnTo>
                  <a:lnTo>
                    <a:pt x="4608" y="1745"/>
                  </a:lnTo>
                  <a:lnTo>
                    <a:pt x="4608" y="1745"/>
                  </a:lnTo>
                  <a:lnTo>
                    <a:pt x="4608"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26"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44" y="1745"/>
                  </a:lnTo>
                  <a:lnTo>
                    <a:pt x="4662" y="1745"/>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62" y="1709"/>
                  </a:lnTo>
                  <a:lnTo>
                    <a:pt x="4680" y="1709"/>
                  </a:lnTo>
                  <a:lnTo>
                    <a:pt x="4680" y="1709"/>
                  </a:lnTo>
                  <a:lnTo>
                    <a:pt x="4680" y="1709"/>
                  </a:lnTo>
                  <a:lnTo>
                    <a:pt x="4680" y="1709"/>
                  </a:lnTo>
                  <a:lnTo>
                    <a:pt x="4680" y="1709"/>
                  </a:lnTo>
                  <a:lnTo>
                    <a:pt x="4680" y="1709"/>
                  </a:lnTo>
                  <a:lnTo>
                    <a:pt x="4680" y="1709"/>
                  </a:lnTo>
                  <a:lnTo>
                    <a:pt x="4680" y="1709"/>
                  </a:lnTo>
                  <a:lnTo>
                    <a:pt x="4680" y="1709"/>
                  </a:lnTo>
                  <a:lnTo>
                    <a:pt x="4680" y="1709"/>
                  </a:lnTo>
                  <a:lnTo>
                    <a:pt x="4698" y="1709"/>
                  </a:lnTo>
                  <a:lnTo>
                    <a:pt x="4698" y="1709"/>
                  </a:lnTo>
                  <a:lnTo>
                    <a:pt x="4698" y="1709"/>
                  </a:lnTo>
                  <a:lnTo>
                    <a:pt x="4698" y="1709"/>
                  </a:lnTo>
                  <a:lnTo>
                    <a:pt x="4716" y="1709"/>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37"/>
                  </a:lnTo>
                  <a:lnTo>
                    <a:pt x="4716" y="1601"/>
                  </a:lnTo>
                  <a:lnTo>
                    <a:pt x="4734" y="1601"/>
                  </a:lnTo>
                  <a:lnTo>
                    <a:pt x="4734" y="1601"/>
                  </a:lnTo>
                  <a:lnTo>
                    <a:pt x="4734" y="1601"/>
                  </a:lnTo>
                  <a:lnTo>
                    <a:pt x="4734" y="1601"/>
                  </a:lnTo>
                  <a:lnTo>
                    <a:pt x="4734" y="1601"/>
                  </a:lnTo>
                  <a:lnTo>
                    <a:pt x="4734" y="1601"/>
                  </a:lnTo>
                  <a:lnTo>
                    <a:pt x="4734" y="1601"/>
                  </a:lnTo>
                  <a:lnTo>
                    <a:pt x="4734"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52" y="1565"/>
                  </a:lnTo>
                  <a:lnTo>
                    <a:pt x="4770" y="1565"/>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70"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788"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529"/>
                  </a:lnTo>
                  <a:lnTo>
                    <a:pt x="4806" y="1476"/>
                  </a:lnTo>
                  <a:lnTo>
                    <a:pt x="4806" y="1476"/>
                  </a:lnTo>
                  <a:lnTo>
                    <a:pt x="4806"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24"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42"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60"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78" y="1476"/>
                  </a:lnTo>
                  <a:lnTo>
                    <a:pt x="4896" y="1476"/>
                  </a:lnTo>
                  <a:lnTo>
                    <a:pt x="4896" y="1476"/>
                  </a:lnTo>
                  <a:lnTo>
                    <a:pt x="4896" y="1476"/>
                  </a:lnTo>
                  <a:lnTo>
                    <a:pt x="4896" y="1476"/>
                  </a:lnTo>
                  <a:lnTo>
                    <a:pt x="4896" y="1476"/>
                  </a:lnTo>
                  <a:lnTo>
                    <a:pt x="4896" y="1476"/>
                  </a:lnTo>
                  <a:lnTo>
                    <a:pt x="4896" y="1476"/>
                  </a:lnTo>
                  <a:lnTo>
                    <a:pt x="4896"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14"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32" y="1476"/>
                  </a:lnTo>
                  <a:lnTo>
                    <a:pt x="4950" y="1476"/>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50"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440"/>
                  </a:lnTo>
                  <a:lnTo>
                    <a:pt x="4968" y="1385"/>
                  </a:lnTo>
                  <a:lnTo>
                    <a:pt x="4968" y="1385"/>
                  </a:lnTo>
                  <a:lnTo>
                    <a:pt x="4968" y="1385"/>
                  </a:lnTo>
                  <a:lnTo>
                    <a:pt x="4968" y="1385"/>
                  </a:lnTo>
                  <a:lnTo>
                    <a:pt x="4968" y="1385"/>
                  </a:lnTo>
                  <a:lnTo>
                    <a:pt x="4968" y="1385"/>
                  </a:lnTo>
                  <a:lnTo>
                    <a:pt x="4968" y="1385"/>
                  </a:lnTo>
                  <a:lnTo>
                    <a:pt x="4968" y="1385"/>
                  </a:lnTo>
                  <a:lnTo>
                    <a:pt x="4968" y="1385"/>
                  </a:lnTo>
                  <a:lnTo>
                    <a:pt x="4986" y="1385"/>
                  </a:lnTo>
                  <a:lnTo>
                    <a:pt x="4986" y="1385"/>
                  </a:lnTo>
                  <a:lnTo>
                    <a:pt x="4986" y="1385"/>
                  </a:lnTo>
                  <a:lnTo>
                    <a:pt x="4986" y="1385"/>
                  </a:lnTo>
                  <a:lnTo>
                    <a:pt x="4986" y="1385"/>
                  </a:lnTo>
                  <a:lnTo>
                    <a:pt x="4986" y="1385"/>
                  </a:lnTo>
                  <a:lnTo>
                    <a:pt x="4986" y="1385"/>
                  </a:lnTo>
                  <a:lnTo>
                    <a:pt x="4986" y="1385"/>
                  </a:lnTo>
                  <a:lnTo>
                    <a:pt x="4986" y="1385"/>
                  </a:lnTo>
                  <a:lnTo>
                    <a:pt x="4986"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04" y="1385"/>
                  </a:lnTo>
                  <a:lnTo>
                    <a:pt x="5022" y="1385"/>
                  </a:lnTo>
                  <a:lnTo>
                    <a:pt x="5022" y="1385"/>
                  </a:lnTo>
                  <a:lnTo>
                    <a:pt x="5022" y="1385"/>
                  </a:lnTo>
                  <a:lnTo>
                    <a:pt x="5022" y="1385"/>
                  </a:lnTo>
                  <a:lnTo>
                    <a:pt x="5022" y="1385"/>
                  </a:lnTo>
                  <a:lnTo>
                    <a:pt x="5022" y="1385"/>
                  </a:lnTo>
                  <a:lnTo>
                    <a:pt x="5022" y="1385"/>
                  </a:lnTo>
                  <a:lnTo>
                    <a:pt x="5022"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40"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58" y="1385"/>
                  </a:lnTo>
                  <a:lnTo>
                    <a:pt x="5076" y="1385"/>
                  </a:lnTo>
                  <a:lnTo>
                    <a:pt x="5076" y="1385"/>
                  </a:lnTo>
                  <a:lnTo>
                    <a:pt x="5076" y="1385"/>
                  </a:lnTo>
                  <a:lnTo>
                    <a:pt x="5076" y="1385"/>
                  </a:lnTo>
                  <a:lnTo>
                    <a:pt x="5076" y="1385"/>
                  </a:lnTo>
                  <a:lnTo>
                    <a:pt x="5076" y="1385"/>
                  </a:lnTo>
                  <a:lnTo>
                    <a:pt x="5076" y="1385"/>
                  </a:lnTo>
                  <a:lnTo>
                    <a:pt x="5076" y="1385"/>
                  </a:lnTo>
                  <a:lnTo>
                    <a:pt x="5076" y="1385"/>
                  </a:lnTo>
                  <a:lnTo>
                    <a:pt x="5076"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094" y="1385"/>
                  </a:lnTo>
                  <a:lnTo>
                    <a:pt x="5112" y="1385"/>
                  </a:lnTo>
                  <a:lnTo>
                    <a:pt x="5112"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30" y="1349"/>
                  </a:lnTo>
                  <a:lnTo>
                    <a:pt x="5148" y="1349"/>
                  </a:lnTo>
                  <a:lnTo>
                    <a:pt x="5148" y="1349"/>
                  </a:lnTo>
                  <a:lnTo>
                    <a:pt x="5148" y="1349"/>
                  </a:lnTo>
                  <a:lnTo>
                    <a:pt x="5148" y="1349"/>
                  </a:lnTo>
                  <a:lnTo>
                    <a:pt x="5148" y="1349"/>
                  </a:lnTo>
                  <a:lnTo>
                    <a:pt x="5148" y="1349"/>
                  </a:lnTo>
                  <a:lnTo>
                    <a:pt x="5148" y="1349"/>
                  </a:lnTo>
                  <a:lnTo>
                    <a:pt x="5148"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66" y="1349"/>
                  </a:lnTo>
                  <a:lnTo>
                    <a:pt x="5184" y="1349"/>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184" y="1296"/>
                  </a:lnTo>
                  <a:lnTo>
                    <a:pt x="5202" y="1296"/>
                  </a:lnTo>
                  <a:lnTo>
                    <a:pt x="5202" y="1241"/>
                  </a:lnTo>
                  <a:lnTo>
                    <a:pt x="5202" y="1241"/>
                  </a:lnTo>
                  <a:lnTo>
                    <a:pt x="5202" y="1241"/>
                  </a:lnTo>
                  <a:lnTo>
                    <a:pt x="5202" y="1241"/>
                  </a:lnTo>
                  <a:lnTo>
                    <a:pt x="5202" y="1188"/>
                  </a:lnTo>
                  <a:lnTo>
                    <a:pt x="5202" y="1188"/>
                  </a:lnTo>
                  <a:lnTo>
                    <a:pt x="5202" y="1188"/>
                  </a:lnTo>
                  <a:lnTo>
                    <a:pt x="5202" y="1188"/>
                  </a:lnTo>
                  <a:lnTo>
                    <a:pt x="5202"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20" y="1188"/>
                  </a:lnTo>
                  <a:lnTo>
                    <a:pt x="5238" y="1188"/>
                  </a:lnTo>
                  <a:lnTo>
                    <a:pt x="5238" y="1133"/>
                  </a:lnTo>
                  <a:lnTo>
                    <a:pt x="5238" y="1133"/>
                  </a:lnTo>
                  <a:lnTo>
                    <a:pt x="5238" y="1133"/>
                  </a:lnTo>
                  <a:lnTo>
                    <a:pt x="5238" y="1133"/>
                  </a:lnTo>
                  <a:lnTo>
                    <a:pt x="5238" y="1133"/>
                  </a:lnTo>
                  <a:lnTo>
                    <a:pt x="5238" y="1133"/>
                  </a:lnTo>
                  <a:lnTo>
                    <a:pt x="5238" y="1133"/>
                  </a:lnTo>
                  <a:lnTo>
                    <a:pt x="5238" y="1133"/>
                  </a:lnTo>
                  <a:lnTo>
                    <a:pt x="5238" y="1133"/>
                  </a:lnTo>
                  <a:lnTo>
                    <a:pt x="5238" y="1133"/>
                  </a:lnTo>
                  <a:lnTo>
                    <a:pt x="5238"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56" y="1133"/>
                  </a:lnTo>
                  <a:lnTo>
                    <a:pt x="5274" y="1133"/>
                  </a:lnTo>
                  <a:lnTo>
                    <a:pt x="5274" y="1133"/>
                  </a:lnTo>
                  <a:lnTo>
                    <a:pt x="5274" y="1133"/>
                  </a:lnTo>
                  <a:lnTo>
                    <a:pt x="5274" y="1133"/>
                  </a:lnTo>
                  <a:lnTo>
                    <a:pt x="5274" y="1133"/>
                  </a:lnTo>
                  <a:lnTo>
                    <a:pt x="5274" y="1133"/>
                  </a:lnTo>
                  <a:lnTo>
                    <a:pt x="5274" y="1133"/>
                  </a:lnTo>
                  <a:lnTo>
                    <a:pt x="5274" y="1133"/>
                  </a:lnTo>
                  <a:lnTo>
                    <a:pt x="5274" y="1133"/>
                  </a:lnTo>
                  <a:lnTo>
                    <a:pt x="5274"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292"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10" y="1133"/>
                  </a:lnTo>
                  <a:lnTo>
                    <a:pt x="5328" y="1133"/>
                  </a:lnTo>
                  <a:lnTo>
                    <a:pt x="5328" y="1080"/>
                  </a:lnTo>
                  <a:lnTo>
                    <a:pt x="5328" y="1080"/>
                  </a:lnTo>
                  <a:lnTo>
                    <a:pt x="5328" y="1080"/>
                  </a:lnTo>
                  <a:lnTo>
                    <a:pt x="5328" y="1080"/>
                  </a:lnTo>
                  <a:lnTo>
                    <a:pt x="5328" y="1080"/>
                  </a:lnTo>
                  <a:lnTo>
                    <a:pt x="5328" y="1080"/>
                  </a:lnTo>
                  <a:lnTo>
                    <a:pt x="5328"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46" y="1080"/>
                  </a:lnTo>
                  <a:lnTo>
                    <a:pt x="5364" y="1080"/>
                  </a:lnTo>
                  <a:lnTo>
                    <a:pt x="5364" y="1080"/>
                  </a:lnTo>
                  <a:lnTo>
                    <a:pt x="5364" y="1080"/>
                  </a:lnTo>
                  <a:lnTo>
                    <a:pt x="5364" y="1080"/>
                  </a:lnTo>
                  <a:lnTo>
                    <a:pt x="5364" y="1080"/>
                  </a:lnTo>
                  <a:lnTo>
                    <a:pt x="5364" y="1080"/>
                  </a:lnTo>
                  <a:lnTo>
                    <a:pt x="5364" y="1080"/>
                  </a:lnTo>
                  <a:lnTo>
                    <a:pt x="5364" y="1080"/>
                  </a:lnTo>
                  <a:lnTo>
                    <a:pt x="5364" y="1080"/>
                  </a:lnTo>
                  <a:lnTo>
                    <a:pt x="5364"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382"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00" y="1080"/>
                  </a:lnTo>
                  <a:lnTo>
                    <a:pt x="5418" y="1080"/>
                  </a:lnTo>
                  <a:lnTo>
                    <a:pt x="5418" y="1080"/>
                  </a:lnTo>
                  <a:lnTo>
                    <a:pt x="5418" y="1080"/>
                  </a:lnTo>
                  <a:lnTo>
                    <a:pt x="5418" y="1080"/>
                  </a:lnTo>
                  <a:lnTo>
                    <a:pt x="5418" y="1080"/>
                  </a:lnTo>
                  <a:lnTo>
                    <a:pt x="5418"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36" y="1080"/>
                  </a:lnTo>
                  <a:lnTo>
                    <a:pt x="5454" y="1080"/>
                  </a:lnTo>
                  <a:lnTo>
                    <a:pt x="5454" y="1080"/>
                  </a:lnTo>
                  <a:lnTo>
                    <a:pt x="5454" y="1080"/>
                  </a:lnTo>
                  <a:lnTo>
                    <a:pt x="5454" y="1080"/>
                  </a:lnTo>
                  <a:lnTo>
                    <a:pt x="5454" y="1080"/>
                  </a:lnTo>
                  <a:lnTo>
                    <a:pt x="5454"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72"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490" y="1080"/>
                  </a:lnTo>
                  <a:lnTo>
                    <a:pt x="5508" y="1080"/>
                  </a:lnTo>
                  <a:lnTo>
                    <a:pt x="5508"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26" y="1080"/>
                  </a:lnTo>
                  <a:lnTo>
                    <a:pt x="5544" y="1080"/>
                  </a:lnTo>
                  <a:lnTo>
                    <a:pt x="5544"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62" y="1080"/>
                  </a:lnTo>
                  <a:lnTo>
                    <a:pt x="5580" y="1080"/>
                  </a:lnTo>
                  <a:lnTo>
                    <a:pt x="5580" y="1080"/>
                  </a:lnTo>
                  <a:lnTo>
                    <a:pt x="5580" y="1080"/>
                  </a:lnTo>
                  <a:lnTo>
                    <a:pt x="5580" y="1080"/>
                  </a:lnTo>
                  <a:lnTo>
                    <a:pt x="5580" y="1080"/>
                  </a:lnTo>
                  <a:lnTo>
                    <a:pt x="5580" y="1080"/>
                  </a:lnTo>
                  <a:lnTo>
                    <a:pt x="5580" y="1080"/>
                  </a:lnTo>
                  <a:lnTo>
                    <a:pt x="5580" y="1080"/>
                  </a:lnTo>
                  <a:lnTo>
                    <a:pt x="5580" y="1080"/>
                  </a:lnTo>
                  <a:lnTo>
                    <a:pt x="5580"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80"/>
                  </a:lnTo>
                  <a:lnTo>
                    <a:pt x="5598" y="1025"/>
                  </a:lnTo>
                  <a:lnTo>
                    <a:pt x="5598" y="1025"/>
                  </a:lnTo>
                  <a:lnTo>
                    <a:pt x="5598" y="1025"/>
                  </a:lnTo>
                  <a:lnTo>
                    <a:pt x="5598" y="1025"/>
                  </a:lnTo>
                  <a:lnTo>
                    <a:pt x="5598" y="1025"/>
                  </a:lnTo>
                  <a:lnTo>
                    <a:pt x="5598" y="1025"/>
                  </a:lnTo>
                  <a:lnTo>
                    <a:pt x="5598" y="1025"/>
                  </a:lnTo>
                  <a:lnTo>
                    <a:pt x="5598" y="1025"/>
                  </a:lnTo>
                  <a:lnTo>
                    <a:pt x="5598" y="1025"/>
                  </a:lnTo>
                  <a:lnTo>
                    <a:pt x="5616" y="1025"/>
                  </a:lnTo>
                  <a:lnTo>
                    <a:pt x="5616" y="1025"/>
                  </a:lnTo>
                  <a:lnTo>
                    <a:pt x="5616" y="1025"/>
                  </a:lnTo>
                  <a:lnTo>
                    <a:pt x="5616" y="1025"/>
                  </a:lnTo>
                  <a:lnTo>
                    <a:pt x="5616" y="1025"/>
                  </a:lnTo>
                  <a:lnTo>
                    <a:pt x="5616" y="1025"/>
                  </a:lnTo>
                  <a:lnTo>
                    <a:pt x="5616" y="1025"/>
                  </a:lnTo>
                  <a:lnTo>
                    <a:pt x="5616" y="1025"/>
                  </a:lnTo>
                  <a:lnTo>
                    <a:pt x="5616" y="1025"/>
                  </a:lnTo>
                  <a:lnTo>
                    <a:pt x="5616" y="1025"/>
                  </a:lnTo>
                  <a:lnTo>
                    <a:pt x="5634" y="1025"/>
                  </a:lnTo>
                  <a:lnTo>
                    <a:pt x="5634" y="1025"/>
                  </a:lnTo>
                  <a:lnTo>
                    <a:pt x="5634" y="1025"/>
                  </a:lnTo>
                  <a:lnTo>
                    <a:pt x="5634"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52" y="1025"/>
                  </a:lnTo>
                  <a:lnTo>
                    <a:pt x="5670" y="1025"/>
                  </a:lnTo>
                  <a:lnTo>
                    <a:pt x="5670" y="1025"/>
                  </a:lnTo>
                  <a:lnTo>
                    <a:pt x="5670" y="1025"/>
                  </a:lnTo>
                  <a:lnTo>
                    <a:pt x="5670" y="1025"/>
                  </a:lnTo>
                  <a:lnTo>
                    <a:pt x="5670" y="1025"/>
                  </a:lnTo>
                  <a:lnTo>
                    <a:pt x="5670" y="1025"/>
                  </a:lnTo>
                  <a:lnTo>
                    <a:pt x="5670" y="1025"/>
                  </a:lnTo>
                  <a:lnTo>
                    <a:pt x="5670"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688" y="1025"/>
                  </a:lnTo>
                  <a:lnTo>
                    <a:pt x="5706" y="1025"/>
                  </a:lnTo>
                  <a:lnTo>
                    <a:pt x="5706" y="1025"/>
                  </a:lnTo>
                  <a:lnTo>
                    <a:pt x="5706" y="1025"/>
                  </a:lnTo>
                  <a:lnTo>
                    <a:pt x="5706"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24"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42" y="1025"/>
                  </a:lnTo>
                  <a:lnTo>
                    <a:pt x="5760" y="1025"/>
                  </a:lnTo>
                  <a:lnTo>
                    <a:pt x="5760" y="953"/>
                  </a:lnTo>
                  <a:lnTo>
                    <a:pt x="5760" y="953"/>
                  </a:lnTo>
                  <a:lnTo>
                    <a:pt x="5760" y="953"/>
                  </a:lnTo>
                  <a:lnTo>
                    <a:pt x="5760" y="953"/>
                  </a:lnTo>
                  <a:lnTo>
                    <a:pt x="5760" y="953"/>
                  </a:lnTo>
                  <a:lnTo>
                    <a:pt x="5760" y="953"/>
                  </a:lnTo>
                  <a:lnTo>
                    <a:pt x="5760" y="953"/>
                  </a:lnTo>
                  <a:lnTo>
                    <a:pt x="5760" y="953"/>
                  </a:lnTo>
                  <a:lnTo>
                    <a:pt x="5760" y="953"/>
                  </a:lnTo>
                  <a:lnTo>
                    <a:pt x="5760" y="953"/>
                  </a:lnTo>
                  <a:lnTo>
                    <a:pt x="5760"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78"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796"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14" y="953"/>
                  </a:lnTo>
                  <a:lnTo>
                    <a:pt x="5832" y="953"/>
                  </a:lnTo>
                  <a:lnTo>
                    <a:pt x="5832" y="953"/>
                  </a:lnTo>
                  <a:lnTo>
                    <a:pt x="5832" y="953"/>
                  </a:lnTo>
                  <a:lnTo>
                    <a:pt x="5832" y="953"/>
                  </a:lnTo>
                  <a:lnTo>
                    <a:pt x="5832" y="953"/>
                  </a:lnTo>
                  <a:lnTo>
                    <a:pt x="5832" y="953"/>
                  </a:lnTo>
                  <a:lnTo>
                    <a:pt x="5832" y="953"/>
                  </a:lnTo>
                  <a:lnTo>
                    <a:pt x="5832" y="953"/>
                  </a:lnTo>
                  <a:lnTo>
                    <a:pt x="5832" y="953"/>
                  </a:lnTo>
                  <a:lnTo>
                    <a:pt x="5832" y="953"/>
                  </a:lnTo>
                  <a:lnTo>
                    <a:pt x="5832" y="953"/>
                  </a:lnTo>
                  <a:lnTo>
                    <a:pt x="5832" y="953"/>
                  </a:lnTo>
                  <a:lnTo>
                    <a:pt x="5850" y="953"/>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50"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68" y="881"/>
                  </a:lnTo>
                  <a:lnTo>
                    <a:pt x="5886" y="881"/>
                  </a:lnTo>
                  <a:lnTo>
                    <a:pt x="5886"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04" y="881"/>
                  </a:lnTo>
                  <a:lnTo>
                    <a:pt x="5922" y="881"/>
                  </a:lnTo>
                  <a:lnTo>
                    <a:pt x="5922" y="881"/>
                  </a:lnTo>
                  <a:lnTo>
                    <a:pt x="5922" y="881"/>
                  </a:lnTo>
                  <a:lnTo>
                    <a:pt x="5922" y="881"/>
                  </a:lnTo>
                  <a:lnTo>
                    <a:pt x="5922" y="881"/>
                  </a:lnTo>
                  <a:lnTo>
                    <a:pt x="5922" y="792"/>
                  </a:lnTo>
                  <a:lnTo>
                    <a:pt x="5940" y="792"/>
                  </a:lnTo>
                  <a:lnTo>
                    <a:pt x="5940" y="792"/>
                  </a:lnTo>
                  <a:lnTo>
                    <a:pt x="5940" y="792"/>
                  </a:lnTo>
                  <a:lnTo>
                    <a:pt x="5940" y="792"/>
                  </a:lnTo>
                  <a:lnTo>
                    <a:pt x="5940" y="792"/>
                  </a:lnTo>
                  <a:lnTo>
                    <a:pt x="5940" y="792"/>
                  </a:lnTo>
                  <a:lnTo>
                    <a:pt x="5940" y="792"/>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40"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58"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76"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5994" y="720"/>
                  </a:lnTo>
                  <a:lnTo>
                    <a:pt x="6012" y="720"/>
                  </a:lnTo>
                  <a:lnTo>
                    <a:pt x="6012" y="720"/>
                  </a:lnTo>
                  <a:lnTo>
                    <a:pt x="6012" y="720"/>
                  </a:lnTo>
                  <a:lnTo>
                    <a:pt x="6012" y="720"/>
                  </a:lnTo>
                  <a:lnTo>
                    <a:pt x="6012" y="720"/>
                  </a:lnTo>
                  <a:lnTo>
                    <a:pt x="6012" y="720"/>
                  </a:lnTo>
                  <a:lnTo>
                    <a:pt x="6012" y="720"/>
                  </a:lnTo>
                  <a:lnTo>
                    <a:pt x="6012" y="720"/>
                  </a:lnTo>
                  <a:lnTo>
                    <a:pt x="6012" y="720"/>
                  </a:lnTo>
                  <a:lnTo>
                    <a:pt x="6012" y="720"/>
                  </a:lnTo>
                  <a:lnTo>
                    <a:pt x="6030" y="720"/>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30" y="629"/>
                  </a:lnTo>
                  <a:lnTo>
                    <a:pt x="6048" y="629"/>
                  </a:lnTo>
                  <a:lnTo>
                    <a:pt x="6048" y="629"/>
                  </a:lnTo>
                  <a:lnTo>
                    <a:pt x="6048" y="629"/>
                  </a:lnTo>
                  <a:lnTo>
                    <a:pt x="6048" y="629"/>
                  </a:lnTo>
                  <a:lnTo>
                    <a:pt x="6048" y="629"/>
                  </a:lnTo>
                  <a:lnTo>
                    <a:pt x="6048" y="629"/>
                  </a:lnTo>
                  <a:lnTo>
                    <a:pt x="6066" y="629"/>
                  </a:lnTo>
                  <a:lnTo>
                    <a:pt x="6066" y="629"/>
                  </a:lnTo>
                  <a:lnTo>
                    <a:pt x="6066" y="629"/>
                  </a:lnTo>
                  <a:lnTo>
                    <a:pt x="6066" y="629"/>
                  </a:lnTo>
                  <a:lnTo>
                    <a:pt x="6066" y="629"/>
                  </a:lnTo>
                  <a:lnTo>
                    <a:pt x="6066" y="629"/>
                  </a:lnTo>
                  <a:lnTo>
                    <a:pt x="6066" y="629"/>
                  </a:lnTo>
                  <a:lnTo>
                    <a:pt x="6066" y="629"/>
                  </a:lnTo>
                  <a:lnTo>
                    <a:pt x="6066" y="629"/>
                  </a:lnTo>
                  <a:lnTo>
                    <a:pt x="6066" y="629"/>
                  </a:lnTo>
                  <a:lnTo>
                    <a:pt x="6066" y="629"/>
                  </a:lnTo>
                  <a:lnTo>
                    <a:pt x="6066" y="629"/>
                  </a:lnTo>
                  <a:lnTo>
                    <a:pt x="6066" y="629"/>
                  </a:lnTo>
                  <a:lnTo>
                    <a:pt x="6066" y="540"/>
                  </a:lnTo>
                  <a:lnTo>
                    <a:pt x="6066" y="540"/>
                  </a:lnTo>
                  <a:lnTo>
                    <a:pt x="6066" y="540"/>
                  </a:lnTo>
                  <a:lnTo>
                    <a:pt x="6066" y="540"/>
                  </a:lnTo>
                  <a:lnTo>
                    <a:pt x="6066" y="540"/>
                  </a:lnTo>
                  <a:lnTo>
                    <a:pt x="6066" y="540"/>
                  </a:lnTo>
                  <a:lnTo>
                    <a:pt x="6066"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084" y="540"/>
                  </a:lnTo>
                  <a:lnTo>
                    <a:pt x="6102" y="540"/>
                  </a:lnTo>
                  <a:lnTo>
                    <a:pt x="6102" y="540"/>
                  </a:lnTo>
                  <a:lnTo>
                    <a:pt x="6102" y="540"/>
                  </a:lnTo>
                  <a:lnTo>
                    <a:pt x="6102" y="540"/>
                  </a:lnTo>
                  <a:lnTo>
                    <a:pt x="6102" y="540"/>
                  </a:lnTo>
                  <a:lnTo>
                    <a:pt x="6102" y="540"/>
                  </a:lnTo>
                  <a:lnTo>
                    <a:pt x="6102" y="540"/>
                  </a:lnTo>
                  <a:lnTo>
                    <a:pt x="6102" y="540"/>
                  </a:lnTo>
                  <a:lnTo>
                    <a:pt x="6102" y="540"/>
                  </a:lnTo>
                  <a:lnTo>
                    <a:pt x="6102"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20"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38"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56" y="540"/>
                  </a:lnTo>
                  <a:lnTo>
                    <a:pt x="6174" y="540"/>
                  </a:lnTo>
                  <a:lnTo>
                    <a:pt x="6174" y="540"/>
                  </a:lnTo>
                  <a:lnTo>
                    <a:pt x="6174" y="540"/>
                  </a:lnTo>
                  <a:lnTo>
                    <a:pt x="6174" y="540"/>
                  </a:lnTo>
                  <a:lnTo>
                    <a:pt x="6174" y="540"/>
                  </a:lnTo>
                  <a:lnTo>
                    <a:pt x="6174"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192"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10" y="540"/>
                  </a:lnTo>
                  <a:lnTo>
                    <a:pt x="6228" y="540"/>
                  </a:lnTo>
                  <a:lnTo>
                    <a:pt x="6228" y="540"/>
                  </a:lnTo>
                  <a:lnTo>
                    <a:pt x="6228" y="540"/>
                  </a:lnTo>
                  <a:lnTo>
                    <a:pt x="6228" y="540"/>
                  </a:lnTo>
                  <a:lnTo>
                    <a:pt x="6246" y="540"/>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46" y="432"/>
                  </a:lnTo>
                  <a:lnTo>
                    <a:pt x="6264" y="432"/>
                  </a:lnTo>
                  <a:lnTo>
                    <a:pt x="6264" y="432"/>
                  </a:lnTo>
                  <a:lnTo>
                    <a:pt x="6264" y="432"/>
                  </a:lnTo>
                  <a:lnTo>
                    <a:pt x="6264" y="432"/>
                  </a:lnTo>
                  <a:lnTo>
                    <a:pt x="6264" y="432"/>
                  </a:lnTo>
                  <a:lnTo>
                    <a:pt x="6264" y="432"/>
                  </a:lnTo>
                  <a:lnTo>
                    <a:pt x="6264" y="432"/>
                  </a:lnTo>
                  <a:lnTo>
                    <a:pt x="6264"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282"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00" y="432"/>
                  </a:lnTo>
                  <a:lnTo>
                    <a:pt x="6318" y="432"/>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18"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36" y="324"/>
                  </a:lnTo>
                  <a:lnTo>
                    <a:pt x="6354" y="324"/>
                  </a:lnTo>
                  <a:lnTo>
                    <a:pt x="6354" y="324"/>
                  </a:lnTo>
                  <a:lnTo>
                    <a:pt x="6372" y="324"/>
                  </a:lnTo>
                  <a:lnTo>
                    <a:pt x="6372" y="324"/>
                  </a:lnTo>
                  <a:lnTo>
                    <a:pt x="6372" y="324"/>
                  </a:lnTo>
                  <a:lnTo>
                    <a:pt x="6372" y="324"/>
                  </a:lnTo>
                  <a:lnTo>
                    <a:pt x="6372" y="324"/>
                  </a:lnTo>
                  <a:lnTo>
                    <a:pt x="6372" y="324"/>
                  </a:lnTo>
                  <a:lnTo>
                    <a:pt x="6372" y="324"/>
                  </a:lnTo>
                  <a:lnTo>
                    <a:pt x="6372" y="324"/>
                  </a:lnTo>
                  <a:lnTo>
                    <a:pt x="6372" y="324"/>
                  </a:lnTo>
                  <a:lnTo>
                    <a:pt x="6372" y="324"/>
                  </a:lnTo>
                  <a:lnTo>
                    <a:pt x="6372" y="324"/>
                  </a:lnTo>
                  <a:lnTo>
                    <a:pt x="6372" y="324"/>
                  </a:lnTo>
                  <a:lnTo>
                    <a:pt x="6390" y="324"/>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390"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08"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26" y="197"/>
                  </a:lnTo>
                  <a:lnTo>
                    <a:pt x="6444" y="197"/>
                  </a:lnTo>
                  <a:lnTo>
                    <a:pt x="6444" y="197"/>
                  </a:lnTo>
                  <a:lnTo>
                    <a:pt x="6444" y="197"/>
                  </a:lnTo>
                  <a:lnTo>
                    <a:pt x="6444" y="197"/>
                  </a:lnTo>
                  <a:lnTo>
                    <a:pt x="6444" y="197"/>
                  </a:lnTo>
                  <a:lnTo>
                    <a:pt x="6444" y="197"/>
                  </a:lnTo>
                  <a:lnTo>
                    <a:pt x="6444" y="197"/>
                  </a:lnTo>
                  <a:lnTo>
                    <a:pt x="6444"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62" y="197"/>
                  </a:lnTo>
                  <a:lnTo>
                    <a:pt x="6480" y="197"/>
                  </a:lnTo>
                  <a:lnTo>
                    <a:pt x="6480" y="197"/>
                  </a:lnTo>
                  <a:lnTo>
                    <a:pt x="6480" y="197"/>
                  </a:lnTo>
                  <a:lnTo>
                    <a:pt x="6480" y="197"/>
                  </a:lnTo>
                  <a:lnTo>
                    <a:pt x="6480" y="197"/>
                  </a:lnTo>
                  <a:lnTo>
                    <a:pt x="6480" y="197"/>
                  </a:lnTo>
                  <a:lnTo>
                    <a:pt x="6480" y="197"/>
                  </a:lnTo>
                  <a:lnTo>
                    <a:pt x="6480" y="197"/>
                  </a:lnTo>
                  <a:lnTo>
                    <a:pt x="6480" y="197"/>
                  </a:lnTo>
                  <a:lnTo>
                    <a:pt x="6480"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498"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16" y="197"/>
                  </a:lnTo>
                  <a:lnTo>
                    <a:pt x="6534" y="197"/>
                  </a:lnTo>
                  <a:lnTo>
                    <a:pt x="6534" y="197"/>
                  </a:lnTo>
                  <a:lnTo>
                    <a:pt x="6534" y="197"/>
                  </a:lnTo>
                  <a:lnTo>
                    <a:pt x="6534" y="197"/>
                  </a:lnTo>
                  <a:lnTo>
                    <a:pt x="6534" y="197"/>
                  </a:lnTo>
                  <a:lnTo>
                    <a:pt x="6534" y="197"/>
                  </a:lnTo>
                  <a:lnTo>
                    <a:pt x="6534" y="197"/>
                  </a:lnTo>
                  <a:lnTo>
                    <a:pt x="6534" y="197"/>
                  </a:lnTo>
                  <a:lnTo>
                    <a:pt x="6534" y="197"/>
                  </a:lnTo>
                  <a:lnTo>
                    <a:pt x="6534"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52" y="197"/>
                  </a:lnTo>
                  <a:lnTo>
                    <a:pt x="6570" y="197"/>
                  </a:lnTo>
                  <a:lnTo>
                    <a:pt x="6570" y="197"/>
                  </a:lnTo>
                  <a:lnTo>
                    <a:pt x="6570" y="197"/>
                  </a:lnTo>
                  <a:lnTo>
                    <a:pt x="6570" y="197"/>
                  </a:lnTo>
                  <a:lnTo>
                    <a:pt x="6570" y="197"/>
                  </a:lnTo>
                  <a:lnTo>
                    <a:pt x="6570" y="197"/>
                  </a:lnTo>
                  <a:lnTo>
                    <a:pt x="6570" y="197"/>
                  </a:lnTo>
                  <a:lnTo>
                    <a:pt x="6570" y="197"/>
                  </a:lnTo>
                  <a:lnTo>
                    <a:pt x="6570" y="197"/>
                  </a:lnTo>
                  <a:lnTo>
                    <a:pt x="6570" y="197"/>
                  </a:lnTo>
                  <a:lnTo>
                    <a:pt x="6570" y="197"/>
                  </a:lnTo>
                  <a:lnTo>
                    <a:pt x="6570"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588" y="197"/>
                  </a:lnTo>
                  <a:lnTo>
                    <a:pt x="6606" y="197"/>
                  </a:lnTo>
                  <a:lnTo>
                    <a:pt x="6606" y="197"/>
                  </a:lnTo>
                  <a:lnTo>
                    <a:pt x="6606" y="197"/>
                  </a:lnTo>
                  <a:lnTo>
                    <a:pt x="6606"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24" y="197"/>
                  </a:lnTo>
                  <a:lnTo>
                    <a:pt x="6642" y="197"/>
                  </a:lnTo>
                  <a:lnTo>
                    <a:pt x="6642" y="197"/>
                  </a:lnTo>
                  <a:lnTo>
                    <a:pt x="6642" y="197"/>
                  </a:lnTo>
                  <a:lnTo>
                    <a:pt x="6642" y="197"/>
                  </a:lnTo>
                  <a:lnTo>
                    <a:pt x="6642" y="197"/>
                  </a:lnTo>
                  <a:lnTo>
                    <a:pt x="6642" y="197"/>
                  </a:lnTo>
                  <a:lnTo>
                    <a:pt x="6642" y="197"/>
                  </a:lnTo>
                  <a:lnTo>
                    <a:pt x="6642" y="197"/>
                  </a:lnTo>
                  <a:lnTo>
                    <a:pt x="6642" y="197"/>
                  </a:lnTo>
                  <a:lnTo>
                    <a:pt x="6642" y="0"/>
                  </a:lnTo>
                  <a:lnTo>
                    <a:pt x="6642" y="0"/>
                  </a:lnTo>
                  <a:lnTo>
                    <a:pt x="6642" y="0"/>
                  </a:lnTo>
                  <a:lnTo>
                    <a:pt x="6642" y="0"/>
                  </a:lnTo>
                  <a:lnTo>
                    <a:pt x="6642" y="0"/>
                  </a:lnTo>
                  <a:lnTo>
                    <a:pt x="6660" y="0"/>
                  </a:lnTo>
                  <a:lnTo>
                    <a:pt x="6660" y="0"/>
                  </a:lnTo>
                  <a:lnTo>
                    <a:pt x="6660" y="0"/>
                  </a:lnTo>
                  <a:lnTo>
                    <a:pt x="6660" y="0"/>
                  </a:lnTo>
                  <a:lnTo>
                    <a:pt x="6660" y="0"/>
                  </a:lnTo>
                  <a:lnTo>
                    <a:pt x="6660" y="0"/>
                  </a:lnTo>
                  <a:lnTo>
                    <a:pt x="6660" y="0"/>
                  </a:lnTo>
                  <a:lnTo>
                    <a:pt x="6660"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lnTo>
                    <a:pt x="6678"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0" name="Freeform 70427"/>
            <p:cNvSpPr>
              <a:spLocks/>
            </p:cNvSpPr>
            <p:nvPr/>
          </p:nvSpPr>
          <p:spPr bwMode="auto">
            <a:xfrm>
              <a:off x="1534489" y="2261308"/>
              <a:ext cx="9281149" cy="3433587"/>
            </a:xfrm>
            <a:custGeom>
              <a:avLst/>
              <a:gdLst>
                <a:gd name="T0" fmla="*/ 773 w 6696"/>
                <a:gd name="T1" fmla="*/ 5094 h 5904"/>
                <a:gd name="T2" fmla="*/ 1637 w 6696"/>
                <a:gd name="T3" fmla="*/ 4482 h 5904"/>
                <a:gd name="T4" fmla="*/ 1745 w 6696"/>
                <a:gd name="T5" fmla="*/ 4409 h 5904"/>
                <a:gd name="T6" fmla="*/ 1781 w 6696"/>
                <a:gd name="T7" fmla="*/ 4373 h 5904"/>
                <a:gd name="T8" fmla="*/ 1836 w 6696"/>
                <a:gd name="T9" fmla="*/ 4356 h 5904"/>
                <a:gd name="T10" fmla="*/ 1961 w 6696"/>
                <a:gd name="T11" fmla="*/ 4265 h 5904"/>
                <a:gd name="T12" fmla="*/ 2016 w 6696"/>
                <a:gd name="T13" fmla="*/ 4248 h 5904"/>
                <a:gd name="T14" fmla="*/ 2124 w 6696"/>
                <a:gd name="T15" fmla="*/ 4157 h 5904"/>
                <a:gd name="T16" fmla="*/ 2196 w 6696"/>
                <a:gd name="T17" fmla="*/ 4104 h 5904"/>
                <a:gd name="T18" fmla="*/ 2285 w 6696"/>
                <a:gd name="T19" fmla="*/ 3996 h 5904"/>
                <a:gd name="T20" fmla="*/ 2412 w 6696"/>
                <a:gd name="T21" fmla="*/ 3941 h 5904"/>
                <a:gd name="T22" fmla="*/ 2537 w 6696"/>
                <a:gd name="T23" fmla="*/ 3869 h 5904"/>
                <a:gd name="T24" fmla="*/ 2628 w 6696"/>
                <a:gd name="T25" fmla="*/ 3869 h 5904"/>
                <a:gd name="T26" fmla="*/ 2700 w 6696"/>
                <a:gd name="T27" fmla="*/ 3744 h 5904"/>
                <a:gd name="T28" fmla="*/ 2772 w 6696"/>
                <a:gd name="T29" fmla="*/ 3672 h 5904"/>
                <a:gd name="T30" fmla="*/ 2861 w 6696"/>
                <a:gd name="T31" fmla="*/ 3600 h 5904"/>
                <a:gd name="T32" fmla="*/ 2952 w 6696"/>
                <a:gd name="T33" fmla="*/ 3564 h 5904"/>
                <a:gd name="T34" fmla="*/ 3041 w 6696"/>
                <a:gd name="T35" fmla="*/ 3492 h 5904"/>
                <a:gd name="T36" fmla="*/ 3113 w 6696"/>
                <a:gd name="T37" fmla="*/ 3420 h 5904"/>
                <a:gd name="T38" fmla="*/ 3168 w 6696"/>
                <a:gd name="T39" fmla="*/ 3293 h 5904"/>
                <a:gd name="T40" fmla="*/ 3257 w 6696"/>
                <a:gd name="T41" fmla="*/ 3257 h 5904"/>
                <a:gd name="T42" fmla="*/ 3329 w 6696"/>
                <a:gd name="T43" fmla="*/ 3240 h 5904"/>
                <a:gd name="T44" fmla="*/ 3420 w 6696"/>
                <a:gd name="T45" fmla="*/ 3185 h 5904"/>
                <a:gd name="T46" fmla="*/ 3456 w 6696"/>
                <a:gd name="T47" fmla="*/ 3132 h 5904"/>
                <a:gd name="T48" fmla="*/ 3509 w 6696"/>
                <a:gd name="T49" fmla="*/ 3005 h 5904"/>
                <a:gd name="T50" fmla="*/ 3581 w 6696"/>
                <a:gd name="T51" fmla="*/ 2969 h 5904"/>
                <a:gd name="T52" fmla="*/ 3636 w 6696"/>
                <a:gd name="T53" fmla="*/ 2933 h 5904"/>
                <a:gd name="T54" fmla="*/ 3725 w 6696"/>
                <a:gd name="T55" fmla="*/ 2789 h 5904"/>
                <a:gd name="T56" fmla="*/ 3780 w 6696"/>
                <a:gd name="T57" fmla="*/ 2717 h 5904"/>
                <a:gd name="T58" fmla="*/ 3852 w 6696"/>
                <a:gd name="T59" fmla="*/ 2700 h 5904"/>
                <a:gd name="T60" fmla="*/ 3905 w 6696"/>
                <a:gd name="T61" fmla="*/ 2609 h 5904"/>
                <a:gd name="T62" fmla="*/ 3977 w 6696"/>
                <a:gd name="T63" fmla="*/ 2556 h 5904"/>
                <a:gd name="T64" fmla="*/ 4032 w 6696"/>
                <a:gd name="T65" fmla="*/ 2448 h 5904"/>
                <a:gd name="T66" fmla="*/ 4104 w 6696"/>
                <a:gd name="T67" fmla="*/ 2321 h 5904"/>
                <a:gd name="T68" fmla="*/ 4140 w 6696"/>
                <a:gd name="T69" fmla="*/ 2285 h 5904"/>
                <a:gd name="T70" fmla="*/ 4229 w 6696"/>
                <a:gd name="T71" fmla="*/ 2285 h 5904"/>
                <a:gd name="T72" fmla="*/ 4302 w 6696"/>
                <a:gd name="T73" fmla="*/ 2196 h 5904"/>
                <a:gd name="T74" fmla="*/ 4338 w 6696"/>
                <a:gd name="T75" fmla="*/ 2088 h 5904"/>
                <a:gd name="T76" fmla="*/ 4410 w 6696"/>
                <a:gd name="T77" fmla="*/ 1980 h 5904"/>
                <a:gd name="T78" fmla="*/ 4500 w 6696"/>
                <a:gd name="T79" fmla="*/ 1980 h 5904"/>
                <a:gd name="T80" fmla="*/ 4608 w 6696"/>
                <a:gd name="T81" fmla="*/ 1764 h 5904"/>
                <a:gd name="T82" fmla="*/ 4662 w 6696"/>
                <a:gd name="T83" fmla="*/ 1728 h 5904"/>
                <a:gd name="T84" fmla="*/ 4770 w 6696"/>
                <a:gd name="T85" fmla="*/ 1656 h 5904"/>
                <a:gd name="T86" fmla="*/ 4824 w 6696"/>
                <a:gd name="T87" fmla="*/ 1601 h 5904"/>
                <a:gd name="T88" fmla="*/ 4878 w 6696"/>
                <a:gd name="T89" fmla="*/ 1565 h 5904"/>
                <a:gd name="T90" fmla="*/ 4932 w 6696"/>
                <a:gd name="T91" fmla="*/ 1565 h 5904"/>
                <a:gd name="T92" fmla="*/ 5004 w 6696"/>
                <a:gd name="T93" fmla="*/ 1368 h 5904"/>
                <a:gd name="T94" fmla="*/ 5076 w 6696"/>
                <a:gd name="T95" fmla="*/ 1368 h 5904"/>
                <a:gd name="T96" fmla="*/ 5184 w 6696"/>
                <a:gd name="T97" fmla="*/ 1313 h 5904"/>
                <a:gd name="T98" fmla="*/ 5292 w 6696"/>
                <a:gd name="T99" fmla="*/ 1205 h 5904"/>
                <a:gd name="T100" fmla="*/ 5382 w 6696"/>
                <a:gd name="T101" fmla="*/ 1097 h 5904"/>
                <a:gd name="T102" fmla="*/ 5508 w 6696"/>
                <a:gd name="T103" fmla="*/ 900 h 5904"/>
                <a:gd name="T104" fmla="*/ 5616 w 6696"/>
                <a:gd name="T105" fmla="*/ 845 h 5904"/>
                <a:gd name="T106" fmla="*/ 5724 w 6696"/>
                <a:gd name="T107" fmla="*/ 773 h 5904"/>
                <a:gd name="T108" fmla="*/ 5814 w 6696"/>
                <a:gd name="T109" fmla="*/ 773 h 5904"/>
                <a:gd name="T110" fmla="*/ 5904 w 6696"/>
                <a:gd name="T111" fmla="*/ 612 h 5904"/>
                <a:gd name="T112" fmla="*/ 6012 w 6696"/>
                <a:gd name="T113" fmla="*/ 521 h 5904"/>
                <a:gd name="T114" fmla="*/ 6120 w 6696"/>
                <a:gd name="T115" fmla="*/ 521 h 5904"/>
                <a:gd name="T116" fmla="*/ 6210 w 6696"/>
                <a:gd name="T117" fmla="*/ 521 h 5904"/>
                <a:gd name="T118" fmla="*/ 6318 w 6696"/>
                <a:gd name="T119" fmla="*/ 269 h 5904"/>
                <a:gd name="T120" fmla="*/ 6426 w 6696"/>
                <a:gd name="T121" fmla="*/ 144 h 5904"/>
                <a:gd name="T122" fmla="*/ 6516 w 6696"/>
                <a:gd name="T123" fmla="*/ 0 h 5904"/>
                <a:gd name="T124" fmla="*/ 6588 w 6696"/>
                <a:gd name="T125" fmla="*/ 0 h 5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96" h="5904">
                  <a:moveTo>
                    <a:pt x="0" y="5904"/>
                  </a:moveTo>
                  <a:lnTo>
                    <a:pt x="53" y="5904"/>
                  </a:lnTo>
                  <a:lnTo>
                    <a:pt x="53" y="5886"/>
                  </a:lnTo>
                  <a:lnTo>
                    <a:pt x="53" y="5886"/>
                  </a:lnTo>
                  <a:lnTo>
                    <a:pt x="53" y="5868"/>
                  </a:lnTo>
                  <a:lnTo>
                    <a:pt x="72" y="5868"/>
                  </a:lnTo>
                  <a:lnTo>
                    <a:pt x="72" y="5850"/>
                  </a:lnTo>
                  <a:lnTo>
                    <a:pt x="72" y="5850"/>
                  </a:lnTo>
                  <a:lnTo>
                    <a:pt x="72" y="5814"/>
                  </a:lnTo>
                  <a:lnTo>
                    <a:pt x="72" y="5814"/>
                  </a:lnTo>
                  <a:lnTo>
                    <a:pt x="72" y="5814"/>
                  </a:lnTo>
                  <a:lnTo>
                    <a:pt x="89" y="5814"/>
                  </a:lnTo>
                  <a:lnTo>
                    <a:pt x="89" y="5796"/>
                  </a:lnTo>
                  <a:lnTo>
                    <a:pt x="89" y="5796"/>
                  </a:lnTo>
                  <a:lnTo>
                    <a:pt x="89" y="5778"/>
                  </a:lnTo>
                  <a:lnTo>
                    <a:pt x="89" y="5778"/>
                  </a:lnTo>
                  <a:lnTo>
                    <a:pt x="89" y="5778"/>
                  </a:lnTo>
                  <a:lnTo>
                    <a:pt x="161" y="5778"/>
                  </a:lnTo>
                  <a:lnTo>
                    <a:pt x="161" y="5760"/>
                  </a:lnTo>
                  <a:lnTo>
                    <a:pt x="161" y="5760"/>
                  </a:lnTo>
                  <a:lnTo>
                    <a:pt x="161" y="5760"/>
                  </a:lnTo>
                  <a:lnTo>
                    <a:pt x="180" y="5760"/>
                  </a:lnTo>
                  <a:lnTo>
                    <a:pt x="180" y="5760"/>
                  </a:lnTo>
                  <a:lnTo>
                    <a:pt x="197" y="5760"/>
                  </a:lnTo>
                  <a:lnTo>
                    <a:pt x="197" y="5742"/>
                  </a:lnTo>
                  <a:lnTo>
                    <a:pt x="216" y="5742"/>
                  </a:lnTo>
                  <a:lnTo>
                    <a:pt x="216" y="5724"/>
                  </a:lnTo>
                  <a:lnTo>
                    <a:pt x="252" y="5724"/>
                  </a:lnTo>
                  <a:lnTo>
                    <a:pt x="252" y="5724"/>
                  </a:lnTo>
                  <a:lnTo>
                    <a:pt x="269" y="5724"/>
                  </a:lnTo>
                  <a:lnTo>
                    <a:pt x="269" y="5688"/>
                  </a:lnTo>
                  <a:lnTo>
                    <a:pt x="269" y="5688"/>
                  </a:lnTo>
                  <a:lnTo>
                    <a:pt x="269" y="5670"/>
                  </a:lnTo>
                  <a:lnTo>
                    <a:pt x="269" y="5670"/>
                  </a:lnTo>
                  <a:lnTo>
                    <a:pt x="269" y="5670"/>
                  </a:lnTo>
                  <a:lnTo>
                    <a:pt x="288" y="5670"/>
                  </a:lnTo>
                  <a:lnTo>
                    <a:pt x="288" y="5652"/>
                  </a:lnTo>
                  <a:lnTo>
                    <a:pt x="288" y="5652"/>
                  </a:lnTo>
                  <a:lnTo>
                    <a:pt x="288" y="5634"/>
                  </a:lnTo>
                  <a:lnTo>
                    <a:pt x="341" y="5634"/>
                  </a:lnTo>
                  <a:lnTo>
                    <a:pt x="341" y="5616"/>
                  </a:lnTo>
                  <a:lnTo>
                    <a:pt x="360" y="5616"/>
                  </a:lnTo>
                  <a:lnTo>
                    <a:pt x="360" y="5598"/>
                  </a:lnTo>
                  <a:lnTo>
                    <a:pt x="360" y="5598"/>
                  </a:lnTo>
                  <a:lnTo>
                    <a:pt x="360" y="5598"/>
                  </a:lnTo>
                  <a:lnTo>
                    <a:pt x="377" y="5598"/>
                  </a:lnTo>
                  <a:lnTo>
                    <a:pt x="377" y="5580"/>
                  </a:lnTo>
                  <a:lnTo>
                    <a:pt x="377" y="5580"/>
                  </a:lnTo>
                  <a:lnTo>
                    <a:pt x="377" y="5562"/>
                  </a:lnTo>
                  <a:lnTo>
                    <a:pt x="377" y="5562"/>
                  </a:lnTo>
                  <a:lnTo>
                    <a:pt x="377" y="5562"/>
                  </a:lnTo>
                  <a:lnTo>
                    <a:pt x="396" y="5562"/>
                  </a:lnTo>
                  <a:lnTo>
                    <a:pt x="396" y="5544"/>
                  </a:lnTo>
                  <a:lnTo>
                    <a:pt x="413" y="5544"/>
                  </a:lnTo>
                  <a:lnTo>
                    <a:pt x="413" y="5544"/>
                  </a:lnTo>
                  <a:lnTo>
                    <a:pt x="413" y="5544"/>
                  </a:lnTo>
                  <a:lnTo>
                    <a:pt x="413" y="5526"/>
                  </a:lnTo>
                  <a:lnTo>
                    <a:pt x="432" y="5526"/>
                  </a:lnTo>
                  <a:lnTo>
                    <a:pt x="432" y="5490"/>
                  </a:lnTo>
                  <a:lnTo>
                    <a:pt x="432" y="5490"/>
                  </a:lnTo>
                  <a:lnTo>
                    <a:pt x="432" y="5472"/>
                  </a:lnTo>
                  <a:lnTo>
                    <a:pt x="432" y="5472"/>
                  </a:lnTo>
                  <a:lnTo>
                    <a:pt x="432" y="5454"/>
                  </a:lnTo>
                  <a:lnTo>
                    <a:pt x="449" y="5454"/>
                  </a:lnTo>
                  <a:lnTo>
                    <a:pt x="449" y="5436"/>
                  </a:lnTo>
                  <a:lnTo>
                    <a:pt x="485" y="5436"/>
                  </a:lnTo>
                  <a:lnTo>
                    <a:pt x="485" y="5418"/>
                  </a:lnTo>
                  <a:lnTo>
                    <a:pt x="485" y="5418"/>
                  </a:lnTo>
                  <a:lnTo>
                    <a:pt x="485" y="5400"/>
                  </a:lnTo>
                  <a:lnTo>
                    <a:pt x="521" y="5400"/>
                  </a:lnTo>
                  <a:lnTo>
                    <a:pt x="521" y="5382"/>
                  </a:lnTo>
                  <a:lnTo>
                    <a:pt x="540" y="5382"/>
                  </a:lnTo>
                  <a:lnTo>
                    <a:pt x="540" y="5346"/>
                  </a:lnTo>
                  <a:lnTo>
                    <a:pt x="557" y="5346"/>
                  </a:lnTo>
                  <a:lnTo>
                    <a:pt x="557" y="5310"/>
                  </a:lnTo>
                  <a:lnTo>
                    <a:pt x="576" y="5310"/>
                  </a:lnTo>
                  <a:lnTo>
                    <a:pt x="576" y="5274"/>
                  </a:lnTo>
                  <a:lnTo>
                    <a:pt x="593" y="5274"/>
                  </a:lnTo>
                  <a:lnTo>
                    <a:pt x="593" y="5256"/>
                  </a:lnTo>
                  <a:lnTo>
                    <a:pt x="612" y="5256"/>
                  </a:lnTo>
                  <a:lnTo>
                    <a:pt x="612" y="5256"/>
                  </a:lnTo>
                  <a:lnTo>
                    <a:pt x="629" y="5256"/>
                  </a:lnTo>
                  <a:lnTo>
                    <a:pt x="629" y="5238"/>
                  </a:lnTo>
                  <a:lnTo>
                    <a:pt x="629" y="5238"/>
                  </a:lnTo>
                  <a:lnTo>
                    <a:pt x="629" y="5220"/>
                  </a:lnTo>
                  <a:lnTo>
                    <a:pt x="629" y="5220"/>
                  </a:lnTo>
                  <a:lnTo>
                    <a:pt x="629" y="5202"/>
                  </a:lnTo>
                  <a:lnTo>
                    <a:pt x="648" y="5202"/>
                  </a:lnTo>
                  <a:lnTo>
                    <a:pt x="648" y="5184"/>
                  </a:lnTo>
                  <a:lnTo>
                    <a:pt x="684" y="5184"/>
                  </a:lnTo>
                  <a:lnTo>
                    <a:pt x="684" y="5166"/>
                  </a:lnTo>
                  <a:lnTo>
                    <a:pt x="701" y="5166"/>
                  </a:lnTo>
                  <a:lnTo>
                    <a:pt x="701" y="5148"/>
                  </a:lnTo>
                  <a:lnTo>
                    <a:pt x="720" y="5148"/>
                  </a:lnTo>
                  <a:lnTo>
                    <a:pt x="720" y="5148"/>
                  </a:lnTo>
                  <a:lnTo>
                    <a:pt x="737" y="5148"/>
                  </a:lnTo>
                  <a:lnTo>
                    <a:pt x="737" y="5130"/>
                  </a:lnTo>
                  <a:lnTo>
                    <a:pt x="756" y="5130"/>
                  </a:lnTo>
                  <a:lnTo>
                    <a:pt x="756" y="5094"/>
                  </a:lnTo>
                  <a:lnTo>
                    <a:pt x="773" y="5094"/>
                  </a:lnTo>
                  <a:lnTo>
                    <a:pt x="773" y="5094"/>
                  </a:lnTo>
                  <a:lnTo>
                    <a:pt x="773" y="5094"/>
                  </a:lnTo>
                  <a:lnTo>
                    <a:pt x="773" y="5076"/>
                  </a:lnTo>
                  <a:lnTo>
                    <a:pt x="792" y="5076"/>
                  </a:lnTo>
                  <a:lnTo>
                    <a:pt x="792" y="5058"/>
                  </a:lnTo>
                  <a:lnTo>
                    <a:pt x="809" y="5058"/>
                  </a:lnTo>
                  <a:lnTo>
                    <a:pt x="809" y="5058"/>
                  </a:lnTo>
                  <a:lnTo>
                    <a:pt x="828" y="5058"/>
                  </a:lnTo>
                  <a:lnTo>
                    <a:pt x="828" y="5058"/>
                  </a:lnTo>
                  <a:lnTo>
                    <a:pt x="845" y="5058"/>
                  </a:lnTo>
                  <a:lnTo>
                    <a:pt x="845" y="5040"/>
                  </a:lnTo>
                  <a:lnTo>
                    <a:pt x="864" y="5040"/>
                  </a:lnTo>
                  <a:lnTo>
                    <a:pt x="864" y="5004"/>
                  </a:lnTo>
                  <a:lnTo>
                    <a:pt x="864" y="5004"/>
                  </a:lnTo>
                  <a:lnTo>
                    <a:pt x="864" y="4986"/>
                  </a:lnTo>
                  <a:lnTo>
                    <a:pt x="900" y="4986"/>
                  </a:lnTo>
                  <a:lnTo>
                    <a:pt x="900" y="4968"/>
                  </a:lnTo>
                  <a:lnTo>
                    <a:pt x="917" y="4968"/>
                  </a:lnTo>
                  <a:lnTo>
                    <a:pt x="917" y="4968"/>
                  </a:lnTo>
                  <a:lnTo>
                    <a:pt x="953" y="4968"/>
                  </a:lnTo>
                  <a:lnTo>
                    <a:pt x="953" y="4950"/>
                  </a:lnTo>
                  <a:lnTo>
                    <a:pt x="953" y="4950"/>
                  </a:lnTo>
                  <a:lnTo>
                    <a:pt x="953" y="4950"/>
                  </a:lnTo>
                  <a:lnTo>
                    <a:pt x="1008" y="4950"/>
                  </a:lnTo>
                  <a:lnTo>
                    <a:pt x="1008" y="4950"/>
                  </a:lnTo>
                  <a:lnTo>
                    <a:pt x="1025" y="4950"/>
                  </a:lnTo>
                  <a:lnTo>
                    <a:pt x="1025" y="4950"/>
                  </a:lnTo>
                  <a:lnTo>
                    <a:pt x="1044" y="4950"/>
                  </a:lnTo>
                  <a:lnTo>
                    <a:pt x="1044" y="4932"/>
                  </a:lnTo>
                  <a:lnTo>
                    <a:pt x="1080" y="4932"/>
                  </a:lnTo>
                  <a:lnTo>
                    <a:pt x="1080" y="4914"/>
                  </a:lnTo>
                  <a:lnTo>
                    <a:pt x="1080" y="4914"/>
                  </a:lnTo>
                  <a:lnTo>
                    <a:pt x="1080" y="4896"/>
                  </a:lnTo>
                  <a:lnTo>
                    <a:pt x="1116" y="4896"/>
                  </a:lnTo>
                  <a:lnTo>
                    <a:pt x="1116" y="4896"/>
                  </a:lnTo>
                  <a:lnTo>
                    <a:pt x="1133" y="4896"/>
                  </a:lnTo>
                  <a:lnTo>
                    <a:pt x="1133" y="4860"/>
                  </a:lnTo>
                  <a:lnTo>
                    <a:pt x="1152" y="4860"/>
                  </a:lnTo>
                  <a:lnTo>
                    <a:pt x="1152" y="4842"/>
                  </a:lnTo>
                  <a:lnTo>
                    <a:pt x="1152" y="4842"/>
                  </a:lnTo>
                  <a:lnTo>
                    <a:pt x="1152" y="4842"/>
                  </a:lnTo>
                  <a:lnTo>
                    <a:pt x="1169" y="4842"/>
                  </a:lnTo>
                  <a:lnTo>
                    <a:pt x="1169" y="4842"/>
                  </a:lnTo>
                  <a:lnTo>
                    <a:pt x="1205" y="4842"/>
                  </a:lnTo>
                  <a:lnTo>
                    <a:pt x="1205" y="4824"/>
                  </a:lnTo>
                  <a:lnTo>
                    <a:pt x="1205" y="4824"/>
                  </a:lnTo>
                  <a:lnTo>
                    <a:pt x="1205" y="4806"/>
                  </a:lnTo>
                  <a:lnTo>
                    <a:pt x="1241" y="4806"/>
                  </a:lnTo>
                  <a:lnTo>
                    <a:pt x="1241" y="4788"/>
                  </a:lnTo>
                  <a:lnTo>
                    <a:pt x="1260" y="4788"/>
                  </a:lnTo>
                  <a:lnTo>
                    <a:pt x="1260" y="4788"/>
                  </a:lnTo>
                  <a:lnTo>
                    <a:pt x="1277" y="4788"/>
                  </a:lnTo>
                  <a:lnTo>
                    <a:pt x="1277" y="4770"/>
                  </a:lnTo>
                  <a:lnTo>
                    <a:pt x="1313" y="4770"/>
                  </a:lnTo>
                  <a:lnTo>
                    <a:pt x="1313" y="4770"/>
                  </a:lnTo>
                  <a:lnTo>
                    <a:pt x="1313" y="4770"/>
                  </a:lnTo>
                  <a:lnTo>
                    <a:pt x="1313" y="4752"/>
                  </a:lnTo>
                  <a:lnTo>
                    <a:pt x="1349" y="4752"/>
                  </a:lnTo>
                  <a:lnTo>
                    <a:pt x="1349" y="4752"/>
                  </a:lnTo>
                  <a:lnTo>
                    <a:pt x="1368" y="4752"/>
                  </a:lnTo>
                  <a:lnTo>
                    <a:pt x="1368" y="4752"/>
                  </a:lnTo>
                  <a:lnTo>
                    <a:pt x="1385" y="4752"/>
                  </a:lnTo>
                  <a:lnTo>
                    <a:pt x="1385" y="4734"/>
                  </a:lnTo>
                  <a:lnTo>
                    <a:pt x="1385" y="4734"/>
                  </a:lnTo>
                  <a:lnTo>
                    <a:pt x="1385" y="4716"/>
                  </a:lnTo>
                  <a:lnTo>
                    <a:pt x="1385" y="4716"/>
                  </a:lnTo>
                  <a:lnTo>
                    <a:pt x="1385" y="4698"/>
                  </a:lnTo>
                  <a:lnTo>
                    <a:pt x="1404" y="4698"/>
                  </a:lnTo>
                  <a:lnTo>
                    <a:pt x="1404" y="4680"/>
                  </a:lnTo>
                  <a:lnTo>
                    <a:pt x="1421" y="4680"/>
                  </a:lnTo>
                  <a:lnTo>
                    <a:pt x="1421" y="4662"/>
                  </a:lnTo>
                  <a:lnTo>
                    <a:pt x="1440" y="4662"/>
                  </a:lnTo>
                  <a:lnTo>
                    <a:pt x="1440" y="4644"/>
                  </a:lnTo>
                  <a:lnTo>
                    <a:pt x="1440" y="4644"/>
                  </a:lnTo>
                  <a:lnTo>
                    <a:pt x="1440" y="4644"/>
                  </a:lnTo>
                  <a:lnTo>
                    <a:pt x="1440" y="4644"/>
                  </a:lnTo>
                  <a:lnTo>
                    <a:pt x="1440" y="4608"/>
                  </a:lnTo>
                  <a:lnTo>
                    <a:pt x="1493" y="4608"/>
                  </a:lnTo>
                  <a:lnTo>
                    <a:pt x="1493" y="4590"/>
                  </a:lnTo>
                  <a:lnTo>
                    <a:pt x="1512" y="4590"/>
                  </a:lnTo>
                  <a:lnTo>
                    <a:pt x="1512" y="4572"/>
                  </a:lnTo>
                  <a:lnTo>
                    <a:pt x="1512" y="4572"/>
                  </a:lnTo>
                  <a:lnTo>
                    <a:pt x="1512" y="4554"/>
                  </a:lnTo>
                  <a:lnTo>
                    <a:pt x="1529" y="4554"/>
                  </a:lnTo>
                  <a:lnTo>
                    <a:pt x="1529" y="4536"/>
                  </a:lnTo>
                  <a:lnTo>
                    <a:pt x="1548" y="4536"/>
                  </a:lnTo>
                  <a:lnTo>
                    <a:pt x="1548" y="4536"/>
                  </a:lnTo>
                  <a:lnTo>
                    <a:pt x="1548" y="4536"/>
                  </a:lnTo>
                  <a:lnTo>
                    <a:pt x="1548" y="4536"/>
                  </a:lnTo>
                  <a:lnTo>
                    <a:pt x="1565" y="4536"/>
                  </a:lnTo>
                  <a:lnTo>
                    <a:pt x="1565" y="4536"/>
                  </a:lnTo>
                  <a:lnTo>
                    <a:pt x="1565" y="4536"/>
                  </a:lnTo>
                  <a:lnTo>
                    <a:pt x="1565" y="4500"/>
                  </a:lnTo>
                  <a:lnTo>
                    <a:pt x="1565" y="4500"/>
                  </a:lnTo>
                  <a:lnTo>
                    <a:pt x="1565" y="4500"/>
                  </a:lnTo>
                  <a:lnTo>
                    <a:pt x="1601" y="4500"/>
                  </a:lnTo>
                  <a:lnTo>
                    <a:pt x="1601" y="4482"/>
                  </a:lnTo>
                  <a:lnTo>
                    <a:pt x="1601" y="4482"/>
                  </a:lnTo>
                  <a:lnTo>
                    <a:pt x="1601" y="4482"/>
                  </a:lnTo>
                  <a:lnTo>
                    <a:pt x="1637" y="4482"/>
                  </a:lnTo>
                  <a:lnTo>
                    <a:pt x="1637" y="4482"/>
                  </a:lnTo>
                  <a:lnTo>
                    <a:pt x="1637" y="4482"/>
                  </a:lnTo>
                  <a:lnTo>
                    <a:pt x="1637" y="4446"/>
                  </a:lnTo>
                  <a:lnTo>
                    <a:pt x="1637" y="4446"/>
                  </a:lnTo>
                  <a:lnTo>
                    <a:pt x="1637" y="4446"/>
                  </a:lnTo>
                  <a:lnTo>
                    <a:pt x="1637" y="4446"/>
                  </a:lnTo>
                  <a:lnTo>
                    <a:pt x="1637" y="4446"/>
                  </a:lnTo>
                  <a:lnTo>
                    <a:pt x="1673" y="4446"/>
                  </a:lnTo>
                  <a:lnTo>
                    <a:pt x="1673" y="4446"/>
                  </a:lnTo>
                  <a:lnTo>
                    <a:pt x="1673" y="4446"/>
                  </a:lnTo>
                  <a:lnTo>
                    <a:pt x="1673" y="4446"/>
                  </a:lnTo>
                  <a:lnTo>
                    <a:pt x="1673" y="4446"/>
                  </a:lnTo>
                  <a:lnTo>
                    <a:pt x="1673" y="4446"/>
                  </a:lnTo>
                  <a:lnTo>
                    <a:pt x="1673" y="4446"/>
                  </a:lnTo>
                  <a:lnTo>
                    <a:pt x="1673" y="4446"/>
                  </a:lnTo>
                  <a:lnTo>
                    <a:pt x="1673" y="4446"/>
                  </a:lnTo>
                  <a:lnTo>
                    <a:pt x="1673" y="4446"/>
                  </a:lnTo>
                  <a:lnTo>
                    <a:pt x="1692" y="4446"/>
                  </a:lnTo>
                  <a:lnTo>
                    <a:pt x="1692" y="4428"/>
                  </a:lnTo>
                  <a:lnTo>
                    <a:pt x="1692" y="4428"/>
                  </a:lnTo>
                  <a:lnTo>
                    <a:pt x="1692" y="4428"/>
                  </a:lnTo>
                  <a:lnTo>
                    <a:pt x="1692" y="4428"/>
                  </a:lnTo>
                  <a:lnTo>
                    <a:pt x="1692" y="4428"/>
                  </a:lnTo>
                  <a:lnTo>
                    <a:pt x="1692" y="4428"/>
                  </a:lnTo>
                  <a:lnTo>
                    <a:pt x="1692" y="4428"/>
                  </a:lnTo>
                  <a:lnTo>
                    <a:pt x="1692" y="4428"/>
                  </a:lnTo>
                  <a:lnTo>
                    <a:pt x="1692"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28"/>
                  </a:lnTo>
                  <a:lnTo>
                    <a:pt x="1709" y="4409"/>
                  </a:lnTo>
                  <a:lnTo>
                    <a:pt x="1709" y="4409"/>
                  </a:lnTo>
                  <a:lnTo>
                    <a:pt x="1709" y="4409"/>
                  </a:lnTo>
                  <a:lnTo>
                    <a:pt x="1709" y="4409"/>
                  </a:lnTo>
                  <a:lnTo>
                    <a:pt x="1709" y="4409"/>
                  </a:lnTo>
                  <a:lnTo>
                    <a:pt x="1709" y="4409"/>
                  </a:lnTo>
                  <a:lnTo>
                    <a:pt x="1709" y="4409"/>
                  </a:lnTo>
                  <a:lnTo>
                    <a:pt x="1709" y="4409"/>
                  </a:lnTo>
                  <a:lnTo>
                    <a:pt x="1709" y="4409"/>
                  </a:lnTo>
                  <a:lnTo>
                    <a:pt x="1709" y="4409"/>
                  </a:lnTo>
                  <a:lnTo>
                    <a:pt x="1709" y="4409"/>
                  </a:lnTo>
                  <a:lnTo>
                    <a:pt x="1709" y="4409"/>
                  </a:lnTo>
                  <a:lnTo>
                    <a:pt x="1709"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28"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45"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64" y="4409"/>
                  </a:lnTo>
                  <a:lnTo>
                    <a:pt x="1781" y="4409"/>
                  </a:lnTo>
                  <a:lnTo>
                    <a:pt x="1781" y="4409"/>
                  </a:lnTo>
                  <a:lnTo>
                    <a:pt x="1781" y="4409"/>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781"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00" y="4373"/>
                  </a:lnTo>
                  <a:lnTo>
                    <a:pt x="1817" y="4373"/>
                  </a:lnTo>
                  <a:lnTo>
                    <a:pt x="1817" y="4373"/>
                  </a:lnTo>
                  <a:lnTo>
                    <a:pt x="1817" y="4373"/>
                  </a:lnTo>
                  <a:lnTo>
                    <a:pt x="1817" y="4373"/>
                  </a:lnTo>
                  <a:lnTo>
                    <a:pt x="1817" y="4373"/>
                  </a:lnTo>
                  <a:lnTo>
                    <a:pt x="1817" y="4373"/>
                  </a:lnTo>
                  <a:lnTo>
                    <a:pt x="1817" y="4373"/>
                  </a:lnTo>
                  <a:lnTo>
                    <a:pt x="1817" y="4373"/>
                  </a:lnTo>
                  <a:lnTo>
                    <a:pt x="1817" y="4373"/>
                  </a:lnTo>
                  <a:lnTo>
                    <a:pt x="1817" y="4373"/>
                  </a:lnTo>
                  <a:lnTo>
                    <a:pt x="1817" y="4373"/>
                  </a:lnTo>
                  <a:lnTo>
                    <a:pt x="1817" y="4373"/>
                  </a:lnTo>
                  <a:lnTo>
                    <a:pt x="1817" y="4373"/>
                  </a:lnTo>
                  <a:lnTo>
                    <a:pt x="1817"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73"/>
                  </a:lnTo>
                  <a:lnTo>
                    <a:pt x="1836" y="4356"/>
                  </a:lnTo>
                  <a:lnTo>
                    <a:pt x="1836" y="4356"/>
                  </a:lnTo>
                  <a:lnTo>
                    <a:pt x="1836" y="4356"/>
                  </a:lnTo>
                  <a:lnTo>
                    <a:pt x="1836" y="4356"/>
                  </a:lnTo>
                  <a:lnTo>
                    <a:pt x="1836" y="4356"/>
                  </a:lnTo>
                  <a:lnTo>
                    <a:pt x="1836" y="4356"/>
                  </a:lnTo>
                  <a:lnTo>
                    <a:pt x="1836" y="4356"/>
                  </a:lnTo>
                  <a:lnTo>
                    <a:pt x="1836" y="4356"/>
                  </a:lnTo>
                  <a:lnTo>
                    <a:pt x="1836" y="4356"/>
                  </a:lnTo>
                  <a:lnTo>
                    <a:pt x="1836" y="4356"/>
                  </a:lnTo>
                  <a:lnTo>
                    <a:pt x="1836" y="4356"/>
                  </a:lnTo>
                  <a:lnTo>
                    <a:pt x="1853" y="4356"/>
                  </a:lnTo>
                  <a:lnTo>
                    <a:pt x="1853" y="4356"/>
                  </a:lnTo>
                  <a:lnTo>
                    <a:pt x="1853" y="4356"/>
                  </a:lnTo>
                  <a:lnTo>
                    <a:pt x="1853" y="4356"/>
                  </a:lnTo>
                  <a:lnTo>
                    <a:pt x="1853" y="4356"/>
                  </a:lnTo>
                  <a:lnTo>
                    <a:pt x="1853" y="4356"/>
                  </a:lnTo>
                  <a:lnTo>
                    <a:pt x="1872" y="4356"/>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72" y="4337"/>
                  </a:lnTo>
                  <a:lnTo>
                    <a:pt x="1889" y="4337"/>
                  </a:lnTo>
                  <a:lnTo>
                    <a:pt x="1889" y="4337"/>
                  </a:lnTo>
                  <a:lnTo>
                    <a:pt x="1889" y="4337"/>
                  </a:lnTo>
                  <a:lnTo>
                    <a:pt x="1889" y="4337"/>
                  </a:lnTo>
                  <a:lnTo>
                    <a:pt x="1889" y="4337"/>
                  </a:lnTo>
                  <a:lnTo>
                    <a:pt x="1889" y="4337"/>
                  </a:lnTo>
                  <a:lnTo>
                    <a:pt x="1889" y="4337"/>
                  </a:lnTo>
                  <a:lnTo>
                    <a:pt x="1889" y="4337"/>
                  </a:lnTo>
                  <a:lnTo>
                    <a:pt x="1889" y="4337"/>
                  </a:lnTo>
                  <a:lnTo>
                    <a:pt x="1889" y="4320"/>
                  </a:lnTo>
                  <a:lnTo>
                    <a:pt x="1889" y="4320"/>
                  </a:lnTo>
                  <a:lnTo>
                    <a:pt x="1889" y="4320"/>
                  </a:lnTo>
                  <a:lnTo>
                    <a:pt x="1889" y="4320"/>
                  </a:lnTo>
                  <a:lnTo>
                    <a:pt x="1889" y="4320"/>
                  </a:lnTo>
                  <a:lnTo>
                    <a:pt x="1889" y="4320"/>
                  </a:lnTo>
                  <a:lnTo>
                    <a:pt x="1889" y="4320"/>
                  </a:lnTo>
                  <a:lnTo>
                    <a:pt x="1889" y="4320"/>
                  </a:lnTo>
                  <a:lnTo>
                    <a:pt x="1889" y="4320"/>
                  </a:lnTo>
                  <a:lnTo>
                    <a:pt x="1908" y="4320"/>
                  </a:lnTo>
                  <a:lnTo>
                    <a:pt x="1908" y="4301"/>
                  </a:lnTo>
                  <a:lnTo>
                    <a:pt x="1908" y="4301"/>
                  </a:lnTo>
                  <a:lnTo>
                    <a:pt x="1908" y="4301"/>
                  </a:lnTo>
                  <a:lnTo>
                    <a:pt x="1908" y="4301"/>
                  </a:lnTo>
                  <a:lnTo>
                    <a:pt x="1908" y="4301"/>
                  </a:lnTo>
                  <a:lnTo>
                    <a:pt x="1908" y="4301"/>
                  </a:lnTo>
                  <a:lnTo>
                    <a:pt x="1908" y="4301"/>
                  </a:lnTo>
                  <a:lnTo>
                    <a:pt x="1908" y="4301"/>
                  </a:lnTo>
                  <a:lnTo>
                    <a:pt x="1908" y="4301"/>
                  </a:lnTo>
                  <a:lnTo>
                    <a:pt x="1908" y="4301"/>
                  </a:lnTo>
                  <a:lnTo>
                    <a:pt x="1908" y="4301"/>
                  </a:lnTo>
                  <a:lnTo>
                    <a:pt x="1908" y="4301"/>
                  </a:lnTo>
                  <a:lnTo>
                    <a:pt x="1908" y="4284"/>
                  </a:lnTo>
                  <a:lnTo>
                    <a:pt x="1908" y="4284"/>
                  </a:lnTo>
                  <a:lnTo>
                    <a:pt x="1908" y="4284"/>
                  </a:lnTo>
                  <a:lnTo>
                    <a:pt x="1908" y="4284"/>
                  </a:lnTo>
                  <a:lnTo>
                    <a:pt x="1908"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25" y="4284"/>
                  </a:lnTo>
                  <a:lnTo>
                    <a:pt x="1944" y="4284"/>
                  </a:lnTo>
                  <a:lnTo>
                    <a:pt x="1944" y="4265"/>
                  </a:lnTo>
                  <a:lnTo>
                    <a:pt x="1944" y="4265"/>
                  </a:lnTo>
                  <a:lnTo>
                    <a:pt x="1944" y="4265"/>
                  </a:lnTo>
                  <a:lnTo>
                    <a:pt x="1944" y="4265"/>
                  </a:lnTo>
                  <a:lnTo>
                    <a:pt x="1944" y="4265"/>
                  </a:lnTo>
                  <a:lnTo>
                    <a:pt x="1944" y="4265"/>
                  </a:lnTo>
                  <a:lnTo>
                    <a:pt x="1944" y="4265"/>
                  </a:lnTo>
                  <a:lnTo>
                    <a:pt x="1944" y="4265"/>
                  </a:lnTo>
                  <a:lnTo>
                    <a:pt x="1944"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61"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80" y="4265"/>
                  </a:lnTo>
                  <a:lnTo>
                    <a:pt x="1997" y="4265"/>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1997"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16" y="4248"/>
                  </a:lnTo>
                  <a:lnTo>
                    <a:pt x="2033" y="4248"/>
                  </a:lnTo>
                  <a:lnTo>
                    <a:pt x="2033" y="4212"/>
                  </a:lnTo>
                  <a:lnTo>
                    <a:pt x="2033" y="4212"/>
                  </a:lnTo>
                  <a:lnTo>
                    <a:pt x="2033" y="4212"/>
                  </a:lnTo>
                  <a:lnTo>
                    <a:pt x="2033" y="4212"/>
                  </a:lnTo>
                  <a:lnTo>
                    <a:pt x="2033" y="4212"/>
                  </a:lnTo>
                  <a:lnTo>
                    <a:pt x="2033" y="4212"/>
                  </a:lnTo>
                  <a:lnTo>
                    <a:pt x="2033" y="4212"/>
                  </a:lnTo>
                  <a:lnTo>
                    <a:pt x="2033" y="4212"/>
                  </a:lnTo>
                  <a:lnTo>
                    <a:pt x="2033" y="4212"/>
                  </a:lnTo>
                  <a:lnTo>
                    <a:pt x="2033" y="4212"/>
                  </a:lnTo>
                  <a:lnTo>
                    <a:pt x="2033"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52" y="4212"/>
                  </a:lnTo>
                  <a:lnTo>
                    <a:pt x="2069" y="4212"/>
                  </a:lnTo>
                  <a:lnTo>
                    <a:pt x="2069" y="4212"/>
                  </a:lnTo>
                  <a:lnTo>
                    <a:pt x="2069" y="4212"/>
                  </a:lnTo>
                  <a:lnTo>
                    <a:pt x="2069" y="4212"/>
                  </a:lnTo>
                  <a:lnTo>
                    <a:pt x="2088" y="4212"/>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088"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05" y="4176"/>
                  </a:lnTo>
                  <a:lnTo>
                    <a:pt x="2124" y="4176"/>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57"/>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24"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41" y="4140"/>
                  </a:lnTo>
                  <a:lnTo>
                    <a:pt x="2160" y="4140"/>
                  </a:lnTo>
                  <a:lnTo>
                    <a:pt x="2160" y="4140"/>
                  </a:lnTo>
                  <a:lnTo>
                    <a:pt x="2160" y="4140"/>
                  </a:lnTo>
                  <a:lnTo>
                    <a:pt x="2160" y="4121"/>
                  </a:lnTo>
                  <a:lnTo>
                    <a:pt x="2160" y="4121"/>
                  </a:lnTo>
                  <a:lnTo>
                    <a:pt x="2160" y="4121"/>
                  </a:lnTo>
                  <a:lnTo>
                    <a:pt x="2160" y="4121"/>
                  </a:lnTo>
                  <a:lnTo>
                    <a:pt x="2160"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21"/>
                  </a:lnTo>
                  <a:lnTo>
                    <a:pt x="2177" y="4104"/>
                  </a:lnTo>
                  <a:lnTo>
                    <a:pt x="2177" y="4104"/>
                  </a:lnTo>
                  <a:lnTo>
                    <a:pt x="2177" y="4104"/>
                  </a:lnTo>
                  <a:lnTo>
                    <a:pt x="2177" y="4104"/>
                  </a:lnTo>
                  <a:lnTo>
                    <a:pt x="2177" y="4104"/>
                  </a:lnTo>
                  <a:lnTo>
                    <a:pt x="2177" y="4104"/>
                  </a:lnTo>
                  <a:lnTo>
                    <a:pt x="2177"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104"/>
                  </a:lnTo>
                  <a:lnTo>
                    <a:pt x="2196" y="4085"/>
                  </a:lnTo>
                  <a:lnTo>
                    <a:pt x="2213" y="4085"/>
                  </a:lnTo>
                  <a:lnTo>
                    <a:pt x="2213" y="4068"/>
                  </a:lnTo>
                  <a:lnTo>
                    <a:pt x="2213" y="4068"/>
                  </a:lnTo>
                  <a:lnTo>
                    <a:pt x="2213" y="4068"/>
                  </a:lnTo>
                  <a:lnTo>
                    <a:pt x="2213" y="4068"/>
                  </a:lnTo>
                  <a:lnTo>
                    <a:pt x="2213" y="4068"/>
                  </a:lnTo>
                  <a:lnTo>
                    <a:pt x="2213" y="4068"/>
                  </a:lnTo>
                  <a:lnTo>
                    <a:pt x="2213" y="4068"/>
                  </a:lnTo>
                  <a:lnTo>
                    <a:pt x="2213" y="4068"/>
                  </a:lnTo>
                  <a:lnTo>
                    <a:pt x="2213" y="4068"/>
                  </a:lnTo>
                  <a:lnTo>
                    <a:pt x="2213" y="4068"/>
                  </a:lnTo>
                  <a:lnTo>
                    <a:pt x="2213" y="4068"/>
                  </a:lnTo>
                  <a:lnTo>
                    <a:pt x="2213" y="4068"/>
                  </a:lnTo>
                  <a:lnTo>
                    <a:pt x="2213" y="4068"/>
                  </a:lnTo>
                  <a:lnTo>
                    <a:pt x="2213" y="4068"/>
                  </a:lnTo>
                  <a:lnTo>
                    <a:pt x="2213" y="4032"/>
                  </a:lnTo>
                  <a:lnTo>
                    <a:pt x="2213" y="4032"/>
                  </a:lnTo>
                  <a:lnTo>
                    <a:pt x="2213" y="4032"/>
                  </a:lnTo>
                  <a:lnTo>
                    <a:pt x="2213" y="4032"/>
                  </a:lnTo>
                  <a:lnTo>
                    <a:pt x="2213" y="4032"/>
                  </a:lnTo>
                  <a:lnTo>
                    <a:pt x="2213" y="4032"/>
                  </a:lnTo>
                  <a:lnTo>
                    <a:pt x="2213" y="4032"/>
                  </a:lnTo>
                  <a:lnTo>
                    <a:pt x="2213" y="4032"/>
                  </a:lnTo>
                  <a:lnTo>
                    <a:pt x="2213" y="4032"/>
                  </a:lnTo>
                  <a:lnTo>
                    <a:pt x="2213" y="4032"/>
                  </a:lnTo>
                  <a:lnTo>
                    <a:pt x="2213"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32"/>
                  </a:lnTo>
                  <a:lnTo>
                    <a:pt x="2232" y="4013"/>
                  </a:lnTo>
                  <a:lnTo>
                    <a:pt x="2249" y="4013"/>
                  </a:lnTo>
                  <a:lnTo>
                    <a:pt x="2249" y="4013"/>
                  </a:lnTo>
                  <a:lnTo>
                    <a:pt x="2249" y="4013"/>
                  </a:lnTo>
                  <a:lnTo>
                    <a:pt x="2249" y="4013"/>
                  </a:lnTo>
                  <a:lnTo>
                    <a:pt x="2268" y="4013"/>
                  </a:lnTo>
                  <a:lnTo>
                    <a:pt x="2268" y="4013"/>
                  </a:lnTo>
                  <a:lnTo>
                    <a:pt x="2268" y="4013"/>
                  </a:lnTo>
                  <a:lnTo>
                    <a:pt x="2268" y="4013"/>
                  </a:lnTo>
                  <a:lnTo>
                    <a:pt x="2268" y="4013"/>
                  </a:lnTo>
                  <a:lnTo>
                    <a:pt x="2268" y="4013"/>
                  </a:lnTo>
                  <a:lnTo>
                    <a:pt x="2268" y="4013"/>
                  </a:lnTo>
                  <a:lnTo>
                    <a:pt x="2268" y="4013"/>
                  </a:lnTo>
                  <a:lnTo>
                    <a:pt x="2268" y="4013"/>
                  </a:lnTo>
                  <a:lnTo>
                    <a:pt x="2268" y="4013"/>
                  </a:lnTo>
                  <a:lnTo>
                    <a:pt x="2268" y="4013"/>
                  </a:lnTo>
                  <a:lnTo>
                    <a:pt x="2268" y="4013"/>
                  </a:lnTo>
                  <a:lnTo>
                    <a:pt x="2268" y="4013"/>
                  </a:lnTo>
                  <a:lnTo>
                    <a:pt x="2268" y="3996"/>
                  </a:lnTo>
                  <a:lnTo>
                    <a:pt x="2268" y="3996"/>
                  </a:lnTo>
                  <a:lnTo>
                    <a:pt x="2268" y="3996"/>
                  </a:lnTo>
                  <a:lnTo>
                    <a:pt x="2268" y="3996"/>
                  </a:lnTo>
                  <a:lnTo>
                    <a:pt x="2268" y="3996"/>
                  </a:lnTo>
                  <a:lnTo>
                    <a:pt x="2268" y="3996"/>
                  </a:lnTo>
                  <a:lnTo>
                    <a:pt x="2268" y="3996"/>
                  </a:lnTo>
                  <a:lnTo>
                    <a:pt x="2268" y="3996"/>
                  </a:lnTo>
                  <a:lnTo>
                    <a:pt x="2268" y="3996"/>
                  </a:lnTo>
                  <a:lnTo>
                    <a:pt x="2285" y="3996"/>
                  </a:lnTo>
                  <a:lnTo>
                    <a:pt x="2285" y="3996"/>
                  </a:lnTo>
                  <a:lnTo>
                    <a:pt x="2285" y="3996"/>
                  </a:lnTo>
                  <a:lnTo>
                    <a:pt x="2285" y="3996"/>
                  </a:lnTo>
                  <a:lnTo>
                    <a:pt x="2285" y="3996"/>
                  </a:lnTo>
                  <a:lnTo>
                    <a:pt x="2285" y="3996"/>
                  </a:lnTo>
                  <a:lnTo>
                    <a:pt x="2285" y="3996"/>
                  </a:lnTo>
                  <a:lnTo>
                    <a:pt x="2285" y="3996"/>
                  </a:lnTo>
                  <a:lnTo>
                    <a:pt x="2285" y="3996"/>
                  </a:lnTo>
                  <a:lnTo>
                    <a:pt x="2285" y="3996"/>
                  </a:lnTo>
                  <a:lnTo>
                    <a:pt x="2285" y="3996"/>
                  </a:lnTo>
                  <a:lnTo>
                    <a:pt x="2285" y="3996"/>
                  </a:lnTo>
                  <a:lnTo>
                    <a:pt x="2304" y="3996"/>
                  </a:lnTo>
                  <a:lnTo>
                    <a:pt x="2304" y="3996"/>
                  </a:lnTo>
                  <a:lnTo>
                    <a:pt x="2304" y="3996"/>
                  </a:lnTo>
                  <a:lnTo>
                    <a:pt x="2304" y="3996"/>
                  </a:lnTo>
                  <a:lnTo>
                    <a:pt x="2304" y="3996"/>
                  </a:lnTo>
                  <a:lnTo>
                    <a:pt x="2304" y="3996"/>
                  </a:lnTo>
                  <a:lnTo>
                    <a:pt x="2304" y="3996"/>
                  </a:lnTo>
                  <a:lnTo>
                    <a:pt x="2304" y="3996"/>
                  </a:lnTo>
                  <a:lnTo>
                    <a:pt x="2304" y="3996"/>
                  </a:lnTo>
                  <a:lnTo>
                    <a:pt x="2304" y="3996"/>
                  </a:lnTo>
                  <a:lnTo>
                    <a:pt x="2304" y="3996"/>
                  </a:lnTo>
                  <a:lnTo>
                    <a:pt x="2304" y="3977"/>
                  </a:lnTo>
                  <a:lnTo>
                    <a:pt x="2304" y="3977"/>
                  </a:lnTo>
                  <a:lnTo>
                    <a:pt x="2304" y="3977"/>
                  </a:lnTo>
                  <a:lnTo>
                    <a:pt x="2304" y="3977"/>
                  </a:lnTo>
                  <a:lnTo>
                    <a:pt x="2304" y="3977"/>
                  </a:lnTo>
                  <a:lnTo>
                    <a:pt x="2321" y="3977"/>
                  </a:lnTo>
                  <a:lnTo>
                    <a:pt x="2321" y="3960"/>
                  </a:lnTo>
                  <a:lnTo>
                    <a:pt x="2321" y="3960"/>
                  </a:lnTo>
                  <a:lnTo>
                    <a:pt x="2321" y="3960"/>
                  </a:lnTo>
                  <a:lnTo>
                    <a:pt x="2321" y="3960"/>
                  </a:lnTo>
                  <a:lnTo>
                    <a:pt x="2321" y="3960"/>
                  </a:lnTo>
                  <a:lnTo>
                    <a:pt x="2321" y="3960"/>
                  </a:lnTo>
                  <a:lnTo>
                    <a:pt x="2321" y="3960"/>
                  </a:lnTo>
                  <a:lnTo>
                    <a:pt x="2321" y="3960"/>
                  </a:lnTo>
                  <a:lnTo>
                    <a:pt x="2321" y="3941"/>
                  </a:lnTo>
                  <a:lnTo>
                    <a:pt x="2340" y="3941"/>
                  </a:lnTo>
                  <a:lnTo>
                    <a:pt x="2340" y="3941"/>
                  </a:lnTo>
                  <a:lnTo>
                    <a:pt x="2340" y="3941"/>
                  </a:lnTo>
                  <a:lnTo>
                    <a:pt x="2340"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57" y="3941"/>
                  </a:lnTo>
                  <a:lnTo>
                    <a:pt x="2376" y="3941"/>
                  </a:lnTo>
                  <a:lnTo>
                    <a:pt x="2376" y="3941"/>
                  </a:lnTo>
                  <a:lnTo>
                    <a:pt x="2376" y="3941"/>
                  </a:lnTo>
                  <a:lnTo>
                    <a:pt x="2376" y="3941"/>
                  </a:lnTo>
                  <a:lnTo>
                    <a:pt x="2376" y="3941"/>
                  </a:lnTo>
                  <a:lnTo>
                    <a:pt x="2376" y="3941"/>
                  </a:lnTo>
                  <a:lnTo>
                    <a:pt x="2376" y="3941"/>
                  </a:lnTo>
                  <a:lnTo>
                    <a:pt x="2376"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393" y="3941"/>
                  </a:lnTo>
                  <a:lnTo>
                    <a:pt x="2412" y="3941"/>
                  </a:lnTo>
                  <a:lnTo>
                    <a:pt x="2412" y="3941"/>
                  </a:lnTo>
                  <a:lnTo>
                    <a:pt x="2412" y="3941"/>
                  </a:lnTo>
                  <a:lnTo>
                    <a:pt x="2412" y="3941"/>
                  </a:lnTo>
                  <a:lnTo>
                    <a:pt x="2412" y="3941"/>
                  </a:lnTo>
                  <a:lnTo>
                    <a:pt x="2412" y="3941"/>
                  </a:lnTo>
                  <a:lnTo>
                    <a:pt x="2412" y="3941"/>
                  </a:lnTo>
                  <a:lnTo>
                    <a:pt x="2412" y="3941"/>
                  </a:lnTo>
                  <a:lnTo>
                    <a:pt x="2412" y="3941"/>
                  </a:lnTo>
                  <a:lnTo>
                    <a:pt x="2412"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29" y="3924"/>
                  </a:lnTo>
                  <a:lnTo>
                    <a:pt x="2448" y="3924"/>
                  </a:lnTo>
                  <a:lnTo>
                    <a:pt x="2448" y="3924"/>
                  </a:lnTo>
                  <a:lnTo>
                    <a:pt x="2448" y="3924"/>
                  </a:lnTo>
                  <a:lnTo>
                    <a:pt x="2448" y="3924"/>
                  </a:lnTo>
                  <a:lnTo>
                    <a:pt x="2448" y="3924"/>
                  </a:lnTo>
                  <a:lnTo>
                    <a:pt x="2448" y="3924"/>
                  </a:lnTo>
                  <a:lnTo>
                    <a:pt x="2448" y="3924"/>
                  </a:lnTo>
                  <a:lnTo>
                    <a:pt x="2448" y="3905"/>
                  </a:lnTo>
                  <a:lnTo>
                    <a:pt x="2448" y="3905"/>
                  </a:lnTo>
                  <a:lnTo>
                    <a:pt x="2448" y="3905"/>
                  </a:lnTo>
                  <a:lnTo>
                    <a:pt x="2465" y="3905"/>
                  </a:lnTo>
                  <a:lnTo>
                    <a:pt x="2465" y="3905"/>
                  </a:lnTo>
                  <a:lnTo>
                    <a:pt x="2465" y="3905"/>
                  </a:lnTo>
                  <a:lnTo>
                    <a:pt x="2465" y="3888"/>
                  </a:lnTo>
                  <a:lnTo>
                    <a:pt x="2465" y="3888"/>
                  </a:lnTo>
                  <a:lnTo>
                    <a:pt x="2465"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484" y="3888"/>
                  </a:lnTo>
                  <a:lnTo>
                    <a:pt x="2501" y="3888"/>
                  </a:lnTo>
                  <a:lnTo>
                    <a:pt x="2501" y="3869"/>
                  </a:lnTo>
                  <a:lnTo>
                    <a:pt x="2501" y="3869"/>
                  </a:lnTo>
                  <a:lnTo>
                    <a:pt x="2501"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20" y="3869"/>
                  </a:lnTo>
                  <a:lnTo>
                    <a:pt x="2537" y="3869"/>
                  </a:lnTo>
                  <a:lnTo>
                    <a:pt x="2537" y="3869"/>
                  </a:lnTo>
                  <a:lnTo>
                    <a:pt x="2537" y="3869"/>
                  </a:lnTo>
                  <a:lnTo>
                    <a:pt x="2537" y="3869"/>
                  </a:lnTo>
                  <a:lnTo>
                    <a:pt x="2537" y="3869"/>
                  </a:lnTo>
                  <a:lnTo>
                    <a:pt x="2537" y="3869"/>
                  </a:lnTo>
                  <a:lnTo>
                    <a:pt x="2537" y="3869"/>
                  </a:lnTo>
                  <a:lnTo>
                    <a:pt x="2537" y="3869"/>
                  </a:lnTo>
                  <a:lnTo>
                    <a:pt x="2537" y="3869"/>
                  </a:lnTo>
                  <a:lnTo>
                    <a:pt x="2537"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56"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73" y="3869"/>
                  </a:lnTo>
                  <a:lnTo>
                    <a:pt x="2592" y="3869"/>
                  </a:lnTo>
                  <a:lnTo>
                    <a:pt x="2592" y="3869"/>
                  </a:lnTo>
                  <a:lnTo>
                    <a:pt x="2592" y="3869"/>
                  </a:lnTo>
                  <a:lnTo>
                    <a:pt x="2592" y="3869"/>
                  </a:lnTo>
                  <a:lnTo>
                    <a:pt x="2592" y="3869"/>
                  </a:lnTo>
                  <a:lnTo>
                    <a:pt x="2592" y="3869"/>
                  </a:lnTo>
                  <a:lnTo>
                    <a:pt x="2592" y="3869"/>
                  </a:lnTo>
                  <a:lnTo>
                    <a:pt x="2592"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09"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69"/>
                  </a:lnTo>
                  <a:lnTo>
                    <a:pt x="2628" y="3852"/>
                  </a:lnTo>
                  <a:lnTo>
                    <a:pt x="2628" y="3852"/>
                  </a:lnTo>
                  <a:lnTo>
                    <a:pt x="2628" y="3852"/>
                  </a:lnTo>
                  <a:lnTo>
                    <a:pt x="2645" y="3852"/>
                  </a:lnTo>
                  <a:lnTo>
                    <a:pt x="2645" y="3852"/>
                  </a:lnTo>
                  <a:lnTo>
                    <a:pt x="2645" y="3852"/>
                  </a:lnTo>
                  <a:lnTo>
                    <a:pt x="2645" y="3852"/>
                  </a:lnTo>
                  <a:lnTo>
                    <a:pt x="2645" y="3852"/>
                  </a:lnTo>
                  <a:lnTo>
                    <a:pt x="2645" y="3852"/>
                  </a:lnTo>
                  <a:lnTo>
                    <a:pt x="2645" y="3852"/>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45" y="3816"/>
                  </a:lnTo>
                  <a:lnTo>
                    <a:pt x="2664" y="3816"/>
                  </a:lnTo>
                  <a:lnTo>
                    <a:pt x="2664" y="3816"/>
                  </a:lnTo>
                  <a:lnTo>
                    <a:pt x="2664" y="3816"/>
                  </a:lnTo>
                  <a:lnTo>
                    <a:pt x="2664" y="3816"/>
                  </a:lnTo>
                  <a:lnTo>
                    <a:pt x="2664" y="3816"/>
                  </a:lnTo>
                  <a:lnTo>
                    <a:pt x="2664" y="3816"/>
                  </a:lnTo>
                  <a:lnTo>
                    <a:pt x="2664" y="3816"/>
                  </a:lnTo>
                  <a:lnTo>
                    <a:pt x="2664" y="3816"/>
                  </a:lnTo>
                  <a:lnTo>
                    <a:pt x="2664" y="3816"/>
                  </a:lnTo>
                  <a:lnTo>
                    <a:pt x="2664" y="3816"/>
                  </a:lnTo>
                  <a:lnTo>
                    <a:pt x="2664" y="3816"/>
                  </a:lnTo>
                  <a:lnTo>
                    <a:pt x="2664" y="3797"/>
                  </a:lnTo>
                  <a:lnTo>
                    <a:pt x="2664" y="3797"/>
                  </a:lnTo>
                  <a:lnTo>
                    <a:pt x="2664" y="3797"/>
                  </a:lnTo>
                  <a:lnTo>
                    <a:pt x="2664" y="3797"/>
                  </a:lnTo>
                  <a:lnTo>
                    <a:pt x="2664" y="3797"/>
                  </a:lnTo>
                  <a:lnTo>
                    <a:pt x="2664" y="3797"/>
                  </a:lnTo>
                  <a:lnTo>
                    <a:pt x="2664" y="3797"/>
                  </a:lnTo>
                  <a:lnTo>
                    <a:pt x="2664" y="3797"/>
                  </a:lnTo>
                  <a:lnTo>
                    <a:pt x="2664" y="3797"/>
                  </a:lnTo>
                  <a:lnTo>
                    <a:pt x="2664" y="3797"/>
                  </a:lnTo>
                  <a:lnTo>
                    <a:pt x="2664" y="3797"/>
                  </a:lnTo>
                  <a:lnTo>
                    <a:pt x="2664" y="3797"/>
                  </a:lnTo>
                  <a:lnTo>
                    <a:pt x="2664" y="3797"/>
                  </a:lnTo>
                  <a:lnTo>
                    <a:pt x="2681" y="3797"/>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681" y="3780"/>
                  </a:lnTo>
                  <a:lnTo>
                    <a:pt x="2700" y="3780"/>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61"/>
                  </a:lnTo>
                  <a:lnTo>
                    <a:pt x="2700" y="3744"/>
                  </a:lnTo>
                  <a:lnTo>
                    <a:pt x="2700" y="3744"/>
                  </a:lnTo>
                  <a:lnTo>
                    <a:pt x="2700" y="3744"/>
                  </a:lnTo>
                  <a:lnTo>
                    <a:pt x="2700" y="3744"/>
                  </a:lnTo>
                  <a:lnTo>
                    <a:pt x="2700" y="3744"/>
                  </a:lnTo>
                  <a:lnTo>
                    <a:pt x="2700" y="3744"/>
                  </a:lnTo>
                  <a:lnTo>
                    <a:pt x="2700" y="3744"/>
                  </a:lnTo>
                  <a:lnTo>
                    <a:pt x="2700" y="3744"/>
                  </a:lnTo>
                  <a:lnTo>
                    <a:pt x="2700" y="3708"/>
                  </a:lnTo>
                  <a:lnTo>
                    <a:pt x="2700" y="3708"/>
                  </a:lnTo>
                  <a:lnTo>
                    <a:pt x="2700" y="3708"/>
                  </a:lnTo>
                  <a:lnTo>
                    <a:pt x="2700" y="3708"/>
                  </a:lnTo>
                  <a:lnTo>
                    <a:pt x="2700" y="3708"/>
                  </a:lnTo>
                  <a:lnTo>
                    <a:pt x="2700" y="3708"/>
                  </a:lnTo>
                  <a:lnTo>
                    <a:pt x="2700" y="3708"/>
                  </a:lnTo>
                  <a:lnTo>
                    <a:pt x="2700" y="3708"/>
                  </a:lnTo>
                  <a:lnTo>
                    <a:pt x="2700" y="3708"/>
                  </a:lnTo>
                  <a:lnTo>
                    <a:pt x="2700" y="3708"/>
                  </a:lnTo>
                  <a:lnTo>
                    <a:pt x="2700" y="3708"/>
                  </a:lnTo>
                  <a:lnTo>
                    <a:pt x="2717" y="3708"/>
                  </a:lnTo>
                  <a:lnTo>
                    <a:pt x="2717" y="3708"/>
                  </a:lnTo>
                  <a:lnTo>
                    <a:pt x="2717" y="3708"/>
                  </a:lnTo>
                  <a:lnTo>
                    <a:pt x="2717" y="3708"/>
                  </a:lnTo>
                  <a:lnTo>
                    <a:pt x="2717" y="3708"/>
                  </a:lnTo>
                  <a:lnTo>
                    <a:pt x="2717" y="3708"/>
                  </a:lnTo>
                  <a:lnTo>
                    <a:pt x="2717" y="3708"/>
                  </a:lnTo>
                  <a:lnTo>
                    <a:pt x="2717" y="3708"/>
                  </a:lnTo>
                  <a:lnTo>
                    <a:pt x="2736" y="3708"/>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36" y="3689"/>
                  </a:lnTo>
                  <a:lnTo>
                    <a:pt x="2753" y="3689"/>
                  </a:lnTo>
                  <a:lnTo>
                    <a:pt x="2753" y="3689"/>
                  </a:lnTo>
                  <a:lnTo>
                    <a:pt x="2753" y="3689"/>
                  </a:lnTo>
                  <a:lnTo>
                    <a:pt x="2753" y="3689"/>
                  </a:lnTo>
                  <a:lnTo>
                    <a:pt x="2753" y="3689"/>
                  </a:lnTo>
                  <a:lnTo>
                    <a:pt x="2753" y="3689"/>
                  </a:lnTo>
                  <a:lnTo>
                    <a:pt x="2753" y="3689"/>
                  </a:lnTo>
                  <a:lnTo>
                    <a:pt x="2753" y="3689"/>
                  </a:lnTo>
                  <a:lnTo>
                    <a:pt x="2753" y="3689"/>
                  </a:lnTo>
                  <a:lnTo>
                    <a:pt x="2753"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72"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789" y="3672"/>
                  </a:lnTo>
                  <a:lnTo>
                    <a:pt x="2808" y="3672"/>
                  </a:lnTo>
                  <a:lnTo>
                    <a:pt x="2808" y="3672"/>
                  </a:lnTo>
                  <a:lnTo>
                    <a:pt x="2808" y="3672"/>
                  </a:lnTo>
                  <a:lnTo>
                    <a:pt x="2808" y="3672"/>
                  </a:lnTo>
                  <a:lnTo>
                    <a:pt x="2808" y="3672"/>
                  </a:lnTo>
                  <a:lnTo>
                    <a:pt x="2808" y="3672"/>
                  </a:lnTo>
                  <a:lnTo>
                    <a:pt x="2808" y="3672"/>
                  </a:lnTo>
                  <a:lnTo>
                    <a:pt x="2808" y="3672"/>
                  </a:lnTo>
                  <a:lnTo>
                    <a:pt x="2808" y="3672"/>
                  </a:lnTo>
                  <a:lnTo>
                    <a:pt x="2808" y="3672"/>
                  </a:lnTo>
                  <a:lnTo>
                    <a:pt x="2808" y="3672"/>
                  </a:lnTo>
                  <a:lnTo>
                    <a:pt x="2808" y="3672"/>
                  </a:lnTo>
                  <a:lnTo>
                    <a:pt x="2808" y="3672"/>
                  </a:lnTo>
                  <a:lnTo>
                    <a:pt x="2808"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25" y="3672"/>
                  </a:lnTo>
                  <a:lnTo>
                    <a:pt x="2844" y="3672"/>
                  </a:lnTo>
                  <a:lnTo>
                    <a:pt x="2844" y="3600"/>
                  </a:lnTo>
                  <a:lnTo>
                    <a:pt x="2844" y="3600"/>
                  </a:lnTo>
                  <a:lnTo>
                    <a:pt x="2844" y="3600"/>
                  </a:lnTo>
                  <a:lnTo>
                    <a:pt x="2844" y="3600"/>
                  </a:lnTo>
                  <a:lnTo>
                    <a:pt x="2844"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61" y="3600"/>
                  </a:lnTo>
                  <a:lnTo>
                    <a:pt x="2880" y="3600"/>
                  </a:lnTo>
                  <a:lnTo>
                    <a:pt x="2880" y="3581"/>
                  </a:lnTo>
                  <a:lnTo>
                    <a:pt x="2880" y="3581"/>
                  </a:lnTo>
                  <a:lnTo>
                    <a:pt x="2880" y="3581"/>
                  </a:lnTo>
                  <a:lnTo>
                    <a:pt x="2880" y="3581"/>
                  </a:lnTo>
                  <a:lnTo>
                    <a:pt x="2880" y="3581"/>
                  </a:lnTo>
                  <a:lnTo>
                    <a:pt x="2880" y="3581"/>
                  </a:lnTo>
                  <a:lnTo>
                    <a:pt x="2880" y="3581"/>
                  </a:lnTo>
                  <a:lnTo>
                    <a:pt x="2880" y="3581"/>
                  </a:lnTo>
                  <a:lnTo>
                    <a:pt x="2880" y="3581"/>
                  </a:lnTo>
                  <a:lnTo>
                    <a:pt x="2897" y="3581"/>
                  </a:lnTo>
                  <a:lnTo>
                    <a:pt x="2897" y="3581"/>
                  </a:lnTo>
                  <a:lnTo>
                    <a:pt x="2897" y="3581"/>
                  </a:lnTo>
                  <a:lnTo>
                    <a:pt x="2897" y="3581"/>
                  </a:lnTo>
                  <a:lnTo>
                    <a:pt x="2897" y="3581"/>
                  </a:lnTo>
                  <a:lnTo>
                    <a:pt x="2897" y="3581"/>
                  </a:lnTo>
                  <a:lnTo>
                    <a:pt x="2897" y="3581"/>
                  </a:lnTo>
                  <a:lnTo>
                    <a:pt x="2897" y="3581"/>
                  </a:lnTo>
                  <a:lnTo>
                    <a:pt x="2897" y="3581"/>
                  </a:lnTo>
                  <a:lnTo>
                    <a:pt x="2897" y="3581"/>
                  </a:lnTo>
                  <a:lnTo>
                    <a:pt x="2897" y="3581"/>
                  </a:lnTo>
                  <a:lnTo>
                    <a:pt x="2897" y="3581"/>
                  </a:lnTo>
                  <a:lnTo>
                    <a:pt x="2897" y="3581"/>
                  </a:lnTo>
                  <a:lnTo>
                    <a:pt x="2897"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16" y="3581"/>
                  </a:lnTo>
                  <a:lnTo>
                    <a:pt x="2933" y="3581"/>
                  </a:lnTo>
                  <a:lnTo>
                    <a:pt x="2933" y="3581"/>
                  </a:lnTo>
                  <a:lnTo>
                    <a:pt x="2933" y="3581"/>
                  </a:lnTo>
                  <a:lnTo>
                    <a:pt x="2933" y="3581"/>
                  </a:lnTo>
                  <a:lnTo>
                    <a:pt x="2933" y="3581"/>
                  </a:lnTo>
                  <a:lnTo>
                    <a:pt x="2933" y="3581"/>
                  </a:lnTo>
                  <a:lnTo>
                    <a:pt x="2933" y="3581"/>
                  </a:lnTo>
                  <a:lnTo>
                    <a:pt x="2933" y="3581"/>
                  </a:lnTo>
                  <a:lnTo>
                    <a:pt x="2952" y="3581"/>
                  </a:lnTo>
                  <a:lnTo>
                    <a:pt x="2952" y="3581"/>
                  </a:lnTo>
                  <a:lnTo>
                    <a:pt x="2952" y="3581"/>
                  </a:lnTo>
                  <a:lnTo>
                    <a:pt x="2952" y="3581"/>
                  </a:lnTo>
                  <a:lnTo>
                    <a:pt x="2952" y="3581"/>
                  </a:lnTo>
                  <a:lnTo>
                    <a:pt x="2952" y="3581"/>
                  </a:lnTo>
                  <a:lnTo>
                    <a:pt x="2952" y="3581"/>
                  </a:lnTo>
                  <a:lnTo>
                    <a:pt x="2952" y="3581"/>
                  </a:lnTo>
                  <a:lnTo>
                    <a:pt x="2952" y="3581"/>
                  </a:lnTo>
                  <a:lnTo>
                    <a:pt x="2952" y="3581"/>
                  </a:lnTo>
                  <a:lnTo>
                    <a:pt x="2952" y="3581"/>
                  </a:lnTo>
                  <a:lnTo>
                    <a:pt x="2952" y="3564"/>
                  </a:lnTo>
                  <a:lnTo>
                    <a:pt x="2952" y="3564"/>
                  </a:lnTo>
                  <a:lnTo>
                    <a:pt x="2952" y="3564"/>
                  </a:lnTo>
                  <a:lnTo>
                    <a:pt x="2952" y="3564"/>
                  </a:lnTo>
                  <a:lnTo>
                    <a:pt x="2952" y="3564"/>
                  </a:lnTo>
                  <a:lnTo>
                    <a:pt x="2952" y="3564"/>
                  </a:lnTo>
                  <a:lnTo>
                    <a:pt x="2952" y="3564"/>
                  </a:lnTo>
                  <a:lnTo>
                    <a:pt x="2952" y="3564"/>
                  </a:lnTo>
                  <a:lnTo>
                    <a:pt x="2952" y="3564"/>
                  </a:lnTo>
                  <a:lnTo>
                    <a:pt x="2969" y="3564"/>
                  </a:lnTo>
                  <a:lnTo>
                    <a:pt x="2969" y="3545"/>
                  </a:lnTo>
                  <a:lnTo>
                    <a:pt x="2969" y="3545"/>
                  </a:lnTo>
                  <a:lnTo>
                    <a:pt x="2969" y="3545"/>
                  </a:lnTo>
                  <a:lnTo>
                    <a:pt x="2969" y="3545"/>
                  </a:lnTo>
                  <a:lnTo>
                    <a:pt x="2969" y="3545"/>
                  </a:lnTo>
                  <a:lnTo>
                    <a:pt x="2988" y="3545"/>
                  </a:lnTo>
                  <a:lnTo>
                    <a:pt x="2988" y="3545"/>
                  </a:lnTo>
                  <a:lnTo>
                    <a:pt x="2988" y="3545"/>
                  </a:lnTo>
                  <a:lnTo>
                    <a:pt x="2988" y="3545"/>
                  </a:lnTo>
                  <a:lnTo>
                    <a:pt x="2988" y="3545"/>
                  </a:lnTo>
                  <a:lnTo>
                    <a:pt x="2988" y="3545"/>
                  </a:lnTo>
                  <a:lnTo>
                    <a:pt x="2988" y="3545"/>
                  </a:lnTo>
                  <a:lnTo>
                    <a:pt x="2988" y="3545"/>
                  </a:lnTo>
                  <a:lnTo>
                    <a:pt x="2988" y="3545"/>
                  </a:lnTo>
                  <a:lnTo>
                    <a:pt x="2988" y="3545"/>
                  </a:lnTo>
                  <a:lnTo>
                    <a:pt x="2988" y="3545"/>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2988"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28"/>
                  </a:lnTo>
                  <a:lnTo>
                    <a:pt x="3005"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24" y="3509"/>
                  </a:lnTo>
                  <a:lnTo>
                    <a:pt x="3041" y="3509"/>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92"/>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41" y="3456"/>
                  </a:lnTo>
                  <a:lnTo>
                    <a:pt x="3060" y="3456"/>
                  </a:lnTo>
                  <a:lnTo>
                    <a:pt x="3060" y="3456"/>
                  </a:lnTo>
                  <a:lnTo>
                    <a:pt x="3060" y="3456"/>
                  </a:lnTo>
                  <a:lnTo>
                    <a:pt x="3060" y="3456"/>
                  </a:lnTo>
                  <a:lnTo>
                    <a:pt x="3060" y="3456"/>
                  </a:lnTo>
                  <a:lnTo>
                    <a:pt x="3060" y="3456"/>
                  </a:lnTo>
                  <a:lnTo>
                    <a:pt x="3060" y="3456"/>
                  </a:lnTo>
                  <a:lnTo>
                    <a:pt x="3060" y="3456"/>
                  </a:lnTo>
                  <a:lnTo>
                    <a:pt x="3060" y="3456"/>
                  </a:lnTo>
                  <a:lnTo>
                    <a:pt x="3060" y="3456"/>
                  </a:lnTo>
                  <a:lnTo>
                    <a:pt x="3077" y="3456"/>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77" y="3437"/>
                  </a:lnTo>
                  <a:lnTo>
                    <a:pt x="3096" y="3437"/>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096"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13" y="3420"/>
                  </a:lnTo>
                  <a:lnTo>
                    <a:pt x="3132" y="3420"/>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401"/>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84"/>
                  </a:lnTo>
                  <a:lnTo>
                    <a:pt x="3132" y="3365"/>
                  </a:lnTo>
                  <a:lnTo>
                    <a:pt x="3132" y="3365"/>
                  </a:lnTo>
                  <a:lnTo>
                    <a:pt x="3132" y="3365"/>
                  </a:lnTo>
                  <a:lnTo>
                    <a:pt x="3132" y="3365"/>
                  </a:lnTo>
                  <a:lnTo>
                    <a:pt x="3132" y="3365"/>
                  </a:lnTo>
                  <a:lnTo>
                    <a:pt x="3149" y="3365"/>
                  </a:lnTo>
                  <a:lnTo>
                    <a:pt x="3149" y="3329"/>
                  </a:lnTo>
                  <a:lnTo>
                    <a:pt x="3149" y="3329"/>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49"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68" y="3293"/>
                  </a:lnTo>
                  <a:lnTo>
                    <a:pt x="3185" y="3293"/>
                  </a:lnTo>
                  <a:lnTo>
                    <a:pt x="3185" y="3293"/>
                  </a:lnTo>
                  <a:lnTo>
                    <a:pt x="3185" y="3293"/>
                  </a:lnTo>
                  <a:lnTo>
                    <a:pt x="3185" y="3293"/>
                  </a:lnTo>
                  <a:lnTo>
                    <a:pt x="3185" y="3293"/>
                  </a:lnTo>
                  <a:lnTo>
                    <a:pt x="3185" y="3293"/>
                  </a:lnTo>
                  <a:lnTo>
                    <a:pt x="3185" y="3293"/>
                  </a:lnTo>
                  <a:lnTo>
                    <a:pt x="3185"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04"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21"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40" y="3293"/>
                  </a:lnTo>
                  <a:lnTo>
                    <a:pt x="3257" y="3293"/>
                  </a:lnTo>
                  <a:lnTo>
                    <a:pt x="3257" y="3293"/>
                  </a:lnTo>
                  <a:lnTo>
                    <a:pt x="3257" y="3293"/>
                  </a:lnTo>
                  <a:lnTo>
                    <a:pt x="3257" y="3293"/>
                  </a:lnTo>
                  <a:lnTo>
                    <a:pt x="3257" y="3293"/>
                  </a:lnTo>
                  <a:lnTo>
                    <a:pt x="3257" y="3293"/>
                  </a:lnTo>
                  <a:lnTo>
                    <a:pt x="3257" y="3293"/>
                  </a:lnTo>
                  <a:lnTo>
                    <a:pt x="3257" y="3293"/>
                  </a:lnTo>
                  <a:lnTo>
                    <a:pt x="3257" y="3293"/>
                  </a:lnTo>
                  <a:lnTo>
                    <a:pt x="3257" y="3276"/>
                  </a:lnTo>
                  <a:lnTo>
                    <a:pt x="3257" y="3276"/>
                  </a:lnTo>
                  <a:lnTo>
                    <a:pt x="3257" y="3276"/>
                  </a:lnTo>
                  <a:lnTo>
                    <a:pt x="3257" y="3276"/>
                  </a:lnTo>
                  <a:lnTo>
                    <a:pt x="3257" y="3276"/>
                  </a:lnTo>
                  <a:lnTo>
                    <a:pt x="3257" y="3276"/>
                  </a:lnTo>
                  <a:lnTo>
                    <a:pt x="3257" y="3276"/>
                  </a:lnTo>
                  <a:lnTo>
                    <a:pt x="3257" y="3276"/>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57" y="3257"/>
                  </a:lnTo>
                  <a:lnTo>
                    <a:pt x="3276" y="3257"/>
                  </a:lnTo>
                  <a:lnTo>
                    <a:pt x="3276" y="3240"/>
                  </a:lnTo>
                  <a:lnTo>
                    <a:pt x="3276" y="3240"/>
                  </a:lnTo>
                  <a:lnTo>
                    <a:pt x="3276" y="3240"/>
                  </a:lnTo>
                  <a:lnTo>
                    <a:pt x="3276" y="3240"/>
                  </a:lnTo>
                  <a:lnTo>
                    <a:pt x="3276" y="3240"/>
                  </a:lnTo>
                  <a:lnTo>
                    <a:pt x="3276" y="3240"/>
                  </a:lnTo>
                  <a:lnTo>
                    <a:pt x="3276"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293" y="3240"/>
                  </a:lnTo>
                  <a:lnTo>
                    <a:pt x="3312" y="3240"/>
                  </a:lnTo>
                  <a:lnTo>
                    <a:pt x="3312" y="3240"/>
                  </a:lnTo>
                  <a:lnTo>
                    <a:pt x="3312" y="3240"/>
                  </a:lnTo>
                  <a:lnTo>
                    <a:pt x="3312" y="3240"/>
                  </a:lnTo>
                  <a:lnTo>
                    <a:pt x="3312" y="3240"/>
                  </a:lnTo>
                  <a:lnTo>
                    <a:pt x="3312" y="3240"/>
                  </a:lnTo>
                  <a:lnTo>
                    <a:pt x="3312" y="3240"/>
                  </a:lnTo>
                  <a:lnTo>
                    <a:pt x="3312"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29"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48"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65" y="3240"/>
                  </a:lnTo>
                  <a:lnTo>
                    <a:pt x="3384" y="3240"/>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384" y="3204"/>
                  </a:lnTo>
                  <a:lnTo>
                    <a:pt x="3401" y="3204"/>
                  </a:lnTo>
                  <a:lnTo>
                    <a:pt x="3401" y="3204"/>
                  </a:lnTo>
                  <a:lnTo>
                    <a:pt x="3401" y="3204"/>
                  </a:lnTo>
                  <a:lnTo>
                    <a:pt x="3401" y="3185"/>
                  </a:lnTo>
                  <a:lnTo>
                    <a:pt x="3401" y="3185"/>
                  </a:lnTo>
                  <a:lnTo>
                    <a:pt x="3401" y="3185"/>
                  </a:lnTo>
                  <a:lnTo>
                    <a:pt x="3401" y="3185"/>
                  </a:lnTo>
                  <a:lnTo>
                    <a:pt x="3401" y="3185"/>
                  </a:lnTo>
                  <a:lnTo>
                    <a:pt x="3401" y="3185"/>
                  </a:lnTo>
                  <a:lnTo>
                    <a:pt x="3401" y="3185"/>
                  </a:lnTo>
                  <a:lnTo>
                    <a:pt x="3401" y="3185"/>
                  </a:lnTo>
                  <a:lnTo>
                    <a:pt x="3401"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85"/>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20"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68"/>
                  </a:lnTo>
                  <a:lnTo>
                    <a:pt x="3437"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32"/>
                  </a:lnTo>
                  <a:lnTo>
                    <a:pt x="3456" y="3113"/>
                  </a:lnTo>
                  <a:lnTo>
                    <a:pt x="3456" y="3113"/>
                  </a:lnTo>
                  <a:lnTo>
                    <a:pt x="3456" y="3113"/>
                  </a:lnTo>
                  <a:lnTo>
                    <a:pt x="3456" y="3113"/>
                  </a:lnTo>
                  <a:lnTo>
                    <a:pt x="3456" y="3113"/>
                  </a:lnTo>
                  <a:lnTo>
                    <a:pt x="3456" y="3113"/>
                  </a:lnTo>
                  <a:lnTo>
                    <a:pt x="3456" y="3113"/>
                  </a:lnTo>
                  <a:lnTo>
                    <a:pt x="3473" y="3113"/>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73" y="3096"/>
                  </a:lnTo>
                  <a:lnTo>
                    <a:pt x="3492" y="3096"/>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492" y="3041"/>
                  </a:lnTo>
                  <a:lnTo>
                    <a:pt x="3509" y="3041"/>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09" y="3005"/>
                  </a:lnTo>
                  <a:lnTo>
                    <a:pt x="3528" y="3005"/>
                  </a:lnTo>
                  <a:lnTo>
                    <a:pt x="3528" y="3005"/>
                  </a:lnTo>
                  <a:lnTo>
                    <a:pt x="3528" y="3005"/>
                  </a:lnTo>
                  <a:lnTo>
                    <a:pt x="3528"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45"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64" y="3005"/>
                  </a:lnTo>
                  <a:lnTo>
                    <a:pt x="3581" y="3005"/>
                  </a:lnTo>
                  <a:lnTo>
                    <a:pt x="3581" y="2969"/>
                  </a:lnTo>
                  <a:lnTo>
                    <a:pt x="3581" y="2969"/>
                  </a:lnTo>
                  <a:lnTo>
                    <a:pt x="3581" y="2969"/>
                  </a:lnTo>
                  <a:lnTo>
                    <a:pt x="3581" y="2969"/>
                  </a:lnTo>
                  <a:lnTo>
                    <a:pt x="3581" y="2969"/>
                  </a:lnTo>
                  <a:lnTo>
                    <a:pt x="3581" y="2969"/>
                  </a:lnTo>
                  <a:lnTo>
                    <a:pt x="3581" y="2969"/>
                  </a:lnTo>
                  <a:lnTo>
                    <a:pt x="3581" y="2969"/>
                  </a:lnTo>
                  <a:lnTo>
                    <a:pt x="3581" y="2969"/>
                  </a:lnTo>
                  <a:lnTo>
                    <a:pt x="3581" y="2969"/>
                  </a:lnTo>
                  <a:lnTo>
                    <a:pt x="3581" y="2969"/>
                  </a:lnTo>
                  <a:lnTo>
                    <a:pt x="3581" y="2969"/>
                  </a:lnTo>
                  <a:lnTo>
                    <a:pt x="3581" y="2969"/>
                  </a:lnTo>
                  <a:lnTo>
                    <a:pt x="3600" y="2969"/>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00" y="2952"/>
                  </a:lnTo>
                  <a:lnTo>
                    <a:pt x="3617" y="2952"/>
                  </a:lnTo>
                  <a:lnTo>
                    <a:pt x="3617" y="2952"/>
                  </a:lnTo>
                  <a:lnTo>
                    <a:pt x="3617" y="2952"/>
                  </a:lnTo>
                  <a:lnTo>
                    <a:pt x="3617" y="2952"/>
                  </a:lnTo>
                  <a:lnTo>
                    <a:pt x="3617" y="2952"/>
                  </a:lnTo>
                  <a:lnTo>
                    <a:pt x="3617" y="2952"/>
                  </a:lnTo>
                  <a:lnTo>
                    <a:pt x="3617" y="2952"/>
                  </a:lnTo>
                  <a:lnTo>
                    <a:pt x="3617" y="2952"/>
                  </a:lnTo>
                  <a:lnTo>
                    <a:pt x="3617" y="2952"/>
                  </a:lnTo>
                  <a:lnTo>
                    <a:pt x="3617"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52"/>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36" y="2933"/>
                  </a:lnTo>
                  <a:lnTo>
                    <a:pt x="3653" y="2933"/>
                  </a:lnTo>
                  <a:lnTo>
                    <a:pt x="3653" y="2933"/>
                  </a:lnTo>
                  <a:lnTo>
                    <a:pt x="3653" y="2933"/>
                  </a:lnTo>
                  <a:lnTo>
                    <a:pt x="3653" y="2933"/>
                  </a:lnTo>
                  <a:lnTo>
                    <a:pt x="3653" y="2933"/>
                  </a:lnTo>
                  <a:lnTo>
                    <a:pt x="3653" y="2933"/>
                  </a:lnTo>
                  <a:lnTo>
                    <a:pt x="3653" y="2933"/>
                  </a:lnTo>
                  <a:lnTo>
                    <a:pt x="3653" y="2933"/>
                  </a:lnTo>
                  <a:lnTo>
                    <a:pt x="3653" y="2933"/>
                  </a:lnTo>
                  <a:lnTo>
                    <a:pt x="3653" y="2933"/>
                  </a:lnTo>
                  <a:lnTo>
                    <a:pt x="3653" y="2933"/>
                  </a:lnTo>
                  <a:lnTo>
                    <a:pt x="3653"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72" y="2933"/>
                  </a:lnTo>
                  <a:lnTo>
                    <a:pt x="3689" y="2933"/>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689" y="2844"/>
                  </a:lnTo>
                  <a:lnTo>
                    <a:pt x="3708" y="2844"/>
                  </a:lnTo>
                  <a:lnTo>
                    <a:pt x="3708" y="2844"/>
                  </a:lnTo>
                  <a:lnTo>
                    <a:pt x="3708" y="2844"/>
                  </a:lnTo>
                  <a:lnTo>
                    <a:pt x="3708" y="2844"/>
                  </a:lnTo>
                  <a:lnTo>
                    <a:pt x="3708" y="2844"/>
                  </a:lnTo>
                  <a:lnTo>
                    <a:pt x="3708" y="2844"/>
                  </a:lnTo>
                  <a:lnTo>
                    <a:pt x="3708" y="2844"/>
                  </a:lnTo>
                  <a:lnTo>
                    <a:pt x="3708" y="2844"/>
                  </a:lnTo>
                  <a:lnTo>
                    <a:pt x="3708" y="2844"/>
                  </a:lnTo>
                  <a:lnTo>
                    <a:pt x="3708" y="2825"/>
                  </a:lnTo>
                  <a:lnTo>
                    <a:pt x="3708" y="2825"/>
                  </a:lnTo>
                  <a:lnTo>
                    <a:pt x="3708" y="2825"/>
                  </a:lnTo>
                  <a:lnTo>
                    <a:pt x="3708" y="2825"/>
                  </a:lnTo>
                  <a:lnTo>
                    <a:pt x="3708" y="2825"/>
                  </a:lnTo>
                  <a:lnTo>
                    <a:pt x="3708" y="2825"/>
                  </a:lnTo>
                  <a:lnTo>
                    <a:pt x="3708" y="2825"/>
                  </a:lnTo>
                  <a:lnTo>
                    <a:pt x="3708" y="2825"/>
                  </a:lnTo>
                  <a:lnTo>
                    <a:pt x="3708" y="2825"/>
                  </a:lnTo>
                  <a:lnTo>
                    <a:pt x="3725" y="2825"/>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89"/>
                  </a:lnTo>
                  <a:lnTo>
                    <a:pt x="3725" y="2772"/>
                  </a:lnTo>
                  <a:lnTo>
                    <a:pt x="3725" y="2772"/>
                  </a:lnTo>
                  <a:lnTo>
                    <a:pt x="3725" y="2772"/>
                  </a:lnTo>
                  <a:lnTo>
                    <a:pt x="3725" y="2772"/>
                  </a:lnTo>
                  <a:lnTo>
                    <a:pt x="3725" y="2772"/>
                  </a:lnTo>
                  <a:lnTo>
                    <a:pt x="3725" y="2772"/>
                  </a:lnTo>
                  <a:lnTo>
                    <a:pt x="3725" y="2772"/>
                  </a:lnTo>
                  <a:lnTo>
                    <a:pt x="3725" y="2772"/>
                  </a:lnTo>
                  <a:lnTo>
                    <a:pt x="3725" y="2772"/>
                  </a:lnTo>
                  <a:lnTo>
                    <a:pt x="3725" y="2772"/>
                  </a:lnTo>
                  <a:lnTo>
                    <a:pt x="3725" y="2772"/>
                  </a:lnTo>
                  <a:lnTo>
                    <a:pt x="3725" y="2772"/>
                  </a:lnTo>
                  <a:lnTo>
                    <a:pt x="3725" y="2772"/>
                  </a:lnTo>
                  <a:lnTo>
                    <a:pt x="3744" y="2772"/>
                  </a:lnTo>
                  <a:lnTo>
                    <a:pt x="3744" y="2772"/>
                  </a:lnTo>
                  <a:lnTo>
                    <a:pt x="3744" y="2772"/>
                  </a:lnTo>
                  <a:lnTo>
                    <a:pt x="3744" y="2753"/>
                  </a:lnTo>
                  <a:lnTo>
                    <a:pt x="3744" y="2753"/>
                  </a:lnTo>
                  <a:lnTo>
                    <a:pt x="3744" y="2753"/>
                  </a:lnTo>
                  <a:lnTo>
                    <a:pt x="3744" y="2753"/>
                  </a:lnTo>
                  <a:lnTo>
                    <a:pt x="3744" y="2753"/>
                  </a:lnTo>
                  <a:lnTo>
                    <a:pt x="3744" y="2753"/>
                  </a:lnTo>
                  <a:lnTo>
                    <a:pt x="3744" y="2753"/>
                  </a:lnTo>
                  <a:lnTo>
                    <a:pt x="3744" y="2753"/>
                  </a:lnTo>
                  <a:lnTo>
                    <a:pt x="3744" y="2753"/>
                  </a:lnTo>
                  <a:lnTo>
                    <a:pt x="3744" y="2753"/>
                  </a:lnTo>
                  <a:lnTo>
                    <a:pt x="3744" y="2753"/>
                  </a:lnTo>
                  <a:lnTo>
                    <a:pt x="3744" y="2753"/>
                  </a:lnTo>
                  <a:lnTo>
                    <a:pt x="3744"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61"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53"/>
                  </a:lnTo>
                  <a:lnTo>
                    <a:pt x="3780" y="2717"/>
                  </a:lnTo>
                  <a:lnTo>
                    <a:pt x="3780" y="2717"/>
                  </a:lnTo>
                  <a:lnTo>
                    <a:pt x="3780" y="2717"/>
                  </a:lnTo>
                  <a:lnTo>
                    <a:pt x="3780" y="2717"/>
                  </a:lnTo>
                  <a:lnTo>
                    <a:pt x="3780" y="2717"/>
                  </a:lnTo>
                  <a:lnTo>
                    <a:pt x="3797" y="2717"/>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797"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16" y="2700"/>
                  </a:lnTo>
                  <a:lnTo>
                    <a:pt x="3833" y="2700"/>
                  </a:lnTo>
                  <a:lnTo>
                    <a:pt x="3833" y="2700"/>
                  </a:lnTo>
                  <a:lnTo>
                    <a:pt x="3833" y="2700"/>
                  </a:lnTo>
                  <a:lnTo>
                    <a:pt x="3833" y="2700"/>
                  </a:lnTo>
                  <a:lnTo>
                    <a:pt x="3833" y="2700"/>
                  </a:lnTo>
                  <a:lnTo>
                    <a:pt x="3833" y="2700"/>
                  </a:lnTo>
                  <a:lnTo>
                    <a:pt x="3833" y="2700"/>
                  </a:lnTo>
                  <a:lnTo>
                    <a:pt x="3833" y="2700"/>
                  </a:lnTo>
                  <a:lnTo>
                    <a:pt x="3833" y="2700"/>
                  </a:lnTo>
                  <a:lnTo>
                    <a:pt x="3833"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700"/>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52" y="2664"/>
                  </a:lnTo>
                  <a:lnTo>
                    <a:pt x="3869" y="2664"/>
                  </a:lnTo>
                  <a:lnTo>
                    <a:pt x="3869" y="2664"/>
                  </a:lnTo>
                  <a:lnTo>
                    <a:pt x="3869" y="2664"/>
                  </a:lnTo>
                  <a:lnTo>
                    <a:pt x="3869" y="2664"/>
                  </a:lnTo>
                  <a:lnTo>
                    <a:pt x="3869" y="2664"/>
                  </a:lnTo>
                  <a:lnTo>
                    <a:pt x="3869" y="2664"/>
                  </a:lnTo>
                  <a:lnTo>
                    <a:pt x="3869" y="2664"/>
                  </a:lnTo>
                  <a:lnTo>
                    <a:pt x="3869" y="2664"/>
                  </a:lnTo>
                  <a:lnTo>
                    <a:pt x="3869" y="2664"/>
                  </a:lnTo>
                  <a:lnTo>
                    <a:pt x="3869" y="2664"/>
                  </a:lnTo>
                  <a:lnTo>
                    <a:pt x="3869" y="2664"/>
                  </a:lnTo>
                  <a:lnTo>
                    <a:pt x="3869" y="2664"/>
                  </a:lnTo>
                  <a:lnTo>
                    <a:pt x="3869" y="2664"/>
                  </a:lnTo>
                  <a:lnTo>
                    <a:pt x="3869" y="2664"/>
                  </a:lnTo>
                  <a:lnTo>
                    <a:pt x="3888" y="2664"/>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45"/>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888"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05"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24"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609"/>
                  </a:lnTo>
                  <a:lnTo>
                    <a:pt x="3941" y="2592"/>
                  </a:lnTo>
                  <a:lnTo>
                    <a:pt x="3941" y="2592"/>
                  </a:lnTo>
                  <a:lnTo>
                    <a:pt x="3941" y="2592"/>
                  </a:lnTo>
                  <a:lnTo>
                    <a:pt x="3941" y="2592"/>
                  </a:lnTo>
                  <a:lnTo>
                    <a:pt x="3941" y="2592"/>
                  </a:lnTo>
                  <a:lnTo>
                    <a:pt x="3960" y="2592"/>
                  </a:lnTo>
                  <a:lnTo>
                    <a:pt x="3960" y="2592"/>
                  </a:lnTo>
                  <a:lnTo>
                    <a:pt x="3960" y="2592"/>
                  </a:lnTo>
                  <a:lnTo>
                    <a:pt x="3960" y="2592"/>
                  </a:lnTo>
                  <a:lnTo>
                    <a:pt x="3960" y="2592"/>
                  </a:lnTo>
                  <a:lnTo>
                    <a:pt x="3960"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92"/>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77" y="2556"/>
                  </a:lnTo>
                  <a:lnTo>
                    <a:pt x="3996" y="2556"/>
                  </a:lnTo>
                  <a:lnTo>
                    <a:pt x="3996" y="2520"/>
                  </a:lnTo>
                  <a:lnTo>
                    <a:pt x="3996" y="2520"/>
                  </a:lnTo>
                  <a:lnTo>
                    <a:pt x="3996" y="2520"/>
                  </a:lnTo>
                  <a:lnTo>
                    <a:pt x="3996" y="2520"/>
                  </a:lnTo>
                  <a:lnTo>
                    <a:pt x="3996" y="2520"/>
                  </a:lnTo>
                  <a:lnTo>
                    <a:pt x="3996" y="2520"/>
                  </a:lnTo>
                  <a:lnTo>
                    <a:pt x="3996" y="2520"/>
                  </a:lnTo>
                  <a:lnTo>
                    <a:pt x="3996" y="2520"/>
                  </a:lnTo>
                  <a:lnTo>
                    <a:pt x="3996" y="2520"/>
                  </a:lnTo>
                  <a:lnTo>
                    <a:pt x="3996" y="2520"/>
                  </a:lnTo>
                  <a:lnTo>
                    <a:pt x="3996" y="2520"/>
                  </a:lnTo>
                  <a:lnTo>
                    <a:pt x="3996" y="2520"/>
                  </a:lnTo>
                  <a:lnTo>
                    <a:pt x="3996" y="2520"/>
                  </a:lnTo>
                  <a:lnTo>
                    <a:pt x="4013" y="2520"/>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13" y="2465"/>
                  </a:lnTo>
                  <a:lnTo>
                    <a:pt x="4032" y="2465"/>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32" y="2448"/>
                  </a:lnTo>
                  <a:lnTo>
                    <a:pt x="4049" y="2448"/>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49"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68" y="2412"/>
                  </a:lnTo>
                  <a:lnTo>
                    <a:pt x="4085" y="2412"/>
                  </a:lnTo>
                  <a:lnTo>
                    <a:pt x="4085" y="2376"/>
                  </a:lnTo>
                  <a:lnTo>
                    <a:pt x="4085" y="2376"/>
                  </a:lnTo>
                  <a:lnTo>
                    <a:pt x="4085" y="2376"/>
                  </a:lnTo>
                  <a:lnTo>
                    <a:pt x="4085" y="2376"/>
                  </a:lnTo>
                  <a:lnTo>
                    <a:pt x="4085" y="2357"/>
                  </a:lnTo>
                  <a:lnTo>
                    <a:pt x="4085" y="2357"/>
                  </a:lnTo>
                  <a:lnTo>
                    <a:pt x="4085" y="2357"/>
                  </a:lnTo>
                  <a:lnTo>
                    <a:pt x="4085" y="2357"/>
                  </a:lnTo>
                  <a:lnTo>
                    <a:pt x="4085" y="2357"/>
                  </a:lnTo>
                  <a:lnTo>
                    <a:pt x="4085" y="2357"/>
                  </a:lnTo>
                  <a:lnTo>
                    <a:pt x="4085" y="2357"/>
                  </a:lnTo>
                  <a:lnTo>
                    <a:pt x="4104" y="2357"/>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04" y="2321"/>
                  </a:lnTo>
                  <a:lnTo>
                    <a:pt x="4121" y="2321"/>
                  </a:lnTo>
                  <a:lnTo>
                    <a:pt x="4121" y="2321"/>
                  </a:lnTo>
                  <a:lnTo>
                    <a:pt x="4121" y="2321"/>
                  </a:lnTo>
                  <a:lnTo>
                    <a:pt x="4121" y="2321"/>
                  </a:lnTo>
                  <a:lnTo>
                    <a:pt x="4121" y="2321"/>
                  </a:lnTo>
                  <a:lnTo>
                    <a:pt x="4121" y="2321"/>
                  </a:lnTo>
                  <a:lnTo>
                    <a:pt x="4121" y="2321"/>
                  </a:lnTo>
                  <a:lnTo>
                    <a:pt x="4121" y="2321"/>
                  </a:lnTo>
                  <a:lnTo>
                    <a:pt x="4140" y="2321"/>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40"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57"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76"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193" y="2285"/>
                  </a:lnTo>
                  <a:lnTo>
                    <a:pt x="4212" y="2285"/>
                  </a:lnTo>
                  <a:lnTo>
                    <a:pt x="4212" y="2285"/>
                  </a:lnTo>
                  <a:lnTo>
                    <a:pt x="4212" y="2285"/>
                  </a:lnTo>
                  <a:lnTo>
                    <a:pt x="4212" y="2285"/>
                  </a:lnTo>
                  <a:lnTo>
                    <a:pt x="4212" y="2285"/>
                  </a:lnTo>
                  <a:lnTo>
                    <a:pt x="4212" y="2285"/>
                  </a:lnTo>
                  <a:lnTo>
                    <a:pt x="4212" y="2285"/>
                  </a:lnTo>
                  <a:lnTo>
                    <a:pt x="4212" y="2285"/>
                  </a:lnTo>
                  <a:lnTo>
                    <a:pt x="4212" y="2285"/>
                  </a:lnTo>
                  <a:lnTo>
                    <a:pt x="4212"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85"/>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29"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48" y="2249"/>
                  </a:lnTo>
                  <a:lnTo>
                    <a:pt x="4265" y="2249"/>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65"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232"/>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284"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02" y="2196"/>
                  </a:lnTo>
                  <a:lnTo>
                    <a:pt x="4320" y="2196"/>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20" y="2124"/>
                  </a:lnTo>
                  <a:lnTo>
                    <a:pt x="4338" y="2124"/>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38" y="2088"/>
                  </a:lnTo>
                  <a:lnTo>
                    <a:pt x="4356" y="2088"/>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52"/>
                  </a:lnTo>
                  <a:lnTo>
                    <a:pt x="4356" y="2016"/>
                  </a:lnTo>
                  <a:lnTo>
                    <a:pt x="4356" y="2016"/>
                  </a:lnTo>
                  <a:lnTo>
                    <a:pt x="4356" y="2016"/>
                  </a:lnTo>
                  <a:lnTo>
                    <a:pt x="4356" y="2016"/>
                  </a:lnTo>
                  <a:lnTo>
                    <a:pt x="4356" y="2016"/>
                  </a:lnTo>
                  <a:lnTo>
                    <a:pt x="4356" y="2016"/>
                  </a:lnTo>
                  <a:lnTo>
                    <a:pt x="4356" y="2016"/>
                  </a:lnTo>
                  <a:lnTo>
                    <a:pt x="4356" y="2016"/>
                  </a:lnTo>
                  <a:lnTo>
                    <a:pt x="4356" y="2016"/>
                  </a:lnTo>
                  <a:lnTo>
                    <a:pt x="4356" y="2016"/>
                  </a:lnTo>
                  <a:lnTo>
                    <a:pt x="4356" y="2016"/>
                  </a:lnTo>
                  <a:lnTo>
                    <a:pt x="4356" y="2016"/>
                  </a:lnTo>
                  <a:lnTo>
                    <a:pt x="4356" y="1980"/>
                  </a:lnTo>
                  <a:lnTo>
                    <a:pt x="4356" y="1980"/>
                  </a:lnTo>
                  <a:lnTo>
                    <a:pt x="4356" y="1980"/>
                  </a:lnTo>
                  <a:lnTo>
                    <a:pt x="4356" y="1980"/>
                  </a:lnTo>
                  <a:lnTo>
                    <a:pt x="4356" y="1980"/>
                  </a:lnTo>
                  <a:lnTo>
                    <a:pt x="4356" y="1980"/>
                  </a:lnTo>
                  <a:lnTo>
                    <a:pt x="4356" y="1980"/>
                  </a:lnTo>
                  <a:lnTo>
                    <a:pt x="4356" y="1980"/>
                  </a:lnTo>
                  <a:lnTo>
                    <a:pt x="4356" y="1980"/>
                  </a:lnTo>
                  <a:lnTo>
                    <a:pt x="4356" y="1980"/>
                  </a:lnTo>
                  <a:lnTo>
                    <a:pt x="4356"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74"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392"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10" y="1980"/>
                  </a:lnTo>
                  <a:lnTo>
                    <a:pt x="4428" y="1980"/>
                  </a:lnTo>
                  <a:lnTo>
                    <a:pt x="4428" y="1980"/>
                  </a:lnTo>
                  <a:lnTo>
                    <a:pt x="4428" y="1980"/>
                  </a:lnTo>
                  <a:lnTo>
                    <a:pt x="4428" y="1980"/>
                  </a:lnTo>
                  <a:lnTo>
                    <a:pt x="4428" y="1980"/>
                  </a:lnTo>
                  <a:lnTo>
                    <a:pt x="4428" y="1980"/>
                  </a:lnTo>
                  <a:lnTo>
                    <a:pt x="4428" y="1980"/>
                  </a:lnTo>
                  <a:lnTo>
                    <a:pt x="4428" y="1980"/>
                  </a:lnTo>
                  <a:lnTo>
                    <a:pt x="4428" y="1980"/>
                  </a:lnTo>
                  <a:lnTo>
                    <a:pt x="4428"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46" y="1980"/>
                  </a:lnTo>
                  <a:lnTo>
                    <a:pt x="4464" y="1980"/>
                  </a:lnTo>
                  <a:lnTo>
                    <a:pt x="4464" y="1980"/>
                  </a:lnTo>
                  <a:lnTo>
                    <a:pt x="4464" y="1980"/>
                  </a:lnTo>
                  <a:lnTo>
                    <a:pt x="4464" y="1980"/>
                  </a:lnTo>
                  <a:lnTo>
                    <a:pt x="4464" y="1980"/>
                  </a:lnTo>
                  <a:lnTo>
                    <a:pt x="4464" y="1980"/>
                  </a:lnTo>
                  <a:lnTo>
                    <a:pt x="4464" y="1980"/>
                  </a:lnTo>
                  <a:lnTo>
                    <a:pt x="4464"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482" y="1980"/>
                  </a:lnTo>
                  <a:lnTo>
                    <a:pt x="4500" y="1980"/>
                  </a:lnTo>
                  <a:lnTo>
                    <a:pt x="4500" y="1980"/>
                  </a:lnTo>
                  <a:lnTo>
                    <a:pt x="4500" y="1980"/>
                  </a:lnTo>
                  <a:lnTo>
                    <a:pt x="4500" y="1980"/>
                  </a:lnTo>
                  <a:lnTo>
                    <a:pt x="4500" y="1980"/>
                  </a:lnTo>
                  <a:lnTo>
                    <a:pt x="4500" y="1980"/>
                  </a:lnTo>
                  <a:lnTo>
                    <a:pt x="4500" y="1980"/>
                  </a:lnTo>
                  <a:lnTo>
                    <a:pt x="4500" y="1980"/>
                  </a:lnTo>
                  <a:lnTo>
                    <a:pt x="4500" y="1980"/>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44"/>
                  </a:lnTo>
                  <a:lnTo>
                    <a:pt x="4500" y="1908"/>
                  </a:lnTo>
                  <a:lnTo>
                    <a:pt x="4500" y="1908"/>
                  </a:lnTo>
                  <a:lnTo>
                    <a:pt x="4500" y="1908"/>
                  </a:lnTo>
                  <a:lnTo>
                    <a:pt x="4518" y="1908"/>
                  </a:lnTo>
                  <a:lnTo>
                    <a:pt x="4518" y="1872"/>
                  </a:lnTo>
                  <a:lnTo>
                    <a:pt x="4518" y="1872"/>
                  </a:lnTo>
                  <a:lnTo>
                    <a:pt x="4518" y="1836"/>
                  </a:lnTo>
                  <a:lnTo>
                    <a:pt x="4518" y="1836"/>
                  </a:lnTo>
                  <a:lnTo>
                    <a:pt x="4518" y="1836"/>
                  </a:lnTo>
                  <a:lnTo>
                    <a:pt x="4518" y="1836"/>
                  </a:lnTo>
                  <a:lnTo>
                    <a:pt x="4518" y="1836"/>
                  </a:lnTo>
                  <a:lnTo>
                    <a:pt x="4518" y="1836"/>
                  </a:lnTo>
                  <a:lnTo>
                    <a:pt x="4518" y="1836"/>
                  </a:lnTo>
                  <a:lnTo>
                    <a:pt x="4518" y="1836"/>
                  </a:lnTo>
                  <a:lnTo>
                    <a:pt x="4518" y="1836"/>
                  </a:lnTo>
                  <a:lnTo>
                    <a:pt x="4536" y="1836"/>
                  </a:lnTo>
                  <a:lnTo>
                    <a:pt x="4536" y="1836"/>
                  </a:lnTo>
                  <a:lnTo>
                    <a:pt x="4536" y="1836"/>
                  </a:lnTo>
                  <a:lnTo>
                    <a:pt x="4536" y="1836"/>
                  </a:lnTo>
                  <a:lnTo>
                    <a:pt x="4536" y="1836"/>
                  </a:lnTo>
                  <a:lnTo>
                    <a:pt x="4536" y="1836"/>
                  </a:lnTo>
                  <a:lnTo>
                    <a:pt x="4536" y="1836"/>
                  </a:lnTo>
                  <a:lnTo>
                    <a:pt x="4536" y="1836"/>
                  </a:lnTo>
                  <a:lnTo>
                    <a:pt x="4536" y="1836"/>
                  </a:lnTo>
                  <a:lnTo>
                    <a:pt x="4536" y="1836"/>
                  </a:lnTo>
                  <a:lnTo>
                    <a:pt x="4536" y="1836"/>
                  </a:lnTo>
                  <a:lnTo>
                    <a:pt x="4536" y="1836"/>
                  </a:lnTo>
                  <a:lnTo>
                    <a:pt x="4536" y="1836"/>
                  </a:lnTo>
                  <a:lnTo>
                    <a:pt x="4536" y="1836"/>
                  </a:lnTo>
                  <a:lnTo>
                    <a:pt x="4554" y="1836"/>
                  </a:lnTo>
                  <a:lnTo>
                    <a:pt x="4554" y="1836"/>
                  </a:lnTo>
                  <a:lnTo>
                    <a:pt x="4554" y="1836"/>
                  </a:lnTo>
                  <a:lnTo>
                    <a:pt x="4554" y="1800"/>
                  </a:lnTo>
                  <a:lnTo>
                    <a:pt x="4572" y="1800"/>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72"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590"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08"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26" y="1764"/>
                  </a:lnTo>
                  <a:lnTo>
                    <a:pt x="4644" y="1764"/>
                  </a:lnTo>
                  <a:lnTo>
                    <a:pt x="4644" y="1728"/>
                  </a:lnTo>
                  <a:lnTo>
                    <a:pt x="4644" y="1728"/>
                  </a:lnTo>
                  <a:lnTo>
                    <a:pt x="4644" y="1728"/>
                  </a:lnTo>
                  <a:lnTo>
                    <a:pt x="4644" y="1728"/>
                  </a:lnTo>
                  <a:lnTo>
                    <a:pt x="4644" y="1728"/>
                  </a:lnTo>
                  <a:lnTo>
                    <a:pt x="4644" y="1728"/>
                  </a:lnTo>
                  <a:lnTo>
                    <a:pt x="4644" y="1728"/>
                  </a:lnTo>
                  <a:lnTo>
                    <a:pt x="4644" y="1728"/>
                  </a:lnTo>
                  <a:lnTo>
                    <a:pt x="4644" y="1728"/>
                  </a:lnTo>
                  <a:lnTo>
                    <a:pt x="4644" y="1728"/>
                  </a:lnTo>
                  <a:lnTo>
                    <a:pt x="4644" y="1728"/>
                  </a:lnTo>
                  <a:lnTo>
                    <a:pt x="4644" y="1728"/>
                  </a:lnTo>
                  <a:lnTo>
                    <a:pt x="4644"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62"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80" y="1728"/>
                  </a:lnTo>
                  <a:lnTo>
                    <a:pt x="4698" y="1728"/>
                  </a:lnTo>
                  <a:lnTo>
                    <a:pt x="4698" y="1692"/>
                  </a:lnTo>
                  <a:lnTo>
                    <a:pt x="4698" y="1692"/>
                  </a:lnTo>
                  <a:lnTo>
                    <a:pt x="4698" y="1692"/>
                  </a:lnTo>
                  <a:lnTo>
                    <a:pt x="4698" y="1692"/>
                  </a:lnTo>
                  <a:lnTo>
                    <a:pt x="4698" y="1692"/>
                  </a:lnTo>
                  <a:lnTo>
                    <a:pt x="4698" y="1692"/>
                  </a:lnTo>
                  <a:lnTo>
                    <a:pt x="4698" y="1692"/>
                  </a:lnTo>
                  <a:lnTo>
                    <a:pt x="4698" y="1692"/>
                  </a:lnTo>
                  <a:lnTo>
                    <a:pt x="4698" y="1692"/>
                  </a:lnTo>
                  <a:lnTo>
                    <a:pt x="4716" y="1692"/>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16" y="1656"/>
                  </a:lnTo>
                  <a:lnTo>
                    <a:pt x="4734" y="1656"/>
                  </a:lnTo>
                  <a:lnTo>
                    <a:pt x="4734" y="1656"/>
                  </a:lnTo>
                  <a:lnTo>
                    <a:pt x="4734" y="1656"/>
                  </a:lnTo>
                  <a:lnTo>
                    <a:pt x="4734" y="1656"/>
                  </a:lnTo>
                  <a:lnTo>
                    <a:pt x="4734" y="1656"/>
                  </a:lnTo>
                  <a:lnTo>
                    <a:pt x="4734" y="1656"/>
                  </a:lnTo>
                  <a:lnTo>
                    <a:pt x="4734" y="1656"/>
                  </a:lnTo>
                  <a:lnTo>
                    <a:pt x="4734"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52"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70"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788"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06" y="1656"/>
                  </a:lnTo>
                  <a:lnTo>
                    <a:pt x="4824" y="1656"/>
                  </a:lnTo>
                  <a:lnTo>
                    <a:pt x="4824" y="1656"/>
                  </a:lnTo>
                  <a:lnTo>
                    <a:pt x="4824" y="1656"/>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24"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42" y="1601"/>
                  </a:lnTo>
                  <a:lnTo>
                    <a:pt x="4860" y="1601"/>
                  </a:lnTo>
                  <a:lnTo>
                    <a:pt x="4860" y="1601"/>
                  </a:lnTo>
                  <a:lnTo>
                    <a:pt x="4860" y="1601"/>
                  </a:lnTo>
                  <a:lnTo>
                    <a:pt x="4860" y="1601"/>
                  </a:lnTo>
                  <a:lnTo>
                    <a:pt x="4860" y="1601"/>
                  </a:lnTo>
                  <a:lnTo>
                    <a:pt x="4860" y="1565"/>
                  </a:lnTo>
                  <a:lnTo>
                    <a:pt x="4860" y="1565"/>
                  </a:lnTo>
                  <a:lnTo>
                    <a:pt x="4860" y="1565"/>
                  </a:lnTo>
                  <a:lnTo>
                    <a:pt x="4860" y="1565"/>
                  </a:lnTo>
                  <a:lnTo>
                    <a:pt x="4860" y="1565"/>
                  </a:lnTo>
                  <a:lnTo>
                    <a:pt x="4860" y="1565"/>
                  </a:lnTo>
                  <a:lnTo>
                    <a:pt x="4860" y="1565"/>
                  </a:lnTo>
                  <a:lnTo>
                    <a:pt x="4860" y="1565"/>
                  </a:lnTo>
                  <a:lnTo>
                    <a:pt x="4860" y="1565"/>
                  </a:lnTo>
                  <a:lnTo>
                    <a:pt x="4860" y="1565"/>
                  </a:lnTo>
                  <a:lnTo>
                    <a:pt x="4860" y="1565"/>
                  </a:lnTo>
                  <a:lnTo>
                    <a:pt x="4860" y="1565"/>
                  </a:lnTo>
                  <a:lnTo>
                    <a:pt x="4860"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78"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896"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14"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32" y="1565"/>
                  </a:lnTo>
                  <a:lnTo>
                    <a:pt x="4950" y="1565"/>
                  </a:lnTo>
                  <a:lnTo>
                    <a:pt x="4950" y="1512"/>
                  </a:lnTo>
                  <a:lnTo>
                    <a:pt x="4950" y="1512"/>
                  </a:lnTo>
                  <a:lnTo>
                    <a:pt x="4950" y="1476"/>
                  </a:lnTo>
                  <a:lnTo>
                    <a:pt x="4950" y="1476"/>
                  </a:lnTo>
                  <a:lnTo>
                    <a:pt x="4950" y="1476"/>
                  </a:lnTo>
                  <a:lnTo>
                    <a:pt x="4950" y="1476"/>
                  </a:lnTo>
                  <a:lnTo>
                    <a:pt x="4950" y="1476"/>
                  </a:lnTo>
                  <a:lnTo>
                    <a:pt x="4950" y="1476"/>
                  </a:lnTo>
                  <a:lnTo>
                    <a:pt x="4950" y="1476"/>
                  </a:lnTo>
                  <a:lnTo>
                    <a:pt x="4950" y="1476"/>
                  </a:lnTo>
                  <a:lnTo>
                    <a:pt x="4950" y="1476"/>
                  </a:lnTo>
                  <a:lnTo>
                    <a:pt x="4950" y="1476"/>
                  </a:lnTo>
                  <a:lnTo>
                    <a:pt x="4950"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68" y="1476"/>
                  </a:lnTo>
                  <a:lnTo>
                    <a:pt x="4986" y="1476"/>
                  </a:lnTo>
                  <a:lnTo>
                    <a:pt x="4986" y="1421"/>
                  </a:lnTo>
                  <a:lnTo>
                    <a:pt x="4986" y="1421"/>
                  </a:lnTo>
                  <a:lnTo>
                    <a:pt x="4986" y="1421"/>
                  </a:lnTo>
                  <a:lnTo>
                    <a:pt x="4986" y="1421"/>
                  </a:lnTo>
                  <a:lnTo>
                    <a:pt x="4986" y="1421"/>
                  </a:lnTo>
                  <a:lnTo>
                    <a:pt x="4986" y="1421"/>
                  </a:lnTo>
                  <a:lnTo>
                    <a:pt x="4986" y="1421"/>
                  </a:lnTo>
                  <a:lnTo>
                    <a:pt x="4986" y="1421"/>
                  </a:lnTo>
                  <a:lnTo>
                    <a:pt x="4986" y="1421"/>
                  </a:lnTo>
                  <a:lnTo>
                    <a:pt x="4986" y="1421"/>
                  </a:lnTo>
                  <a:lnTo>
                    <a:pt x="4986" y="1421"/>
                  </a:lnTo>
                  <a:lnTo>
                    <a:pt x="4986" y="1421"/>
                  </a:lnTo>
                  <a:lnTo>
                    <a:pt x="4986" y="1421"/>
                  </a:lnTo>
                  <a:lnTo>
                    <a:pt x="5004" y="1421"/>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04" y="1368"/>
                  </a:lnTo>
                  <a:lnTo>
                    <a:pt x="5022" y="1368"/>
                  </a:lnTo>
                  <a:lnTo>
                    <a:pt x="5022" y="1368"/>
                  </a:lnTo>
                  <a:lnTo>
                    <a:pt x="5022" y="1368"/>
                  </a:lnTo>
                  <a:lnTo>
                    <a:pt x="5022" y="1368"/>
                  </a:lnTo>
                  <a:lnTo>
                    <a:pt x="5022" y="1368"/>
                  </a:lnTo>
                  <a:lnTo>
                    <a:pt x="5022" y="1368"/>
                  </a:lnTo>
                  <a:lnTo>
                    <a:pt x="5022" y="1368"/>
                  </a:lnTo>
                  <a:lnTo>
                    <a:pt x="5022" y="1368"/>
                  </a:lnTo>
                  <a:lnTo>
                    <a:pt x="5022" y="1368"/>
                  </a:lnTo>
                  <a:lnTo>
                    <a:pt x="5022"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40"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58"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76"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094"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30" y="1368"/>
                  </a:lnTo>
                  <a:lnTo>
                    <a:pt x="5148" y="1368"/>
                  </a:lnTo>
                  <a:lnTo>
                    <a:pt x="5148" y="1368"/>
                  </a:lnTo>
                  <a:lnTo>
                    <a:pt x="5148" y="1368"/>
                  </a:lnTo>
                  <a:lnTo>
                    <a:pt x="5148" y="1368"/>
                  </a:lnTo>
                  <a:lnTo>
                    <a:pt x="5148" y="1368"/>
                  </a:lnTo>
                  <a:lnTo>
                    <a:pt x="5148" y="1368"/>
                  </a:lnTo>
                  <a:lnTo>
                    <a:pt x="5148" y="1368"/>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48" y="1313"/>
                  </a:lnTo>
                  <a:lnTo>
                    <a:pt x="5166" y="1313"/>
                  </a:lnTo>
                  <a:lnTo>
                    <a:pt x="5166" y="1313"/>
                  </a:lnTo>
                  <a:lnTo>
                    <a:pt x="5166" y="1313"/>
                  </a:lnTo>
                  <a:lnTo>
                    <a:pt x="5166" y="1313"/>
                  </a:lnTo>
                  <a:lnTo>
                    <a:pt x="5166" y="1313"/>
                  </a:lnTo>
                  <a:lnTo>
                    <a:pt x="5166" y="1313"/>
                  </a:lnTo>
                  <a:lnTo>
                    <a:pt x="5166" y="1313"/>
                  </a:lnTo>
                  <a:lnTo>
                    <a:pt x="5166"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184" y="1313"/>
                  </a:lnTo>
                  <a:lnTo>
                    <a:pt x="5202" y="1313"/>
                  </a:lnTo>
                  <a:lnTo>
                    <a:pt x="5202" y="1260"/>
                  </a:lnTo>
                  <a:lnTo>
                    <a:pt x="5202" y="1260"/>
                  </a:lnTo>
                  <a:lnTo>
                    <a:pt x="5202" y="1260"/>
                  </a:lnTo>
                  <a:lnTo>
                    <a:pt x="5202" y="1260"/>
                  </a:lnTo>
                  <a:lnTo>
                    <a:pt x="5202" y="1260"/>
                  </a:lnTo>
                  <a:lnTo>
                    <a:pt x="5202" y="1260"/>
                  </a:lnTo>
                  <a:lnTo>
                    <a:pt x="5202" y="1260"/>
                  </a:lnTo>
                  <a:lnTo>
                    <a:pt x="5202" y="1260"/>
                  </a:lnTo>
                  <a:lnTo>
                    <a:pt x="5202" y="1260"/>
                  </a:lnTo>
                  <a:lnTo>
                    <a:pt x="5202" y="1260"/>
                  </a:lnTo>
                  <a:lnTo>
                    <a:pt x="5202" y="1260"/>
                  </a:lnTo>
                  <a:lnTo>
                    <a:pt x="5202" y="1260"/>
                  </a:lnTo>
                  <a:lnTo>
                    <a:pt x="5202"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20" y="1260"/>
                  </a:lnTo>
                  <a:lnTo>
                    <a:pt x="5238" y="1260"/>
                  </a:lnTo>
                  <a:lnTo>
                    <a:pt x="5238" y="1260"/>
                  </a:lnTo>
                  <a:lnTo>
                    <a:pt x="5238" y="1260"/>
                  </a:lnTo>
                  <a:lnTo>
                    <a:pt x="5238" y="1260"/>
                  </a:lnTo>
                  <a:lnTo>
                    <a:pt x="5238" y="1260"/>
                  </a:lnTo>
                  <a:lnTo>
                    <a:pt x="5238" y="1260"/>
                  </a:lnTo>
                  <a:lnTo>
                    <a:pt x="5238" y="1260"/>
                  </a:lnTo>
                  <a:lnTo>
                    <a:pt x="5238" y="1260"/>
                  </a:lnTo>
                  <a:lnTo>
                    <a:pt x="5238" y="1260"/>
                  </a:lnTo>
                  <a:lnTo>
                    <a:pt x="5238" y="1260"/>
                  </a:lnTo>
                  <a:lnTo>
                    <a:pt x="5238" y="1260"/>
                  </a:lnTo>
                  <a:lnTo>
                    <a:pt x="5238" y="1260"/>
                  </a:lnTo>
                  <a:lnTo>
                    <a:pt x="5238" y="1260"/>
                  </a:lnTo>
                  <a:lnTo>
                    <a:pt x="5238" y="1260"/>
                  </a:lnTo>
                  <a:lnTo>
                    <a:pt x="5256" y="1260"/>
                  </a:lnTo>
                  <a:lnTo>
                    <a:pt x="5256" y="1260"/>
                  </a:lnTo>
                  <a:lnTo>
                    <a:pt x="5256" y="1260"/>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56"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74"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292"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10" y="1205"/>
                  </a:lnTo>
                  <a:lnTo>
                    <a:pt x="5328" y="1205"/>
                  </a:lnTo>
                  <a:lnTo>
                    <a:pt x="5328" y="1152"/>
                  </a:lnTo>
                  <a:lnTo>
                    <a:pt x="5328" y="1152"/>
                  </a:lnTo>
                  <a:lnTo>
                    <a:pt x="5328" y="1152"/>
                  </a:lnTo>
                  <a:lnTo>
                    <a:pt x="5328" y="1152"/>
                  </a:lnTo>
                  <a:lnTo>
                    <a:pt x="5328" y="1152"/>
                  </a:lnTo>
                  <a:lnTo>
                    <a:pt x="5328" y="1152"/>
                  </a:lnTo>
                  <a:lnTo>
                    <a:pt x="5328" y="1152"/>
                  </a:lnTo>
                  <a:lnTo>
                    <a:pt x="5328" y="1152"/>
                  </a:lnTo>
                  <a:lnTo>
                    <a:pt x="5328"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46" y="1152"/>
                  </a:lnTo>
                  <a:lnTo>
                    <a:pt x="5364" y="1152"/>
                  </a:lnTo>
                  <a:lnTo>
                    <a:pt x="5364" y="1152"/>
                  </a:lnTo>
                  <a:lnTo>
                    <a:pt x="5382" y="1152"/>
                  </a:lnTo>
                  <a:lnTo>
                    <a:pt x="5382" y="1152"/>
                  </a:lnTo>
                  <a:lnTo>
                    <a:pt x="5382" y="1152"/>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97"/>
                  </a:lnTo>
                  <a:lnTo>
                    <a:pt x="5382" y="1025"/>
                  </a:lnTo>
                  <a:lnTo>
                    <a:pt x="5382" y="1025"/>
                  </a:lnTo>
                  <a:lnTo>
                    <a:pt x="5382" y="1025"/>
                  </a:lnTo>
                  <a:lnTo>
                    <a:pt x="5382" y="1025"/>
                  </a:lnTo>
                  <a:lnTo>
                    <a:pt x="5382" y="1025"/>
                  </a:lnTo>
                  <a:lnTo>
                    <a:pt x="5382" y="1025"/>
                  </a:lnTo>
                  <a:lnTo>
                    <a:pt x="5382" y="1025"/>
                  </a:lnTo>
                  <a:lnTo>
                    <a:pt x="5400" y="1025"/>
                  </a:lnTo>
                  <a:lnTo>
                    <a:pt x="5400" y="1025"/>
                  </a:lnTo>
                  <a:lnTo>
                    <a:pt x="5400" y="1025"/>
                  </a:lnTo>
                  <a:lnTo>
                    <a:pt x="5400" y="1025"/>
                  </a:lnTo>
                  <a:lnTo>
                    <a:pt x="5400" y="1025"/>
                  </a:lnTo>
                  <a:lnTo>
                    <a:pt x="5400" y="1025"/>
                  </a:lnTo>
                  <a:lnTo>
                    <a:pt x="5400" y="1025"/>
                  </a:lnTo>
                  <a:lnTo>
                    <a:pt x="5400" y="1025"/>
                  </a:lnTo>
                  <a:lnTo>
                    <a:pt x="5400" y="1025"/>
                  </a:lnTo>
                  <a:lnTo>
                    <a:pt x="5400" y="972"/>
                  </a:lnTo>
                  <a:lnTo>
                    <a:pt x="5400" y="972"/>
                  </a:lnTo>
                  <a:lnTo>
                    <a:pt x="5400" y="972"/>
                  </a:lnTo>
                  <a:lnTo>
                    <a:pt x="5400" y="972"/>
                  </a:lnTo>
                  <a:lnTo>
                    <a:pt x="5400" y="972"/>
                  </a:lnTo>
                  <a:lnTo>
                    <a:pt x="5418" y="972"/>
                  </a:lnTo>
                  <a:lnTo>
                    <a:pt x="5418" y="972"/>
                  </a:lnTo>
                  <a:lnTo>
                    <a:pt x="5418" y="972"/>
                  </a:lnTo>
                  <a:lnTo>
                    <a:pt x="5418" y="972"/>
                  </a:lnTo>
                  <a:lnTo>
                    <a:pt x="5418" y="972"/>
                  </a:lnTo>
                  <a:lnTo>
                    <a:pt x="5418" y="972"/>
                  </a:lnTo>
                  <a:lnTo>
                    <a:pt x="5418" y="972"/>
                  </a:lnTo>
                  <a:lnTo>
                    <a:pt x="5418" y="972"/>
                  </a:lnTo>
                  <a:lnTo>
                    <a:pt x="5418" y="972"/>
                  </a:lnTo>
                  <a:lnTo>
                    <a:pt x="5418" y="972"/>
                  </a:lnTo>
                  <a:lnTo>
                    <a:pt x="5418" y="972"/>
                  </a:lnTo>
                  <a:lnTo>
                    <a:pt x="5418"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36" y="972"/>
                  </a:lnTo>
                  <a:lnTo>
                    <a:pt x="5454" y="972"/>
                  </a:lnTo>
                  <a:lnTo>
                    <a:pt x="5454" y="972"/>
                  </a:lnTo>
                  <a:lnTo>
                    <a:pt x="5454" y="972"/>
                  </a:lnTo>
                  <a:lnTo>
                    <a:pt x="5454" y="972"/>
                  </a:lnTo>
                  <a:lnTo>
                    <a:pt x="5454" y="972"/>
                  </a:lnTo>
                  <a:lnTo>
                    <a:pt x="5454" y="972"/>
                  </a:lnTo>
                  <a:lnTo>
                    <a:pt x="5454" y="972"/>
                  </a:lnTo>
                  <a:lnTo>
                    <a:pt x="5454" y="972"/>
                  </a:lnTo>
                  <a:lnTo>
                    <a:pt x="5454" y="972"/>
                  </a:lnTo>
                  <a:lnTo>
                    <a:pt x="5454" y="972"/>
                  </a:lnTo>
                  <a:lnTo>
                    <a:pt x="5454" y="972"/>
                  </a:lnTo>
                  <a:lnTo>
                    <a:pt x="5454" y="972"/>
                  </a:lnTo>
                  <a:lnTo>
                    <a:pt x="5454" y="972"/>
                  </a:lnTo>
                  <a:lnTo>
                    <a:pt x="5454"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72" y="900"/>
                  </a:lnTo>
                  <a:lnTo>
                    <a:pt x="5490" y="900"/>
                  </a:lnTo>
                  <a:lnTo>
                    <a:pt x="5490" y="900"/>
                  </a:lnTo>
                  <a:lnTo>
                    <a:pt x="5490" y="900"/>
                  </a:lnTo>
                  <a:lnTo>
                    <a:pt x="5490" y="900"/>
                  </a:lnTo>
                  <a:lnTo>
                    <a:pt x="5508" y="900"/>
                  </a:lnTo>
                  <a:lnTo>
                    <a:pt x="5508" y="900"/>
                  </a:lnTo>
                  <a:lnTo>
                    <a:pt x="5508" y="900"/>
                  </a:lnTo>
                  <a:lnTo>
                    <a:pt x="5508" y="900"/>
                  </a:lnTo>
                  <a:lnTo>
                    <a:pt x="5508" y="900"/>
                  </a:lnTo>
                  <a:lnTo>
                    <a:pt x="5508" y="900"/>
                  </a:lnTo>
                  <a:lnTo>
                    <a:pt x="5508" y="900"/>
                  </a:lnTo>
                  <a:lnTo>
                    <a:pt x="5508" y="900"/>
                  </a:lnTo>
                  <a:lnTo>
                    <a:pt x="5508" y="900"/>
                  </a:lnTo>
                  <a:lnTo>
                    <a:pt x="5508" y="900"/>
                  </a:lnTo>
                  <a:lnTo>
                    <a:pt x="5526" y="900"/>
                  </a:lnTo>
                  <a:lnTo>
                    <a:pt x="5526" y="900"/>
                  </a:lnTo>
                  <a:lnTo>
                    <a:pt x="5526" y="900"/>
                  </a:lnTo>
                  <a:lnTo>
                    <a:pt x="5526" y="900"/>
                  </a:lnTo>
                  <a:lnTo>
                    <a:pt x="5526" y="900"/>
                  </a:lnTo>
                  <a:lnTo>
                    <a:pt x="5526" y="900"/>
                  </a:lnTo>
                  <a:lnTo>
                    <a:pt x="5526" y="900"/>
                  </a:lnTo>
                  <a:lnTo>
                    <a:pt x="5526" y="900"/>
                  </a:lnTo>
                  <a:lnTo>
                    <a:pt x="5526" y="900"/>
                  </a:lnTo>
                  <a:lnTo>
                    <a:pt x="5526" y="900"/>
                  </a:lnTo>
                  <a:lnTo>
                    <a:pt x="5526" y="900"/>
                  </a:lnTo>
                  <a:lnTo>
                    <a:pt x="5526" y="900"/>
                  </a:lnTo>
                  <a:lnTo>
                    <a:pt x="5526" y="900"/>
                  </a:lnTo>
                  <a:lnTo>
                    <a:pt x="5526" y="845"/>
                  </a:lnTo>
                  <a:lnTo>
                    <a:pt x="5526" y="845"/>
                  </a:lnTo>
                  <a:lnTo>
                    <a:pt x="5526" y="845"/>
                  </a:lnTo>
                  <a:lnTo>
                    <a:pt x="5526" y="845"/>
                  </a:lnTo>
                  <a:lnTo>
                    <a:pt x="5526" y="845"/>
                  </a:lnTo>
                  <a:lnTo>
                    <a:pt x="5526" y="845"/>
                  </a:lnTo>
                  <a:lnTo>
                    <a:pt x="5526" y="845"/>
                  </a:lnTo>
                  <a:lnTo>
                    <a:pt x="5544" y="845"/>
                  </a:lnTo>
                  <a:lnTo>
                    <a:pt x="5544" y="845"/>
                  </a:lnTo>
                  <a:lnTo>
                    <a:pt x="5544" y="845"/>
                  </a:lnTo>
                  <a:lnTo>
                    <a:pt x="5544" y="845"/>
                  </a:lnTo>
                  <a:lnTo>
                    <a:pt x="5544" y="845"/>
                  </a:lnTo>
                  <a:lnTo>
                    <a:pt x="5544"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62" y="845"/>
                  </a:lnTo>
                  <a:lnTo>
                    <a:pt x="5580" y="845"/>
                  </a:lnTo>
                  <a:lnTo>
                    <a:pt x="5580" y="845"/>
                  </a:lnTo>
                  <a:lnTo>
                    <a:pt x="5580" y="845"/>
                  </a:lnTo>
                  <a:lnTo>
                    <a:pt x="5580" y="845"/>
                  </a:lnTo>
                  <a:lnTo>
                    <a:pt x="5580" y="845"/>
                  </a:lnTo>
                  <a:lnTo>
                    <a:pt x="5580"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598"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845"/>
                  </a:lnTo>
                  <a:lnTo>
                    <a:pt x="5616"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34"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52"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70"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688" y="773"/>
                  </a:lnTo>
                  <a:lnTo>
                    <a:pt x="5706" y="773"/>
                  </a:lnTo>
                  <a:lnTo>
                    <a:pt x="5706" y="773"/>
                  </a:lnTo>
                  <a:lnTo>
                    <a:pt x="5706" y="773"/>
                  </a:lnTo>
                  <a:lnTo>
                    <a:pt x="5706"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24"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42" y="773"/>
                  </a:lnTo>
                  <a:lnTo>
                    <a:pt x="5760" y="773"/>
                  </a:lnTo>
                  <a:lnTo>
                    <a:pt x="5760" y="773"/>
                  </a:lnTo>
                  <a:lnTo>
                    <a:pt x="5760" y="773"/>
                  </a:lnTo>
                  <a:lnTo>
                    <a:pt x="5760" y="773"/>
                  </a:lnTo>
                  <a:lnTo>
                    <a:pt x="5760" y="773"/>
                  </a:lnTo>
                  <a:lnTo>
                    <a:pt x="5760" y="773"/>
                  </a:lnTo>
                  <a:lnTo>
                    <a:pt x="5760" y="773"/>
                  </a:lnTo>
                  <a:lnTo>
                    <a:pt x="5760"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78" y="773"/>
                  </a:lnTo>
                  <a:lnTo>
                    <a:pt x="5796" y="773"/>
                  </a:lnTo>
                  <a:lnTo>
                    <a:pt x="5796" y="773"/>
                  </a:lnTo>
                  <a:lnTo>
                    <a:pt x="5796" y="773"/>
                  </a:lnTo>
                  <a:lnTo>
                    <a:pt x="5796" y="773"/>
                  </a:lnTo>
                  <a:lnTo>
                    <a:pt x="5796" y="773"/>
                  </a:lnTo>
                  <a:lnTo>
                    <a:pt x="5796" y="773"/>
                  </a:lnTo>
                  <a:lnTo>
                    <a:pt x="5796" y="773"/>
                  </a:lnTo>
                  <a:lnTo>
                    <a:pt x="5796"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73"/>
                  </a:lnTo>
                  <a:lnTo>
                    <a:pt x="5814" y="701"/>
                  </a:lnTo>
                  <a:lnTo>
                    <a:pt x="5814" y="701"/>
                  </a:lnTo>
                  <a:lnTo>
                    <a:pt x="5814" y="701"/>
                  </a:lnTo>
                  <a:lnTo>
                    <a:pt x="5814" y="701"/>
                  </a:lnTo>
                  <a:lnTo>
                    <a:pt x="5814" y="701"/>
                  </a:lnTo>
                  <a:lnTo>
                    <a:pt x="5814" y="701"/>
                  </a:lnTo>
                  <a:lnTo>
                    <a:pt x="5814"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32" y="701"/>
                  </a:lnTo>
                  <a:lnTo>
                    <a:pt x="5850" y="701"/>
                  </a:lnTo>
                  <a:lnTo>
                    <a:pt x="5850" y="701"/>
                  </a:lnTo>
                  <a:lnTo>
                    <a:pt x="5850" y="701"/>
                  </a:lnTo>
                  <a:lnTo>
                    <a:pt x="5850" y="701"/>
                  </a:lnTo>
                  <a:lnTo>
                    <a:pt x="5850" y="701"/>
                  </a:lnTo>
                  <a:lnTo>
                    <a:pt x="5850" y="701"/>
                  </a:lnTo>
                  <a:lnTo>
                    <a:pt x="5850" y="701"/>
                  </a:lnTo>
                  <a:lnTo>
                    <a:pt x="5850" y="701"/>
                  </a:lnTo>
                  <a:lnTo>
                    <a:pt x="5850" y="701"/>
                  </a:lnTo>
                  <a:lnTo>
                    <a:pt x="5850" y="701"/>
                  </a:lnTo>
                  <a:lnTo>
                    <a:pt x="5850" y="701"/>
                  </a:lnTo>
                  <a:lnTo>
                    <a:pt x="5850" y="701"/>
                  </a:lnTo>
                  <a:lnTo>
                    <a:pt x="5850" y="701"/>
                  </a:lnTo>
                  <a:lnTo>
                    <a:pt x="5850" y="612"/>
                  </a:lnTo>
                  <a:lnTo>
                    <a:pt x="5850" y="612"/>
                  </a:lnTo>
                  <a:lnTo>
                    <a:pt x="5850" y="612"/>
                  </a:lnTo>
                  <a:lnTo>
                    <a:pt x="5850" y="612"/>
                  </a:lnTo>
                  <a:lnTo>
                    <a:pt x="5850"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68" y="612"/>
                  </a:lnTo>
                  <a:lnTo>
                    <a:pt x="5886" y="612"/>
                  </a:lnTo>
                  <a:lnTo>
                    <a:pt x="5886" y="612"/>
                  </a:lnTo>
                  <a:lnTo>
                    <a:pt x="5886" y="612"/>
                  </a:lnTo>
                  <a:lnTo>
                    <a:pt x="5886"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04"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22"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40"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58" y="612"/>
                  </a:lnTo>
                  <a:lnTo>
                    <a:pt x="5976" y="612"/>
                  </a:lnTo>
                  <a:lnTo>
                    <a:pt x="5976" y="521"/>
                  </a:lnTo>
                  <a:lnTo>
                    <a:pt x="5976" y="521"/>
                  </a:lnTo>
                  <a:lnTo>
                    <a:pt x="5976" y="521"/>
                  </a:lnTo>
                  <a:lnTo>
                    <a:pt x="5976" y="521"/>
                  </a:lnTo>
                  <a:lnTo>
                    <a:pt x="5976" y="521"/>
                  </a:lnTo>
                  <a:lnTo>
                    <a:pt x="5976" y="521"/>
                  </a:lnTo>
                  <a:lnTo>
                    <a:pt x="5976" y="521"/>
                  </a:lnTo>
                  <a:lnTo>
                    <a:pt x="5976" y="521"/>
                  </a:lnTo>
                  <a:lnTo>
                    <a:pt x="5976" y="521"/>
                  </a:lnTo>
                  <a:lnTo>
                    <a:pt x="5994" y="521"/>
                  </a:lnTo>
                  <a:lnTo>
                    <a:pt x="5994" y="521"/>
                  </a:lnTo>
                  <a:lnTo>
                    <a:pt x="5994" y="521"/>
                  </a:lnTo>
                  <a:lnTo>
                    <a:pt x="5994" y="521"/>
                  </a:lnTo>
                  <a:lnTo>
                    <a:pt x="5994" y="521"/>
                  </a:lnTo>
                  <a:lnTo>
                    <a:pt x="5994" y="521"/>
                  </a:lnTo>
                  <a:lnTo>
                    <a:pt x="5994" y="521"/>
                  </a:lnTo>
                  <a:lnTo>
                    <a:pt x="5994" y="521"/>
                  </a:lnTo>
                  <a:lnTo>
                    <a:pt x="5994" y="521"/>
                  </a:lnTo>
                  <a:lnTo>
                    <a:pt x="5994" y="521"/>
                  </a:lnTo>
                  <a:lnTo>
                    <a:pt x="5994" y="521"/>
                  </a:lnTo>
                  <a:lnTo>
                    <a:pt x="5994" y="521"/>
                  </a:lnTo>
                  <a:lnTo>
                    <a:pt x="6012" y="521"/>
                  </a:lnTo>
                  <a:lnTo>
                    <a:pt x="6012" y="521"/>
                  </a:lnTo>
                  <a:lnTo>
                    <a:pt x="6012" y="521"/>
                  </a:lnTo>
                  <a:lnTo>
                    <a:pt x="6012" y="521"/>
                  </a:lnTo>
                  <a:lnTo>
                    <a:pt x="6012" y="521"/>
                  </a:lnTo>
                  <a:lnTo>
                    <a:pt x="6012" y="521"/>
                  </a:lnTo>
                  <a:lnTo>
                    <a:pt x="6012" y="521"/>
                  </a:lnTo>
                  <a:lnTo>
                    <a:pt x="6012"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30" y="521"/>
                  </a:lnTo>
                  <a:lnTo>
                    <a:pt x="6048" y="521"/>
                  </a:lnTo>
                  <a:lnTo>
                    <a:pt x="6048" y="521"/>
                  </a:lnTo>
                  <a:lnTo>
                    <a:pt x="6048" y="521"/>
                  </a:lnTo>
                  <a:lnTo>
                    <a:pt x="6048" y="521"/>
                  </a:lnTo>
                  <a:lnTo>
                    <a:pt x="6048" y="521"/>
                  </a:lnTo>
                  <a:lnTo>
                    <a:pt x="6048"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66"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084" y="521"/>
                  </a:lnTo>
                  <a:lnTo>
                    <a:pt x="6102" y="521"/>
                  </a:lnTo>
                  <a:lnTo>
                    <a:pt x="6102"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20"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38"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56"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74" y="521"/>
                  </a:lnTo>
                  <a:lnTo>
                    <a:pt x="6192" y="521"/>
                  </a:lnTo>
                  <a:lnTo>
                    <a:pt x="6192" y="521"/>
                  </a:lnTo>
                  <a:lnTo>
                    <a:pt x="6192" y="521"/>
                  </a:lnTo>
                  <a:lnTo>
                    <a:pt x="6192" y="521"/>
                  </a:lnTo>
                  <a:lnTo>
                    <a:pt x="6192" y="521"/>
                  </a:lnTo>
                  <a:lnTo>
                    <a:pt x="6192"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10" y="521"/>
                  </a:lnTo>
                  <a:lnTo>
                    <a:pt x="6228" y="521"/>
                  </a:lnTo>
                  <a:lnTo>
                    <a:pt x="6228" y="521"/>
                  </a:lnTo>
                  <a:lnTo>
                    <a:pt x="6228" y="521"/>
                  </a:lnTo>
                  <a:lnTo>
                    <a:pt x="6228" y="521"/>
                  </a:lnTo>
                  <a:lnTo>
                    <a:pt x="6228" y="521"/>
                  </a:lnTo>
                  <a:lnTo>
                    <a:pt x="6228" y="521"/>
                  </a:lnTo>
                  <a:lnTo>
                    <a:pt x="6228" y="521"/>
                  </a:lnTo>
                  <a:lnTo>
                    <a:pt x="6228"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46" y="521"/>
                  </a:lnTo>
                  <a:lnTo>
                    <a:pt x="6264" y="521"/>
                  </a:lnTo>
                  <a:lnTo>
                    <a:pt x="6264" y="521"/>
                  </a:lnTo>
                  <a:lnTo>
                    <a:pt x="6282" y="521"/>
                  </a:lnTo>
                  <a:lnTo>
                    <a:pt x="6282" y="521"/>
                  </a:lnTo>
                  <a:lnTo>
                    <a:pt x="6282" y="521"/>
                  </a:lnTo>
                  <a:lnTo>
                    <a:pt x="6282" y="521"/>
                  </a:lnTo>
                  <a:lnTo>
                    <a:pt x="6282" y="521"/>
                  </a:lnTo>
                  <a:lnTo>
                    <a:pt x="6282" y="521"/>
                  </a:lnTo>
                  <a:lnTo>
                    <a:pt x="6282" y="521"/>
                  </a:lnTo>
                  <a:lnTo>
                    <a:pt x="6282" y="521"/>
                  </a:lnTo>
                  <a:lnTo>
                    <a:pt x="6282" y="521"/>
                  </a:lnTo>
                  <a:lnTo>
                    <a:pt x="6282" y="521"/>
                  </a:lnTo>
                  <a:lnTo>
                    <a:pt x="6282" y="521"/>
                  </a:lnTo>
                  <a:lnTo>
                    <a:pt x="6282" y="396"/>
                  </a:lnTo>
                  <a:lnTo>
                    <a:pt x="6282" y="396"/>
                  </a:lnTo>
                  <a:lnTo>
                    <a:pt x="6282" y="396"/>
                  </a:lnTo>
                  <a:lnTo>
                    <a:pt x="6282" y="396"/>
                  </a:lnTo>
                  <a:lnTo>
                    <a:pt x="6282" y="396"/>
                  </a:lnTo>
                  <a:lnTo>
                    <a:pt x="6282" y="396"/>
                  </a:lnTo>
                  <a:lnTo>
                    <a:pt x="6282" y="396"/>
                  </a:lnTo>
                  <a:lnTo>
                    <a:pt x="6282" y="396"/>
                  </a:lnTo>
                  <a:lnTo>
                    <a:pt x="6282"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00" y="396"/>
                  </a:lnTo>
                  <a:lnTo>
                    <a:pt x="6318" y="396"/>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18"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36" y="269"/>
                  </a:lnTo>
                  <a:lnTo>
                    <a:pt x="6354" y="269"/>
                  </a:lnTo>
                  <a:lnTo>
                    <a:pt x="6354" y="269"/>
                  </a:lnTo>
                  <a:lnTo>
                    <a:pt x="6354" y="269"/>
                  </a:lnTo>
                  <a:lnTo>
                    <a:pt x="6354" y="144"/>
                  </a:lnTo>
                  <a:lnTo>
                    <a:pt x="6354" y="144"/>
                  </a:lnTo>
                  <a:lnTo>
                    <a:pt x="6354" y="144"/>
                  </a:lnTo>
                  <a:lnTo>
                    <a:pt x="6354" y="144"/>
                  </a:lnTo>
                  <a:lnTo>
                    <a:pt x="6354" y="144"/>
                  </a:lnTo>
                  <a:lnTo>
                    <a:pt x="6354" y="144"/>
                  </a:lnTo>
                  <a:lnTo>
                    <a:pt x="6354" y="144"/>
                  </a:lnTo>
                  <a:lnTo>
                    <a:pt x="6354" y="144"/>
                  </a:lnTo>
                  <a:lnTo>
                    <a:pt x="6354" y="144"/>
                  </a:lnTo>
                  <a:lnTo>
                    <a:pt x="6354" y="144"/>
                  </a:lnTo>
                  <a:lnTo>
                    <a:pt x="6354" y="144"/>
                  </a:lnTo>
                  <a:lnTo>
                    <a:pt x="6354" y="144"/>
                  </a:lnTo>
                  <a:lnTo>
                    <a:pt x="6354" y="144"/>
                  </a:lnTo>
                  <a:lnTo>
                    <a:pt x="6372" y="144"/>
                  </a:lnTo>
                  <a:lnTo>
                    <a:pt x="6372" y="144"/>
                  </a:lnTo>
                  <a:lnTo>
                    <a:pt x="6372" y="144"/>
                  </a:lnTo>
                  <a:lnTo>
                    <a:pt x="6372" y="144"/>
                  </a:lnTo>
                  <a:lnTo>
                    <a:pt x="6372" y="144"/>
                  </a:lnTo>
                  <a:lnTo>
                    <a:pt x="6372" y="144"/>
                  </a:lnTo>
                  <a:lnTo>
                    <a:pt x="6372" y="144"/>
                  </a:lnTo>
                  <a:lnTo>
                    <a:pt x="6372" y="144"/>
                  </a:lnTo>
                  <a:lnTo>
                    <a:pt x="6390" y="144"/>
                  </a:lnTo>
                  <a:lnTo>
                    <a:pt x="6390" y="144"/>
                  </a:lnTo>
                  <a:lnTo>
                    <a:pt x="6390" y="144"/>
                  </a:lnTo>
                  <a:lnTo>
                    <a:pt x="6390" y="144"/>
                  </a:lnTo>
                  <a:lnTo>
                    <a:pt x="6390" y="144"/>
                  </a:lnTo>
                  <a:lnTo>
                    <a:pt x="6390" y="144"/>
                  </a:lnTo>
                  <a:lnTo>
                    <a:pt x="6390" y="144"/>
                  </a:lnTo>
                  <a:lnTo>
                    <a:pt x="6390" y="144"/>
                  </a:lnTo>
                  <a:lnTo>
                    <a:pt x="6390" y="144"/>
                  </a:lnTo>
                  <a:lnTo>
                    <a:pt x="6390"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08"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26" y="144"/>
                  </a:lnTo>
                  <a:lnTo>
                    <a:pt x="6444" y="144"/>
                  </a:lnTo>
                  <a:lnTo>
                    <a:pt x="6444" y="144"/>
                  </a:lnTo>
                  <a:lnTo>
                    <a:pt x="6444" y="144"/>
                  </a:lnTo>
                  <a:lnTo>
                    <a:pt x="6444" y="144"/>
                  </a:lnTo>
                  <a:lnTo>
                    <a:pt x="6444" y="144"/>
                  </a:lnTo>
                  <a:lnTo>
                    <a:pt x="6444" y="144"/>
                  </a:lnTo>
                  <a:lnTo>
                    <a:pt x="6444" y="144"/>
                  </a:lnTo>
                  <a:lnTo>
                    <a:pt x="6444" y="144"/>
                  </a:lnTo>
                  <a:lnTo>
                    <a:pt x="6444" y="144"/>
                  </a:lnTo>
                  <a:lnTo>
                    <a:pt x="6444" y="144"/>
                  </a:lnTo>
                  <a:lnTo>
                    <a:pt x="6462" y="144"/>
                  </a:lnTo>
                  <a:lnTo>
                    <a:pt x="6462" y="144"/>
                  </a:lnTo>
                  <a:lnTo>
                    <a:pt x="6462" y="144"/>
                  </a:lnTo>
                  <a:lnTo>
                    <a:pt x="6462" y="144"/>
                  </a:lnTo>
                  <a:lnTo>
                    <a:pt x="6462" y="144"/>
                  </a:lnTo>
                  <a:lnTo>
                    <a:pt x="6462" y="144"/>
                  </a:lnTo>
                  <a:lnTo>
                    <a:pt x="6462" y="144"/>
                  </a:lnTo>
                  <a:lnTo>
                    <a:pt x="6462" y="144"/>
                  </a:lnTo>
                  <a:lnTo>
                    <a:pt x="6462" y="144"/>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62"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80"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498"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16"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34"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52" y="0"/>
                  </a:lnTo>
                  <a:lnTo>
                    <a:pt x="6570" y="0"/>
                  </a:lnTo>
                  <a:lnTo>
                    <a:pt x="6570" y="0"/>
                  </a:lnTo>
                  <a:lnTo>
                    <a:pt x="6570" y="0"/>
                  </a:lnTo>
                  <a:lnTo>
                    <a:pt x="6570"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588" y="0"/>
                  </a:lnTo>
                  <a:lnTo>
                    <a:pt x="6606" y="0"/>
                  </a:lnTo>
                  <a:lnTo>
                    <a:pt x="6606" y="0"/>
                  </a:lnTo>
                  <a:lnTo>
                    <a:pt x="6606" y="0"/>
                  </a:lnTo>
                  <a:lnTo>
                    <a:pt x="6606"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24"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42"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60" y="0"/>
                  </a:lnTo>
                  <a:lnTo>
                    <a:pt x="6678" y="0"/>
                  </a:lnTo>
                  <a:lnTo>
                    <a:pt x="6678" y="0"/>
                  </a:lnTo>
                  <a:lnTo>
                    <a:pt x="6678" y="0"/>
                  </a:lnTo>
                  <a:lnTo>
                    <a:pt x="6678" y="0"/>
                  </a:lnTo>
                  <a:lnTo>
                    <a:pt x="6678" y="0"/>
                  </a:lnTo>
                  <a:lnTo>
                    <a:pt x="6678" y="0"/>
                  </a:lnTo>
                  <a:lnTo>
                    <a:pt x="6678" y="0"/>
                  </a:lnTo>
                  <a:lnTo>
                    <a:pt x="6678" y="0"/>
                  </a:lnTo>
                  <a:lnTo>
                    <a:pt x="6696" y="0"/>
                  </a:lnTo>
                  <a:lnTo>
                    <a:pt x="6696" y="0"/>
                  </a:lnTo>
                  <a:lnTo>
                    <a:pt x="6696"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3" name="Rectangle 70399">
            <a:extLst>
              <a:ext uri="{FF2B5EF4-FFF2-40B4-BE49-F238E27FC236}">
                <a16:creationId xmlns:a16="http://schemas.microsoft.com/office/drawing/2014/main" id="{CC29D43C-EA79-434E-ABDC-D3B4E7399755}"/>
              </a:ext>
            </a:extLst>
          </p:cNvPr>
          <p:cNvSpPr>
            <a:spLocks noChangeArrowheads="1"/>
          </p:cNvSpPr>
          <p:nvPr/>
        </p:nvSpPr>
        <p:spPr bwMode="auto">
          <a:xfrm rot="16200000">
            <a:off x="-226346" y="3510559"/>
            <a:ext cx="19723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Cumulative Hazard</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 name="Rectangle 70416">
            <a:extLst>
              <a:ext uri="{FF2B5EF4-FFF2-40B4-BE49-F238E27FC236}">
                <a16:creationId xmlns:a16="http://schemas.microsoft.com/office/drawing/2014/main" id="{0C47D44B-A5E4-4DFC-B06A-C7A6AA26B3A6}"/>
              </a:ext>
            </a:extLst>
          </p:cNvPr>
          <p:cNvSpPr>
            <a:spLocks noChangeArrowheads="1"/>
          </p:cNvSpPr>
          <p:nvPr/>
        </p:nvSpPr>
        <p:spPr bwMode="auto">
          <a:xfrm>
            <a:off x="5831830" y="6099254"/>
            <a:ext cx="634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Months</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3A22BF99-C053-431E-8DB8-992B5063FA82}"/>
              </a:ext>
            </a:extLst>
          </p:cNvPr>
          <p:cNvSpPr txBox="1"/>
          <p:nvPr/>
        </p:nvSpPr>
        <p:spPr>
          <a:xfrm>
            <a:off x="2703632" y="3499699"/>
            <a:ext cx="254146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value for interaction=0.77</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 Box 22">
            <a:extLst>
              <a:ext uri="{FF2B5EF4-FFF2-40B4-BE49-F238E27FC236}">
                <a16:creationId xmlns:a16="http://schemas.microsoft.com/office/drawing/2014/main" id="{8F300B8C-BAD1-416D-9EFC-22B88AA6CC68}"/>
              </a:ext>
            </a:extLst>
          </p:cNvPr>
          <p:cNvSpPr txBox="1">
            <a:spLocks noChangeArrowheads="1"/>
          </p:cNvSpPr>
          <p:nvPr/>
        </p:nvSpPr>
        <p:spPr bwMode="auto">
          <a:xfrm>
            <a:off x="-29896" y="6481775"/>
            <a:ext cx="6168100"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C000">
                    <a:lumMod val="10000"/>
                  </a:srgbClr>
                </a:solidFill>
                <a:effectLst/>
                <a:uLnTx/>
                <a:uFillTx/>
                <a:latin typeface="Arial" pitchFamily="34" charset="0"/>
                <a:ea typeface="MS PGothic" pitchFamily="34" charset="-128"/>
                <a:cs typeface="Arial" pitchFamily="34" charset="0"/>
              </a:rPr>
              <a:t>Bhatt DL, Eikelboom JW, Connolly SJ, et al, Yusuf S. </a:t>
            </a:r>
            <a:r>
              <a:rPr kumimoji="0" lang="en-US" altLang="en-US" sz="1400" b="1" i="1" u="none" strike="noStrike" kern="1200" cap="none" spc="0" normalizeH="0" baseline="0" noProof="0" dirty="0">
                <a:ln>
                  <a:noFill/>
                </a:ln>
                <a:solidFill>
                  <a:srgbClr val="FFC000">
                    <a:lumMod val="10000"/>
                  </a:srgbClr>
                </a:solidFill>
                <a:effectLst/>
                <a:uLnTx/>
                <a:uFillTx/>
                <a:latin typeface="Arial" pitchFamily="34" charset="0"/>
                <a:ea typeface="MS PGothic" pitchFamily="34" charset="-128"/>
                <a:cs typeface="Arial" pitchFamily="34" charset="0"/>
              </a:rPr>
              <a:t>Circulation</a:t>
            </a:r>
            <a:r>
              <a:rPr kumimoji="0" lang="en-US" altLang="en-US" sz="1400" b="1" i="0" u="none" strike="noStrike" kern="1200" cap="none" spc="0" normalizeH="0" baseline="0" noProof="0" dirty="0">
                <a:ln>
                  <a:noFill/>
                </a:ln>
                <a:solidFill>
                  <a:srgbClr val="FFC000">
                    <a:lumMod val="10000"/>
                  </a:srgbClr>
                </a:solidFill>
                <a:effectLst/>
                <a:uLnTx/>
                <a:uFillTx/>
                <a:latin typeface="Arial" pitchFamily="34" charset="0"/>
                <a:ea typeface="MS PGothic" pitchFamily="34" charset="-128"/>
                <a:cs typeface="Arial" pitchFamily="34" charset="0"/>
              </a:rPr>
              <a:t>. 2020.</a:t>
            </a:r>
          </a:p>
        </p:txBody>
      </p:sp>
    </p:spTree>
    <p:extLst>
      <p:ext uri="{BB962C8B-B14F-4D97-AF65-F5344CB8AC3E}">
        <p14:creationId xmlns:p14="http://schemas.microsoft.com/office/powerpoint/2010/main" val="781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300"/>
                                        <p:tgtEl>
                                          <p:spTgt spid="1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300"/>
                                        <p:tgtEl>
                                          <p:spTgt spid="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fade">
                                      <p:cBhvr>
                                        <p:cTn id="13" dur="300"/>
                                        <p:tgtEl>
                                          <p:spTgt spid="1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300"/>
                                        <p:tgtEl>
                                          <p:spTgt spid="18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fade">
                                      <p:cBhvr>
                                        <p:cTn id="19" dur="300"/>
                                        <p:tgtEl>
                                          <p:spTgt spid="17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fade">
                                      <p:cBhvr>
                                        <p:cTn id="22" dur="300"/>
                                        <p:tgtEl>
                                          <p:spTgt spid="179"/>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300"/>
                                        <p:tgtEl>
                                          <p:spTgt spid="180"/>
                                        </p:tgtEl>
                                      </p:cBhvr>
                                    </p:animEffect>
                                  </p:childTnLst>
                                </p:cTn>
                              </p:par>
                              <p:par>
                                <p:cTn id="26" presetID="10" presetClass="entr" presetSubtype="0" fill="hold" nodeType="withEffect">
                                  <p:stCondLst>
                                    <p:cond delay="0"/>
                                  </p:stCondLst>
                                  <p:childTnLst>
                                    <p:set>
                                      <p:cBhvr>
                                        <p:cTn id="27" dur="1" fill="hold">
                                          <p:stCondLst>
                                            <p:cond delay="0"/>
                                          </p:stCondLst>
                                        </p:cTn>
                                        <p:tgtEl>
                                          <p:spTgt spid="178"/>
                                        </p:tgtEl>
                                        <p:attrNameLst>
                                          <p:attrName>style.visibility</p:attrName>
                                        </p:attrNameLst>
                                      </p:cBhvr>
                                      <p:to>
                                        <p:strVal val="visible"/>
                                      </p:to>
                                    </p:set>
                                    <p:animEffect transition="in" filter="fade">
                                      <p:cBhvr>
                                        <p:cTn id="28" dur="300"/>
                                        <p:tgtEl>
                                          <p:spTgt spid="1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3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8" grpId="0"/>
      <p:bldP spid="131" grpId="0"/>
      <p:bldP spid="177" grpId="0"/>
      <p:bldP spid="179" grpId="0"/>
      <p:bldP spid="181" grpId="0"/>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4000" dirty="0"/>
              <a:t>Device Therapy for CHF Therapy</a:t>
            </a:r>
          </a:p>
        </p:txBody>
      </p:sp>
      <p:sp>
        <p:nvSpPr>
          <p:cNvPr id="2" name="Content Placeholder 1"/>
          <p:cNvSpPr>
            <a:spLocks noGrp="1"/>
          </p:cNvSpPr>
          <p:nvPr>
            <p:ph idx="1"/>
          </p:nvPr>
        </p:nvSpPr>
        <p:spPr/>
        <p:txBody>
          <a:bodyPr/>
          <a:lstStyle/>
          <a:p>
            <a:endParaRPr lang="en-US"/>
          </a:p>
        </p:txBody>
      </p:sp>
      <p:pic>
        <p:nvPicPr>
          <p:cNvPr id="198661" name="Picture 5" descr="salter-housewares-9175-electronic-bathroom-scal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057403"/>
            <a:ext cx="47625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7213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Pt</a:t>
            </a:r>
            <a:r>
              <a:rPr lang="en-US" dirty="0"/>
              <a:t> Self management - Diuretics</a:t>
            </a:r>
            <a:br>
              <a:rPr lang="en-US" dirty="0"/>
            </a:br>
            <a:endParaRPr lang="en-US" dirty="0"/>
          </a:p>
        </p:txBody>
      </p:sp>
      <p:sp>
        <p:nvSpPr>
          <p:cNvPr id="3" name="Content Placeholder 2"/>
          <p:cNvSpPr>
            <a:spLocks noGrp="1"/>
          </p:cNvSpPr>
          <p:nvPr>
            <p:ph idx="1"/>
          </p:nvPr>
        </p:nvSpPr>
        <p:spPr/>
        <p:txBody>
          <a:bodyPr/>
          <a:lstStyle/>
          <a:p>
            <a:r>
              <a:rPr lang="en-US" dirty="0"/>
              <a:t>“Sliding Scale”	</a:t>
            </a:r>
          </a:p>
          <a:p>
            <a:pPr lvl="1"/>
            <a:r>
              <a:rPr lang="en-US" dirty="0"/>
              <a:t>Balance of volume overload/dehydration</a:t>
            </a:r>
          </a:p>
          <a:p>
            <a:pPr lvl="1"/>
            <a:r>
              <a:rPr lang="en-US" dirty="0"/>
              <a:t>Varies with renal function</a:t>
            </a:r>
          </a:p>
          <a:p>
            <a:pPr lvl="1"/>
            <a:r>
              <a:rPr lang="en-US" dirty="0"/>
              <a:t>Allows </a:t>
            </a:r>
            <a:r>
              <a:rPr lang="en-US" dirty="0" err="1"/>
              <a:t>pt</a:t>
            </a:r>
            <a:r>
              <a:rPr lang="en-US" dirty="0"/>
              <a:t> to self-manage/avoid ER visit</a:t>
            </a:r>
          </a:p>
          <a:p>
            <a:pPr lvl="1"/>
            <a:r>
              <a:rPr lang="en-US" dirty="0"/>
              <a:t>Needs to be reviewed re- change in real wt.</a:t>
            </a:r>
          </a:p>
          <a:p>
            <a:pPr lvl="1"/>
            <a:endParaRPr lang="en-US" dirty="0"/>
          </a:p>
          <a:p>
            <a:pPr lvl="1"/>
            <a:r>
              <a:rPr lang="en-US" dirty="0"/>
              <a:t>Estimate ideal </a:t>
            </a:r>
            <a:r>
              <a:rPr lang="en-US" dirty="0" err="1"/>
              <a:t>wt</a:t>
            </a:r>
            <a:r>
              <a:rPr lang="en-US" dirty="0"/>
              <a:t> – varies with </a:t>
            </a:r>
            <a:r>
              <a:rPr lang="en-US" dirty="0" err="1"/>
              <a:t>vol</a:t>
            </a:r>
            <a:r>
              <a:rPr lang="en-US" dirty="0"/>
              <a:t> status and Cr</a:t>
            </a:r>
          </a:p>
        </p:txBody>
      </p:sp>
    </p:spTree>
    <p:extLst>
      <p:ext uri="{BB962C8B-B14F-4D97-AF65-F5344CB8AC3E}">
        <p14:creationId xmlns:p14="http://schemas.microsoft.com/office/powerpoint/2010/main" val="2158725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Sliding Scale for Diuretics</a:t>
            </a:r>
          </a:p>
        </p:txBody>
      </p:sp>
      <p:pic>
        <p:nvPicPr>
          <p:cNvPr id="6" name="Content Placeholder 5" descr="2014_10_27_10_41_58.pdf"/>
          <p:cNvPicPr>
            <a:picLocks noGrp="1" noChangeAspect="1"/>
          </p:cNvPicPr>
          <p:nvPr>
            <p:ph idx="1"/>
          </p:nvPr>
        </p:nvPicPr>
        <p:blipFill rotWithShape="1">
          <a:blip r:embed="rId2">
            <a:extLst>
              <a:ext uri="{28A0092B-C50C-407E-A947-70E740481C1C}">
                <a14:useLocalDpi xmlns:a14="http://schemas.microsoft.com/office/drawing/2010/main" val="0"/>
              </a:ext>
            </a:extLst>
          </a:blip>
          <a:srcRect t="7035" b="7035"/>
          <a:stretch/>
        </p:blipFill>
        <p:spPr/>
      </p:pic>
    </p:spTree>
    <p:extLst>
      <p:ext uri="{BB962C8B-B14F-4D97-AF65-F5344CB8AC3E}">
        <p14:creationId xmlns:p14="http://schemas.microsoft.com/office/powerpoint/2010/main" val="52042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47C1-021C-BE47-B8D8-F0D655672C04}"/>
              </a:ext>
            </a:extLst>
          </p:cNvPr>
          <p:cNvSpPr>
            <a:spLocks noGrp="1"/>
          </p:cNvSpPr>
          <p:nvPr>
            <p:ph type="title"/>
          </p:nvPr>
        </p:nvSpPr>
        <p:spPr/>
        <p:txBody>
          <a:bodyPr/>
          <a:lstStyle/>
          <a:p>
            <a:pPr algn="ctr"/>
            <a:r>
              <a:rPr lang="en-US" dirty="0"/>
              <a:t>Data – Wuhan Province</a:t>
            </a:r>
          </a:p>
        </p:txBody>
      </p:sp>
      <p:pic>
        <p:nvPicPr>
          <p:cNvPr id="7" name="Content Placeholder 6">
            <a:extLst>
              <a:ext uri="{FF2B5EF4-FFF2-40B4-BE49-F238E27FC236}">
                <a16:creationId xmlns:a16="http://schemas.microsoft.com/office/drawing/2014/main" id="{F9230BD0-EB13-8E41-9DD3-B8661DEB323C}"/>
              </a:ext>
            </a:extLst>
          </p:cNvPr>
          <p:cNvPicPr>
            <a:picLocks noGrp="1" noChangeAspect="1"/>
          </p:cNvPicPr>
          <p:nvPr>
            <p:ph idx="1"/>
          </p:nvPr>
        </p:nvPicPr>
        <p:blipFill>
          <a:blip r:embed="rId2"/>
          <a:stretch>
            <a:fillRect/>
          </a:stretch>
        </p:blipFill>
        <p:spPr>
          <a:xfrm>
            <a:off x="2110154" y="1769965"/>
            <a:ext cx="8229600" cy="4607038"/>
          </a:xfrm>
        </p:spPr>
      </p:pic>
    </p:spTree>
    <p:extLst>
      <p:ext uri="{BB962C8B-B14F-4D97-AF65-F5344CB8AC3E}">
        <p14:creationId xmlns:p14="http://schemas.microsoft.com/office/powerpoint/2010/main" val="2158265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28D13F-3304-674F-A582-D72482202948}"/>
              </a:ext>
            </a:extLst>
          </p:cNvPr>
          <p:cNvSpPr>
            <a:spLocks noGrp="1"/>
          </p:cNvSpPr>
          <p:nvPr>
            <p:ph type="ctrTitle"/>
          </p:nvPr>
        </p:nvSpPr>
        <p:spPr>
          <a:xfrm>
            <a:off x="1524000" y="1808163"/>
            <a:ext cx="9144000" cy="2387600"/>
          </a:xfrm>
        </p:spPr>
        <p:txBody>
          <a:bodyPr/>
          <a:lstStyle/>
          <a:p>
            <a:r>
              <a:rPr lang="en-US" dirty="0"/>
              <a:t>Priority # 5</a:t>
            </a:r>
            <a:br>
              <a:rPr lang="en-US" dirty="0"/>
            </a:br>
            <a:r>
              <a:rPr lang="en-US" dirty="0"/>
              <a:t>Follow-up high risk patients</a:t>
            </a:r>
          </a:p>
        </p:txBody>
      </p:sp>
      <p:sp>
        <p:nvSpPr>
          <p:cNvPr id="7" name="Subtitle 6">
            <a:extLst>
              <a:ext uri="{FF2B5EF4-FFF2-40B4-BE49-F238E27FC236}">
                <a16:creationId xmlns:a16="http://schemas.microsoft.com/office/drawing/2014/main" id="{A32FED39-6C09-C742-A480-3FD8B2632E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725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6153-3B7F-B741-8643-E0619FCDE9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658D65-1D10-9645-B027-44D8BDDA1C13}"/>
              </a:ext>
            </a:extLst>
          </p:cNvPr>
          <p:cNvPicPr>
            <a:picLocks noGrp="1" noChangeAspect="1"/>
          </p:cNvPicPr>
          <p:nvPr>
            <p:ph idx="1"/>
          </p:nvPr>
        </p:nvPicPr>
        <p:blipFill>
          <a:blip r:embed="rId2"/>
          <a:stretch>
            <a:fillRect/>
          </a:stretch>
        </p:blipFill>
        <p:spPr>
          <a:xfrm>
            <a:off x="838200" y="505978"/>
            <a:ext cx="10238396" cy="5759739"/>
          </a:xfrm>
        </p:spPr>
      </p:pic>
    </p:spTree>
    <p:extLst>
      <p:ext uri="{BB962C8B-B14F-4D97-AF65-F5344CB8AC3E}">
        <p14:creationId xmlns:p14="http://schemas.microsoft.com/office/powerpoint/2010/main" val="1017052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D987-CE19-704F-94E2-DC3043326F3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3EFB45-2978-7540-B612-92AD5CEFFCA3}"/>
              </a:ext>
            </a:extLst>
          </p:cNvPr>
          <p:cNvPicPr>
            <a:picLocks noGrp="1" noChangeAspect="1"/>
          </p:cNvPicPr>
          <p:nvPr>
            <p:ph idx="1"/>
          </p:nvPr>
        </p:nvPicPr>
        <p:blipFill>
          <a:blip r:embed="rId2"/>
          <a:stretch>
            <a:fillRect/>
          </a:stretch>
        </p:blipFill>
        <p:spPr>
          <a:xfrm>
            <a:off x="838199" y="365124"/>
            <a:ext cx="9667009" cy="6041881"/>
          </a:xfrm>
        </p:spPr>
      </p:pic>
    </p:spTree>
    <p:extLst>
      <p:ext uri="{BB962C8B-B14F-4D97-AF65-F5344CB8AC3E}">
        <p14:creationId xmlns:p14="http://schemas.microsoft.com/office/powerpoint/2010/main" val="278425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8914B-FBB0-B846-AFD7-FA06608B79FC}"/>
              </a:ext>
            </a:extLst>
          </p:cNvPr>
          <p:cNvSpPr>
            <a:spLocks noGrp="1"/>
          </p:cNvSpPr>
          <p:nvPr>
            <p:ph type="title"/>
          </p:nvPr>
        </p:nvSpPr>
        <p:spPr/>
        <p:txBody>
          <a:bodyPr/>
          <a:lstStyle/>
          <a:p>
            <a:r>
              <a:rPr lang="en-US" dirty="0"/>
              <a:t>Case # 1</a:t>
            </a:r>
          </a:p>
        </p:txBody>
      </p:sp>
      <p:sp>
        <p:nvSpPr>
          <p:cNvPr id="5" name="Content Placeholder 4">
            <a:extLst>
              <a:ext uri="{FF2B5EF4-FFF2-40B4-BE49-F238E27FC236}">
                <a16:creationId xmlns:a16="http://schemas.microsoft.com/office/drawing/2014/main" id="{C5B27828-45C2-6D4F-B453-134DE4AA8CBD}"/>
              </a:ext>
            </a:extLst>
          </p:cNvPr>
          <p:cNvSpPr>
            <a:spLocks noGrp="1"/>
          </p:cNvSpPr>
          <p:nvPr>
            <p:ph sz="half" idx="1"/>
          </p:nvPr>
        </p:nvSpPr>
        <p:spPr/>
        <p:txBody>
          <a:bodyPr>
            <a:normAutofit lnSpcReduction="10000"/>
          </a:bodyPr>
          <a:lstStyle/>
          <a:p>
            <a:r>
              <a:rPr lang="en-US" dirty="0"/>
              <a:t>75 </a:t>
            </a:r>
            <a:r>
              <a:rPr lang="en-US" dirty="0" err="1"/>
              <a:t>yo</a:t>
            </a:r>
            <a:r>
              <a:rPr lang="en-US" dirty="0"/>
              <a:t> female</a:t>
            </a:r>
          </a:p>
          <a:p>
            <a:r>
              <a:rPr lang="en-US" dirty="0" err="1"/>
              <a:t>Hx</a:t>
            </a:r>
            <a:r>
              <a:rPr lang="en-US" dirty="0"/>
              <a:t> dilated CM, EF improved from 18% to 40% in 2017</a:t>
            </a:r>
          </a:p>
          <a:p>
            <a:r>
              <a:rPr lang="en-US" dirty="0"/>
              <a:t>NYHA Class 1-2</a:t>
            </a:r>
          </a:p>
          <a:p>
            <a:r>
              <a:rPr lang="en-US" dirty="0"/>
              <a:t>No diabetes</a:t>
            </a:r>
          </a:p>
        </p:txBody>
      </p:sp>
      <p:sp>
        <p:nvSpPr>
          <p:cNvPr id="6" name="Content Placeholder 5">
            <a:extLst>
              <a:ext uri="{FF2B5EF4-FFF2-40B4-BE49-F238E27FC236}">
                <a16:creationId xmlns:a16="http://schemas.microsoft.com/office/drawing/2014/main" id="{E6DFC3DA-B60D-BC49-B097-3591E0ECE659}"/>
              </a:ext>
            </a:extLst>
          </p:cNvPr>
          <p:cNvSpPr>
            <a:spLocks noGrp="1"/>
          </p:cNvSpPr>
          <p:nvPr>
            <p:ph sz="half" idx="2"/>
          </p:nvPr>
        </p:nvSpPr>
        <p:spPr/>
        <p:txBody>
          <a:bodyPr>
            <a:normAutofit lnSpcReduction="10000"/>
          </a:bodyPr>
          <a:lstStyle/>
          <a:p>
            <a:r>
              <a:rPr lang="en-US" dirty="0"/>
              <a:t>Meds</a:t>
            </a:r>
          </a:p>
          <a:p>
            <a:pPr lvl="1"/>
            <a:r>
              <a:rPr lang="en-US" dirty="0"/>
              <a:t>Lasix 20 mg prn – infrequently</a:t>
            </a:r>
          </a:p>
          <a:p>
            <a:pPr lvl="1"/>
            <a:r>
              <a:rPr lang="en-US" dirty="0"/>
              <a:t>Bisoprolol 5 mg od</a:t>
            </a:r>
          </a:p>
          <a:p>
            <a:pPr lvl="1"/>
            <a:r>
              <a:rPr lang="en-US" dirty="0"/>
              <a:t>Perindopril 4 mg od</a:t>
            </a:r>
          </a:p>
          <a:p>
            <a:pPr lvl="1"/>
            <a:r>
              <a:rPr lang="en-US" dirty="0"/>
              <a:t>Spironolactone 12.5 ( </a:t>
            </a:r>
            <a:r>
              <a:rPr lang="en-US" dirty="0" err="1"/>
              <a:t>prev</a:t>
            </a:r>
            <a:r>
              <a:rPr lang="en-US" dirty="0"/>
              <a:t> </a:t>
            </a:r>
            <a:r>
              <a:rPr lang="en-US" dirty="0" err="1"/>
              <a:t>incr</a:t>
            </a:r>
            <a:r>
              <a:rPr lang="en-US" dirty="0"/>
              <a:t> K+)</a:t>
            </a:r>
          </a:p>
          <a:p>
            <a:pPr lvl="1"/>
            <a:endParaRPr lang="en-US" dirty="0"/>
          </a:p>
          <a:p>
            <a:r>
              <a:rPr lang="en-US" dirty="0"/>
              <a:t>BP – 120/70, HR 80</a:t>
            </a:r>
          </a:p>
          <a:p>
            <a:r>
              <a:rPr lang="en-US" dirty="0"/>
              <a:t>eGFR 75, K+ 4.9</a:t>
            </a:r>
          </a:p>
          <a:p>
            <a:endParaRPr lang="en-US" dirty="0"/>
          </a:p>
          <a:p>
            <a:pPr marL="0" indent="0">
              <a:buNone/>
            </a:pPr>
            <a:r>
              <a:rPr lang="en-US" sz="3200" b="1" dirty="0"/>
              <a:t>? Recommendations</a:t>
            </a:r>
          </a:p>
        </p:txBody>
      </p:sp>
    </p:spTree>
    <p:extLst>
      <p:ext uri="{BB962C8B-B14F-4D97-AF65-F5344CB8AC3E}">
        <p14:creationId xmlns:p14="http://schemas.microsoft.com/office/powerpoint/2010/main" val="1196983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01A8-B124-0641-BF61-A90D75DF2589}"/>
              </a:ext>
            </a:extLst>
          </p:cNvPr>
          <p:cNvSpPr>
            <a:spLocks noGrp="1"/>
          </p:cNvSpPr>
          <p:nvPr>
            <p:ph type="title"/>
          </p:nvPr>
        </p:nvSpPr>
        <p:spPr/>
        <p:txBody>
          <a:bodyPr/>
          <a:lstStyle/>
          <a:p>
            <a:r>
              <a:rPr lang="en-US" dirty="0"/>
              <a:t>Case # 1</a:t>
            </a:r>
          </a:p>
        </p:txBody>
      </p:sp>
      <p:sp>
        <p:nvSpPr>
          <p:cNvPr id="3" name="Content Placeholder 2">
            <a:extLst>
              <a:ext uri="{FF2B5EF4-FFF2-40B4-BE49-F238E27FC236}">
                <a16:creationId xmlns:a16="http://schemas.microsoft.com/office/drawing/2014/main" id="{05651229-E098-0B43-880F-94269E6DDAEA}"/>
              </a:ext>
            </a:extLst>
          </p:cNvPr>
          <p:cNvSpPr>
            <a:spLocks noGrp="1"/>
          </p:cNvSpPr>
          <p:nvPr>
            <p:ph idx="1"/>
          </p:nvPr>
        </p:nvSpPr>
        <p:spPr/>
        <p:txBody>
          <a:bodyPr>
            <a:normAutofit/>
          </a:bodyPr>
          <a:lstStyle/>
          <a:p>
            <a:r>
              <a:rPr lang="en-US" sz="3200" dirty="0"/>
              <a:t>Use COVID CHF Checklist Tool</a:t>
            </a:r>
          </a:p>
          <a:p>
            <a:r>
              <a:rPr lang="en-US" sz="3200" dirty="0"/>
              <a:t>Reinforce self isolation</a:t>
            </a:r>
          </a:p>
          <a:p>
            <a:r>
              <a:rPr lang="en-US" sz="3200" dirty="0"/>
              <a:t>No labs required</a:t>
            </a:r>
          </a:p>
          <a:p>
            <a:r>
              <a:rPr lang="en-US" sz="3200" dirty="0"/>
              <a:t>No changes  - Patient stable</a:t>
            </a:r>
          </a:p>
          <a:p>
            <a:pPr lvl="1"/>
            <a:r>
              <a:rPr lang="en-US" sz="2800" dirty="0"/>
              <a:t>? </a:t>
            </a:r>
            <a:r>
              <a:rPr lang="en-US" sz="2800" dirty="0" err="1"/>
              <a:t>Incr</a:t>
            </a:r>
            <a:r>
              <a:rPr lang="en-US" sz="2800" dirty="0"/>
              <a:t> BB</a:t>
            </a:r>
          </a:p>
          <a:p>
            <a:r>
              <a:rPr lang="en-US" sz="3200" dirty="0"/>
              <a:t>Consider prn Lasix for symptom control</a:t>
            </a:r>
          </a:p>
          <a:p>
            <a:r>
              <a:rPr lang="en-US" sz="3200" dirty="0"/>
              <a:t>Follow-up – when COVID restriction lifted</a:t>
            </a:r>
          </a:p>
        </p:txBody>
      </p:sp>
    </p:spTree>
    <p:extLst>
      <p:ext uri="{BB962C8B-B14F-4D97-AF65-F5344CB8AC3E}">
        <p14:creationId xmlns:p14="http://schemas.microsoft.com/office/powerpoint/2010/main" val="3899345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 2</a:t>
            </a:r>
          </a:p>
        </p:txBody>
      </p:sp>
      <p:sp>
        <p:nvSpPr>
          <p:cNvPr id="4" name="Content Placeholder 3"/>
          <p:cNvSpPr>
            <a:spLocks noGrp="1"/>
          </p:cNvSpPr>
          <p:nvPr>
            <p:ph sz="half" idx="1"/>
          </p:nvPr>
        </p:nvSpPr>
        <p:spPr/>
        <p:txBody>
          <a:bodyPr>
            <a:normAutofit fontScale="92500" lnSpcReduction="20000"/>
          </a:bodyPr>
          <a:lstStyle/>
          <a:p>
            <a:r>
              <a:rPr lang="en-US" dirty="0"/>
              <a:t>66 </a:t>
            </a:r>
            <a:r>
              <a:rPr lang="en-US" dirty="0" err="1"/>
              <a:t>yo</a:t>
            </a:r>
            <a:r>
              <a:rPr lang="en-US" dirty="0"/>
              <a:t>. male</a:t>
            </a:r>
          </a:p>
          <a:p>
            <a:r>
              <a:rPr lang="en-US" dirty="0" err="1"/>
              <a:t>Hx</a:t>
            </a:r>
            <a:r>
              <a:rPr lang="en-US" dirty="0"/>
              <a:t>. Ischemic CM , EF 38 %</a:t>
            </a:r>
          </a:p>
          <a:p>
            <a:r>
              <a:rPr lang="en-US" dirty="0"/>
              <a:t>NYHA Class 2</a:t>
            </a:r>
          </a:p>
          <a:p>
            <a:pPr lvl="1"/>
            <a:r>
              <a:rPr lang="en-US" dirty="0"/>
              <a:t>MI 2006, CABG 2012 no recent angina</a:t>
            </a:r>
          </a:p>
          <a:p>
            <a:pPr lvl="1"/>
            <a:r>
              <a:rPr lang="en-US" dirty="0"/>
              <a:t>no PND/orthopnea/minor ankle swelling, </a:t>
            </a:r>
          </a:p>
          <a:p>
            <a:pPr lvl="1"/>
            <a:r>
              <a:rPr lang="en-US" dirty="0"/>
              <a:t>Hosp. May &amp; Oct 2019 with CHF</a:t>
            </a:r>
          </a:p>
          <a:p>
            <a:r>
              <a:rPr lang="en-US" dirty="0"/>
              <a:t>DM – x 5 </a:t>
            </a:r>
            <a:r>
              <a:rPr lang="en-US" dirty="0" err="1"/>
              <a:t>yrsPVDx</a:t>
            </a:r>
            <a:r>
              <a:rPr lang="en-US" dirty="0"/>
              <a:t>, no amputation</a:t>
            </a:r>
          </a:p>
          <a:p>
            <a:r>
              <a:rPr lang="en-US" dirty="0"/>
              <a:t>Incr. Cr with prev. attempts to increase ACE-I</a:t>
            </a:r>
          </a:p>
        </p:txBody>
      </p:sp>
      <p:sp>
        <p:nvSpPr>
          <p:cNvPr id="3" name="Content Placeholder 2">
            <a:extLst>
              <a:ext uri="{FF2B5EF4-FFF2-40B4-BE49-F238E27FC236}">
                <a16:creationId xmlns:a16="http://schemas.microsoft.com/office/drawing/2014/main" id="{4F478D54-6DDC-064E-882A-B77875D66DFF}"/>
              </a:ext>
            </a:extLst>
          </p:cNvPr>
          <p:cNvSpPr>
            <a:spLocks noGrp="1"/>
          </p:cNvSpPr>
          <p:nvPr>
            <p:ph sz="half" idx="2"/>
          </p:nvPr>
        </p:nvSpPr>
        <p:spPr/>
        <p:txBody>
          <a:bodyPr>
            <a:normAutofit fontScale="92500" lnSpcReduction="20000"/>
          </a:bodyPr>
          <a:lstStyle/>
          <a:p>
            <a:r>
              <a:rPr lang="en-US" dirty="0"/>
              <a:t>Meds</a:t>
            </a:r>
          </a:p>
          <a:p>
            <a:pPr lvl="1"/>
            <a:r>
              <a:rPr lang="en-US" dirty="0"/>
              <a:t>Lasix 40 mg od</a:t>
            </a:r>
          </a:p>
          <a:p>
            <a:pPr lvl="1"/>
            <a:r>
              <a:rPr lang="en-US" dirty="0"/>
              <a:t>Ramipril 2.5 mg od</a:t>
            </a:r>
          </a:p>
          <a:p>
            <a:pPr lvl="1"/>
            <a:r>
              <a:rPr lang="en-US" dirty="0"/>
              <a:t>Bisoprolol 10 mg od</a:t>
            </a:r>
          </a:p>
          <a:p>
            <a:pPr lvl="1"/>
            <a:r>
              <a:rPr lang="en-US" dirty="0"/>
              <a:t>Spironolactone 25 mg od</a:t>
            </a:r>
          </a:p>
          <a:p>
            <a:pPr lvl="1"/>
            <a:r>
              <a:rPr lang="en-US" dirty="0"/>
              <a:t>Rosuvastatin 10 mg od</a:t>
            </a:r>
          </a:p>
          <a:p>
            <a:pPr lvl="1"/>
            <a:r>
              <a:rPr lang="en-US" dirty="0"/>
              <a:t>DPP-IV/SU</a:t>
            </a:r>
          </a:p>
          <a:p>
            <a:pPr lvl="1"/>
            <a:r>
              <a:rPr lang="en-US" dirty="0"/>
              <a:t>ASA</a:t>
            </a:r>
          </a:p>
          <a:p>
            <a:r>
              <a:rPr lang="en-US" dirty="0"/>
              <a:t>BP- 105/60</a:t>
            </a:r>
          </a:p>
          <a:p>
            <a:r>
              <a:rPr lang="en-US" dirty="0"/>
              <a:t>eGFR -73,  K+ 4.5. A1C 8.0</a:t>
            </a:r>
          </a:p>
          <a:p>
            <a:pPr marL="0" indent="0">
              <a:buNone/>
            </a:pPr>
            <a:endParaRPr lang="en-US" dirty="0"/>
          </a:p>
          <a:p>
            <a:pPr marL="0" indent="0">
              <a:buNone/>
            </a:pPr>
            <a:r>
              <a:rPr lang="en-US" sz="3000" b="1" dirty="0"/>
              <a:t>Recommendations</a:t>
            </a:r>
          </a:p>
          <a:p>
            <a:endParaRPr lang="en-US" dirty="0"/>
          </a:p>
        </p:txBody>
      </p:sp>
    </p:spTree>
    <p:extLst>
      <p:ext uri="{BB962C8B-B14F-4D97-AF65-F5344CB8AC3E}">
        <p14:creationId xmlns:p14="http://schemas.microsoft.com/office/powerpoint/2010/main" val="2744773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01A8-B124-0641-BF61-A90D75DF2589}"/>
              </a:ext>
            </a:extLst>
          </p:cNvPr>
          <p:cNvSpPr>
            <a:spLocks noGrp="1"/>
          </p:cNvSpPr>
          <p:nvPr>
            <p:ph type="title"/>
          </p:nvPr>
        </p:nvSpPr>
        <p:spPr/>
        <p:txBody>
          <a:bodyPr/>
          <a:lstStyle/>
          <a:p>
            <a:r>
              <a:rPr lang="en-US" dirty="0"/>
              <a:t>Case # 2</a:t>
            </a:r>
          </a:p>
        </p:txBody>
      </p:sp>
      <p:sp>
        <p:nvSpPr>
          <p:cNvPr id="3" name="Content Placeholder 2">
            <a:extLst>
              <a:ext uri="{FF2B5EF4-FFF2-40B4-BE49-F238E27FC236}">
                <a16:creationId xmlns:a16="http://schemas.microsoft.com/office/drawing/2014/main" id="{05651229-E098-0B43-880F-94269E6DDAEA}"/>
              </a:ext>
            </a:extLst>
          </p:cNvPr>
          <p:cNvSpPr>
            <a:spLocks noGrp="1"/>
          </p:cNvSpPr>
          <p:nvPr>
            <p:ph idx="1"/>
          </p:nvPr>
        </p:nvSpPr>
        <p:spPr/>
        <p:txBody>
          <a:bodyPr>
            <a:normAutofit fontScale="85000" lnSpcReduction="20000"/>
          </a:bodyPr>
          <a:lstStyle/>
          <a:p>
            <a:r>
              <a:rPr lang="en-US" sz="3200" dirty="0"/>
              <a:t>Use COVID CHF Checklist Tool</a:t>
            </a:r>
          </a:p>
          <a:p>
            <a:r>
              <a:rPr lang="en-US" sz="3200" dirty="0"/>
              <a:t>Reinforce self isolation</a:t>
            </a:r>
          </a:p>
          <a:p>
            <a:r>
              <a:rPr lang="en-US" sz="3200" dirty="0"/>
              <a:t>Review SADMANS (Diabetes)</a:t>
            </a:r>
          </a:p>
          <a:p>
            <a:r>
              <a:rPr lang="en-US" sz="3200" dirty="0"/>
              <a:t>Medication changes</a:t>
            </a:r>
          </a:p>
          <a:p>
            <a:pPr lvl="1"/>
            <a:r>
              <a:rPr lang="en-US" sz="2800" dirty="0"/>
              <a:t>SGLT-2 </a:t>
            </a:r>
            <a:r>
              <a:rPr lang="en-US" sz="2800" dirty="0" err="1"/>
              <a:t>Inh</a:t>
            </a:r>
            <a:endParaRPr lang="en-US" sz="2800" dirty="0"/>
          </a:p>
          <a:p>
            <a:pPr lvl="1"/>
            <a:r>
              <a:rPr lang="en-US" sz="2800" dirty="0"/>
              <a:t>Reduce SU</a:t>
            </a:r>
          </a:p>
          <a:p>
            <a:pPr lvl="1"/>
            <a:r>
              <a:rPr lang="en-US" sz="2800" dirty="0"/>
              <a:t>Lasix self management  –  40 mg prn or 20 mg od  + 20 mg prn</a:t>
            </a:r>
          </a:p>
          <a:p>
            <a:pPr lvl="1"/>
            <a:r>
              <a:rPr lang="en-US" sz="2800" dirty="0"/>
              <a:t>Xarelto 2.5 mg bid with ASA</a:t>
            </a:r>
          </a:p>
          <a:p>
            <a:r>
              <a:rPr lang="en-US" sz="3200" dirty="0"/>
              <a:t>A1C is not a priority</a:t>
            </a:r>
          </a:p>
          <a:p>
            <a:r>
              <a:rPr lang="en-US" sz="3200" dirty="0"/>
              <a:t>Follow-up – 2-4 weeks</a:t>
            </a:r>
          </a:p>
          <a:p>
            <a:r>
              <a:rPr lang="en-US" sz="3200" dirty="0"/>
              <a:t>May require labs 2-4 weeks</a:t>
            </a:r>
          </a:p>
        </p:txBody>
      </p:sp>
    </p:spTree>
    <p:extLst>
      <p:ext uri="{BB962C8B-B14F-4D97-AF65-F5344CB8AC3E}">
        <p14:creationId xmlns:p14="http://schemas.microsoft.com/office/powerpoint/2010/main" val="3825974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26636" y="1394924"/>
            <a:ext cx="2964529" cy="646331"/>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Vascular Disease/</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Significant Nephropathy/CHF</a:t>
            </a:r>
          </a:p>
        </p:txBody>
      </p:sp>
      <p:sp>
        <p:nvSpPr>
          <p:cNvPr id="11" name="TextBox 10"/>
          <p:cNvSpPr txBox="1"/>
          <p:nvPr/>
        </p:nvSpPr>
        <p:spPr>
          <a:xfrm>
            <a:off x="8093769" y="1465756"/>
            <a:ext cx="429926"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12" name="TextBox 11"/>
          <p:cNvSpPr txBox="1"/>
          <p:nvPr/>
        </p:nvSpPr>
        <p:spPr>
          <a:xfrm>
            <a:off x="3083210" y="1477182"/>
            <a:ext cx="498855" cy="369332"/>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a:t>
            </a:r>
            <a:r>
              <a:rPr kumimoji="0" lang="en-US" sz="1800" b="1" i="0" u="none" strike="noStrike" kern="1200" cap="none" spc="0" normalizeH="0" baseline="0" noProof="0" dirty="0">
                <a:ln>
                  <a:noFill/>
                </a:ln>
                <a:solidFill>
                  <a:prstClr val="black"/>
                </a:solidFill>
                <a:effectLst/>
                <a:uLnTx/>
                <a:uFillTx/>
                <a:latin typeface="Calibri"/>
                <a:ea typeface="+mn-ea"/>
                <a:cs typeface="+mn-cs"/>
              </a:rPr>
              <a:t>es</a:t>
            </a:r>
          </a:p>
        </p:txBody>
      </p:sp>
      <p:sp>
        <p:nvSpPr>
          <p:cNvPr id="13" name="TextBox 12"/>
          <p:cNvSpPr txBox="1"/>
          <p:nvPr/>
        </p:nvSpPr>
        <p:spPr>
          <a:xfrm>
            <a:off x="2379628" y="2655333"/>
            <a:ext cx="1851790" cy="542456"/>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Basal Insulin*/SU</a:t>
            </a:r>
          </a:p>
          <a:p>
            <a:pPr marL="0" marR="0" lvl="0" indent="0" algn="l" defTabSz="342656" rtl="0" eaLnBrk="1" fontAlgn="auto" latinLnBrk="0" hangingPunct="1">
              <a:lnSpc>
                <a:spcPct val="100000"/>
              </a:lnSpc>
              <a:spcBef>
                <a:spcPts val="0"/>
              </a:spcBef>
              <a:spcAft>
                <a:spcPts val="0"/>
              </a:spcAft>
              <a:buClrTx/>
              <a:buSzTx/>
              <a:buFontTx/>
              <a:buNone/>
              <a:tabLst/>
              <a:defRPr/>
            </a:pPr>
            <a:endParaRPr kumimoji="0" lang="en-US" sz="1125" b="1"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p:cNvSpPr txBox="1"/>
          <p:nvPr/>
        </p:nvSpPr>
        <p:spPr>
          <a:xfrm>
            <a:off x="2512664" y="3650377"/>
            <a:ext cx="2695033" cy="646331"/>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Concerns re hypovolemia/</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SBP&lt; 120/eGFR &lt; 45</a:t>
            </a:r>
          </a:p>
        </p:txBody>
      </p:sp>
      <p:sp>
        <p:nvSpPr>
          <p:cNvPr id="16" name="TextBox 15"/>
          <p:cNvSpPr txBox="1"/>
          <p:nvPr/>
        </p:nvSpPr>
        <p:spPr>
          <a:xfrm>
            <a:off x="8944155" y="1484753"/>
            <a:ext cx="2432012" cy="338554"/>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Priority is glycemic control</a:t>
            </a:r>
          </a:p>
        </p:txBody>
      </p:sp>
      <p:sp>
        <p:nvSpPr>
          <p:cNvPr id="17" name="TextBox 16"/>
          <p:cNvSpPr txBox="1"/>
          <p:nvPr/>
        </p:nvSpPr>
        <p:spPr>
          <a:xfrm>
            <a:off x="3164414" y="3194631"/>
            <a:ext cx="429926"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18" name="TextBox 17"/>
          <p:cNvSpPr txBox="1"/>
          <p:nvPr/>
        </p:nvSpPr>
        <p:spPr>
          <a:xfrm>
            <a:off x="4992284" y="2626515"/>
            <a:ext cx="45999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Yes</a:t>
            </a:r>
          </a:p>
        </p:txBody>
      </p:sp>
      <p:sp>
        <p:nvSpPr>
          <p:cNvPr id="20" name="TextBox 19"/>
          <p:cNvSpPr txBox="1"/>
          <p:nvPr/>
        </p:nvSpPr>
        <p:spPr>
          <a:xfrm>
            <a:off x="3133672" y="5224525"/>
            <a:ext cx="441295" cy="338554"/>
          </a:xfrm>
          <a:prstGeom prst="rect">
            <a:avLst/>
          </a:prstGeom>
          <a:noFill/>
        </p:spPr>
        <p:txBody>
          <a:bodyPr wrap="squar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No</a:t>
            </a:r>
          </a:p>
        </p:txBody>
      </p:sp>
      <p:sp>
        <p:nvSpPr>
          <p:cNvPr id="21" name="TextBox 20"/>
          <p:cNvSpPr txBox="1"/>
          <p:nvPr/>
        </p:nvSpPr>
        <p:spPr>
          <a:xfrm>
            <a:off x="5146007" y="4432738"/>
            <a:ext cx="45999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Yes</a:t>
            </a:r>
          </a:p>
        </p:txBody>
      </p:sp>
      <p:sp>
        <p:nvSpPr>
          <p:cNvPr id="22" name="TextBox 21"/>
          <p:cNvSpPr txBox="1"/>
          <p:nvPr/>
        </p:nvSpPr>
        <p:spPr>
          <a:xfrm>
            <a:off x="7260739" y="4176370"/>
            <a:ext cx="2980624" cy="1077218"/>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Adjust HT meds/diuretics</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Consider refer if eGFR 30- 45,</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Consider Liraglutide if eGFR &lt; 30</a:t>
            </a:r>
          </a:p>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Follow CR</a:t>
            </a:r>
          </a:p>
        </p:txBody>
      </p:sp>
      <p:sp>
        <p:nvSpPr>
          <p:cNvPr id="23" name="TextBox 22"/>
          <p:cNvSpPr txBox="1"/>
          <p:nvPr/>
        </p:nvSpPr>
        <p:spPr>
          <a:xfrm>
            <a:off x="4543740" y="5762212"/>
            <a:ext cx="3401841" cy="800219"/>
          </a:xfrm>
          <a:prstGeom prst="rect">
            <a:avLst/>
          </a:prstGeom>
          <a:noFill/>
        </p:spPr>
        <p:txBody>
          <a:bodyPr wrap="squar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Start SGLT-2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Inh</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Check Cr /Sick Day//GMI Management if +’ve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Hx</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ight Arrow 26"/>
          <p:cNvSpPr/>
          <p:nvPr/>
        </p:nvSpPr>
        <p:spPr>
          <a:xfrm rot="10800000" flipH="1" flipV="1">
            <a:off x="8589588" y="1569931"/>
            <a:ext cx="344592" cy="14815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p:cNvSpPr/>
          <p:nvPr/>
        </p:nvSpPr>
        <p:spPr>
          <a:xfrm rot="5400000" flipV="1">
            <a:off x="3256931" y="1919375"/>
            <a:ext cx="194778" cy="90157"/>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9" name="Right Arrow 28"/>
          <p:cNvSpPr/>
          <p:nvPr/>
        </p:nvSpPr>
        <p:spPr>
          <a:xfrm rot="5400000" flipV="1">
            <a:off x="3285765" y="3563304"/>
            <a:ext cx="160283" cy="113331"/>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0" name="Right Arrow 29"/>
          <p:cNvSpPr/>
          <p:nvPr/>
        </p:nvSpPr>
        <p:spPr>
          <a:xfrm rot="5400000" flipV="1">
            <a:off x="2986719" y="4633062"/>
            <a:ext cx="748187" cy="123053"/>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6" name="Bent-Up Arrow 35"/>
          <p:cNvSpPr/>
          <p:nvPr/>
        </p:nvSpPr>
        <p:spPr>
          <a:xfrm rot="5400000">
            <a:off x="4201582" y="3828022"/>
            <a:ext cx="332872" cy="1407939"/>
          </a:xfrm>
          <a:prstGeom prst="bentUpArrow">
            <a:avLst>
              <a:gd name="adj1" fmla="val 21224"/>
              <a:gd name="adj2" fmla="val 25000"/>
              <a:gd name="adj3" fmla="val 25000"/>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Arrow Connector 44"/>
          <p:cNvCxnSpPr/>
          <p:nvPr/>
        </p:nvCxnSpPr>
        <p:spPr>
          <a:xfrm>
            <a:off x="7255451" y="1630201"/>
            <a:ext cx="802528" cy="10545"/>
          </a:xfrm>
          <a:prstGeom prst="straightConnector1">
            <a:avLst/>
          </a:prstGeom>
          <a:ln w="53975">
            <a:solidFill>
              <a:schemeClr val="accent1">
                <a:shade val="95000"/>
                <a:satMod val="105000"/>
              </a:schemeClr>
            </a:solidFill>
            <a:tailEnd type="triangle" w="lg" len="med"/>
          </a:ln>
        </p:spPr>
        <p:style>
          <a:lnRef idx="2">
            <a:schemeClr val="accent1"/>
          </a:lnRef>
          <a:fillRef idx="0">
            <a:schemeClr val="accent1"/>
          </a:fillRef>
          <a:effectRef idx="1">
            <a:schemeClr val="accent1"/>
          </a:effectRef>
          <a:fontRef idx="minor">
            <a:schemeClr val="tx1"/>
          </a:fontRef>
        </p:style>
      </p:cxnSp>
      <p:sp>
        <p:nvSpPr>
          <p:cNvPr id="49" name="Right Arrow 48"/>
          <p:cNvSpPr/>
          <p:nvPr/>
        </p:nvSpPr>
        <p:spPr>
          <a:xfrm rot="5400000" flipV="1">
            <a:off x="5843562" y="1159569"/>
            <a:ext cx="367861" cy="108153"/>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176E225D-7309-B843-BDC1-91E0411295E7}"/>
              </a:ext>
            </a:extLst>
          </p:cNvPr>
          <p:cNvSpPr txBox="1"/>
          <p:nvPr/>
        </p:nvSpPr>
        <p:spPr>
          <a:xfrm>
            <a:off x="7832974" y="5373561"/>
            <a:ext cx="11881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If eGFR &gt; 30</a:t>
            </a:r>
          </a:p>
        </p:txBody>
      </p:sp>
      <p:sp>
        <p:nvSpPr>
          <p:cNvPr id="31" name="Right Arrow 30">
            <a:extLst>
              <a:ext uri="{FF2B5EF4-FFF2-40B4-BE49-F238E27FC236}">
                <a16:creationId xmlns:a16="http://schemas.microsoft.com/office/drawing/2014/main" id="{93CC92DC-99D9-D04C-B7D7-06216D6768B7}"/>
              </a:ext>
            </a:extLst>
          </p:cNvPr>
          <p:cNvSpPr/>
          <p:nvPr/>
        </p:nvSpPr>
        <p:spPr>
          <a:xfrm rot="5400000" flipV="1">
            <a:off x="8333907" y="5165372"/>
            <a:ext cx="251734" cy="16464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55A95589-62AE-8045-B19A-63AAC46B9542}"/>
              </a:ext>
            </a:extLst>
          </p:cNvPr>
          <p:cNvSpPr txBox="1"/>
          <p:nvPr/>
        </p:nvSpPr>
        <p:spPr>
          <a:xfrm>
            <a:off x="6898571" y="2141965"/>
            <a:ext cx="1382687" cy="830997"/>
          </a:xfrm>
          <a:prstGeom prst="rect">
            <a:avLst/>
          </a:prstGeom>
          <a:noFill/>
        </p:spPr>
        <p:txBody>
          <a:bodyPr wrap="non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&lt; 8.5</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   Unknown or</a:t>
            </a:r>
          </a:p>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Hypoglycemia</a:t>
            </a:r>
          </a:p>
        </p:txBody>
      </p:sp>
      <p:sp>
        <p:nvSpPr>
          <p:cNvPr id="44" name="TextBox 43">
            <a:extLst>
              <a:ext uri="{FF2B5EF4-FFF2-40B4-BE49-F238E27FC236}">
                <a16:creationId xmlns:a16="http://schemas.microsoft.com/office/drawing/2014/main" id="{2A4517C2-4BF5-4647-9321-6D2751026BD5}"/>
              </a:ext>
            </a:extLst>
          </p:cNvPr>
          <p:cNvSpPr txBox="1"/>
          <p:nvPr/>
        </p:nvSpPr>
        <p:spPr>
          <a:xfrm>
            <a:off x="8247972" y="3050560"/>
            <a:ext cx="2538452"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Cont. SU, Reduce Basal 20%</a:t>
            </a:r>
          </a:p>
        </p:txBody>
      </p:sp>
      <p:sp>
        <p:nvSpPr>
          <p:cNvPr id="47" name="TextBox 46">
            <a:extLst>
              <a:ext uri="{FF2B5EF4-FFF2-40B4-BE49-F238E27FC236}">
                <a16:creationId xmlns:a16="http://schemas.microsoft.com/office/drawing/2014/main" id="{5DB0848F-5788-F54D-97B1-F50D34DFC2C6}"/>
              </a:ext>
            </a:extLst>
          </p:cNvPr>
          <p:cNvSpPr txBox="1"/>
          <p:nvPr/>
        </p:nvSpPr>
        <p:spPr>
          <a:xfrm>
            <a:off x="8487385" y="2201178"/>
            <a:ext cx="2458622"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D/C SU, Reduce Basal 50% </a:t>
            </a:r>
          </a:p>
        </p:txBody>
      </p:sp>
      <p:cxnSp>
        <p:nvCxnSpPr>
          <p:cNvPr id="48" name="Straight Arrow Connector 47">
            <a:extLst>
              <a:ext uri="{FF2B5EF4-FFF2-40B4-BE49-F238E27FC236}">
                <a16:creationId xmlns:a16="http://schemas.microsoft.com/office/drawing/2014/main" id="{AAC187A7-BA28-0543-9094-71B4CCFA677C}"/>
              </a:ext>
            </a:extLst>
          </p:cNvPr>
          <p:cNvCxnSpPr/>
          <p:nvPr/>
        </p:nvCxnSpPr>
        <p:spPr>
          <a:xfrm flipV="1">
            <a:off x="6669891" y="2372729"/>
            <a:ext cx="507602" cy="283683"/>
          </a:xfrm>
          <a:prstGeom prst="straightConnector1">
            <a:avLst/>
          </a:prstGeom>
          <a:ln w="34925">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5365722-0B7B-0641-B6D4-2CDE396F53D4}"/>
              </a:ext>
            </a:extLst>
          </p:cNvPr>
          <p:cNvCxnSpPr>
            <a:cxnSpLocks/>
          </p:cNvCxnSpPr>
          <p:nvPr/>
        </p:nvCxnSpPr>
        <p:spPr>
          <a:xfrm>
            <a:off x="6607290" y="2880127"/>
            <a:ext cx="513020" cy="283485"/>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sp>
        <p:nvSpPr>
          <p:cNvPr id="51" name="Right Arrow 50">
            <a:extLst>
              <a:ext uri="{FF2B5EF4-FFF2-40B4-BE49-F238E27FC236}">
                <a16:creationId xmlns:a16="http://schemas.microsoft.com/office/drawing/2014/main" id="{92359026-D353-C442-B54E-57DE466DC5EE}"/>
              </a:ext>
            </a:extLst>
          </p:cNvPr>
          <p:cNvSpPr/>
          <p:nvPr/>
        </p:nvSpPr>
        <p:spPr>
          <a:xfrm flipV="1">
            <a:off x="5623710" y="2715879"/>
            <a:ext cx="503437" cy="122616"/>
          </a:xfrm>
          <a:prstGeom prst="rightArrow">
            <a:avLst/>
          </a:prstGeom>
          <a:ln w="3175"/>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EF36CB0B-2EED-E646-AC6D-D5E1D8D78451}"/>
              </a:ext>
            </a:extLst>
          </p:cNvPr>
          <p:cNvSpPr txBox="1"/>
          <p:nvPr/>
        </p:nvSpPr>
        <p:spPr>
          <a:xfrm>
            <a:off x="6125636" y="2604637"/>
            <a:ext cx="522900"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A1C</a:t>
            </a:r>
          </a:p>
        </p:txBody>
      </p:sp>
      <p:sp>
        <p:nvSpPr>
          <p:cNvPr id="55" name="TextBox 54">
            <a:extLst>
              <a:ext uri="{FF2B5EF4-FFF2-40B4-BE49-F238E27FC236}">
                <a16:creationId xmlns:a16="http://schemas.microsoft.com/office/drawing/2014/main" id="{7347A358-66E2-DC44-BC82-C8D4A65B6091}"/>
              </a:ext>
            </a:extLst>
          </p:cNvPr>
          <p:cNvSpPr txBox="1"/>
          <p:nvPr/>
        </p:nvSpPr>
        <p:spPr>
          <a:xfrm>
            <a:off x="7155906" y="3060984"/>
            <a:ext cx="596638" cy="338554"/>
          </a:xfrm>
          <a:prstGeom prst="rect">
            <a:avLst/>
          </a:prstGeom>
          <a:noFill/>
        </p:spPr>
        <p:txBody>
          <a:bodyPr wrap="none" rtlCol="0">
            <a:spAutoFit/>
          </a:bodyPr>
          <a:lstStyle/>
          <a:p>
            <a:pPr marL="0" marR="0" lvl="0" indent="0" algn="l" defTabSz="34265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&gt; 8.5</a:t>
            </a:r>
          </a:p>
        </p:txBody>
      </p:sp>
      <p:sp>
        <p:nvSpPr>
          <p:cNvPr id="56" name="TextBox 55">
            <a:extLst>
              <a:ext uri="{FF2B5EF4-FFF2-40B4-BE49-F238E27FC236}">
                <a16:creationId xmlns:a16="http://schemas.microsoft.com/office/drawing/2014/main" id="{0FB25847-0838-4A47-9EDE-B2A96C8A253B}"/>
              </a:ext>
            </a:extLst>
          </p:cNvPr>
          <p:cNvSpPr txBox="1"/>
          <p:nvPr/>
        </p:nvSpPr>
        <p:spPr>
          <a:xfrm>
            <a:off x="1619529" y="206988"/>
            <a:ext cx="8924081" cy="830997"/>
          </a:xfrm>
          <a:prstGeom prst="rect">
            <a:avLst/>
          </a:prstGeom>
          <a:noFill/>
        </p:spPr>
        <p:txBody>
          <a:bodyPr wrap="square" rtlCol="0">
            <a:sp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Practical Type 2 Diabetic Algorithm for  Cardio-Renal Protection  for Non-Diabetologists</a:t>
            </a:r>
          </a:p>
        </p:txBody>
      </p:sp>
      <p:cxnSp>
        <p:nvCxnSpPr>
          <p:cNvPr id="42" name="Straight Arrow Connector 41">
            <a:extLst>
              <a:ext uri="{FF2B5EF4-FFF2-40B4-BE49-F238E27FC236}">
                <a16:creationId xmlns:a16="http://schemas.microsoft.com/office/drawing/2014/main" id="{50A2964F-7C03-2348-B17E-BA0C25C4EBFF}"/>
              </a:ext>
            </a:extLst>
          </p:cNvPr>
          <p:cNvCxnSpPr>
            <a:cxnSpLocks/>
          </p:cNvCxnSpPr>
          <p:nvPr/>
        </p:nvCxnSpPr>
        <p:spPr>
          <a:xfrm flipH="1">
            <a:off x="3719607" y="1671670"/>
            <a:ext cx="1426400" cy="0"/>
          </a:xfrm>
          <a:prstGeom prst="straightConnector1">
            <a:avLst/>
          </a:prstGeom>
          <a:ln w="63500">
            <a:tailEnd type="triangle" w="lg" len="med"/>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9BC91CE-0B2C-6344-B247-256C54A04BC0}"/>
              </a:ext>
            </a:extLst>
          </p:cNvPr>
          <p:cNvSpPr txBox="1"/>
          <p:nvPr/>
        </p:nvSpPr>
        <p:spPr>
          <a:xfrm>
            <a:off x="2270838" y="2024507"/>
            <a:ext cx="325909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Priority is Vascular/Renal Protection</a:t>
            </a:r>
          </a:p>
        </p:txBody>
      </p:sp>
      <p:sp>
        <p:nvSpPr>
          <p:cNvPr id="43" name="Right Arrow 42">
            <a:extLst>
              <a:ext uri="{FF2B5EF4-FFF2-40B4-BE49-F238E27FC236}">
                <a16:creationId xmlns:a16="http://schemas.microsoft.com/office/drawing/2014/main" id="{CFD19A61-C313-0C42-80F7-4B0D891F0688}"/>
              </a:ext>
            </a:extLst>
          </p:cNvPr>
          <p:cNvSpPr/>
          <p:nvPr/>
        </p:nvSpPr>
        <p:spPr>
          <a:xfrm flipV="1">
            <a:off x="5737490" y="4537199"/>
            <a:ext cx="1279536" cy="105159"/>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6" name="Right Arrow 45">
            <a:extLst>
              <a:ext uri="{FF2B5EF4-FFF2-40B4-BE49-F238E27FC236}">
                <a16:creationId xmlns:a16="http://schemas.microsoft.com/office/drawing/2014/main" id="{8BA213C1-3F4E-D844-88FE-64726BF30625}"/>
              </a:ext>
            </a:extLst>
          </p:cNvPr>
          <p:cNvSpPr/>
          <p:nvPr/>
        </p:nvSpPr>
        <p:spPr>
          <a:xfrm rot="10800000" flipH="1" flipV="1">
            <a:off x="8136436" y="2316418"/>
            <a:ext cx="344592" cy="108074"/>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3" name="Right Arrow 52">
            <a:extLst>
              <a:ext uri="{FF2B5EF4-FFF2-40B4-BE49-F238E27FC236}">
                <a16:creationId xmlns:a16="http://schemas.microsoft.com/office/drawing/2014/main" id="{6EF419C1-3CFB-6144-9602-26FA2C6B865C}"/>
              </a:ext>
            </a:extLst>
          </p:cNvPr>
          <p:cNvSpPr/>
          <p:nvPr/>
        </p:nvSpPr>
        <p:spPr>
          <a:xfrm rot="10800000" flipH="1" flipV="1">
            <a:off x="7847646" y="3152504"/>
            <a:ext cx="344592" cy="126946"/>
          </a:xfrm>
          <a:prstGeom prst="rightArrow">
            <a:avLst/>
          </a:prstGeom>
          <a:ln w="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54" name="Bent Arrow 53">
            <a:extLst>
              <a:ext uri="{FF2B5EF4-FFF2-40B4-BE49-F238E27FC236}">
                <a16:creationId xmlns:a16="http://schemas.microsoft.com/office/drawing/2014/main" id="{08B1C37A-37C7-254D-B298-40592D2BF3AD}"/>
              </a:ext>
            </a:extLst>
          </p:cNvPr>
          <p:cNvSpPr/>
          <p:nvPr/>
        </p:nvSpPr>
        <p:spPr>
          <a:xfrm rot="10800000">
            <a:off x="7353688" y="5754807"/>
            <a:ext cx="1111257" cy="198732"/>
          </a:xfrm>
          <a:prstGeom prst="bentArrow">
            <a:avLst>
              <a:gd name="adj1" fmla="val 24058"/>
              <a:gd name="adj2" fmla="val 25000"/>
              <a:gd name="adj3" fmla="val 25000"/>
              <a:gd name="adj4" fmla="val 43750"/>
            </a:avLst>
          </a:prstGeom>
          <a:ln w="254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sp>
        <p:nvSpPr>
          <p:cNvPr id="57" name="Bent Arrow 56">
            <a:extLst>
              <a:ext uri="{FF2B5EF4-FFF2-40B4-BE49-F238E27FC236}">
                <a16:creationId xmlns:a16="http://schemas.microsoft.com/office/drawing/2014/main" id="{ECE482B2-2734-8A40-8D29-2767F1A4BBDD}"/>
              </a:ext>
            </a:extLst>
          </p:cNvPr>
          <p:cNvSpPr/>
          <p:nvPr/>
        </p:nvSpPr>
        <p:spPr>
          <a:xfrm rot="10800000">
            <a:off x="5146007" y="3569609"/>
            <a:ext cx="5895276" cy="388739"/>
          </a:xfrm>
          <a:prstGeom prst="bentArrow">
            <a:avLst>
              <a:gd name="adj1" fmla="val 11734"/>
              <a:gd name="adj2" fmla="val 34231"/>
              <a:gd name="adj3" fmla="val 25000"/>
              <a:gd name="adj4" fmla="val 43750"/>
            </a:avLst>
          </a:prstGeom>
          <a:ln w="254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455969EF-2A6E-814C-9973-CEB47171E613}"/>
              </a:ext>
            </a:extLst>
          </p:cNvPr>
          <p:cNvCxnSpPr>
            <a:cxnSpLocks/>
            <a:endCxn id="57" idx="2"/>
          </p:cNvCxnSpPr>
          <p:nvPr/>
        </p:nvCxnSpPr>
        <p:spPr>
          <a:xfrm flipH="1">
            <a:off x="11018476" y="2540717"/>
            <a:ext cx="46038" cy="1028892"/>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2F842F6-2BAE-5E44-92DE-F4BAEA2AE90F}"/>
              </a:ext>
            </a:extLst>
          </p:cNvPr>
          <p:cNvCxnSpPr>
            <a:cxnSpLocks/>
          </p:cNvCxnSpPr>
          <p:nvPr/>
        </p:nvCxnSpPr>
        <p:spPr>
          <a:xfrm>
            <a:off x="10756305" y="2356565"/>
            <a:ext cx="320575" cy="184152"/>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CCE6093-3208-3A42-9516-FBEDC7A0AC31}"/>
              </a:ext>
            </a:extLst>
          </p:cNvPr>
          <p:cNvCxnSpPr>
            <a:cxnSpLocks/>
          </p:cNvCxnSpPr>
          <p:nvPr/>
        </p:nvCxnSpPr>
        <p:spPr>
          <a:xfrm flipH="1">
            <a:off x="10756305" y="2582923"/>
            <a:ext cx="290455" cy="558914"/>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Right Arrow 60">
            <a:extLst>
              <a:ext uri="{FF2B5EF4-FFF2-40B4-BE49-F238E27FC236}">
                <a16:creationId xmlns:a16="http://schemas.microsoft.com/office/drawing/2014/main" id="{849A7BC5-4EA7-B24D-A601-E5C07656DCFE}"/>
              </a:ext>
            </a:extLst>
          </p:cNvPr>
          <p:cNvSpPr/>
          <p:nvPr/>
        </p:nvSpPr>
        <p:spPr>
          <a:xfrm rot="5400000" flipV="1">
            <a:off x="3291276" y="3068788"/>
            <a:ext cx="169091" cy="101116"/>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62" name="Right Arrow 61">
            <a:extLst>
              <a:ext uri="{FF2B5EF4-FFF2-40B4-BE49-F238E27FC236}">
                <a16:creationId xmlns:a16="http://schemas.microsoft.com/office/drawing/2014/main" id="{79CEB3EE-749E-E043-9E3D-EB491565DC6B}"/>
              </a:ext>
            </a:extLst>
          </p:cNvPr>
          <p:cNvSpPr/>
          <p:nvPr/>
        </p:nvSpPr>
        <p:spPr>
          <a:xfrm rot="5400000" flipV="1">
            <a:off x="3237284" y="2441460"/>
            <a:ext cx="273032" cy="97078"/>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902FC5AC-3F8D-CF4E-A187-6B207516E900}"/>
              </a:ext>
            </a:extLst>
          </p:cNvPr>
          <p:cNvSpPr txBox="1"/>
          <p:nvPr/>
        </p:nvSpPr>
        <p:spPr>
          <a:xfrm>
            <a:off x="102904" y="6562431"/>
            <a:ext cx="322235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Algorithm developed by JC MacFadyen, MD. FRCPC, MHPE</a:t>
            </a:r>
          </a:p>
        </p:txBody>
      </p:sp>
      <p:sp>
        <p:nvSpPr>
          <p:cNvPr id="58" name="Right Arrow 57">
            <a:extLst>
              <a:ext uri="{FF2B5EF4-FFF2-40B4-BE49-F238E27FC236}">
                <a16:creationId xmlns:a16="http://schemas.microsoft.com/office/drawing/2014/main" id="{519D41FA-8ADF-134A-9F3A-3D6DB51E336B}"/>
              </a:ext>
            </a:extLst>
          </p:cNvPr>
          <p:cNvSpPr/>
          <p:nvPr/>
        </p:nvSpPr>
        <p:spPr>
          <a:xfrm flipV="1">
            <a:off x="4359415" y="2708864"/>
            <a:ext cx="580004" cy="129632"/>
          </a:xfrm>
          <a:prstGeom prst="rightArrow">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60" name="Bent-Up Arrow 59">
            <a:extLst>
              <a:ext uri="{FF2B5EF4-FFF2-40B4-BE49-F238E27FC236}">
                <a16:creationId xmlns:a16="http://schemas.microsoft.com/office/drawing/2014/main" id="{58FA0EAE-6A33-994E-95FF-C7828C039502}"/>
              </a:ext>
            </a:extLst>
          </p:cNvPr>
          <p:cNvSpPr/>
          <p:nvPr/>
        </p:nvSpPr>
        <p:spPr>
          <a:xfrm rot="5400000">
            <a:off x="3519674" y="5395756"/>
            <a:ext cx="626282" cy="1067057"/>
          </a:xfrm>
          <a:prstGeom prst="bentUpArrow">
            <a:avLst>
              <a:gd name="adj1" fmla="val 10115"/>
              <a:gd name="adj2" fmla="val 24207"/>
              <a:gd name="adj3" fmla="val 25000"/>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342656"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406992B6-E36C-6F45-9D24-5F024C260AB0}"/>
              </a:ext>
            </a:extLst>
          </p:cNvPr>
          <p:cNvSpPr txBox="1"/>
          <p:nvPr/>
        </p:nvSpPr>
        <p:spPr>
          <a:xfrm>
            <a:off x="3453539" y="6480794"/>
            <a:ext cx="66516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on mealtime insulin – refer (may have insulin deficiency or Type 1 diabetes)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2297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01A8-B124-0641-BF61-A90D75DF2589}"/>
              </a:ext>
            </a:extLst>
          </p:cNvPr>
          <p:cNvSpPr>
            <a:spLocks noGrp="1"/>
          </p:cNvSpPr>
          <p:nvPr>
            <p:ph type="title"/>
          </p:nvPr>
        </p:nvSpPr>
        <p:spPr/>
        <p:txBody>
          <a:bodyPr/>
          <a:lstStyle/>
          <a:p>
            <a:r>
              <a:rPr lang="en-US" dirty="0"/>
              <a:t>Case # 2</a:t>
            </a:r>
          </a:p>
        </p:txBody>
      </p:sp>
      <p:sp>
        <p:nvSpPr>
          <p:cNvPr id="3" name="Content Placeholder 2">
            <a:extLst>
              <a:ext uri="{FF2B5EF4-FFF2-40B4-BE49-F238E27FC236}">
                <a16:creationId xmlns:a16="http://schemas.microsoft.com/office/drawing/2014/main" id="{05651229-E098-0B43-880F-94269E6DDAEA}"/>
              </a:ext>
            </a:extLst>
          </p:cNvPr>
          <p:cNvSpPr>
            <a:spLocks noGrp="1"/>
          </p:cNvSpPr>
          <p:nvPr>
            <p:ph idx="1"/>
          </p:nvPr>
        </p:nvSpPr>
        <p:spPr/>
        <p:txBody>
          <a:bodyPr>
            <a:normAutofit fontScale="85000" lnSpcReduction="20000"/>
          </a:bodyPr>
          <a:lstStyle/>
          <a:p>
            <a:r>
              <a:rPr lang="en-US" sz="3200" dirty="0"/>
              <a:t>Use COVID Checklist</a:t>
            </a:r>
          </a:p>
          <a:p>
            <a:r>
              <a:rPr lang="en-US" sz="3200" dirty="0"/>
              <a:t>Reinforce self isolation</a:t>
            </a:r>
          </a:p>
          <a:p>
            <a:r>
              <a:rPr lang="en-US" sz="3200" dirty="0"/>
              <a:t>Review SADMANS (Diabetes)</a:t>
            </a:r>
          </a:p>
          <a:p>
            <a:r>
              <a:rPr lang="en-US" sz="3200" dirty="0"/>
              <a:t>Medication changes</a:t>
            </a:r>
          </a:p>
          <a:p>
            <a:pPr lvl="1"/>
            <a:r>
              <a:rPr lang="en-US" sz="2800" dirty="0"/>
              <a:t>SGLT-2 </a:t>
            </a:r>
            <a:r>
              <a:rPr lang="en-US" sz="2800" dirty="0" err="1"/>
              <a:t>Inh</a:t>
            </a:r>
            <a:endParaRPr lang="en-US" sz="2800" dirty="0"/>
          </a:p>
          <a:p>
            <a:pPr lvl="1"/>
            <a:r>
              <a:rPr lang="en-US" sz="2800" dirty="0"/>
              <a:t>Reduce SU</a:t>
            </a:r>
          </a:p>
          <a:p>
            <a:pPr lvl="1"/>
            <a:r>
              <a:rPr lang="en-US" sz="2800" dirty="0"/>
              <a:t>Lasix self management  –  40 mg prn or 20 mg od  + 20 mg prn</a:t>
            </a:r>
          </a:p>
          <a:p>
            <a:pPr lvl="1"/>
            <a:r>
              <a:rPr lang="en-US" sz="2800" dirty="0"/>
              <a:t>Xarelto 2.5 mg bid with ASA</a:t>
            </a:r>
          </a:p>
          <a:p>
            <a:r>
              <a:rPr lang="en-US" sz="3200" dirty="0"/>
              <a:t>A1C is not a priority</a:t>
            </a:r>
          </a:p>
          <a:p>
            <a:r>
              <a:rPr lang="en-US" sz="3200" dirty="0"/>
              <a:t>Follow-up – 2-4 weeks</a:t>
            </a:r>
          </a:p>
          <a:p>
            <a:r>
              <a:rPr lang="en-US" sz="3200" dirty="0"/>
              <a:t>May require labs 2-4 weeks</a:t>
            </a:r>
          </a:p>
        </p:txBody>
      </p:sp>
    </p:spTree>
    <p:extLst>
      <p:ext uri="{BB962C8B-B14F-4D97-AF65-F5344CB8AC3E}">
        <p14:creationId xmlns:p14="http://schemas.microsoft.com/office/powerpoint/2010/main" val="2990574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3FF0-360B-964F-8DFF-C78D90070E1B}"/>
              </a:ext>
            </a:extLst>
          </p:cNvPr>
          <p:cNvSpPr>
            <a:spLocks noGrp="1"/>
          </p:cNvSpPr>
          <p:nvPr>
            <p:ph type="title"/>
          </p:nvPr>
        </p:nvSpPr>
        <p:spPr/>
        <p:txBody>
          <a:bodyPr/>
          <a:lstStyle/>
          <a:p>
            <a:r>
              <a:rPr lang="en-US" dirty="0"/>
              <a:t>Case # 3</a:t>
            </a:r>
          </a:p>
        </p:txBody>
      </p:sp>
      <p:sp>
        <p:nvSpPr>
          <p:cNvPr id="3" name="Content Placeholder 2">
            <a:extLst>
              <a:ext uri="{FF2B5EF4-FFF2-40B4-BE49-F238E27FC236}">
                <a16:creationId xmlns:a16="http://schemas.microsoft.com/office/drawing/2014/main" id="{96486A9A-356D-DB49-881E-1F1B0A7F4528}"/>
              </a:ext>
            </a:extLst>
          </p:cNvPr>
          <p:cNvSpPr>
            <a:spLocks noGrp="1"/>
          </p:cNvSpPr>
          <p:nvPr>
            <p:ph sz="half" idx="1"/>
          </p:nvPr>
        </p:nvSpPr>
        <p:spPr/>
        <p:txBody>
          <a:bodyPr>
            <a:normAutofit fontScale="92500" lnSpcReduction="20000"/>
          </a:bodyPr>
          <a:lstStyle/>
          <a:p>
            <a:pPr marL="0" indent="0">
              <a:buNone/>
            </a:pPr>
            <a:r>
              <a:rPr lang="en-US" dirty="0"/>
              <a:t>80 </a:t>
            </a:r>
            <a:r>
              <a:rPr lang="en-US" dirty="0" err="1"/>
              <a:t>yo</a:t>
            </a:r>
            <a:r>
              <a:rPr lang="en-US" dirty="0"/>
              <a:t> female, known HFrEF</a:t>
            </a:r>
          </a:p>
          <a:p>
            <a:pPr marL="0" indent="0">
              <a:buNone/>
            </a:pPr>
            <a:r>
              <a:rPr lang="en-US" dirty="0"/>
              <a:t>	  - EF 25%</a:t>
            </a:r>
          </a:p>
          <a:p>
            <a:pPr marL="0" indent="0">
              <a:buNone/>
            </a:pPr>
            <a:r>
              <a:rPr lang="en-US" dirty="0"/>
              <a:t>Now admitted to hospital with CHF</a:t>
            </a:r>
          </a:p>
          <a:p>
            <a:pPr marL="0" indent="0">
              <a:buNone/>
            </a:pPr>
            <a:r>
              <a:rPr lang="en-US" dirty="0"/>
              <a:t>	 - 2 week progressive ankle 	   		swelling/PND) No CP.</a:t>
            </a:r>
          </a:p>
          <a:p>
            <a:pPr marL="0" indent="0">
              <a:buNone/>
            </a:pPr>
            <a:r>
              <a:rPr lang="en-US" dirty="0" err="1"/>
              <a:t>Hx</a:t>
            </a:r>
            <a:r>
              <a:rPr lang="en-US" dirty="0"/>
              <a:t>. MI/CABG 2017</a:t>
            </a:r>
          </a:p>
          <a:p>
            <a:pPr marL="0" indent="0">
              <a:buNone/>
            </a:pPr>
            <a:r>
              <a:rPr lang="en-US" dirty="0"/>
              <a:t>No diabetes</a:t>
            </a:r>
          </a:p>
        </p:txBody>
      </p:sp>
      <p:sp>
        <p:nvSpPr>
          <p:cNvPr id="4" name="Content Placeholder 3">
            <a:extLst>
              <a:ext uri="{FF2B5EF4-FFF2-40B4-BE49-F238E27FC236}">
                <a16:creationId xmlns:a16="http://schemas.microsoft.com/office/drawing/2014/main" id="{A4EEA0CD-B7B0-994E-9696-B06143496DE5}"/>
              </a:ext>
            </a:extLst>
          </p:cNvPr>
          <p:cNvSpPr>
            <a:spLocks noGrp="1"/>
          </p:cNvSpPr>
          <p:nvPr>
            <p:ph sz="half" idx="2"/>
          </p:nvPr>
        </p:nvSpPr>
        <p:spPr>
          <a:xfrm>
            <a:off x="6172200" y="1825624"/>
            <a:ext cx="5181600" cy="4796239"/>
          </a:xfrm>
        </p:spPr>
        <p:txBody>
          <a:bodyPr>
            <a:normAutofit fontScale="92500" lnSpcReduction="20000"/>
          </a:bodyPr>
          <a:lstStyle/>
          <a:p>
            <a:pPr marL="0" indent="0">
              <a:buNone/>
            </a:pPr>
            <a:r>
              <a:rPr lang="en-US" dirty="0"/>
              <a:t>Current Meds</a:t>
            </a:r>
          </a:p>
          <a:p>
            <a:pPr marL="0" indent="0">
              <a:buNone/>
            </a:pPr>
            <a:r>
              <a:rPr lang="en-US" dirty="0"/>
              <a:t>	ACE-I max dose</a:t>
            </a:r>
          </a:p>
          <a:p>
            <a:pPr marL="0" indent="0">
              <a:buNone/>
            </a:pPr>
            <a:r>
              <a:rPr lang="en-US" dirty="0"/>
              <a:t>	Bisoprolol 2.5 mg</a:t>
            </a:r>
          </a:p>
          <a:p>
            <a:pPr marL="0" indent="0">
              <a:buNone/>
            </a:pPr>
            <a:r>
              <a:rPr lang="en-US" dirty="0"/>
              <a:t>	Spironolactone 25 mg od</a:t>
            </a:r>
          </a:p>
          <a:p>
            <a:pPr marL="0" indent="0">
              <a:buNone/>
            </a:pPr>
            <a:r>
              <a:rPr lang="en-US" dirty="0"/>
              <a:t>	Lasix 80 mg od</a:t>
            </a:r>
          </a:p>
          <a:p>
            <a:r>
              <a:rPr lang="en-US" dirty="0"/>
              <a:t>O/E BP 123/67, HR 85 NSR</a:t>
            </a:r>
          </a:p>
          <a:p>
            <a:r>
              <a:rPr lang="en-US" dirty="0" err="1"/>
              <a:t>Periph</a:t>
            </a:r>
            <a:r>
              <a:rPr lang="en-US" dirty="0"/>
              <a:t>. edema</a:t>
            </a:r>
          </a:p>
          <a:p>
            <a:endParaRPr lang="en-US" dirty="0"/>
          </a:p>
          <a:p>
            <a:r>
              <a:rPr lang="en-US" dirty="0"/>
              <a:t>eGFR 55</a:t>
            </a:r>
          </a:p>
          <a:p>
            <a:r>
              <a:rPr lang="en-US" dirty="0"/>
              <a:t>Trop 0.9</a:t>
            </a:r>
          </a:p>
          <a:p>
            <a:pPr marL="0" indent="0">
              <a:buNone/>
            </a:pPr>
            <a:r>
              <a:rPr lang="en-US" sz="3000" b="1" dirty="0"/>
              <a:t>Recommendations?</a:t>
            </a:r>
          </a:p>
          <a:p>
            <a:endParaRPr lang="en-US" dirty="0"/>
          </a:p>
        </p:txBody>
      </p:sp>
    </p:spTree>
    <p:extLst>
      <p:ext uri="{BB962C8B-B14F-4D97-AF65-F5344CB8AC3E}">
        <p14:creationId xmlns:p14="http://schemas.microsoft.com/office/powerpoint/2010/main" val="330562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58544C-F436-A646-9AB2-6B51DA0F560B}"/>
              </a:ext>
            </a:extLst>
          </p:cNvPr>
          <p:cNvPicPr>
            <a:picLocks noGrp="1" noChangeAspect="1"/>
          </p:cNvPicPr>
          <p:nvPr>
            <p:ph idx="1"/>
          </p:nvPr>
        </p:nvPicPr>
        <p:blipFill>
          <a:blip r:embed="rId2"/>
          <a:stretch>
            <a:fillRect/>
          </a:stretch>
        </p:blipFill>
        <p:spPr>
          <a:xfrm>
            <a:off x="701926" y="488372"/>
            <a:ext cx="10455947" cy="5964382"/>
          </a:xfrm>
          <a:solidFill>
            <a:schemeClr val="bg1"/>
          </a:solidFill>
        </p:spPr>
      </p:pic>
      <p:sp>
        <p:nvSpPr>
          <p:cNvPr id="2" name="Title 1">
            <a:extLst>
              <a:ext uri="{FF2B5EF4-FFF2-40B4-BE49-F238E27FC236}">
                <a16:creationId xmlns:a16="http://schemas.microsoft.com/office/drawing/2014/main" id="{5B8E9837-8500-5C47-8784-3D552A957C79}"/>
              </a:ext>
            </a:extLst>
          </p:cNvPr>
          <p:cNvSpPr>
            <a:spLocks noGrp="1"/>
          </p:cNvSpPr>
          <p:nvPr>
            <p:ph type="title"/>
          </p:nvPr>
        </p:nvSpPr>
        <p:spPr>
          <a:xfrm>
            <a:off x="2159000" y="1272049"/>
            <a:ext cx="10515600" cy="1325563"/>
          </a:xfrm>
        </p:spPr>
        <p:txBody>
          <a:bodyPr/>
          <a:lstStyle/>
          <a:p>
            <a:endParaRPr lang="en-US" dirty="0"/>
          </a:p>
        </p:txBody>
      </p:sp>
    </p:spTree>
    <p:extLst>
      <p:ext uri="{BB962C8B-B14F-4D97-AF65-F5344CB8AC3E}">
        <p14:creationId xmlns:p14="http://schemas.microsoft.com/office/powerpoint/2010/main" val="18598264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01A8-B124-0641-BF61-A90D75DF2589}"/>
              </a:ext>
            </a:extLst>
          </p:cNvPr>
          <p:cNvSpPr>
            <a:spLocks noGrp="1"/>
          </p:cNvSpPr>
          <p:nvPr>
            <p:ph type="title"/>
          </p:nvPr>
        </p:nvSpPr>
        <p:spPr/>
        <p:txBody>
          <a:bodyPr/>
          <a:lstStyle/>
          <a:p>
            <a:r>
              <a:rPr lang="en-US" dirty="0"/>
              <a:t>Case # 3</a:t>
            </a:r>
          </a:p>
        </p:txBody>
      </p:sp>
      <p:sp>
        <p:nvSpPr>
          <p:cNvPr id="3" name="Content Placeholder 2">
            <a:extLst>
              <a:ext uri="{FF2B5EF4-FFF2-40B4-BE49-F238E27FC236}">
                <a16:creationId xmlns:a16="http://schemas.microsoft.com/office/drawing/2014/main" id="{05651229-E098-0B43-880F-94269E6DDAEA}"/>
              </a:ext>
            </a:extLst>
          </p:cNvPr>
          <p:cNvSpPr>
            <a:spLocks noGrp="1"/>
          </p:cNvSpPr>
          <p:nvPr>
            <p:ph idx="1"/>
          </p:nvPr>
        </p:nvSpPr>
        <p:spPr/>
        <p:txBody>
          <a:bodyPr>
            <a:normAutofit lnSpcReduction="10000"/>
          </a:bodyPr>
          <a:lstStyle/>
          <a:p>
            <a:r>
              <a:rPr lang="en-US" sz="3200" dirty="0"/>
              <a:t>Use COVID Checklist</a:t>
            </a:r>
          </a:p>
          <a:p>
            <a:r>
              <a:rPr lang="en-US" sz="3200" dirty="0"/>
              <a:t>Reinforce self isolation</a:t>
            </a:r>
          </a:p>
          <a:p>
            <a:r>
              <a:rPr lang="en-US" sz="3200" dirty="0"/>
              <a:t>Medications</a:t>
            </a:r>
          </a:p>
          <a:p>
            <a:pPr lvl="1"/>
            <a:r>
              <a:rPr lang="en-US" sz="2800" dirty="0" err="1"/>
              <a:t>Uptitrate</a:t>
            </a:r>
            <a:r>
              <a:rPr lang="en-US" sz="2800" dirty="0"/>
              <a:t> BB</a:t>
            </a:r>
          </a:p>
          <a:p>
            <a:pPr lvl="1"/>
            <a:r>
              <a:rPr lang="en-US" sz="2800" dirty="0"/>
              <a:t>Sacubitril/Valsartan</a:t>
            </a:r>
          </a:p>
          <a:p>
            <a:pPr lvl="1"/>
            <a:r>
              <a:rPr lang="en-US" sz="2800" dirty="0"/>
              <a:t> +/- SGLT-2</a:t>
            </a:r>
          </a:p>
          <a:p>
            <a:pPr lvl="1"/>
            <a:r>
              <a:rPr lang="en-US" sz="2800" dirty="0"/>
              <a:t>Lasix – self-management  - weight/symptom-based</a:t>
            </a:r>
          </a:p>
          <a:p>
            <a:r>
              <a:rPr lang="en-US" sz="3200" dirty="0"/>
              <a:t>Labs required 1-2 weeks </a:t>
            </a:r>
          </a:p>
          <a:p>
            <a:r>
              <a:rPr lang="en-US" sz="3200" dirty="0"/>
              <a:t>Follow-up – phone f/u ? Video 48-72 hrs. post discharge</a:t>
            </a:r>
          </a:p>
        </p:txBody>
      </p:sp>
    </p:spTree>
    <p:extLst>
      <p:ext uri="{BB962C8B-B14F-4D97-AF65-F5344CB8AC3E}">
        <p14:creationId xmlns:p14="http://schemas.microsoft.com/office/powerpoint/2010/main" val="3748726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5FCB-A738-6647-83C4-B61756A9CDF6}"/>
              </a:ext>
            </a:extLst>
          </p:cNvPr>
          <p:cNvSpPr>
            <a:spLocks noGrp="1"/>
          </p:cNvSpPr>
          <p:nvPr>
            <p:ph type="title"/>
          </p:nvPr>
        </p:nvSpPr>
        <p:spPr/>
        <p:txBody>
          <a:bodyPr/>
          <a:lstStyle/>
          <a:p>
            <a:r>
              <a:rPr lang="en-CA" b="1" dirty="0"/>
              <a:t>Summary</a:t>
            </a:r>
            <a:br>
              <a:rPr lang="en-CA" dirty="0"/>
            </a:br>
            <a:endParaRPr lang="en-US" dirty="0"/>
          </a:p>
        </p:txBody>
      </p:sp>
      <p:sp>
        <p:nvSpPr>
          <p:cNvPr id="3" name="Content Placeholder 2">
            <a:extLst>
              <a:ext uri="{FF2B5EF4-FFF2-40B4-BE49-F238E27FC236}">
                <a16:creationId xmlns:a16="http://schemas.microsoft.com/office/drawing/2014/main" id="{553465D1-47B6-E440-A278-31BD00EADDDB}"/>
              </a:ext>
            </a:extLst>
          </p:cNvPr>
          <p:cNvSpPr>
            <a:spLocks noGrp="1"/>
          </p:cNvSpPr>
          <p:nvPr>
            <p:ph idx="1"/>
          </p:nvPr>
        </p:nvSpPr>
        <p:spPr/>
        <p:txBody>
          <a:bodyPr>
            <a:normAutofit lnSpcReduction="10000"/>
          </a:bodyPr>
          <a:lstStyle/>
          <a:p>
            <a:pPr lvl="0"/>
            <a:r>
              <a:rPr lang="en-CA" dirty="0"/>
              <a:t>Most patient can be managed remotely with advice on symptom treatment, self-management and self-isolation</a:t>
            </a:r>
          </a:p>
          <a:p>
            <a:pPr lvl="0"/>
            <a:r>
              <a:rPr lang="en-CA" dirty="0"/>
              <a:t>Shortness of breath is difficult to assess.  No validated tool but consider CHF vs COVID screening tool.</a:t>
            </a:r>
          </a:p>
          <a:p>
            <a:pPr lvl="0"/>
            <a:r>
              <a:rPr lang="en-CA" dirty="0"/>
              <a:t>Establishing criteria for seeking medical attention in the setting of clinical deterioration is crucial</a:t>
            </a:r>
          </a:p>
          <a:p>
            <a:pPr lvl="0"/>
            <a:r>
              <a:rPr lang="en-CA" dirty="0"/>
              <a:t>Consider meds and up-titration that have short-term impact especially if close f/u not required or available</a:t>
            </a:r>
          </a:p>
          <a:p>
            <a:pPr lvl="0"/>
            <a:r>
              <a:rPr lang="en-CA" dirty="0"/>
              <a:t>Consider the impact upon management that increases need for f/u and labs as it will break barrier of social isolation </a:t>
            </a:r>
          </a:p>
          <a:p>
            <a:endParaRPr lang="en-US" dirty="0"/>
          </a:p>
        </p:txBody>
      </p:sp>
    </p:spTree>
    <p:extLst>
      <p:ext uri="{BB962C8B-B14F-4D97-AF65-F5344CB8AC3E}">
        <p14:creationId xmlns:p14="http://schemas.microsoft.com/office/powerpoint/2010/main" val="798840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00CE-1CED-C64F-B042-60AE3C892BA1}"/>
              </a:ext>
            </a:extLst>
          </p:cNvPr>
          <p:cNvSpPr>
            <a:spLocks noGrp="1"/>
          </p:cNvSpPr>
          <p:nvPr>
            <p:ph type="title"/>
          </p:nvPr>
        </p:nvSpPr>
        <p:spPr/>
        <p:txBody>
          <a:bodyPr/>
          <a:lstStyle/>
          <a:p>
            <a:pPr algn="ctr"/>
            <a:r>
              <a:rPr lang="en-US" dirty="0"/>
              <a:t>Messaging re CHF</a:t>
            </a:r>
          </a:p>
        </p:txBody>
      </p:sp>
      <p:sp>
        <p:nvSpPr>
          <p:cNvPr id="3" name="Content Placeholder 2">
            <a:extLst>
              <a:ext uri="{FF2B5EF4-FFF2-40B4-BE49-F238E27FC236}">
                <a16:creationId xmlns:a16="http://schemas.microsoft.com/office/drawing/2014/main" id="{7919737A-9F37-3540-B457-2A353E0647CA}"/>
              </a:ext>
            </a:extLst>
          </p:cNvPr>
          <p:cNvSpPr>
            <a:spLocks noGrp="1"/>
          </p:cNvSpPr>
          <p:nvPr>
            <p:ph idx="1"/>
          </p:nvPr>
        </p:nvSpPr>
        <p:spPr/>
        <p:txBody>
          <a:bodyPr>
            <a:normAutofit/>
          </a:bodyPr>
          <a:lstStyle/>
          <a:p>
            <a:r>
              <a:rPr lang="en-US" sz="3200" dirty="0"/>
              <a:t>Continue to be aggressive, but not too aggressive</a:t>
            </a:r>
          </a:p>
          <a:p>
            <a:r>
              <a:rPr lang="en-US" sz="3200" dirty="0"/>
              <a:t>Depends on risk to patient</a:t>
            </a:r>
          </a:p>
          <a:p>
            <a:pPr lvl="1"/>
            <a:r>
              <a:rPr lang="en-US" sz="2800" dirty="0"/>
              <a:t>Class 1 – minimal adjustments</a:t>
            </a:r>
          </a:p>
          <a:p>
            <a:pPr lvl="1"/>
            <a:r>
              <a:rPr lang="en-US" sz="2800" dirty="0"/>
              <a:t>Class 2 – need to know prn diuretics, </a:t>
            </a:r>
            <a:r>
              <a:rPr lang="en-US" sz="2800" dirty="0" err="1"/>
              <a:t>uptitrate</a:t>
            </a:r>
            <a:r>
              <a:rPr lang="en-US" sz="2800" dirty="0"/>
              <a:t> BB</a:t>
            </a:r>
          </a:p>
          <a:p>
            <a:pPr lvl="1"/>
            <a:r>
              <a:rPr lang="en-US" sz="2800" dirty="0"/>
              <a:t>Class 3-4/ hospitalized/recently hospitalized</a:t>
            </a:r>
          </a:p>
          <a:p>
            <a:pPr lvl="2"/>
            <a:r>
              <a:rPr lang="en-US" sz="2400" dirty="0"/>
              <a:t>Still be aggressive but be careful </a:t>
            </a:r>
            <a:r>
              <a:rPr lang="en-US" sz="2400" dirty="0" err="1"/>
              <a:t>esp</a:t>
            </a:r>
            <a:r>
              <a:rPr lang="en-US" sz="2400" dirty="0"/>
              <a:t> in eGFR &lt; 45%</a:t>
            </a:r>
          </a:p>
        </p:txBody>
      </p:sp>
    </p:spTree>
    <p:extLst>
      <p:ext uri="{BB962C8B-B14F-4D97-AF65-F5344CB8AC3E}">
        <p14:creationId xmlns:p14="http://schemas.microsoft.com/office/powerpoint/2010/main" val="1966881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3201E-E0A2-FB4E-824E-1CD0C6D617DA}"/>
              </a:ext>
            </a:extLst>
          </p:cNvPr>
          <p:cNvSpPr>
            <a:spLocks noGrp="1"/>
          </p:cNvSpPr>
          <p:nvPr>
            <p:ph type="title"/>
          </p:nvPr>
        </p:nvSpPr>
        <p:spPr/>
        <p:txBody>
          <a:bodyPr/>
          <a:lstStyle/>
          <a:p>
            <a:r>
              <a:rPr lang="en-US" dirty="0"/>
              <a:t>Documents Available</a:t>
            </a:r>
          </a:p>
        </p:txBody>
      </p:sp>
      <p:sp>
        <p:nvSpPr>
          <p:cNvPr id="4" name="Content Placeholder 3">
            <a:extLst>
              <a:ext uri="{FF2B5EF4-FFF2-40B4-BE49-F238E27FC236}">
                <a16:creationId xmlns:a16="http://schemas.microsoft.com/office/drawing/2014/main" id="{7D33AF71-FAFF-CD4F-904D-00B8D4B2A880}"/>
              </a:ext>
            </a:extLst>
          </p:cNvPr>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6000" dirty="0" err="1"/>
              <a:t>www.sdcrc.ca</a:t>
            </a:r>
            <a:endParaRPr lang="en-US" sz="6000" dirty="0"/>
          </a:p>
        </p:txBody>
      </p:sp>
      <p:pic>
        <p:nvPicPr>
          <p:cNvPr id="10" name="Picture 9">
            <a:extLst>
              <a:ext uri="{FF2B5EF4-FFF2-40B4-BE49-F238E27FC236}">
                <a16:creationId xmlns:a16="http://schemas.microsoft.com/office/drawing/2014/main" id="{64C30B1F-6BED-CF42-BFE9-86ED049A9753}"/>
              </a:ext>
            </a:extLst>
          </p:cNvPr>
          <p:cNvPicPr>
            <a:picLocks noChangeAspect="1"/>
          </p:cNvPicPr>
          <p:nvPr/>
        </p:nvPicPr>
        <p:blipFill>
          <a:blip r:embed="rId2"/>
          <a:stretch>
            <a:fillRect/>
          </a:stretch>
        </p:blipFill>
        <p:spPr>
          <a:xfrm>
            <a:off x="1346201" y="1981200"/>
            <a:ext cx="10007600" cy="3002280"/>
          </a:xfrm>
          <a:prstGeom prst="rect">
            <a:avLst/>
          </a:prstGeom>
        </p:spPr>
      </p:pic>
    </p:spTree>
    <p:extLst>
      <p:ext uri="{BB962C8B-B14F-4D97-AF65-F5344CB8AC3E}">
        <p14:creationId xmlns:p14="http://schemas.microsoft.com/office/powerpoint/2010/main" val="19935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8914B-FBB0-B846-AFD7-FA06608B79FC}"/>
              </a:ext>
            </a:extLst>
          </p:cNvPr>
          <p:cNvSpPr>
            <a:spLocks noGrp="1"/>
          </p:cNvSpPr>
          <p:nvPr>
            <p:ph type="title"/>
          </p:nvPr>
        </p:nvSpPr>
        <p:spPr/>
        <p:txBody>
          <a:bodyPr/>
          <a:lstStyle/>
          <a:p>
            <a:r>
              <a:rPr lang="en-US" dirty="0"/>
              <a:t>Case # 1</a:t>
            </a:r>
          </a:p>
        </p:txBody>
      </p:sp>
      <p:sp>
        <p:nvSpPr>
          <p:cNvPr id="5" name="Content Placeholder 4">
            <a:extLst>
              <a:ext uri="{FF2B5EF4-FFF2-40B4-BE49-F238E27FC236}">
                <a16:creationId xmlns:a16="http://schemas.microsoft.com/office/drawing/2014/main" id="{C5B27828-45C2-6D4F-B453-134DE4AA8CBD}"/>
              </a:ext>
            </a:extLst>
          </p:cNvPr>
          <p:cNvSpPr>
            <a:spLocks noGrp="1"/>
          </p:cNvSpPr>
          <p:nvPr>
            <p:ph sz="half" idx="1"/>
          </p:nvPr>
        </p:nvSpPr>
        <p:spPr/>
        <p:txBody>
          <a:bodyPr>
            <a:normAutofit lnSpcReduction="10000"/>
          </a:bodyPr>
          <a:lstStyle/>
          <a:p>
            <a:r>
              <a:rPr lang="en-US" dirty="0"/>
              <a:t>75 </a:t>
            </a:r>
            <a:r>
              <a:rPr lang="en-US" dirty="0" err="1"/>
              <a:t>yo</a:t>
            </a:r>
            <a:r>
              <a:rPr lang="en-US" dirty="0"/>
              <a:t> female</a:t>
            </a:r>
          </a:p>
          <a:p>
            <a:r>
              <a:rPr lang="en-US" dirty="0" err="1"/>
              <a:t>Hx</a:t>
            </a:r>
            <a:r>
              <a:rPr lang="en-US" dirty="0"/>
              <a:t> dilated CM, EF improved from 18% to 40% in 2017</a:t>
            </a:r>
          </a:p>
          <a:p>
            <a:r>
              <a:rPr lang="en-US" dirty="0"/>
              <a:t>NYHA Class 1-2</a:t>
            </a:r>
          </a:p>
          <a:p>
            <a:r>
              <a:rPr lang="en-US" dirty="0"/>
              <a:t>No diabetes</a:t>
            </a:r>
          </a:p>
        </p:txBody>
      </p:sp>
      <p:sp>
        <p:nvSpPr>
          <p:cNvPr id="6" name="Content Placeholder 5">
            <a:extLst>
              <a:ext uri="{FF2B5EF4-FFF2-40B4-BE49-F238E27FC236}">
                <a16:creationId xmlns:a16="http://schemas.microsoft.com/office/drawing/2014/main" id="{E6DFC3DA-B60D-BC49-B097-3591E0ECE659}"/>
              </a:ext>
            </a:extLst>
          </p:cNvPr>
          <p:cNvSpPr>
            <a:spLocks noGrp="1"/>
          </p:cNvSpPr>
          <p:nvPr>
            <p:ph sz="half" idx="2"/>
          </p:nvPr>
        </p:nvSpPr>
        <p:spPr/>
        <p:txBody>
          <a:bodyPr>
            <a:normAutofit lnSpcReduction="10000"/>
          </a:bodyPr>
          <a:lstStyle/>
          <a:p>
            <a:r>
              <a:rPr lang="en-US" dirty="0"/>
              <a:t>Meds</a:t>
            </a:r>
          </a:p>
          <a:p>
            <a:pPr lvl="1"/>
            <a:r>
              <a:rPr lang="en-US" dirty="0"/>
              <a:t>Lasix 20 mg prn – infrequently</a:t>
            </a:r>
          </a:p>
          <a:p>
            <a:pPr lvl="1"/>
            <a:r>
              <a:rPr lang="en-US" dirty="0"/>
              <a:t>Bisoprolol 5 mg od</a:t>
            </a:r>
          </a:p>
          <a:p>
            <a:pPr lvl="1"/>
            <a:r>
              <a:rPr lang="en-US" dirty="0"/>
              <a:t>Coversyl 4 mg od</a:t>
            </a:r>
          </a:p>
          <a:p>
            <a:pPr lvl="1"/>
            <a:r>
              <a:rPr lang="en-US" dirty="0"/>
              <a:t>Spironolactone 12.5 ( </a:t>
            </a:r>
            <a:r>
              <a:rPr lang="en-US" dirty="0" err="1"/>
              <a:t>prev</a:t>
            </a:r>
            <a:r>
              <a:rPr lang="en-US" dirty="0"/>
              <a:t> </a:t>
            </a:r>
            <a:r>
              <a:rPr lang="en-US" dirty="0" err="1"/>
              <a:t>incr</a:t>
            </a:r>
            <a:r>
              <a:rPr lang="en-US" dirty="0"/>
              <a:t> K+)</a:t>
            </a:r>
          </a:p>
          <a:p>
            <a:pPr lvl="1"/>
            <a:endParaRPr lang="en-US" dirty="0"/>
          </a:p>
          <a:p>
            <a:r>
              <a:rPr lang="en-US" dirty="0"/>
              <a:t>BP – 120/70, HR 80</a:t>
            </a:r>
          </a:p>
          <a:p>
            <a:r>
              <a:rPr lang="en-US" dirty="0"/>
              <a:t>eGFR 75, K+ 4.9</a:t>
            </a:r>
          </a:p>
          <a:p>
            <a:endParaRPr lang="en-US" dirty="0"/>
          </a:p>
          <a:p>
            <a:pPr marL="0" indent="0">
              <a:buNone/>
            </a:pPr>
            <a:r>
              <a:rPr lang="en-US" sz="3200" b="1" dirty="0"/>
              <a:t>? Recommendations</a:t>
            </a:r>
          </a:p>
        </p:txBody>
      </p:sp>
    </p:spTree>
    <p:extLst>
      <p:ext uri="{BB962C8B-B14F-4D97-AF65-F5344CB8AC3E}">
        <p14:creationId xmlns:p14="http://schemas.microsoft.com/office/powerpoint/2010/main" val="2600049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F4E15CB7-B593-DA47-B783-9E6A0AF7E6EF}" vid="{F30167B8-960F-EC46-B7EB-6C6621C26C0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vartis Presentation Standard Blue Carbon">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3F82403C-12A1-48DE-98CE-22D763759EA9}" vid="{29229F9C-5F03-4EAC-9AD9-5098AE55860F}"/>
    </a:ext>
  </a:extLst>
</a:theme>
</file>

<file path=ppt/theme/theme4.xml><?xml version="1.0" encoding="utf-8"?>
<a:theme xmlns:a="http://schemas.openxmlformats.org/drawingml/2006/main" name="8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Custom 48">
      <a:dk1>
        <a:srgbClr val="000000"/>
      </a:dk1>
      <a:lt1>
        <a:srgbClr val="FFFFFF"/>
      </a:lt1>
      <a:dk2>
        <a:srgbClr val="464F52"/>
      </a:dk2>
      <a:lt2>
        <a:srgbClr val="E7E6E6"/>
      </a:lt2>
      <a:accent1>
        <a:srgbClr val="B233E3"/>
      </a:accent1>
      <a:accent2>
        <a:srgbClr val="003761"/>
      </a:accent2>
      <a:accent3>
        <a:srgbClr val="FFB273"/>
      </a:accent3>
      <a:accent4>
        <a:srgbClr val="B4B5B4"/>
      </a:accent4>
      <a:accent5>
        <a:srgbClr val="9DDCF7"/>
      </a:accent5>
      <a:accent6>
        <a:srgbClr val="DD0019"/>
      </a:accent6>
      <a:hlink>
        <a:srgbClr val="008F51"/>
      </a:hlink>
      <a:folHlink>
        <a:srgbClr val="2121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H">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Impact">
  <a:themeElements>
    <a:clrScheme name="MedPlan - NOLC1514">
      <a:dk1>
        <a:sysClr val="windowText" lastClr="000000"/>
      </a:dk1>
      <a:lt1>
        <a:sysClr val="window" lastClr="FFFFFF"/>
      </a:lt1>
      <a:dk2>
        <a:srgbClr val="8B8A88"/>
      </a:dk2>
      <a:lt2>
        <a:srgbClr val="CECECB"/>
      </a:lt2>
      <a:accent1>
        <a:srgbClr val="5C080E"/>
      </a:accent1>
      <a:accent2>
        <a:srgbClr val="AB141C"/>
      </a:accent2>
      <a:accent3>
        <a:srgbClr val="D58E76"/>
      </a:accent3>
      <a:accent4>
        <a:srgbClr val="4C4C4C"/>
      </a:accent4>
      <a:accent5>
        <a:srgbClr val="808080"/>
      </a:accent5>
      <a:accent6>
        <a:srgbClr val="CCCCCC"/>
      </a:accent6>
      <a:hlink>
        <a:srgbClr val="000000"/>
      </a:hlink>
      <a:folHlink>
        <a:srgbClr val="999999"/>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10077</TotalTime>
  <Words>3745</Words>
  <Application>Microsoft Macintosh PowerPoint</Application>
  <PresentationFormat>Widescreen</PresentationFormat>
  <Paragraphs>716</Paragraphs>
  <Slides>83</Slides>
  <Notes>13</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83</vt:i4>
      </vt:variant>
    </vt:vector>
  </HeadingPairs>
  <TitlesOfParts>
    <vt:vector size="104" baseType="lpstr">
      <vt:lpstr>MS PGothic</vt:lpstr>
      <vt:lpstr>MS PGothic</vt:lpstr>
      <vt:lpstr>Arial</vt:lpstr>
      <vt:lpstr>Arial Black</vt:lpstr>
      <vt:lpstr>Calibri</vt:lpstr>
      <vt:lpstr>Calibri Light</vt:lpstr>
      <vt:lpstr>Lucida Grande</vt:lpstr>
      <vt:lpstr>msgothic</vt:lpstr>
      <vt:lpstr>Tahoma</vt:lpstr>
      <vt:lpstr>Times New Roman</vt:lpstr>
      <vt:lpstr>Verdana</vt:lpstr>
      <vt:lpstr>Wingdings</vt:lpstr>
      <vt:lpstr>Office Theme</vt:lpstr>
      <vt:lpstr>2_Thème Office</vt:lpstr>
      <vt:lpstr>Novartis Presentation Standard Blue Carbon</vt:lpstr>
      <vt:lpstr>8_Thème Office</vt:lpstr>
      <vt:lpstr>2_Office Theme</vt:lpstr>
      <vt:lpstr>3_Office Theme</vt:lpstr>
      <vt:lpstr>COH</vt:lpstr>
      <vt:lpstr>1_Impact</vt:lpstr>
      <vt:lpstr>2_ccs_powerpoint</vt:lpstr>
      <vt:lpstr>Chronic Disease Management During the COVID 19 Pandemic - CHF</vt:lpstr>
      <vt:lpstr>Objectives</vt:lpstr>
      <vt:lpstr>Disclosures</vt:lpstr>
      <vt:lpstr>Disclaimer</vt:lpstr>
      <vt:lpstr>Disclaimer</vt:lpstr>
      <vt:lpstr>Why this is important</vt:lpstr>
      <vt:lpstr>Data – Wuhan Province</vt:lpstr>
      <vt:lpstr>PowerPoint Presentation</vt:lpstr>
      <vt:lpstr>Case # 1</vt:lpstr>
      <vt:lpstr>Case # 2</vt:lpstr>
      <vt:lpstr>Case # 3</vt:lpstr>
      <vt:lpstr>Priorities for CHF Management</vt:lpstr>
      <vt:lpstr>Priority # 1</vt:lpstr>
      <vt:lpstr>PowerPoint Presentation</vt:lpstr>
      <vt:lpstr>PowerPoint Presentation</vt:lpstr>
      <vt:lpstr>So how should we be monitoring patients? </vt:lpstr>
      <vt:lpstr>Telephone or video </vt:lpstr>
      <vt:lpstr>Establishing Connection </vt:lpstr>
      <vt:lpstr>Obtain History </vt:lpstr>
      <vt:lpstr>Obtain History</vt:lpstr>
      <vt:lpstr>Remote Exam </vt:lpstr>
      <vt:lpstr>Ensure Disease Specific Safety</vt:lpstr>
      <vt:lpstr>Ensure Disease Specific Safety</vt:lpstr>
      <vt:lpstr>COVID CHF Visit Tool</vt:lpstr>
      <vt:lpstr>Introduction and COVID Screening</vt:lpstr>
      <vt:lpstr>Disease Specific Questions</vt:lpstr>
      <vt:lpstr>Safety/Access Issues</vt:lpstr>
      <vt:lpstr>Social Isolation</vt:lpstr>
      <vt:lpstr>Triage Follow-up</vt:lpstr>
      <vt:lpstr>Priority #2 </vt:lpstr>
      <vt:lpstr>PowerPoint Presentation</vt:lpstr>
      <vt:lpstr>Factors that increase Probability of COVID vs CHF</vt:lpstr>
      <vt:lpstr>From CCS COVID Response Team April 1,2020</vt:lpstr>
      <vt:lpstr>Priority #3 </vt:lpstr>
      <vt:lpstr>Promote Self-Isolation</vt:lpstr>
      <vt:lpstr>PowerPoint Presentation</vt:lpstr>
      <vt:lpstr>PowerPoint Presentation</vt:lpstr>
      <vt:lpstr> Can routine labs be delayed?</vt:lpstr>
      <vt:lpstr>Is lab testing required to prevent ER Visit?</vt:lpstr>
      <vt:lpstr>Priority # 4 </vt:lpstr>
      <vt:lpstr>PowerPoint Presentation</vt:lpstr>
      <vt:lpstr>Withdrawal of agents</vt:lpstr>
      <vt:lpstr>Therapeutic approach to patients with HFrEF</vt:lpstr>
      <vt:lpstr>2019 HF Guidelines Update</vt:lpstr>
      <vt:lpstr>PowerPoint Presentation</vt:lpstr>
      <vt:lpstr>PowerPoint Presentation</vt:lpstr>
      <vt:lpstr>PowerPoint Presentation</vt:lpstr>
      <vt:lpstr>PowerPoint Presentation</vt:lpstr>
      <vt:lpstr>Which medications are most likely to have short-term benefits?</vt:lpstr>
      <vt:lpstr>ACE-I/ARB’s</vt:lpstr>
      <vt:lpstr>Key Evidence for ß-blockers in HF </vt:lpstr>
      <vt:lpstr>MRA</vt:lpstr>
      <vt:lpstr>PARADIGM-HF: Primary Endpoint: Death From CV Causes Or First Hospitalization For HF </vt:lpstr>
      <vt:lpstr>PIONEER-HF: Exploratory Serious Clinical Composite Endpoint*, Open-Label Phase (Week 8-12)  </vt:lpstr>
      <vt:lpstr>Ivabradine</vt:lpstr>
      <vt:lpstr>EMPA-REG OUTCOME Primary Outcome: CV Death, Non-fatal MI or Non-fatal Stroke</vt:lpstr>
      <vt:lpstr>Hospitalisation for heart failure</vt:lpstr>
      <vt:lpstr>PowerPoint Presentation</vt:lpstr>
      <vt:lpstr>PowerPoint Presentation</vt:lpstr>
      <vt:lpstr>PowerPoint Presentation</vt:lpstr>
      <vt:lpstr>PowerPoint Presentation</vt:lpstr>
      <vt:lpstr>Don’t use SGLT-2 Inh with</vt:lpstr>
      <vt:lpstr>PowerPoint Presentation</vt:lpstr>
      <vt:lpstr>PowerPoint Presentation</vt:lpstr>
      <vt:lpstr>PowerPoint Presentation</vt:lpstr>
      <vt:lpstr>PowerPoint Presentation</vt:lpstr>
      <vt:lpstr>Device Therapy for CHF Therapy</vt:lpstr>
      <vt:lpstr>Pt Self management - Diuretics </vt:lpstr>
      <vt:lpstr>Patient Sliding Scale for Diuretics</vt:lpstr>
      <vt:lpstr>Priority # 5 Follow-up high risk patients</vt:lpstr>
      <vt:lpstr>PowerPoint Presentation</vt:lpstr>
      <vt:lpstr>PowerPoint Presentation</vt:lpstr>
      <vt:lpstr>Case # 1</vt:lpstr>
      <vt:lpstr>Case # 1</vt:lpstr>
      <vt:lpstr>Case # 2</vt:lpstr>
      <vt:lpstr>Case # 2</vt:lpstr>
      <vt:lpstr>PowerPoint Presentation</vt:lpstr>
      <vt:lpstr>Case # 2</vt:lpstr>
      <vt:lpstr>Case # 3</vt:lpstr>
      <vt:lpstr>Case # 3</vt:lpstr>
      <vt:lpstr>Summary </vt:lpstr>
      <vt:lpstr>Messaging re CHF</vt:lpstr>
      <vt:lpstr>Documents Available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Disease Management during the COVID 19 Pandemic Episode 1 - CHF </dc:title>
  <dc:creator>John MacFadyen</dc:creator>
  <cp:lastModifiedBy>John MacFadyen</cp:lastModifiedBy>
  <cp:revision>46</cp:revision>
  <dcterms:created xsi:type="dcterms:W3CDTF">2020-03-30T20:02:57Z</dcterms:created>
  <dcterms:modified xsi:type="dcterms:W3CDTF">2020-04-11T12:40:09Z</dcterms:modified>
</cp:coreProperties>
</file>