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6" r:id="rId2"/>
    <p:sldId id="256" r:id="rId3"/>
    <p:sldId id="276" r:id="rId4"/>
    <p:sldId id="2147470969" r:id="rId5"/>
    <p:sldId id="277" r:id="rId6"/>
    <p:sldId id="279" r:id="rId7"/>
    <p:sldId id="280" r:id="rId8"/>
    <p:sldId id="282" r:id="rId9"/>
    <p:sldId id="283" r:id="rId10"/>
    <p:sldId id="286" r:id="rId11"/>
    <p:sldId id="285" r:id="rId12"/>
    <p:sldId id="259" r:id="rId13"/>
    <p:sldId id="260" r:id="rId14"/>
    <p:sldId id="267" r:id="rId15"/>
    <p:sldId id="270" r:id="rId16"/>
    <p:sldId id="269" r:id="rId17"/>
    <p:sldId id="272" r:id="rId18"/>
    <p:sldId id="271" r:id="rId19"/>
    <p:sldId id="273" r:id="rId20"/>
    <p:sldId id="274" r:id="rId21"/>
    <p:sldId id="281" r:id="rId22"/>
    <p:sldId id="275" r:id="rId23"/>
    <p:sldId id="261" r:id="rId24"/>
    <p:sldId id="262" r:id="rId25"/>
    <p:sldId id="258" r:id="rId26"/>
    <p:sldId id="266" r:id="rId27"/>
    <p:sldId id="257" r:id="rId28"/>
    <p:sldId id="268" r:id="rId29"/>
    <p:sldId id="21474709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94A39-1C60-484E-9C8A-503D01A0E1B1}" v="6" dt="2024-04-11T02:28:4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-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76A7-9BB4-45DF-88B9-92A991F9A8FC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13DE-6435-4AAE-8B38-A152835EFA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9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32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3B0F-A501-5E4E-973D-2DB6DAF0071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32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38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3BCE-4210-84EF-5CC6-960DBF4A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2935F-B30F-E5E1-43E2-63B313567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2FC0-FE05-4A95-E063-A902FDE9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C08A7-7990-2F7E-0DDA-E45AAD68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9534-B6CD-93B6-329D-C8B823E8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15F8-0563-E684-92ED-4B5EC936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88F41-DD2D-6659-058F-906D33EE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F06D-9D4F-8643-8E69-0A74E6B9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4661-3D2F-F891-9426-05EE1D13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8B022-F4E6-0967-A4E2-6082492A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3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0F5DA-C34D-7CFF-385B-884CEB199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57A78-A20E-B2B5-D2F6-8876A30FA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7B4D-9189-E87E-2D98-C601D4D8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B4DE-B599-C297-CB0A-7B71099A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99D6C-DC55-45D5-7018-16761321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1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4D19-645F-B91A-1903-4BD3D6A6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A1B5-3120-8E41-BB4D-3E80F510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6B35-DC89-4B72-099B-8EC66D0F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3BA2-5583-0E1F-BD54-4A73C751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0CE92-5F24-9A6F-F377-0D2A3159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EBC4-2BD0-6CA7-7F31-24A9DA0C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65DC-FECD-9346-92A8-C407D89CE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C407-2F54-1D92-FA3C-45FAC787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0574-B978-B619-9B3B-454A686A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67ABE-37DF-DE61-67BA-54024AAB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46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58B8-3619-C54F-4AAE-2943D07D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6E6B-A6F1-1435-A7CF-F69EF77A1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381BD-BE96-6624-8A13-608D67C0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EA7E2-7C1C-F03A-F08A-8A7BBB4C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B0F6E-0660-6B95-39F6-38ABEA52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35DDE-C2FB-89D1-2D56-1977349E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7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688C-07E5-DCE0-4CD6-226E1B55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68400-B9C1-10D6-3441-3C7EE0F5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AB27-E223-4052-575E-D453DB6F1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19C1B-4531-93EE-0019-B0C34C314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F201C-A0BB-91F5-CFBD-1F84648E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4BD5B-8997-8C78-043F-AF26B696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DB9C7-DA0C-5FD7-E124-3B4DB659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FA5B0-5B19-9B74-CD98-C8422577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26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0641-13A5-A83E-A17F-B9A54F52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17CD6-A70E-6742-8ACE-41CBAC25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CA4D4-ED4A-D01E-BA45-84DA4893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F385-3CEC-B99D-0154-F882C023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8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DDF9E-1E6A-7487-95EE-E2AEA20D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FEBA3-9C9E-44BD-DB3D-9712E54C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58F2-AC0D-2040-1178-B37DCA3B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84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29B8-B2AF-3FA6-F29A-2FC2AE7B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FDBA-BDDD-BDDD-C67D-338881E3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BC5C2-A846-292B-3347-37381237A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94148-3BA8-64B5-E6BD-77818085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B684F-CE60-6757-73A5-D4DF04A1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68E5-5AB3-6DA1-826C-495A8FA1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20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0F47-F647-18E7-9700-9436AFFA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0BF72-4FFF-7F1F-5D51-D538DC997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09B63-DE20-BAA9-D841-4BEB9E8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EC53E-914D-4BA5-DB9E-24F174B9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C129A-5097-99B2-0803-3EBDE610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C3845-D646-E09E-A8CC-58BCEFE3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73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E2169-104B-805A-9688-83AA7680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A9413-8F11-1781-CBFE-4B7DF79AE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3668C-9C4C-29F6-82A3-4FF4301A9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A43A3-3902-47AB-9BCE-20C8700B86B8}" type="datetimeFigureOut">
              <a:rPr lang="en-CA" smtClean="0"/>
              <a:t>2024-04-11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41C9-833E-6978-9943-3C8F4A7FF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4BAB8-E12C-939C-8F80-3F2FAA3AD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C6F91-C981-425D-8663-838CEAFC9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02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terinary" TargetMode="External"/><Relationship Id="rId2" Type="http://schemas.openxmlformats.org/officeDocument/2006/relationships/hyperlink" Target="https://en.wikipedia.org/wiki/Frank_Schofie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weet_clover" TargetMode="External"/><Relationship Id="rId5" Type="http://schemas.openxmlformats.org/officeDocument/2006/relationships/hyperlink" Target="https://en.wikipedia.org/wiki/Silage" TargetMode="External"/><Relationship Id="rId4" Type="http://schemas.openxmlformats.org/officeDocument/2006/relationships/hyperlink" Target="https://en.wikipedia.org/wiki/Pathologi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67200" y="51038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J.C. MacFadyen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MD, FRCPC, MHPE</a:t>
            </a:r>
          </a:p>
        </p:txBody>
      </p:sp>
      <p:pic>
        <p:nvPicPr>
          <p:cNvPr id="16691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336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1" y="566890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6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JC MacFadyen MD FRCPC MHPE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280540"/>
            <a:ext cx="11887199" cy="1470025"/>
          </a:xfrm>
        </p:spPr>
        <p:txBody>
          <a:bodyPr>
            <a:noAutofit/>
          </a:bodyPr>
          <a:lstStyle/>
          <a:p>
            <a:r>
              <a:rPr lang="en-CA" sz="7200" b="1" dirty="0">
                <a:solidFill>
                  <a:schemeClr val="bg1"/>
                </a:solidFill>
              </a:rPr>
              <a:t>ER Rounds</a:t>
            </a:r>
            <a:br>
              <a:rPr lang="en-CA" sz="7200" b="1" dirty="0">
                <a:solidFill>
                  <a:schemeClr val="bg1"/>
                </a:solidFill>
              </a:rPr>
            </a:br>
            <a:r>
              <a:rPr lang="en-CA" sz="7200" b="1" dirty="0">
                <a:solidFill>
                  <a:schemeClr val="bg1"/>
                </a:solidFill>
              </a:rPr>
              <a:t>April 11, 2024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95600" y="5546172"/>
            <a:ext cx="6400800" cy="17526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125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A53F-BBFA-F7BF-9542-D72456C1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E5705-F3D4-22CE-F0DC-CB7A2B981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096" y="1825625"/>
            <a:ext cx="6585808" cy="4351338"/>
          </a:xfrm>
        </p:spPr>
      </p:pic>
    </p:spTree>
    <p:extLst>
      <p:ext uri="{BB962C8B-B14F-4D97-AF65-F5344CB8AC3E}">
        <p14:creationId xmlns:p14="http://schemas.microsoft.com/office/powerpoint/2010/main" val="252099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D9C1-9E6D-D130-1D6A-6F7A0A01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34706-F053-C6AA-7400-DDD8637A1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077" y="457328"/>
            <a:ext cx="7758219" cy="6035547"/>
          </a:xfr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D90FC-6837-1142-A6CF-13BC117E2BD6}"/>
              </a:ext>
            </a:extLst>
          </p:cNvPr>
          <p:cNvCxnSpPr/>
          <p:nvPr/>
        </p:nvCxnSpPr>
        <p:spPr>
          <a:xfrm>
            <a:off x="3391786" y="3475101"/>
            <a:ext cx="235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129BB5-3599-7A42-2C4C-DF38829A347C}"/>
              </a:ext>
            </a:extLst>
          </p:cNvPr>
          <p:cNvCxnSpPr/>
          <p:nvPr/>
        </p:nvCxnSpPr>
        <p:spPr>
          <a:xfrm>
            <a:off x="3434316" y="4306186"/>
            <a:ext cx="2312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A4F39E-CE41-FB91-DBF6-C3DC615B9D35}"/>
              </a:ext>
            </a:extLst>
          </p:cNvPr>
          <p:cNvCxnSpPr>
            <a:cxnSpLocks/>
          </p:cNvCxnSpPr>
          <p:nvPr/>
        </p:nvCxnSpPr>
        <p:spPr>
          <a:xfrm flipV="1">
            <a:off x="5071730" y="3429000"/>
            <a:ext cx="0" cy="2631558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E16472-B82E-9987-2F09-8CAE8DAB82A8}"/>
              </a:ext>
            </a:extLst>
          </p:cNvPr>
          <p:cNvCxnSpPr>
            <a:cxnSpLocks/>
          </p:cNvCxnSpPr>
          <p:nvPr/>
        </p:nvCxnSpPr>
        <p:spPr>
          <a:xfrm flipV="1">
            <a:off x="5532474" y="3475101"/>
            <a:ext cx="0" cy="2631558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7C832B-231C-64C5-A39D-8A753EA41473}"/>
              </a:ext>
            </a:extLst>
          </p:cNvPr>
          <p:cNvSpPr txBox="1"/>
          <p:nvPr/>
        </p:nvSpPr>
        <p:spPr>
          <a:xfrm>
            <a:off x="4729716" y="5939007"/>
            <a:ext cx="160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4        5 mg</a:t>
            </a:r>
          </a:p>
        </p:txBody>
      </p:sp>
    </p:spTree>
    <p:extLst>
      <p:ext uri="{BB962C8B-B14F-4D97-AF65-F5344CB8AC3E}">
        <p14:creationId xmlns:p14="http://schemas.microsoft.com/office/powerpoint/2010/main" val="288831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BA45-A9AA-E117-D260-D3FE5EED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Identify cause of supratherapeutic INR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7332-DA1B-D390-3447-3C3E2D0E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Tell me what warfarin doses you’ve taken in the past 2 weeks.</a:t>
            </a: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 The patient may have mistakenly taken a different dosage regimen than what was prescribed.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Have you missed any doses in the past week? If yes, how many? How do you ensure that all doses have been taken? Do you use a calendar to record doses? A pill box?</a:t>
            </a: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Have you started or stopped any medication or supplements (prescription or non-prescription) recently? Any new antibiotics? Any dose changes of your medications? Do you take Tylenol? How many per day?</a:t>
            </a: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How is your appetite? Have you been eating regularly? Have there been any recent changes in your diet?</a:t>
            </a: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How often and how much alcohol do you drink? Do you drink just on weekends?</a:t>
            </a: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1" dirty="0">
                <a:effectLst/>
                <a:highlight>
                  <a:srgbClr val="FFFFFF"/>
                </a:highlight>
                <a:latin typeface="Avenir"/>
              </a:rPr>
              <a:t>Overall, how has your health been? Any infection? Fever? Diarrhea? Flu? Recent cold?</a:t>
            </a:r>
            <a:br>
              <a:rPr lang="en-CA" b="0" i="1" dirty="0">
                <a:effectLst/>
                <a:highlight>
                  <a:srgbClr val="FFFFFF"/>
                </a:highlight>
                <a:latin typeface="Avenir"/>
              </a:rPr>
            </a:b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497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0A20-1A30-9328-E692-B3B6DEB6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D370-41A4-DF11-4DD8-BC1D7794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DBFCA4-31BC-84F0-87E2-31F754BB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"/>
              </a:rPr>
              <a:t>Figure: Warfarin Dose Adjustment in Non-bleeding Patients by % Dose Change of Total Weekly Dose (adapted from Cushman et al, 2014)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"/>
              </a:rPr>
              <a:t>  </a:t>
            </a:r>
            <a:r>
              <a:rPr kumimoji="0" lang="en-US" altLang="en-US" sz="45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"/>
              </a:rPr>
              <a:t>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FDE7A-5A7C-91FF-00AA-8BF74347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19" y="-180975"/>
            <a:ext cx="89535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8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D45C-5E4F-7607-8CFB-F1385F82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D937-E66F-58CC-B7AC-D7DA10DE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AE690-4A64-2DD4-32C4-C387AF91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4" y="2443162"/>
            <a:ext cx="9017428" cy="30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C75D-42F7-182B-1143-26269FF3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FD0F-2571-3E10-53A0-26324BC1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68 </a:t>
            </a:r>
            <a:r>
              <a:rPr lang="en-CA" dirty="0" err="1"/>
              <a:t>yo</a:t>
            </a:r>
            <a:r>
              <a:rPr lang="en-CA" dirty="0"/>
              <a:t> male</a:t>
            </a:r>
          </a:p>
          <a:p>
            <a:r>
              <a:rPr lang="en-CA" dirty="0"/>
              <a:t>Mechanical AVR 2007</a:t>
            </a:r>
          </a:p>
          <a:p>
            <a:r>
              <a:rPr lang="en-CA" dirty="0"/>
              <a:t>Coumadin 6 alt 7 mg od</a:t>
            </a:r>
          </a:p>
          <a:p>
            <a:pPr lvl="1"/>
            <a:r>
              <a:rPr lang="en-CA" dirty="0"/>
              <a:t>-Norvasc/Lipitor/Coversyl</a:t>
            </a:r>
          </a:p>
          <a:p>
            <a:r>
              <a:rPr lang="en-CA" dirty="0"/>
              <a:t>Hb 144</a:t>
            </a:r>
          </a:p>
          <a:p>
            <a:endParaRPr lang="en-CA" dirty="0"/>
          </a:p>
          <a:p>
            <a:r>
              <a:rPr lang="en-CA" dirty="0"/>
              <a:t>No </a:t>
            </a:r>
            <a:r>
              <a:rPr lang="en-CA" dirty="0" err="1"/>
              <a:t>prev</a:t>
            </a:r>
            <a:r>
              <a:rPr lang="en-CA" dirty="0"/>
              <a:t> MI/CVA/CHF/DM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95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534D-C1C2-0966-63A3-8D63692B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5EF1C-D68D-5727-491D-573216155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635" y="1825625"/>
            <a:ext cx="8278729" cy="4351338"/>
          </a:xfrm>
        </p:spPr>
      </p:pic>
    </p:spTree>
    <p:extLst>
      <p:ext uri="{BB962C8B-B14F-4D97-AF65-F5344CB8AC3E}">
        <p14:creationId xmlns:p14="http://schemas.microsoft.com/office/powerpoint/2010/main" val="296644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F953-7016-02B3-4F84-271CE77F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495D4-96B5-12B4-93CF-96471B76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ER Visit - March 16 -  3 week </a:t>
            </a:r>
            <a:r>
              <a:rPr lang="en-CA" dirty="0" err="1"/>
              <a:t>hx</a:t>
            </a:r>
            <a:r>
              <a:rPr lang="en-CA" dirty="0"/>
              <a:t> cough </a:t>
            </a:r>
            <a:r>
              <a:rPr lang="en-CA" dirty="0" err="1"/>
              <a:t>sl</a:t>
            </a:r>
            <a:r>
              <a:rPr lang="en-CA" dirty="0"/>
              <a:t> productive</a:t>
            </a:r>
          </a:p>
          <a:p>
            <a:r>
              <a:rPr lang="en-CA" dirty="0"/>
              <a:t>CXR – WNL</a:t>
            </a:r>
          </a:p>
          <a:p>
            <a:r>
              <a:rPr lang="en-CA" dirty="0"/>
              <a:t>No labs</a:t>
            </a:r>
          </a:p>
          <a:p>
            <a:r>
              <a:rPr lang="en-CA" dirty="0"/>
              <a:t>Prescribed Amoxil 500 mg </a:t>
            </a:r>
            <a:r>
              <a:rPr lang="en-CA" dirty="0" err="1"/>
              <a:t>qid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64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B8A1-2166-A7DF-40F9-4301DC0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542E-C056-8FAD-4DB8-2B2EDCBA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March 23 – malaise/</a:t>
            </a:r>
            <a:r>
              <a:rPr lang="en-CA" dirty="0" err="1"/>
              <a:t>abdo</a:t>
            </a:r>
            <a:r>
              <a:rPr lang="en-CA" dirty="0"/>
              <a:t> pain/gross hematuria</a:t>
            </a:r>
          </a:p>
          <a:p>
            <a:r>
              <a:rPr lang="en-CA" dirty="0"/>
              <a:t>INR &gt; 10</a:t>
            </a:r>
          </a:p>
          <a:p>
            <a:r>
              <a:rPr lang="en-CA" dirty="0"/>
              <a:t>Hb 135</a:t>
            </a:r>
          </a:p>
          <a:p>
            <a:r>
              <a:rPr lang="en-CA" dirty="0"/>
              <a:t>GGT 130, Lipase 76</a:t>
            </a:r>
          </a:p>
          <a:p>
            <a:r>
              <a:rPr lang="en-CA" dirty="0"/>
              <a:t>CT – “focal fat haziness adjacent to pancreas ?</a:t>
            </a:r>
          </a:p>
          <a:p>
            <a:r>
              <a:rPr lang="en-CA" dirty="0"/>
              <a:t>? Focal pancreatitis</a:t>
            </a:r>
          </a:p>
          <a:p>
            <a:r>
              <a:rPr lang="en-CA" dirty="0"/>
              <a:t>? L psoas asymmetry</a:t>
            </a:r>
          </a:p>
          <a:p>
            <a:endParaRPr lang="en-CA" dirty="0"/>
          </a:p>
          <a:p>
            <a:r>
              <a:rPr lang="en-CA" dirty="0"/>
              <a:t>D/C Home – skip next dose Coumadin</a:t>
            </a:r>
          </a:p>
          <a:p>
            <a:r>
              <a:rPr lang="en-CA" dirty="0"/>
              <a:t>See Fam Dr in 48 hours</a:t>
            </a:r>
          </a:p>
          <a:p>
            <a:r>
              <a:rPr lang="en-CA" dirty="0"/>
              <a:t>restart 3 mg od and repeat INR in 2 days</a:t>
            </a:r>
          </a:p>
        </p:txBody>
      </p:sp>
    </p:spTree>
    <p:extLst>
      <p:ext uri="{BB962C8B-B14F-4D97-AF65-F5344CB8AC3E}">
        <p14:creationId xmlns:p14="http://schemas.microsoft.com/office/powerpoint/2010/main" val="175779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95DF-6E1C-C060-4B7B-CFB02284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C1A-8131-97EB-CEBC-B4B87901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March 25 - 3 am– returned to ER</a:t>
            </a:r>
          </a:p>
          <a:p>
            <a:r>
              <a:rPr lang="en-CA" dirty="0"/>
              <a:t>Abdominal pain worse, postural syncope, hematuria worse</a:t>
            </a:r>
          </a:p>
          <a:p>
            <a:r>
              <a:rPr lang="en-CA" dirty="0"/>
              <a:t>O/E –  unwell,  BP – 126/55,  HR 55</a:t>
            </a:r>
          </a:p>
          <a:p>
            <a:r>
              <a:rPr lang="en-CA" dirty="0"/>
              <a:t>diffuse </a:t>
            </a:r>
            <a:r>
              <a:rPr lang="en-CA" dirty="0" err="1"/>
              <a:t>echymosies</a:t>
            </a:r>
            <a:r>
              <a:rPr lang="en-CA" dirty="0"/>
              <a:t>, L rectus mass</a:t>
            </a:r>
          </a:p>
          <a:p>
            <a:endParaRPr lang="en-CA" dirty="0"/>
          </a:p>
          <a:p>
            <a:r>
              <a:rPr lang="en-CA" dirty="0"/>
              <a:t>Hb -112</a:t>
            </a:r>
          </a:p>
          <a:p>
            <a:r>
              <a:rPr lang="en-CA" dirty="0"/>
              <a:t>INR &gt; 10</a:t>
            </a:r>
          </a:p>
          <a:p>
            <a:r>
              <a:rPr lang="en-CA" dirty="0"/>
              <a:t>CT scan –multiple muscular hematomas incl rectus sheath – 5x8x18cm</a:t>
            </a:r>
          </a:p>
          <a:p>
            <a:r>
              <a:rPr lang="en-CA" dirty="0"/>
              <a:t>  psoas and pulp space of </a:t>
            </a:r>
            <a:r>
              <a:rPr lang="en-CA" dirty="0" err="1"/>
              <a:t>Retzius</a:t>
            </a:r>
            <a:r>
              <a:rPr lang="en-CA" dirty="0"/>
              <a:t>, all increased in size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Vit K – 5 mg po</a:t>
            </a:r>
          </a:p>
          <a:p>
            <a:r>
              <a:rPr lang="en-CA" dirty="0"/>
              <a:t>admitted</a:t>
            </a:r>
          </a:p>
        </p:txBody>
      </p:sp>
    </p:spTree>
    <p:extLst>
      <p:ext uri="{BB962C8B-B14F-4D97-AF65-F5344CB8AC3E}">
        <p14:creationId xmlns:p14="http://schemas.microsoft.com/office/powerpoint/2010/main" val="361853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0502-0D55-9275-79D4-1DBF578C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34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700" dirty="0"/>
              <a:t>Having Fun </a:t>
            </a:r>
            <a:br>
              <a:rPr lang="en-CA" sz="6700" dirty="0"/>
            </a:br>
            <a:r>
              <a:rPr lang="en-CA" sz="6700" dirty="0"/>
              <a:t>With Coumadin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64ED4C-CAF6-8166-7DDE-A3CEE9AA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487" y="2488037"/>
            <a:ext cx="2867025" cy="4238625"/>
          </a:xfrm>
        </p:spPr>
      </p:pic>
    </p:spTree>
    <p:extLst>
      <p:ext uri="{BB962C8B-B14F-4D97-AF65-F5344CB8AC3E}">
        <p14:creationId xmlns:p14="http://schemas.microsoft.com/office/powerpoint/2010/main" val="437642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52E2-B9A1-EB2A-3AFB-D0B2FCA6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A51F-3754-8F07-9DB5-7C379030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6 hours later </a:t>
            </a:r>
          </a:p>
          <a:p>
            <a:r>
              <a:rPr lang="en-CA" dirty="0"/>
              <a:t>- unwell/pale, frank blood in  foley bag</a:t>
            </a:r>
          </a:p>
          <a:p>
            <a:r>
              <a:rPr lang="en-CA" dirty="0"/>
              <a:t>BP 98/55, HR 50</a:t>
            </a:r>
          </a:p>
          <a:p>
            <a:r>
              <a:rPr lang="en-CA" dirty="0"/>
              <a:t>Mechanical HS</a:t>
            </a:r>
          </a:p>
          <a:p>
            <a:r>
              <a:rPr lang="en-CA" dirty="0"/>
              <a:t>L rectus mass</a:t>
            </a:r>
          </a:p>
        </p:txBody>
      </p:sp>
    </p:spTree>
    <p:extLst>
      <p:ext uri="{BB962C8B-B14F-4D97-AF65-F5344CB8AC3E}">
        <p14:creationId xmlns:p14="http://schemas.microsoft.com/office/powerpoint/2010/main" val="427964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F9FF-38D0-9785-ED4F-60405A68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2BC66-B635-D68B-66D5-A40825610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46" y="2381693"/>
            <a:ext cx="11634292" cy="3391786"/>
          </a:xfrm>
        </p:spPr>
      </p:pic>
    </p:spTree>
    <p:extLst>
      <p:ext uri="{BB962C8B-B14F-4D97-AF65-F5344CB8AC3E}">
        <p14:creationId xmlns:p14="http://schemas.microsoft.com/office/powerpoint/2010/main" val="279330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B8B-835F-C96A-923F-FF8A383A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3DBB-8A33-3E70-4571-0CCB05E0B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Octaplex</a:t>
            </a:r>
            <a:r>
              <a:rPr lang="en-CA" dirty="0"/>
              <a:t>, already received Vit K </a:t>
            </a:r>
          </a:p>
          <a:p>
            <a:r>
              <a:rPr lang="en-CA" dirty="0"/>
              <a:t>Hb 83 4 hours later – transfused 2 u </a:t>
            </a:r>
            <a:r>
              <a:rPr lang="en-CA" dirty="0" err="1"/>
              <a:t>pRBC’s</a:t>
            </a:r>
            <a:endParaRPr lang="en-CA" dirty="0"/>
          </a:p>
          <a:p>
            <a:r>
              <a:rPr lang="en-CA" dirty="0"/>
              <a:t>INR post Octaplex1.2</a:t>
            </a:r>
          </a:p>
          <a:p>
            <a:endParaRPr lang="en-CA" dirty="0"/>
          </a:p>
          <a:p>
            <a:r>
              <a:rPr lang="en-CA" dirty="0"/>
              <a:t>4 days later – INR 2.6 stable , restarted coumadin 6 mg po od</a:t>
            </a:r>
          </a:p>
        </p:txBody>
      </p:sp>
    </p:spTree>
    <p:extLst>
      <p:ext uri="{BB962C8B-B14F-4D97-AF65-F5344CB8AC3E}">
        <p14:creationId xmlns:p14="http://schemas.microsoft.com/office/powerpoint/2010/main" val="297625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97FD-30CB-3AB7-0362-F4FB8B96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EFE7-591A-107F-00DE-9ECADFDF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b="1" i="0" dirty="0">
                <a:effectLst/>
                <a:highlight>
                  <a:srgbClr val="FFFFFF"/>
                </a:highlight>
                <a:latin typeface="Avenir"/>
              </a:rPr>
              <a:t>Most common drugs that can increase INR:</a:t>
            </a:r>
            <a:endParaRPr lang="en-CA" b="0" i="0" dirty="0">
              <a:effectLst/>
              <a:highlight>
                <a:srgbClr val="FFFFFF"/>
              </a:highlight>
              <a:latin typeface="Aveni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Antibiotics: sulfamethoxazole/trimethoprim, metronidazole, quinolones (ciprofloxacin, levofloxacin), amoxicillin, erythromycin, clarithromycin, azithromycin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Azole antifungals: fluconazole, voriconazole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Cardiac drugs: amiodarone, some statins (atorvastatin and pravastatin are least likely to interact), fenofibrate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Acetaminophen &gt;1 g/day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Levothyroxine dose changes– full effect observed after 4-6 weeks of dose change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99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D50F-CA70-718E-4894-2D12ACD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76B-6644-0EDC-B3B0-F03823710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A374A-FCAA-776C-53A3-49E7766B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657225"/>
            <a:ext cx="68199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4EA0-0A2D-1EE7-1733-06AD6542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for Out of Range INRs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DC09E-3CE5-80E2-2EEA-44BA1CCA6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dirty="0">
                <a:effectLst/>
                <a:highlight>
                  <a:srgbClr val="FFFFFF"/>
                </a:highlight>
                <a:latin typeface="Avenir"/>
              </a:rPr>
              <a:t>Warfarin can be challenging to manage due to its narrow therapeutic range, variable dose-response among patients and common interactions with drugs, diet, alcohol, and other factors.</a:t>
            </a:r>
          </a:p>
          <a:p>
            <a:r>
              <a:rPr lang="en-CA" b="1" i="0" dirty="0">
                <a:effectLst/>
                <a:highlight>
                  <a:srgbClr val="FFFFFF"/>
                </a:highlight>
                <a:latin typeface="Avenir"/>
              </a:rPr>
              <a:t>For patients with INRs of &gt;4.5 but &lt;10 and without clinically relevant bleeding, temporary cessation of VKA alone without the addition of vitamin K is suggested. Vitamin K may be given if INR &gt;10, even in the absence of bleeding, depending on individual patient circumstances (e.g. risk factors for bleeding, risk for thrombosis if over-correction of INR, ability to have repeat INR testing).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51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8A32-5FFA-E813-79EE-CC111734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Mech valves INR &gt;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85FF-C905-2E22-A66F-CB57ECD2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Vit K 1 – 2.5 mg po, daily INRs</a:t>
            </a:r>
          </a:p>
          <a:p>
            <a:r>
              <a:rPr lang="en-CA" dirty="0"/>
              <a:t>Hold coumadin</a:t>
            </a:r>
          </a:p>
        </p:txBody>
      </p:sp>
    </p:spTree>
    <p:extLst>
      <p:ext uri="{BB962C8B-B14F-4D97-AF65-F5344CB8AC3E}">
        <p14:creationId xmlns:p14="http://schemas.microsoft.com/office/powerpoint/2010/main" val="345617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ACCD0-AEF5-CC2B-FBFF-18F8523426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489200"/>
            <a:ext cx="5397500" cy="3605213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1EF826C-E474-6FCE-3624-FBAD9F1E23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536575"/>
            <a:ext cx="11309350" cy="1154113"/>
          </a:xfrm>
        </p:spPr>
      </p:pic>
    </p:spTree>
    <p:extLst>
      <p:ext uri="{BB962C8B-B14F-4D97-AF65-F5344CB8AC3E}">
        <p14:creationId xmlns:p14="http://schemas.microsoft.com/office/powerpoint/2010/main" val="1446213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8295-9720-060D-931E-20D1A92A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Drug Interactions with Coumadin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A777F-49D8-99B9-D538-335B26A8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Avoid interacting drugs when possible</a:t>
            </a:r>
          </a:p>
          <a:p>
            <a:r>
              <a:rPr lang="en-CA" dirty="0"/>
              <a:t>verify indications, select non‐/less interacting alternatives.</a:t>
            </a:r>
          </a:p>
          <a:p>
            <a:r>
              <a:rPr lang="en-CA" dirty="0"/>
              <a:t>  Assume there is an interaction with any drug start, stop, or dose change.</a:t>
            </a:r>
          </a:p>
        </p:txBody>
      </p:sp>
    </p:spTree>
    <p:extLst>
      <p:ext uri="{BB962C8B-B14F-4D97-AF65-F5344CB8AC3E}">
        <p14:creationId xmlns:p14="http://schemas.microsoft.com/office/powerpoint/2010/main" val="319044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E310-BD5D-F49D-36BC-08BA8C28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/>
              <a:t>sdcrc.ca</a:t>
            </a:r>
            <a:br>
              <a:rPr lang="en-US" sz="44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4B13-36F4-588F-AF07-D20DFCC4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88" y="213723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/>
              <a:t>OTN</a:t>
            </a:r>
          </a:p>
          <a:p>
            <a:pPr marL="0" indent="0" algn="ctr">
              <a:buNone/>
            </a:pPr>
            <a:r>
              <a:rPr lang="en-US" sz="6600"/>
              <a:t>virtualhallway.ca</a:t>
            </a:r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DF2561D-A762-2C08-A078-5234CE02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r="2193" b="29823"/>
          <a:stretch>
            <a:fillRect/>
          </a:stretch>
        </p:blipFill>
        <p:spPr bwMode="auto">
          <a:xfrm>
            <a:off x="2770840" y="4655631"/>
            <a:ext cx="7308148" cy="18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6D7E1-3C71-00F0-829B-405176CB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2" y="2961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2824-1097-E0BD-88A7-B0755D5B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4B23-D690-31BE-0285-63DD042D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68yo female</a:t>
            </a:r>
          </a:p>
          <a:p>
            <a:r>
              <a:rPr lang="en-CA" dirty="0"/>
              <a:t>Mech AVR 2011</a:t>
            </a:r>
          </a:p>
          <a:p>
            <a:r>
              <a:rPr lang="en-CA" dirty="0"/>
              <a:t>DM</a:t>
            </a:r>
          </a:p>
          <a:p>
            <a:r>
              <a:rPr lang="en-CA" dirty="0"/>
              <a:t>Insulin, </a:t>
            </a:r>
            <a:r>
              <a:rPr lang="en-CA" dirty="0" err="1"/>
              <a:t>Bisoprol</a:t>
            </a:r>
            <a:r>
              <a:rPr lang="en-CA" dirty="0"/>
              <a:t>, furosemide, empagliflozin, Fluconazole prn</a:t>
            </a:r>
          </a:p>
          <a:p>
            <a:r>
              <a:rPr lang="en-CA" dirty="0"/>
              <a:t>Feb 2023 – 300 tabs x 1 mg  10 repeats</a:t>
            </a:r>
          </a:p>
          <a:p>
            <a:r>
              <a:rPr lang="en-CA" dirty="0"/>
              <a:t>Typical dose 6-7 mg daily</a:t>
            </a:r>
          </a:p>
          <a:p>
            <a:r>
              <a:rPr lang="en-CA" dirty="0"/>
              <a:t>Coumadin  - followed over the phone</a:t>
            </a:r>
          </a:p>
          <a:p>
            <a:pPr lvl="1"/>
            <a:r>
              <a:rPr lang="en-CA" dirty="0"/>
              <a:t>Challenges with adherence </a:t>
            </a:r>
          </a:p>
          <a:p>
            <a:pPr lvl="2"/>
            <a:r>
              <a:rPr lang="en-CA" dirty="0"/>
              <a:t>Typically will reduce dose as advised x 3 days then resume previous</a:t>
            </a:r>
          </a:p>
          <a:p>
            <a:pPr lvl="2"/>
            <a:r>
              <a:rPr lang="en-CA" dirty="0"/>
              <a:t>5 mg in blister pack with 1 mg tabs out of blister pack</a:t>
            </a:r>
          </a:p>
          <a:p>
            <a:pPr lvl="2"/>
            <a:r>
              <a:rPr lang="en-CA" dirty="0"/>
              <a:t>March 18 – in office – multiple bruises</a:t>
            </a:r>
          </a:p>
          <a:p>
            <a:pPr lvl="2"/>
            <a:r>
              <a:rPr lang="en-CA" dirty="0"/>
              <a:t>Changed to 1 mg </a:t>
            </a:r>
            <a:r>
              <a:rPr lang="en-CA" dirty="0" err="1"/>
              <a:t>bcapsules</a:t>
            </a:r>
            <a:r>
              <a:rPr lang="en-CA" dirty="0"/>
              <a:t>  - take 6</a:t>
            </a:r>
          </a:p>
          <a:p>
            <a:pPr lvl="2"/>
            <a:r>
              <a:rPr lang="en-CA" dirty="0"/>
              <a:t>Feb  26 INR 7.6  -  hold x 3 days then reduce by 1 mg, labs 1 week</a:t>
            </a:r>
          </a:p>
          <a:p>
            <a:pPr lvl="2"/>
            <a:r>
              <a:rPr lang="en-CA" dirty="0"/>
              <a:t>March 14 – 6.2 </a:t>
            </a:r>
          </a:p>
          <a:p>
            <a:pPr lvl="2"/>
            <a:r>
              <a:rPr lang="en-CA" dirty="0"/>
              <a:t> hold x 2 days then reduce by 1 mg</a:t>
            </a:r>
          </a:p>
          <a:p>
            <a:pPr lvl="2"/>
            <a:endParaRPr lang="en-CA" dirty="0"/>
          </a:p>
          <a:p>
            <a:pPr lvl="2"/>
            <a:r>
              <a:rPr lang="en-CA" dirty="0"/>
              <a:t>Multiple </a:t>
            </a:r>
            <a:r>
              <a:rPr lang="en-CA" dirty="0" err="1"/>
              <a:t>attempte</a:t>
            </a:r>
            <a:r>
              <a:rPr lang="en-CA" dirty="0"/>
              <a:t>=s reduce 1 mg and next INR still high</a:t>
            </a:r>
          </a:p>
          <a:p>
            <a:pPr lvl="2"/>
            <a:endParaRPr lang="en-CA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13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3C52-7A31-C5B2-E15C-EC2DC2D1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1E64-3165-9D45-AE3C-878254E7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/>
              <a:t>Challenges with adherence </a:t>
            </a:r>
          </a:p>
          <a:p>
            <a:pPr lvl="2"/>
            <a:r>
              <a:rPr lang="en-CA" dirty="0"/>
              <a:t>Multiple attempts reduce 1 mg and next INR still high</a:t>
            </a:r>
          </a:p>
          <a:p>
            <a:pPr lvl="2"/>
            <a:r>
              <a:rPr lang="en-CA" dirty="0"/>
              <a:t>Typically will reduce dose as advised x 3 days then resume previous</a:t>
            </a:r>
          </a:p>
          <a:p>
            <a:pPr lvl="2"/>
            <a:r>
              <a:rPr lang="en-CA" dirty="0"/>
              <a:t>Last prescribed 300 x 1 mg tabs 10 repeats Jan 2023</a:t>
            </a:r>
          </a:p>
          <a:p>
            <a:pPr lvl="2"/>
            <a:r>
              <a:rPr lang="en-CA" dirty="0"/>
              <a:t>Feb  26 INR 7.6  -  hold x 3 days then reduce by 1 mg, labs 1 week</a:t>
            </a:r>
          </a:p>
          <a:p>
            <a:pPr lvl="2"/>
            <a:r>
              <a:rPr lang="en-CA" dirty="0"/>
              <a:t>March 14 – 6.2 </a:t>
            </a:r>
          </a:p>
          <a:p>
            <a:pPr lvl="2"/>
            <a:r>
              <a:rPr lang="en-CA" dirty="0"/>
              <a:t> hold x 2 days then reduce by 1 mg</a:t>
            </a:r>
          </a:p>
          <a:p>
            <a:pPr lvl="2"/>
            <a:endParaRPr lang="en-CA" dirty="0"/>
          </a:p>
          <a:p>
            <a:pPr lvl="2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658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BE32-1AA0-9F47-9758-BB73C9D8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3AAF-273A-C760-94B0-45682165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March 22 – to ER, fall at a funeral</a:t>
            </a:r>
          </a:p>
          <a:p>
            <a:r>
              <a:rPr lang="en-CA" dirty="0"/>
              <a:t>More bruising</a:t>
            </a:r>
          </a:p>
          <a:p>
            <a:r>
              <a:rPr lang="en-CA" dirty="0"/>
              <a:t>Multiple </a:t>
            </a:r>
            <a:r>
              <a:rPr lang="en-CA" dirty="0" err="1"/>
              <a:t>Xrays</a:t>
            </a:r>
            <a:r>
              <a:rPr lang="en-CA" dirty="0"/>
              <a:t> no #’s</a:t>
            </a:r>
          </a:p>
          <a:p>
            <a:r>
              <a:rPr lang="en-CA" dirty="0"/>
              <a:t>Coumadin “2 mg”</a:t>
            </a:r>
          </a:p>
          <a:p>
            <a:endParaRPr lang="en-CA" dirty="0"/>
          </a:p>
          <a:p>
            <a:r>
              <a:rPr lang="en-CA" dirty="0"/>
              <a:t>INR – 6.3</a:t>
            </a:r>
          </a:p>
          <a:p>
            <a:endParaRPr lang="en-CA" dirty="0"/>
          </a:p>
          <a:p>
            <a:r>
              <a:rPr lang="en-CA" dirty="0"/>
              <a:t>Reduce coumadin to 1 ½ mg od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13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07C7-3BF1-280F-833A-54A75A40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1BD72-40D7-DD0A-140B-7B99F963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Office next day</a:t>
            </a:r>
          </a:p>
          <a:p>
            <a:r>
              <a:rPr lang="en-CA" dirty="0"/>
              <a:t>Meds reviewed – 5 mg tabs in blister pack, 1 mg tabs outside</a:t>
            </a:r>
          </a:p>
          <a:p>
            <a:r>
              <a:rPr lang="en-CA" dirty="0"/>
              <a:t>Hold Coumadin 2 days then reduce by one mg to 4 mg</a:t>
            </a:r>
          </a:p>
          <a:p>
            <a:r>
              <a:rPr lang="en-CA" dirty="0"/>
              <a:t>Written instructions</a:t>
            </a:r>
          </a:p>
          <a:p>
            <a:r>
              <a:rPr lang="en-CA" dirty="0"/>
              <a:t>One week later </a:t>
            </a:r>
          </a:p>
          <a:p>
            <a:endParaRPr lang="en-CA" dirty="0"/>
          </a:p>
          <a:p>
            <a:r>
              <a:rPr lang="en-CA" dirty="0"/>
              <a:t>April 3 – INR 1.1</a:t>
            </a:r>
          </a:p>
          <a:p>
            <a:r>
              <a:rPr lang="en-CA" dirty="0"/>
              <a:t> - Coumadin 6 mg, labs 1 week</a:t>
            </a:r>
          </a:p>
        </p:txBody>
      </p:sp>
    </p:spTree>
    <p:extLst>
      <p:ext uri="{BB962C8B-B14F-4D97-AF65-F5344CB8AC3E}">
        <p14:creationId xmlns:p14="http://schemas.microsoft.com/office/powerpoint/2010/main" val="399387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21B8-967D-26D4-3B73-22999A6D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ED29EA-EE48-C486-32A7-899CEED88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22" y="1825625"/>
            <a:ext cx="7595756" cy="4351338"/>
          </a:xfrm>
        </p:spPr>
      </p:pic>
    </p:spTree>
    <p:extLst>
      <p:ext uri="{BB962C8B-B14F-4D97-AF65-F5344CB8AC3E}">
        <p14:creationId xmlns:p14="http://schemas.microsoft.com/office/powerpoint/2010/main" val="293115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C3F1-6DF2-53CA-183E-90763B89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730D-A63E-DD44-B4C7-DCD357A2E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1921, </a:t>
            </a:r>
            <a:r>
              <a:rPr lang="en-CA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 tooltip="Frank Schofield"/>
              </a:rPr>
              <a:t>Frank Schofield</a:t>
            </a:r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 Canadian </a:t>
            </a:r>
            <a:r>
              <a:rPr lang="en-CA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 tooltip="Veterinary"/>
              </a:rPr>
              <a:t>veterinary</a:t>
            </a:r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CA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 tooltip="Pathologist"/>
              </a:rPr>
              <a:t>pathologist</a:t>
            </a:r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determined that the cattle were ingesting moldy </a:t>
            </a:r>
            <a:r>
              <a:rPr lang="en-CA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 tooltip="Silage"/>
              </a:rPr>
              <a:t>silage</a:t>
            </a:r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made from </a:t>
            </a:r>
            <a:r>
              <a:rPr lang="en-CA" b="0" i="0" u="sng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6"/>
              </a:rPr>
              <a:t>sweet clover</a:t>
            </a:r>
            <a:r>
              <a:rPr lang="en-CA" b="0" i="0" u="sng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solidFill>
                  <a:srgbClr val="3366CC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12/25 bulls died from </a:t>
            </a:r>
            <a:r>
              <a:rPr lang="en-CA" dirty="0" err="1">
                <a:solidFill>
                  <a:srgbClr val="3366CC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hemorhage</a:t>
            </a:r>
            <a:r>
              <a:rPr lang="en-CA" dirty="0">
                <a:solidFill>
                  <a:srgbClr val="3366CC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after castration</a:t>
            </a:r>
          </a:p>
          <a:p>
            <a:r>
              <a:rPr lang="en-CA" dirty="0">
                <a:solidFill>
                  <a:srgbClr val="3366CC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RTC – rabbits</a:t>
            </a:r>
          </a:p>
          <a:p>
            <a:endParaRPr lang="en-CA" u="sng" dirty="0">
              <a:solidFill>
                <a:srgbClr val="3366CC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Wisconsin Alumni Research Foundation", plus "-</a:t>
            </a:r>
            <a:r>
              <a:rPr lang="en-CA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arin</a:t>
            </a:r>
            <a:r>
              <a:rPr lang="en-CA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", indicating its link with coumarin</a:t>
            </a:r>
            <a:endParaRPr lang="en-CA" u="sng" dirty="0">
              <a:solidFill>
                <a:srgbClr val="3366CC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6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9C3D-5C7D-0CA9-1DF2-D2031D57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CF9B5-5187-129D-3A47-29732BB50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438" y="801742"/>
            <a:ext cx="8856920" cy="5931513"/>
          </a:xfrm>
        </p:spPr>
      </p:pic>
    </p:spTree>
    <p:extLst>
      <p:ext uri="{BB962C8B-B14F-4D97-AF65-F5344CB8AC3E}">
        <p14:creationId xmlns:p14="http://schemas.microsoft.com/office/powerpoint/2010/main" val="4017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1048</Words>
  <Application>Microsoft Office PowerPoint</Application>
  <PresentationFormat>Widescreen</PresentationFormat>
  <Paragraphs>137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ER Rounds April 11, 2024</vt:lpstr>
      <vt:lpstr>Having Fun  With Coumadin </vt:lpstr>
      <vt:lpstr>NL</vt:lpstr>
      <vt:lpstr>NL</vt:lpstr>
      <vt:lpstr>NL</vt:lpstr>
      <vt:lpstr>NL</vt:lpstr>
      <vt:lpstr>PowerPoint Presentation</vt:lpstr>
      <vt:lpstr>History</vt:lpstr>
      <vt:lpstr>PowerPoint Presentation</vt:lpstr>
      <vt:lpstr>PowerPoint Presentation</vt:lpstr>
      <vt:lpstr>PowerPoint Presentation</vt:lpstr>
      <vt:lpstr>Identify cause of supratherapeutic INR</vt:lpstr>
      <vt:lpstr>PowerPoint Presentation</vt:lpstr>
      <vt:lpstr>PowerPoint Presentation</vt:lpstr>
      <vt:lpstr>PN</vt:lpstr>
      <vt:lpstr>PowerPoint Presentation</vt:lpstr>
      <vt:lpstr>PN</vt:lpstr>
      <vt:lpstr>PN</vt:lpstr>
      <vt:lpstr>PN</vt:lpstr>
      <vt:lpstr>PN</vt:lpstr>
      <vt:lpstr>PN</vt:lpstr>
      <vt:lpstr>PN</vt:lpstr>
      <vt:lpstr>PowerPoint Presentation</vt:lpstr>
      <vt:lpstr>PowerPoint Presentation</vt:lpstr>
      <vt:lpstr>Management for Out of Range INRs</vt:lpstr>
      <vt:lpstr>Mech valves INR &gt; 10</vt:lpstr>
      <vt:lpstr>PowerPoint Presentation</vt:lpstr>
      <vt:lpstr>Drug Interactions with Coumadin</vt:lpstr>
      <vt:lpstr>sdcrc.ca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2</cp:revision>
  <dcterms:created xsi:type="dcterms:W3CDTF">2024-04-10T02:54:09Z</dcterms:created>
  <dcterms:modified xsi:type="dcterms:W3CDTF">2024-04-11T13:06:40Z</dcterms:modified>
</cp:coreProperties>
</file>