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1"/>
  </p:notesMasterIdLst>
  <p:handoutMasterIdLst>
    <p:handoutMasterId r:id="rId22"/>
  </p:handoutMasterIdLst>
  <p:sldIdLst>
    <p:sldId id="257" r:id="rId5"/>
    <p:sldId id="258" r:id="rId6"/>
    <p:sldId id="271" r:id="rId7"/>
    <p:sldId id="287" r:id="rId8"/>
    <p:sldId id="289" r:id="rId9"/>
    <p:sldId id="270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90" r:id="rId18"/>
    <p:sldId id="279" r:id="rId19"/>
    <p:sldId id="28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40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60B6B-963E-45AD-B18D-9DA3469D83C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61BEE-A6B4-49DE-8859-2A55F155C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30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D2A0D-6B45-4215-8A49-D14849101A6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6A182-AF03-4CC8-94DC-C0726DF52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40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6A182-AF03-4CC8-94DC-C0726DF52A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5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626-6EB7-4D9A-AD4A-B54D1684CAD1}" type="datetime1">
              <a:rPr lang="en-US" smtClean="0"/>
              <a:t>11/8/2023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62707" y="2320335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288339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l">
              <a:defRPr sz="4800" b="1" cap="all" baseline="0">
                <a:ln w="6350">
                  <a:noFill/>
                </a:ln>
                <a:solidFill>
                  <a:schemeClr val="accent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8602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32EDF-E99E-4C68-AFCB-7A835B309D6D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0336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5F-A551-4C69-800A-8CFFA2306A88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351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4A36-10EA-4DE5-9251-C62AA44714D2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015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5A85-13CC-45EA-B1A6-5B8E77AB646B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ubtitle 8"/>
          <p:cNvSpPr>
            <a:spLocks noGrp="1"/>
          </p:cNvSpPr>
          <p:nvPr>
            <p:ph type="subTitle" idx="1"/>
          </p:nvPr>
        </p:nvSpPr>
        <p:spPr>
          <a:xfrm>
            <a:off x="562707" y="2320335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Title 7"/>
          <p:cNvSpPr>
            <a:spLocks noGrp="1"/>
          </p:cNvSpPr>
          <p:nvPr>
            <p:ph type="ctrTitle"/>
          </p:nvPr>
        </p:nvSpPr>
        <p:spPr>
          <a:xfrm>
            <a:off x="562707" y="288339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l"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2633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1815-F531-4787-BA2A-626422C133AD}" type="datetime1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838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885B-3C5C-43BB-9862-47948E5DF551}" type="datetime1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184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B6AF-AB61-4D8E-B7B7-705C5ACEBBCC}" type="datetime1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320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EC9A-B094-4092-8061-75D86CB34931}" type="datetime1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6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EED-2323-4359-853E-316DF6600362}" type="datetime1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1">
                <a:ln w="6350"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750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AC2DF-F1FD-4724-A563-92BADFC82ECC}" type="datetime1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>
              <a:lumMod val="20000"/>
              <a:lumOff val="80000"/>
            </a:schemeClr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4466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D20E2CF-D74B-4B51-899A-DCEA821C90C7}" type="datetime1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grpSp>
        <p:nvGrpSpPr>
          <p:cNvPr id="24" name="Group 18"/>
          <p:cNvGrpSpPr>
            <a:grpSpLocks/>
          </p:cNvGrpSpPr>
          <p:nvPr/>
        </p:nvGrpSpPr>
        <p:grpSpPr bwMode="auto">
          <a:xfrm>
            <a:off x="4263969" y="1960564"/>
            <a:ext cx="3762431" cy="4821237"/>
            <a:chOff x="1365" y="355"/>
            <a:chExt cx="3024" cy="3875"/>
          </a:xfrm>
          <a:solidFill>
            <a:schemeClr val="bg2">
              <a:lumMod val="50000"/>
              <a:alpha val="20000"/>
            </a:schemeClr>
          </a:solidFill>
        </p:grpSpPr>
        <p:sp>
          <p:nvSpPr>
            <p:cNvPr id="25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5621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accent2"/>
          </a:soli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bg2"/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bg2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bg2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bg2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bg2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bg2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bg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bg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bg2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16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5105400"/>
            <a:ext cx="8534400" cy="1752600"/>
          </a:xfrm>
        </p:spPr>
        <p:txBody>
          <a:bodyPr/>
          <a:lstStyle/>
          <a:p>
            <a:pPr algn="r"/>
            <a:r>
              <a:rPr lang="en-US" dirty="0"/>
              <a:t>Alex Meadley MBBS, FRCPC</a:t>
            </a:r>
          </a:p>
          <a:p>
            <a:pPr algn="r"/>
            <a:r>
              <a:rPr lang="en-US" dirty="0"/>
              <a:t>Internal Medicine</a:t>
            </a:r>
          </a:p>
          <a:p>
            <a:pPr algn="r"/>
            <a:r>
              <a:rPr lang="en-US" dirty="0"/>
              <a:t>Orillia Soldiers Memorial Hospital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 emerging concept: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type 2 diabetes remission</a:t>
            </a:r>
          </a:p>
        </p:txBody>
      </p:sp>
    </p:spTree>
    <p:extLst>
      <p:ext uri="{BB962C8B-B14F-4D97-AF65-F5344CB8AC3E}">
        <p14:creationId xmlns:p14="http://schemas.microsoft.com/office/powerpoint/2010/main" val="129764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Type 2 diabetes remission following weight loss may be possible in a subset of these individuals through a variety of interventions, including bariatric surgery and low-calorie meal plans under the supervision of a trained dietitian or other health-care provider (HCP).</a:t>
            </a:r>
          </a:p>
          <a:p>
            <a:endParaRPr lang="en-US" sz="24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Sustained weight loss of ≥15 kg of initial body weight is associated with the greatest probability of type 2 diabetes remission.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Key Messages:</a:t>
            </a:r>
          </a:p>
        </p:txBody>
      </p:sp>
    </p:spTree>
    <p:extLst>
      <p:ext uri="{BB962C8B-B14F-4D97-AF65-F5344CB8AC3E}">
        <p14:creationId xmlns:p14="http://schemas.microsoft.com/office/powerpoint/2010/main" val="381407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Bariatric surgery should be recommended to nonpregnant adults with type 2 diabetes and a BMI ≥35 kg/m2 as an option to potentially induce type 2 diabetes remission [Grade A, Level 1A] (26,30,63–66).</a:t>
            </a:r>
          </a:p>
          <a:p>
            <a:endParaRPr lang="en-US" sz="24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Muller-Stich et al systematic review and meta-analysis of 5 RCTs involving participants with BMI &lt;35 kg/m2, surgery was associated with a greater type 2 diabetes remission rate (107/221 vs 6/178; OR, 13.0; 95% CI, 4.48–37.41) than non-surgical medical treatment.</a:t>
            </a:r>
          </a:p>
          <a:p>
            <a:pPr lvl="1"/>
            <a:endParaRPr lang="en-US" sz="16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endParaRPr lang="en-US" sz="16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endParaRPr lang="en-US" sz="16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endParaRPr lang="en-US" sz="16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585216" lvl="1" indent="0" algn="r">
              <a:buNone/>
            </a:pPr>
            <a:r>
              <a:rPr lang="en-US" sz="12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Muller-Stich BP, </a:t>
            </a:r>
            <a:r>
              <a:rPr lang="en-US" sz="1200" dirty="0" err="1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Senft</a:t>
            </a:r>
            <a:r>
              <a:rPr lang="en-US" sz="12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JD, </a:t>
            </a:r>
            <a:r>
              <a:rPr lang="en-US" sz="1200" dirty="0" err="1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Warschkow</a:t>
            </a:r>
            <a:r>
              <a:rPr lang="en-US" sz="12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R, </a:t>
            </a:r>
            <a:r>
              <a:rPr lang="en-US" sz="1200" dirty="0" err="1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Kenngott</a:t>
            </a:r>
            <a:r>
              <a:rPr lang="en-US" sz="12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HG, </a:t>
            </a:r>
            <a:r>
              <a:rPr lang="en-US" sz="1200" dirty="0" err="1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Billeter</a:t>
            </a:r>
            <a:r>
              <a:rPr lang="en-US" sz="12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AT, Vit G, et al. </a:t>
            </a:r>
          </a:p>
          <a:p>
            <a:pPr marL="585216" lvl="1" indent="0" algn="r">
              <a:buNone/>
            </a:pPr>
            <a:r>
              <a:rPr lang="en-US" sz="12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Surgical versus medical treatment of type 2 diabetes mellitus in </a:t>
            </a:r>
            <a:r>
              <a:rPr lang="en-US" sz="1200" dirty="0" err="1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nonseverely</a:t>
            </a:r>
            <a:r>
              <a:rPr lang="en-US" sz="12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obese patients: </a:t>
            </a:r>
          </a:p>
          <a:p>
            <a:pPr marL="585216" lvl="1" indent="0" algn="r">
              <a:buNone/>
            </a:pPr>
            <a:r>
              <a:rPr lang="en-US" sz="12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systematic review and meta-analysis. Annals of surgery. 2015;261(3):421-429.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Bariatric Surgery:</a:t>
            </a:r>
          </a:p>
        </p:txBody>
      </p:sp>
    </p:spTree>
    <p:extLst>
      <p:ext uri="{BB962C8B-B14F-4D97-AF65-F5344CB8AC3E}">
        <p14:creationId xmlns:p14="http://schemas.microsoft.com/office/powerpoint/2010/main" val="404294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Low-calorie (∼800 to 850 kcal/day) diets with meal replacement products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 to 5 months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Target &gt;15 kg body weight loss</a:t>
            </a:r>
          </a:p>
          <a:p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Followed by structured food reintroduction and increased physical activity for weight loss maintenance</a:t>
            </a:r>
          </a:p>
          <a:p>
            <a:endParaRPr lang="en-US" sz="24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37160" indent="0">
              <a:buNone/>
            </a:pPr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 above  “should be recommended as an option to potentially induce type 2 diabetes remission to selected nonpregnant adults with a BMI between 27 and 45 kg/m2, type 2 diabetes duration &lt;6 years, A1C &lt;12% and not using insulin [Grade A, Level 1A] (35–37).”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Health </a:t>
            </a:r>
            <a:r>
              <a:rPr lang="en-US" dirty="0" err="1">
                <a:solidFill>
                  <a:schemeClr val="tx1"/>
                </a:solidFill>
              </a:rPr>
              <a:t>Behaviour</a:t>
            </a:r>
            <a:r>
              <a:rPr lang="en-US" dirty="0">
                <a:solidFill>
                  <a:schemeClr val="tx1"/>
                </a:solidFill>
              </a:rPr>
              <a:t> Interventions</a:t>
            </a:r>
          </a:p>
        </p:txBody>
      </p:sp>
    </p:spTree>
    <p:extLst>
      <p:ext uri="{BB962C8B-B14F-4D97-AF65-F5344CB8AC3E}">
        <p14:creationId xmlns:p14="http://schemas.microsoft.com/office/powerpoint/2010/main" val="79334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Exercise training 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240 to 420 min/week of structured physical activity spread over 5 days per week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combined with a calorie-restricted diet 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∼5% to 7% of initial body weight </a:t>
            </a:r>
          </a:p>
          <a:p>
            <a:pPr lvl="1"/>
            <a:endParaRPr lang="en-US" sz="20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37160" indent="0">
              <a:buNone/>
            </a:pPr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 above </a:t>
            </a:r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“</a:t>
            </a:r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may be recommended as an option to potentially induce type 2 diabetes remission to selected nonpregnant adults with a BMI &gt;25 kg/m2, type 2 diabetes duration &lt;10 years, A1C &lt;9% and not using insulin [Grade C, Level 2] (38).”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Health </a:t>
            </a:r>
            <a:r>
              <a:rPr lang="en-US" dirty="0" err="1">
                <a:solidFill>
                  <a:schemeClr val="tx1"/>
                </a:solidFill>
              </a:rPr>
              <a:t>Behaviour</a:t>
            </a:r>
            <a:r>
              <a:rPr lang="en-US" dirty="0">
                <a:solidFill>
                  <a:schemeClr val="tx1"/>
                </a:solidFill>
              </a:rPr>
              <a:t> Interventions</a:t>
            </a:r>
          </a:p>
        </p:txBody>
      </p:sp>
    </p:spTree>
    <p:extLst>
      <p:ext uri="{BB962C8B-B14F-4D97-AF65-F5344CB8AC3E}">
        <p14:creationId xmlns:p14="http://schemas.microsoft.com/office/powerpoint/2010/main" val="294647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9600" y="1600200"/>
            <a:ext cx="5486400" cy="470916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72F in office</a:t>
            </a:r>
          </a:p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PMHx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DM2 since 2015</a:t>
            </a:r>
          </a:p>
          <a:p>
            <a:pPr lvl="2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Briefly on insulin but OHA since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 smoker (2013)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NSCLC remission since 2017</a:t>
            </a:r>
          </a:p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Meds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Janumet XR 100/1000 mg daily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Rosuvastatin 20 mg daily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Vitamin D3</a:t>
            </a:r>
          </a:p>
          <a:p>
            <a:endParaRPr lang="en-US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CASE: is remission a target?</a:t>
            </a:r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198B4F85-D301-A963-4BF2-B23B5DD5F8BF}"/>
              </a:ext>
            </a:extLst>
          </p:cNvPr>
          <p:cNvSpPr txBox="1">
            <a:spLocks/>
          </p:cNvSpPr>
          <p:nvPr/>
        </p:nvSpPr>
        <p:spPr>
          <a:xfrm>
            <a:off x="5800530" y="1600200"/>
            <a:ext cx="5486400" cy="470916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bg2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bg2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bg2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bg2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bg2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bg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bg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bg2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BMI 32</a:t>
            </a:r>
          </a:p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BP 130-140/70-80 at home</a:t>
            </a:r>
          </a:p>
          <a:p>
            <a:pPr lvl="1"/>
            <a:endParaRPr lang="en-US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Labs: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A1C 6.4%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ACR 1.2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eGFR 46 </a:t>
            </a:r>
          </a:p>
          <a:p>
            <a:pPr lvl="2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51 in 2017, 44 in 2021</a:t>
            </a:r>
          </a:p>
          <a:p>
            <a:pPr lvl="2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Kidney Failure Risk Equation:</a:t>
            </a:r>
          </a:p>
          <a:p>
            <a:pPr lvl="3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 year 0.2%, 5 year 0.6%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LDL 0.87, </a:t>
            </a:r>
            <a:r>
              <a:rPr lang="en-US" dirty="0" err="1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Tg</a:t>
            </a:r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2.98 (non-fasting)</a:t>
            </a:r>
          </a:p>
          <a:p>
            <a:endParaRPr lang="en-US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09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Remission of type 2 diabetes is possible for some individuals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achieving A1C in non-diabetes range after stopping glucose-lowering medication(s) </a:t>
            </a:r>
          </a:p>
          <a:p>
            <a:pPr lvl="1"/>
            <a:endParaRPr lang="en-US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32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Achieving remission is more likely for individuals: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diagnosed with type 2 diabetes for a shorter time (e.g. less than 6 years);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overweight/obese, who are able and inclined to lose weight;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blood glucose levels closer to target; 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 who do not take insulin.</a:t>
            </a:r>
          </a:p>
          <a:p>
            <a:pPr lvl="1"/>
            <a:endParaRPr lang="en-US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continuing certain glucose-lowering medication(s) with proven benefits on reducing heart and/or kidney disease complications 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19716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“there are no trials of sufficient quality to support a recommendation to use pharmacotherapy as a means of inducing type 2 diabetes remission.”</a:t>
            </a:r>
          </a:p>
          <a:p>
            <a:endParaRPr lang="en-US" sz="35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35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Newer agents with more promising weight loss may bring A1C target vs weight target into the conversation</a:t>
            </a:r>
          </a:p>
          <a:p>
            <a:endParaRPr lang="en-US" sz="35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35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Is it still remission if you are on agents for other benefits (weight loss, CV, renal)?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This may make future research for outcomes and targets more challenging</a:t>
            </a:r>
          </a:p>
          <a:p>
            <a:pPr lvl="1"/>
            <a:endParaRPr lang="en-US" sz="20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Discussion:</a:t>
            </a:r>
          </a:p>
        </p:txBody>
      </p:sp>
    </p:spTree>
    <p:extLst>
      <p:ext uri="{BB962C8B-B14F-4D97-AF65-F5344CB8AC3E}">
        <p14:creationId xmlns:p14="http://schemas.microsoft.com/office/powerpoint/2010/main" val="197272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 have received honoraria and participated in ad boards within the past 2 years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Sanofi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BI/Lilly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Novo Nordisk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43551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 review and discuss the emerging concept of TYPE 2 DIABETES REMISSION  </a:t>
            </a:r>
          </a:p>
          <a:p>
            <a:endParaRPr lang="en-US" sz="24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Definitions</a:t>
            </a:r>
          </a:p>
          <a:p>
            <a:pPr marL="585216" lvl="1" indent="0">
              <a:buNone/>
            </a:pPr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A1C targets</a:t>
            </a:r>
          </a:p>
          <a:p>
            <a:pPr lvl="1"/>
            <a:endParaRPr lang="en-US" sz="20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Weight loss targets</a:t>
            </a:r>
          </a:p>
          <a:p>
            <a:pPr lvl="1"/>
            <a:endParaRPr lang="en-US" sz="20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Weight loss recommendations</a:t>
            </a:r>
          </a:p>
          <a:p>
            <a:pPr lvl="1"/>
            <a:endParaRPr lang="en-US" sz="20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300971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C4EB62-9710-BFAF-720B-954A2895D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137160" indent="0">
              <a:buNone/>
            </a:pPr>
            <a:r>
              <a:rPr lang="en-US" dirty="0"/>
              <a:t>Diabetes Canada Clinical Practice Guidelines Expert Committee. Diabetes Canada 2018 Clinical Practice Guidelines for the Prevention and Management of Diabetes in Canada. Can J Diabetes. 2018;42(Suppl 1):S1-S325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8F0E5F-BE41-19EA-418E-C5DB4EF3B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6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9600" y="1600200"/>
            <a:ext cx="5486400" cy="470916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72F in office</a:t>
            </a:r>
          </a:p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PMHx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DM2 since 2015</a:t>
            </a:r>
          </a:p>
          <a:p>
            <a:pPr lvl="2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Briefly on insulin but oral Rx since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 smoker (2013)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NSCLC remission since 2017</a:t>
            </a:r>
          </a:p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Meds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Janumet XR 100/1000 mg daily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Rosuvastatin 20 mg daily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Vitamin D3</a:t>
            </a:r>
          </a:p>
          <a:p>
            <a:endParaRPr lang="en-US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CASE</a:t>
            </a:r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198B4F85-D301-A963-4BF2-B23B5DD5F8BF}"/>
              </a:ext>
            </a:extLst>
          </p:cNvPr>
          <p:cNvSpPr txBox="1">
            <a:spLocks/>
          </p:cNvSpPr>
          <p:nvPr/>
        </p:nvSpPr>
        <p:spPr>
          <a:xfrm>
            <a:off x="5800530" y="1600200"/>
            <a:ext cx="5486400" cy="470916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bg2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bg2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bg2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bg2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bg2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bg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bg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bg2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BMI 32</a:t>
            </a:r>
          </a:p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BP 130-140/70-80 at home</a:t>
            </a:r>
          </a:p>
          <a:p>
            <a:pPr lvl="1"/>
            <a:endParaRPr lang="en-US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Labs: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A1C 6.4%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ACR 1.2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eGFR 46 </a:t>
            </a:r>
          </a:p>
          <a:p>
            <a:pPr lvl="2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51 in 2017, 44 in 2021</a:t>
            </a:r>
          </a:p>
          <a:p>
            <a:pPr lvl="2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Kidney Failure risk Equation:</a:t>
            </a:r>
          </a:p>
          <a:p>
            <a:pPr lvl="3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 year 0.2%, 5 year 0.6%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LDL 0.87, </a:t>
            </a:r>
            <a:r>
              <a:rPr lang="en-US" dirty="0" err="1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Tg</a:t>
            </a:r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2.98 (non-fasting)</a:t>
            </a:r>
          </a:p>
          <a:p>
            <a:endParaRPr lang="en-US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755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Achieving specified glycated hemoglobin (A1C) thresholds without any antihyperglycemic medications for a minimum of 3 months: </a:t>
            </a:r>
          </a:p>
          <a:p>
            <a:endParaRPr lang="en-US" sz="32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en-US" sz="28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remission to prediabetes (A1C between 6.0% and 6.4%) </a:t>
            </a:r>
          </a:p>
          <a:p>
            <a:pPr lvl="1"/>
            <a:endParaRPr lang="en-US" sz="28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en-US" sz="28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remission to normal glucose concentrations (A1C &lt;6.0%)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is Type 2 Diabetes Remission?</a:t>
            </a:r>
          </a:p>
        </p:txBody>
      </p:sp>
    </p:spTree>
    <p:extLst>
      <p:ext uri="{BB962C8B-B14F-4D97-AF65-F5344CB8AC3E}">
        <p14:creationId xmlns:p14="http://schemas.microsoft.com/office/powerpoint/2010/main" val="76831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 option for individuals with early type 2 diabetes who are overweight or obese</a:t>
            </a:r>
          </a:p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weight loss with the goal of de-escalation and/or elimination of antihyperglycemic agents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Caution in patients with  significant eating or mental health disorders</a:t>
            </a:r>
          </a:p>
          <a:p>
            <a:pPr lvl="1"/>
            <a:endParaRPr lang="en-US" sz="20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De-escalation should not include agents with additional benefit to the patient: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atherosclerotic cardiovascular disease (ASCVD),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heart failure (HF)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and/or chronic kidney disease (CKD).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Remission for which patient?</a:t>
            </a:r>
          </a:p>
        </p:txBody>
      </p:sp>
    </p:spTree>
    <p:extLst>
      <p:ext uri="{BB962C8B-B14F-4D97-AF65-F5344CB8AC3E}">
        <p14:creationId xmlns:p14="http://schemas.microsoft.com/office/powerpoint/2010/main" val="10100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A close-up of a medical information&#10;&#10;Description automatically generated">
            <a:extLst>
              <a:ext uri="{FF2B5EF4-FFF2-40B4-BE49-F238E27FC236}">
                <a16:creationId xmlns:a16="http://schemas.microsoft.com/office/drawing/2014/main" id="{7CAAC4EC-FBCC-24D0-47EC-FFD25CC139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352" y="1600200"/>
            <a:ext cx="8675296" cy="4708525"/>
          </a:xfr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A1C targets:</a:t>
            </a:r>
          </a:p>
        </p:txBody>
      </p:sp>
    </p:spTree>
    <p:extLst>
      <p:ext uri="{BB962C8B-B14F-4D97-AF65-F5344CB8AC3E}">
        <p14:creationId xmlns:p14="http://schemas.microsoft.com/office/powerpoint/2010/main" val="148568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 approach to deprescribing antihyperglycemic agents should be individualized and incorporate the principles of minimizing the risk for hypoglycemia and avoiding medications with potential for weight gain/regain [Grade D, Consensus].</a:t>
            </a:r>
          </a:p>
          <a:p>
            <a:endParaRPr lang="en-US" sz="2400" dirty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dirty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If type 2 diabetes remission criteria are met, A1C (or, if A1C unreliable, FPG or OGTT) should be performed at a minimum interval of every 6 months to assess persistence of diabetes remission or relapse of diabetes [Grade D, Consensus].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Deprescribing and Monitoring Success:</a:t>
            </a:r>
          </a:p>
        </p:txBody>
      </p:sp>
    </p:spTree>
    <p:extLst>
      <p:ext uri="{BB962C8B-B14F-4D97-AF65-F5344CB8AC3E}">
        <p14:creationId xmlns:p14="http://schemas.microsoft.com/office/powerpoint/2010/main" val="325294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cal design templat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dical design template" id="{BE883315-6697-4975-AEB2-5905098383C4}" vid="{D3CC9EF4-996F-4232-B765-B82F773B7949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856783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2012-09-20T10:48:20+00:00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1622871</Value>
    </PublishStatusLookup>
    <APAuthor xmlns="4873beb7-5857-4685-be1f-d57550cc96cc">
      <UserInfo>
        <DisplayName>REDMOND\v-luannv</DisplayName>
        <AccountId>92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 xsi:nil="true"/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false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TP103460417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D1C9B0-FE26-433B-8E1A-54CCDFA4EB1D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customXml/itemProps2.xml><?xml version="1.0" encoding="utf-8"?>
<ds:datastoreItem xmlns:ds="http://schemas.openxmlformats.org/officeDocument/2006/customXml" ds:itemID="{100AC149-8447-4BE5-88C7-DBE24EA73E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EEAAAD-F811-4325-83A2-D14EDE05FB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Medical presentation design slides</Template>
  <TotalTime>1040</TotalTime>
  <Words>1050</Words>
  <Application>Microsoft Office PowerPoint</Application>
  <PresentationFormat>Widescreen</PresentationFormat>
  <Paragraphs>135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Wingdings</vt:lpstr>
      <vt:lpstr>Wingdings 2</vt:lpstr>
      <vt:lpstr>Wingdings 3</vt:lpstr>
      <vt:lpstr>Medical design template</vt:lpstr>
      <vt:lpstr>an emerging concept: type 2 diabetes remission</vt:lpstr>
      <vt:lpstr>DISCLOSURES</vt:lpstr>
      <vt:lpstr>Objectives</vt:lpstr>
      <vt:lpstr>PowerPoint Presentation</vt:lpstr>
      <vt:lpstr>CASE</vt:lpstr>
      <vt:lpstr>What is Type 2 Diabetes Remission?</vt:lpstr>
      <vt:lpstr>Remission for which patient?</vt:lpstr>
      <vt:lpstr>A1C targets:</vt:lpstr>
      <vt:lpstr>Deprescribing and Monitoring Success:</vt:lpstr>
      <vt:lpstr>Key Messages:</vt:lpstr>
      <vt:lpstr>Bariatric Surgery:</vt:lpstr>
      <vt:lpstr>Health Behaviour Interventions</vt:lpstr>
      <vt:lpstr>Health Behaviour Interventions</vt:lpstr>
      <vt:lpstr>CASE: is remission a target?</vt:lpstr>
      <vt:lpstr>Summary</vt:lpstr>
      <vt:lpstr>Discussion: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emerging concept: type 2 diabetes remission</dc:title>
  <dc:creator>Alex Meadley</dc:creator>
  <cp:lastModifiedBy>Reviewer</cp:lastModifiedBy>
  <cp:revision>4</cp:revision>
  <dcterms:created xsi:type="dcterms:W3CDTF">2023-11-08T11:30:46Z</dcterms:created>
  <dcterms:modified xsi:type="dcterms:W3CDTF">2023-11-09T13:08:56Z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Order">
    <vt:r8>74064500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